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3F8CF-23DD-4B80-B3A3-DE17BE11BEE4}" type="datetimeFigureOut">
              <a:rPr lang="fr-FR" smtClean="0"/>
              <a:pPr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6979-64AA-4326-84B1-0AB258D2BE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7544" y="260648"/>
            <a:ext cx="8136904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  <a:latin typeface="MamaeQueNosFaz" pitchFamily="34" charset="0"/>
              </a:rPr>
              <a:t>La Préhistoire</a:t>
            </a:r>
            <a:endParaRPr lang="fr-FR" sz="72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83568" y="1772816"/>
            <a:ext cx="7848872" cy="1512168"/>
            <a:chOff x="-36512" y="116632"/>
            <a:chExt cx="7848872" cy="1512168"/>
          </a:xfrm>
        </p:grpSpPr>
        <p:sp>
          <p:nvSpPr>
            <p:cNvPr id="11" name="Bulle ronde 10"/>
            <p:cNvSpPr/>
            <p:nvPr/>
          </p:nvSpPr>
          <p:spPr>
            <a:xfrm>
              <a:off x="-36512" y="188640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Bulle ronde 11"/>
            <p:cNvSpPr/>
            <p:nvPr/>
          </p:nvSpPr>
          <p:spPr>
            <a:xfrm>
              <a:off x="2699792" y="116632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699792" y="548680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tx1"/>
                  </a:solidFill>
                </a:rPr>
                <a:t>- 400 000 ans</a:t>
              </a:r>
            </a:p>
            <a:p>
              <a:endParaRPr lang="fr-FR" sz="24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5496" y="500479"/>
              <a:ext cx="1944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solidFill>
                    <a:srgbClr val="FF0000"/>
                  </a:solidFill>
                </a:rPr>
                <a:t>- 4 000 </a:t>
              </a:r>
              <a:r>
                <a:rPr lang="fr-FR" sz="2800" b="1" dirty="0" err="1" smtClean="0">
                  <a:solidFill>
                    <a:srgbClr val="FF0000"/>
                  </a:solidFill>
                </a:rPr>
                <a:t>000</a:t>
              </a:r>
              <a:r>
                <a:rPr lang="fr-FR" sz="2800" b="1" dirty="0" smtClean="0">
                  <a:solidFill>
                    <a:srgbClr val="FF0000"/>
                  </a:solidFill>
                </a:rPr>
                <a:t> d’années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  <p:sp>
          <p:nvSpPr>
            <p:cNvPr id="15" name="Bulle ronde 14"/>
            <p:cNvSpPr/>
            <p:nvPr/>
          </p:nvSpPr>
          <p:spPr>
            <a:xfrm>
              <a:off x="5724128" y="188640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868144" y="548680"/>
              <a:ext cx="18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 smtClean="0">
                  <a:solidFill>
                    <a:srgbClr val="FF0000"/>
                  </a:solidFill>
                </a:rPr>
                <a:t>- 3 500</a:t>
              </a:r>
              <a:endParaRPr lang="fr-FR" sz="4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51520" y="3693368"/>
          <a:ext cx="864096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171159">
                <a:tc>
                  <a:txBody>
                    <a:bodyPr/>
                    <a:lstStyle/>
                    <a:p>
                      <a:pPr algn="ctr"/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4 000 </a:t>
                      </a:r>
                      <a:r>
                        <a:rPr lang="fr-FR" sz="2200" b="1" dirty="0" err="1" smtClean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 les Australopithèques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- 400 000 ans : maîtrise du feu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- 300 000 ans : biface bien taillé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(3) </a:t>
                      </a:r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- 17 000 ans : peinture des grottes de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Lascaux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(4)</a:t>
                      </a:r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Entre – 10 000 et </a:t>
                      </a: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– 9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500 ans : maîtrise du fer et début de l’agriculture</a:t>
                      </a:r>
                    </a:p>
                    <a:p>
                      <a:pPr algn="ctr"/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(5)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Invention de l’Ecriture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(6)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51520" y="260648"/>
          <a:ext cx="8640960" cy="620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17115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Règne de François Ier   1515-1547</a:t>
                      </a:r>
                    </a:p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(21)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Les grandes découvertes, colonies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et esclavage </a:t>
                      </a:r>
                    </a:p>
                    <a:p>
                      <a:pPr algn="ctr"/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(22)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1543 : Copernic affirme que la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Terre tourne autour du Soleil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(23)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Galilée : 1564-1642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(24)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1661 : début du règne de Louis XIV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(25)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Voltaire : 1694-1778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(26)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Rousseau : 1712-1778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(27)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Diderot : 1713-1784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(28)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1751 : 1</a:t>
                      </a:r>
                      <a:r>
                        <a:rPr lang="fr-FR" sz="2200" b="1" baseline="30000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 volume de l’Encyclopédie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(29)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9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1763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: la machine à vapeur de James Watt</a:t>
                      </a:r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(30)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1783 : invention de la montgolfière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(31)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Cafés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et salons littéraires</a:t>
                      </a:r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(32)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9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Un colporteur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(33)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1789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: Révolution française, prise de la Bastille</a:t>
                      </a:r>
                    </a:p>
                    <a:p>
                      <a:pPr algn="ctr"/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(34)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anoramadelart.com/sites/default/files/FC001-a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2391214" cy="3123728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8855" t="16615" r="71221" b="32501"/>
          <a:stretch>
            <a:fillRect/>
          </a:stretch>
        </p:blipFill>
        <p:spPr bwMode="auto">
          <a:xfrm>
            <a:off x="2483768" y="188640"/>
            <a:ext cx="2088232" cy="28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http://img2.wikia.nocookie.net/__cb20130624194353/assassinscreed/fr/images/e/e0/Monde_r%C3%A9el_Nicolas_Copern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2165866" cy="2520280"/>
          </a:xfrm>
          <a:prstGeom prst="rect">
            <a:avLst/>
          </a:prstGeom>
          <a:noFill/>
        </p:spPr>
      </p:pic>
      <p:pic>
        <p:nvPicPr>
          <p:cNvPr id="5" name="Picture 12" descr="http://planet-terre.ens-lyon.fr/planetterre/objets/Images/histoire-gravite/Galil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2028459" cy="2489473"/>
          </a:xfrm>
          <a:prstGeom prst="rect">
            <a:avLst/>
          </a:prstGeom>
          <a:noFill/>
        </p:spPr>
      </p:pic>
      <p:pic>
        <p:nvPicPr>
          <p:cNvPr id="22532" name="Picture 4" descr="http://www.herodote.net/Images/LouisXIVVersail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3175595" cy="3206668"/>
          </a:xfrm>
          <a:prstGeom prst="rect">
            <a:avLst/>
          </a:prstGeom>
          <a:noFill/>
        </p:spPr>
      </p:pic>
      <p:pic>
        <p:nvPicPr>
          <p:cNvPr id="7" name="Picture 20" descr="https://upload.wikimedia.org/wikipedia/commons/thumb/b/b7/Jean-Jacques_Rousseau_(painted_portrait).jpg/280px-Jean-Jacques_Rousseau_(painted_portrait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212976"/>
            <a:ext cx="2088232" cy="29085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858000" y="6211668"/>
            <a:ext cx="1746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Pastel de Quentin de La Tour, Jean-Jacques Rousseau, en1753 (alors âgé de 41 ans).</a:t>
            </a:r>
          </a:p>
        </p:txBody>
      </p:sp>
      <p:pic>
        <p:nvPicPr>
          <p:cNvPr id="22534" name="Picture 6" descr="JPEG - 158.7 k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7" y="3212976"/>
            <a:ext cx="2160240" cy="296419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27984" y="6237312"/>
            <a:ext cx="2646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/>
              <a:t>Portrait de Voltaire</a:t>
            </a:r>
            <a:r>
              <a:rPr lang="fr-FR" sz="800" dirty="0"/>
              <a:t> d'après Quentin de La Tour.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/>
              <a:t>(vers </a:t>
            </a:r>
            <a:r>
              <a:rPr lang="fr-FR" sz="800" dirty="0" smtClean="0"/>
              <a:t>1736) Château </a:t>
            </a:r>
            <a:r>
              <a:rPr lang="fr-FR" sz="800" dirty="0"/>
              <a:t>de Ferney-Voltaire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0032" y="2780928"/>
            <a:ext cx="1709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1580 portrait (artist unknown) in the Old Town City Hall, </a:t>
            </a:r>
            <a:r>
              <a:rPr lang="en-US" sz="800" dirty="0" err="1" smtClean="0"/>
              <a:t>Toruń</a:t>
            </a:r>
            <a:r>
              <a:rPr lang="en-US" sz="800" dirty="0" smtClean="0"/>
              <a:t> </a:t>
            </a:r>
            <a:r>
              <a:rPr lang="en-US" sz="800" dirty="0" err="1" smtClean="0"/>
              <a:t>Pologne</a:t>
            </a:r>
            <a:endParaRPr lang="fr-FR" sz="800" dirty="0"/>
          </a:p>
        </p:txBody>
      </p:sp>
      <p:sp>
        <p:nvSpPr>
          <p:cNvPr id="15" name="Rectangle 14"/>
          <p:cNvSpPr/>
          <p:nvPr/>
        </p:nvSpPr>
        <p:spPr>
          <a:xfrm>
            <a:off x="7146032" y="2780928"/>
            <a:ext cx="1997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Portrait de Galileo </a:t>
            </a:r>
            <a:r>
              <a:rPr lang="fr-FR" sz="800" dirty="0" err="1"/>
              <a:t>Galilei</a:t>
            </a:r>
            <a:r>
              <a:rPr lang="fr-FR" sz="800" dirty="0"/>
              <a:t> par </a:t>
            </a:r>
            <a:r>
              <a:rPr lang="fr-FR" sz="800" dirty="0" err="1"/>
              <a:t>Giusto</a:t>
            </a:r>
            <a:r>
              <a:rPr lang="fr-FR" sz="800" dirty="0"/>
              <a:t> Sustermans en 1636.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nis Dide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2353444" cy="2816288"/>
          </a:xfrm>
          <a:prstGeom prst="rect">
            <a:avLst/>
          </a:prstGeom>
          <a:noFill/>
        </p:spPr>
      </p:pic>
      <p:pic>
        <p:nvPicPr>
          <p:cNvPr id="3" name="Picture 4" descr="http://4.bp.blogspot.com/_gIoLGdD2C2w/TRt_te51X-I/AAAAAAAAEhg/Lyntre_bhxU/s1600/diderot%2Bd%2527alembert%2B011.jpg"/>
          <p:cNvPicPr>
            <a:picLocks noChangeAspect="1" noChangeArrowheads="1"/>
          </p:cNvPicPr>
          <p:nvPr/>
        </p:nvPicPr>
        <p:blipFill>
          <a:blip r:embed="rId3" cstate="print"/>
          <a:srcRect t="7332"/>
          <a:stretch>
            <a:fillRect/>
          </a:stretch>
        </p:blipFill>
        <p:spPr bwMode="auto">
          <a:xfrm>
            <a:off x="2555776" y="44624"/>
            <a:ext cx="4176464" cy="2902700"/>
          </a:xfrm>
          <a:prstGeom prst="rect">
            <a:avLst/>
          </a:prstGeom>
          <a:noFill/>
        </p:spPr>
      </p:pic>
      <p:pic>
        <p:nvPicPr>
          <p:cNvPr id="4" name="Picture 2" descr="http://www.nord-nature.org/images/machine_a_vapeu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4562872" cy="3194011"/>
          </a:xfrm>
          <a:prstGeom prst="rect">
            <a:avLst/>
          </a:prstGeom>
          <a:noFill/>
        </p:spPr>
      </p:pic>
      <p:pic>
        <p:nvPicPr>
          <p:cNvPr id="25602" name="Picture 2" descr="http://files.newsnetz.ch/bildlegende/52493/653991_pic_970x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2214053" cy="328768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236296" y="5661248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 L'envol de </a:t>
            </a:r>
            <a:r>
              <a:rPr lang="fr-FR" sz="800" dirty="0" err="1"/>
              <a:t>Rozier</a:t>
            </a:r>
            <a:r>
              <a:rPr lang="fr-FR" sz="800" dirty="0"/>
              <a:t> et d'Arlandes du 21 novembre 1783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924944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Denis Diderot, écrivain</a:t>
            </a:r>
            <a:r>
              <a:rPr lang="fr-FR" sz="800" dirty="0" smtClean="0"/>
              <a:t>. </a:t>
            </a:r>
            <a:r>
              <a:rPr lang="fr-FR" sz="800" dirty="0"/>
              <a:t>1767 </a:t>
            </a:r>
            <a:r>
              <a:rPr lang="fr-FR" sz="800" dirty="0" smtClean="0"/>
              <a:t/>
            </a:r>
            <a:br>
              <a:rPr lang="fr-FR" sz="800" dirty="0" smtClean="0"/>
            </a:br>
            <a:r>
              <a:rPr lang="fr-FR" sz="800" dirty="0" smtClean="0"/>
              <a:t>Louis-Michel </a:t>
            </a:r>
            <a:r>
              <a:rPr lang="fr-FR" sz="800" dirty="0"/>
              <a:t>VAN </a:t>
            </a:r>
            <a:r>
              <a:rPr lang="fr-FR" sz="800" dirty="0" smtClean="0"/>
              <a:t>LOO, </a:t>
            </a:r>
            <a:r>
              <a:rPr lang="fr-FR" sz="800" dirty="0"/>
              <a:t>Musée du Louvre (Paris)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institut-metiersdart.org/sites/all/files/imagecache/page-picture/events/images/Colporteur-de-livres-BnF.jpg"/>
          <p:cNvPicPr>
            <a:picLocks noChangeAspect="1" noChangeArrowheads="1"/>
          </p:cNvPicPr>
          <p:nvPr/>
        </p:nvPicPr>
        <p:blipFill>
          <a:blip r:embed="rId2" cstate="print"/>
          <a:srcRect l="18844" r="19362" b="6050"/>
          <a:stretch>
            <a:fillRect/>
          </a:stretch>
        </p:blipFill>
        <p:spPr bwMode="auto">
          <a:xfrm>
            <a:off x="0" y="0"/>
            <a:ext cx="2336789" cy="3212976"/>
          </a:xfrm>
          <a:prstGeom prst="rect">
            <a:avLst/>
          </a:prstGeom>
          <a:noFill/>
        </p:spPr>
      </p:pic>
      <p:pic>
        <p:nvPicPr>
          <p:cNvPr id="26626" name="Picture 2" descr="http://lelivrescolaire.fr/upload/deborah/leemage_aisa22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4251970" cy="325821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75856" y="357301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Michel Barthélémy Ollivier (1712-1784), </a:t>
            </a:r>
            <a:r>
              <a:rPr lang="fr-FR" sz="800" u="sng" dirty="0"/>
              <a:t>Le Thé à l’anglaise dans le salon des quatre glaces au Temple, avec toute la cour du Prince de Conti écoutant le jeune Mozart</a:t>
            </a:r>
            <a:r>
              <a:rPr lang="fr-FR" sz="800" dirty="0"/>
              <a:t>, 1766, huile sur toile, 53 x 68 cm (Musée du Louvre, Paris) </a:t>
            </a:r>
            <a:r>
              <a:rPr lang="fr-FR" sz="800" dirty="0" err="1"/>
              <a:t>Aisa</a:t>
            </a:r>
            <a:r>
              <a:rPr lang="fr-FR" sz="800" dirty="0"/>
              <a:t>/</a:t>
            </a:r>
            <a:r>
              <a:rPr lang="fr-FR" sz="800" dirty="0" err="1"/>
              <a:t>Leemage</a:t>
            </a:r>
            <a:endParaRPr lang="fr-FR" sz="800" dirty="0"/>
          </a:p>
        </p:txBody>
      </p:sp>
      <p:sp>
        <p:nvSpPr>
          <p:cNvPr id="6" name="Rectangle 5"/>
          <p:cNvSpPr/>
          <p:nvPr/>
        </p:nvSpPr>
        <p:spPr>
          <a:xfrm>
            <a:off x="323528" y="3212977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cap="all" dirty="0"/>
              <a:t>COLPORTEUR DE LIVRES, XVIE SIÈCLE © BNF, BIBLIOTHÈQUE DE L’ARSENA</a:t>
            </a:r>
            <a:endParaRPr lang="fr-FR" sz="800" dirty="0"/>
          </a:p>
        </p:txBody>
      </p:sp>
      <p:pic>
        <p:nvPicPr>
          <p:cNvPr id="7" name="Picture 4" descr="La Prise de la Bastille, par Jean-Pierre Houël (1789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456384" cy="25799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95936" y="6237312"/>
            <a:ext cx="23042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/>
              <a:t>La Prise de la Bastille</a:t>
            </a:r>
            <a:r>
              <a:rPr lang="fr-FR" sz="800" dirty="0"/>
              <a:t>, par Jean-Pierre </a:t>
            </a:r>
            <a:r>
              <a:rPr lang="fr-FR" sz="800" dirty="0" err="1"/>
              <a:t>Houël</a:t>
            </a:r>
            <a:r>
              <a:rPr lang="fr-FR" sz="800" dirty="0"/>
              <a:t>(1789).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7544" y="260648"/>
            <a:ext cx="8136904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  <a:latin typeface="MamaeQueNosFaz" pitchFamily="34" charset="0"/>
              </a:rPr>
              <a:t>L’époque contemporaine (1)</a:t>
            </a:r>
            <a:endParaRPr lang="fr-FR" sz="54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sp>
        <p:nvSpPr>
          <p:cNvPr id="21" name="Bulle ronde 20"/>
          <p:cNvSpPr/>
          <p:nvPr/>
        </p:nvSpPr>
        <p:spPr>
          <a:xfrm>
            <a:off x="1115616" y="1628800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259632" y="177281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4 aout 1789</a:t>
            </a:r>
            <a:endParaRPr lang="fr-FR" sz="3600" dirty="0"/>
          </a:p>
        </p:txBody>
      </p:sp>
      <p:sp>
        <p:nvSpPr>
          <p:cNvPr id="23" name="Bulle ronde 22"/>
          <p:cNvSpPr/>
          <p:nvPr/>
        </p:nvSpPr>
        <p:spPr>
          <a:xfrm>
            <a:off x="3491880" y="1628800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4" name="Bulle ronde 23"/>
          <p:cNvSpPr/>
          <p:nvPr/>
        </p:nvSpPr>
        <p:spPr>
          <a:xfrm>
            <a:off x="5796136" y="1628800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940152" y="170080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S</a:t>
            </a:r>
            <a:r>
              <a:rPr lang="fr-FR" sz="2400" b="1" dirty="0" smtClean="0"/>
              <a:t>eptembre</a:t>
            </a:r>
            <a:endParaRPr lang="fr-FR" sz="4000" b="1" dirty="0" smtClean="0"/>
          </a:p>
          <a:p>
            <a:pPr algn="ctr"/>
            <a:r>
              <a:rPr lang="fr-FR" sz="4000" b="1" dirty="0" smtClean="0"/>
              <a:t>1791</a:t>
            </a:r>
            <a:endParaRPr lang="fr-FR" sz="4000" dirty="0"/>
          </a:p>
        </p:txBody>
      </p:sp>
      <p:sp>
        <p:nvSpPr>
          <p:cNvPr id="34" name="Bulle ronde 33"/>
          <p:cNvSpPr/>
          <p:nvPr/>
        </p:nvSpPr>
        <p:spPr>
          <a:xfrm>
            <a:off x="251520" y="3429000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429000"/>
            <a:ext cx="18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22</a:t>
            </a:r>
            <a:r>
              <a:rPr lang="fr-FR" sz="2400" b="1" dirty="0" smtClean="0">
                <a:solidFill>
                  <a:srgbClr val="FF0000"/>
                </a:solidFill>
              </a:rPr>
              <a:t> septembre </a:t>
            </a:r>
            <a:r>
              <a:rPr lang="fr-FR" sz="3600" b="1" dirty="0" smtClean="0">
                <a:solidFill>
                  <a:srgbClr val="FF0000"/>
                </a:solidFill>
              </a:rPr>
              <a:t>1792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6" name="Bulle ronde 35"/>
          <p:cNvSpPr/>
          <p:nvPr/>
        </p:nvSpPr>
        <p:spPr>
          <a:xfrm>
            <a:off x="3635896" y="3501008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79912" y="3573016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Janvier 1793</a:t>
            </a:r>
            <a:endParaRPr lang="fr-FR" sz="40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635896" y="184482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26 aout 1789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9" name="Bulle ronde 38"/>
          <p:cNvSpPr/>
          <p:nvPr/>
        </p:nvSpPr>
        <p:spPr>
          <a:xfrm>
            <a:off x="6516216" y="4797152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1794</a:t>
            </a:r>
            <a:endParaRPr lang="fr-FR" sz="4800" b="1" dirty="0">
              <a:solidFill>
                <a:schemeClr val="tx1"/>
              </a:solidFill>
            </a:endParaRPr>
          </a:p>
        </p:txBody>
      </p:sp>
      <p:sp>
        <p:nvSpPr>
          <p:cNvPr id="40" name="Bulle ronde 39"/>
          <p:cNvSpPr/>
          <p:nvPr/>
        </p:nvSpPr>
        <p:spPr>
          <a:xfrm>
            <a:off x="1547664" y="5013176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1799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51520" y="260648"/>
          <a:ext cx="864096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171159"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Louis XVI</a:t>
                      </a:r>
                    </a:p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(35)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Rédaction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des cahiers de doléances</a:t>
                      </a:r>
                    </a:p>
                    <a:p>
                      <a:pPr algn="ctr"/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(36)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Serment du Jeu de Paume</a:t>
                      </a:r>
                    </a:p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(37)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4 août 1789 : abolition des privilèges</a:t>
                      </a:r>
                      <a:r>
                        <a:rPr lang="fr-FR" sz="2800" b="1" baseline="0" dirty="0" smtClean="0">
                          <a:solidFill>
                            <a:schemeClr val="tx1"/>
                          </a:solidFill>
                        </a:rPr>
                        <a:t> (38)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26 août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1789 : Déclaration des Droits de l’Homme et du Citoyen (39)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Septembre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1791 : monarchie constitutionnelle (40)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10 août 1792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: Prise des Tuileries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(41)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22 Septembre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1792 : 1</a:t>
                      </a:r>
                      <a:r>
                        <a:rPr lang="fr-FR" sz="2400" b="1" baseline="30000" dirty="0" smtClean="0">
                          <a:solidFill>
                            <a:schemeClr val="tx1"/>
                          </a:solidFill>
                        </a:rPr>
                        <a:t>ère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République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(42)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Janvier 1793 : Louis XVI est guillotiné</a:t>
                      </a: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(43)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9052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La Terreur : </a:t>
                      </a: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1793-1794</a:t>
                      </a: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(44)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Maximilien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ROBESPIERRE</a:t>
                      </a:r>
                    </a:p>
                    <a:p>
                      <a:pPr algn="ctr"/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(1758-1794)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(45)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1794,arrestation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de Robespierre : fin de la Terreur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(46)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23528" y="260648"/>
          <a:ext cx="28803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1799,</a:t>
                      </a:r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 18 brumaire an VIII : coup d ‘Etat de Napoléon Bonaparte</a:t>
                      </a:r>
                    </a:p>
                    <a:p>
                      <a:pPr algn="ctr"/>
                      <a:r>
                        <a:rPr lang="fr-FR" sz="2400" b="1" baseline="0" dirty="0" smtClean="0">
                          <a:solidFill>
                            <a:schemeClr val="tx1"/>
                          </a:solidFill>
                        </a:rPr>
                        <a:t>(47)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upload.wikimedia.org/wikipedia/commons/thumb/3/35/Louis_XVI_en_habit_de_sacre.jpg/220px-Louis_XVI_en_habit_de_sac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2664296" cy="3415144"/>
          </a:xfrm>
          <a:prstGeom prst="rect">
            <a:avLst/>
          </a:prstGeom>
          <a:noFill/>
        </p:spPr>
      </p:pic>
      <p:pic>
        <p:nvPicPr>
          <p:cNvPr id="4" name="Picture 4" descr="http://www.histoire-en-questions.fr/revolution-1789/cahiers-doleances/redaction-cahiers-dolean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0648"/>
            <a:ext cx="4797415" cy="269255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528" y="5589240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1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Louis XVI en habit de sacre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, Joseph-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Siffrein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Duplessis, 1777, musée Carnavalet. </a:t>
            </a:r>
          </a:p>
        </p:txBody>
      </p:sp>
      <p:pic>
        <p:nvPicPr>
          <p:cNvPr id="6" name="Picture 2" descr="https://upload.wikimedia.org/wikipedia/commons/thumb/8/87/Serment_du_Jeu_de_Paume_-_Jacques-Louis_David.jpg/350px-Serment_du_Jeu_de_Paume_-_Jacques-Louis_Dav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4144460" cy="266429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95936" y="621166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i="1" dirty="0"/>
              <a:t>Le Serment du Jeu de paume</a:t>
            </a:r>
            <a:r>
              <a:rPr lang="fr-FR" sz="800" dirty="0"/>
              <a:t> par David, musée Carnavalet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a/aa/Le_Barbier_Dichiarazione_dei_diritti_dell'uomo.jpg/220px-Le_Barbier_Dichiarazione_dei_diritti_dell'u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456384" cy="474467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522920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i="1" dirty="0"/>
              <a:t>Déclaration des droits de l'homme et du citoyen</a:t>
            </a:r>
            <a:r>
              <a:rPr lang="fr-FR" sz="700" dirty="0"/>
              <a:t>, Le Barbier, 1789, huile sur toile, 71 x 56 cm, Paris, musée Carnavalet</a:t>
            </a:r>
          </a:p>
        </p:txBody>
      </p:sp>
      <p:pic>
        <p:nvPicPr>
          <p:cNvPr id="31746" name="Picture 2" descr="La Prise des Tuileries le 10 août 1792 par Jacques Bertaux, (Musée du château de Versailles)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7"/>
            <a:ext cx="4464496" cy="291786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139952" y="3284984"/>
            <a:ext cx="2502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La Prise des Tuileries le 10 août 1792 parJacques </a:t>
            </a:r>
            <a:r>
              <a:rPr lang="fr-FR" sz="800" dirty="0" err="1"/>
              <a:t>Bertaux</a:t>
            </a:r>
            <a:r>
              <a:rPr lang="fr-FR" sz="800" dirty="0"/>
              <a:t>, (Musée du château de Versailles).</a:t>
            </a:r>
          </a:p>
        </p:txBody>
      </p:sp>
      <p:pic>
        <p:nvPicPr>
          <p:cNvPr id="31748" name="Picture 4" descr="La Prise de la Bastille, par Jean-Pierre Houël (1789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9"/>
            <a:ext cx="3816424" cy="284868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63688" y="6453336"/>
            <a:ext cx="23042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/>
              <a:t>La Prise de la Bastille</a:t>
            </a:r>
            <a:r>
              <a:rPr lang="fr-FR" sz="800" dirty="0"/>
              <a:t>, par Jean-Pierre </a:t>
            </a:r>
            <a:r>
              <a:rPr lang="fr-FR" sz="800" dirty="0" err="1"/>
              <a:t>Houël</a:t>
            </a:r>
            <a:r>
              <a:rPr lang="fr-FR" sz="800" dirty="0"/>
              <a:t>(1789).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SIpcjy1-8IQD9lH9Vsb-nNI8_Af8elChipyVXl9SL-za4vJmgnkUMZl8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99502" cy="33123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3450486"/>
            <a:ext cx="2718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Exécution du roi Louis XVI (21 janvier 1793). Gravure d'après dessin de </a:t>
            </a:r>
            <a:r>
              <a:rPr lang="fr-FR" sz="800" dirty="0" err="1"/>
              <a:t>Fious</a:t>
            </a:r>
            <a:r>
              <a:rPr lang="fr-FR" sz="800" dirty="0"/>
              <a:t>.</a:t>
            </a:r>
          </a:p>
        </p:txBody>
      </p:sp>
      <p:pic>
        <p:nvPicPr>
          <p:cNvPr id="4" name="Picture 2" descr="https://upload.wikimedia.org/wikipedia/commons/thumb/1/12/Robespierre.jpg/220px-Robespier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2088232" cy="264825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08304" y="548680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École française du </a:t>
            </a:r>
            <a:r>
              <a:rPr lang="fr-FR" sz="800" cap="small" dirty="0" err="1"/>
              <a:t>xviii</a:t>
            </a:r>
            <a:r>
              <a:rPr lang="fr-FR" sz="800" baseline="30000" dirty="0" err="1"/>
              <a:t>e</a:t>
            </a:r>
            <a:r>
              <a:rPr lang="fr-FR" sz="800" dirty="0"/>
              <a:t> siècle, </a:t>
            </a:r>
            <a:r>
              <a:rPr lang="fr-FR" sz="800" i="1" dirty="0"/>
              <a:t>Portrait de Maximilien Robespierre</a:t>
            </a:r>
            <a:r>
              <a:rPr lang="fr-FR" sz="800" dirty="0"/>
              <a:t>, musée Carnavalet.</a:t>
            </a:r>
          </a:p>
        </p:txBody>
      </p:sp>
      <p:pic>
        <p:nvPicPr>
          <p:cNvPr id="6" name="Picture 4" descr="http://www.herodote.net/Images/RobespierreMer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330109" cy="26111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6519446"/>
            <a:ext cx="2069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La nuit du 9 au 10 thermidor, gravure en couleur d'après Harriet.</a:t>
            </a:r>
          </a:p>
        </p:txBody>
      </p:sp>
      <p:pic>
        <p:nvPicPr>
          <p:cNvPr id="8" name="Picture 6" descr="http://www.histoire-image.org/photo/zoom/vers16_bouchot_00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24944"/>
            <a:ext cx="3390703" cy="359347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95936" y="5013176"/>
            <a:ext cx="10081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800" dirty="0"/>
              <a:t>Orangerie du parc de Saint-Cloud, coup d'État des 18-19 brumaire an VIII. </a:t>
            </a:r>
            <a:r>
              <a:rPr lang="fr-FR" sz="800" i="1" dirty="0"/>
              <a:t>Le général Bonaparte au Conseil des </a:t>
            </a:r>
            <a:r>
              <a:rPr lang="fr-FR" sz="800" i="1" dirty="0" err="1"/>
              <a:t>Cinq-Cents</a:t>
            </a:r>
            <a:r>
              <a:rPr lang="fr-FR" sz="800" i="1" dirty="0"/>
              <a:t>, à Saint-Cloud. 10 novembre 1799</a:t>
            </a:r>
            <a:r>
              <a:rPr lang="fr-FR" sz="800" dirty="0"/>
              <a:t> par François Bouchot, 1840, château de Versailles.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iredutemps.free.fr/images/im-terrestre/hominide/robust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624"/>
            <a:ext cx="3326376" cy="2849596"/>
          </a:xfrm>
          <a:prstGeom prst="rect">
            <a:avLst/>
          </a:prstGeom>
          <a:noFill/>
        </p:spPr>
      </p:pic>
      <p:pic>
        <p:nvPicPr>
          <p:cNvPr id="1030" name="Picture 6" descr="http://colblog.blog.lemonde.fr/files/2011/01/campement.1295427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624"/>
            <a:ext cx="4104456" cy="2741649"/>
          </a:xfrm>
          <a:prstGeom prst="rect">
            <a:avLst/>
          </a:prstGeom>
          <a:noFill/>
        </p:spPr>
      </p:pic>
      <p:pic>
        <p:nvPicPr>
          <p:cNvPr id="7" name="Picture 2" descr="https://upload.wikimedia.org/wikipedia/commons/thumb/1/1e/Lascaux_painting.jpg/280px-Lascaux_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924944"/>
            <a:ext cx="3396899" cy="223224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42334" t="15182" r="25014" b="3819"/>
          <a:stretch>
            <a:fillRect/>
          </a:stretch>
        </p:blipFill>
        <p:spPr bwMode="auto">
          <a:xfrm>
            <a:off x="6423898" y="2924944"/>
            <a:ext cx="239657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critu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085184"/>
            <a:ext cx="1696219" cy="1659504"/>
          </a:xfrm>
          <a:prstGeom prst="rect">
            <a:avLst/>
          </a:prstGeom>
          <a:noFill/>
        </p:spPr>
      </p:pic>
      <p:pic>
        <p:nvPicPr>
          <p:cNvPr id="10" name="Picture 4" descr="http://redac.cuk.ch/archives_v3/5134/biface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28" y="2952328"/>
            <a:ext cx="1679260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7544" y="260648"/>
            <a:ext cx="8136904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  <a:latin typeface="MamaeQueNosFaz" pitchFamily="34" charset="0"/>
              </a:rPr>
              <a:t>L’Antiquité</a:t>
            </a:r>
            <a:endParaRPr lang="fr-FR" sz="72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51520" y="3693368"/>
          <a:ext cx="8640960" cy="260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171159">
                <a:tc>
                  <a:txBody>
                    <a:bodyPr/>
                    <a:lstStyle/>
                    <a:p>
                      <a:pPr algn="ctr"/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Les premiers gaulois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(7)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-52 : Alésia, César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bat Vercingétorix. La Gaule devient romaine</a:t>
                      </a:r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La romanisation de la Gaule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Un soldat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romain – les jeux du cirque</a:t>
                      </a:r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Chute de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l’Empire romain (10 bis)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2" name="Groupe 21"/>
          <p:cNvGrpSpPr/>
          <p:nvPr/>
        </p:nvGrpSpPr>
        <p:grpSpPr>
          <a:xfrm>
            <a:off x="1187624" y="1700808"/>
            <a:ext cx="6336704" cy="1512168"/>
            <a:chOff x="1187624" y="1700808"/>
            <a:chExt cx="6336704" cy="1512168"/>
          </a:xfrm>
        </p:grpSpPr>
        <p:sp>
          <p:nvSpPr>
            <p:cNvPr id="17" name="Bulle ronde 16"/>
            <p:cNvSpPr/>
            <p:nvPr/>
          </p:nvSpPr>
          <p:spPr>
            <a:xfrm>
              <a:off x="1187624" y="1772816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331640" y="2060848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chemeClr val="tx1"/>
                  </a:solidFill>
                </a:rPr>
                <a:t>- 52</a:t>
              </a:r>
              <a:endParaRPr lang="fr-FR" sz="5400" dirty="0"/>
            </a:p>
          </p:txBody>
        </p:sp>
        <p:sp>
          <p:nvSpPr>
            <p:cNvPr id="20" name="Bulle ronde 19"/>
            <p:cNvSpPr/>
            <p:nvPr/>
          </p:nvSpPr>
          <p:spPr>
            <a:xfrm>
              <a:off x="5436096" y="1700808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580112" y="1988840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rgbClr val="FF0000"/>
                  </a:solidFill>
                </a:rPr>
                <a:t>476</a:t>
              </a:r>
              <a:endParaRPr lang="fr-FR" sz="5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14143" r="70592" b="26094"/>
          <a:stretch>
            <a:fillRect/>
          </a:stretch>
        </p:blipFill>
        <p:spPr bwMode="auto">
          <a:xfrm>
            <a:off x="0" y="0"/>
            <a:ext cx="24117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p0.storage.canalblog.com/03/19/1010394/7675185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609899" cy="2736304"/>
          </a:xfrm>
          <a:prstGeom prst="rect">
            <a:avLst/>
          </a:prstGeom>
          <a:noFill/>
        </p:spPr>
      </p:pic>
      <p:pic>
        <p:nvPicPr>
          <p:cNvPr id="16390" name="Picture 6" descr="http://stock.wikimini.org/w/images/2/2b/Al%C3%A9sia-Alesia-Vercingetorix-Vercing%C3%A9tor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88640"/>
            <a:ext cx="4364709" cy="2992786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r="35706"/>
          <a:stretch>
            <a:fillRect/>
          </a:stretch>
        </p:blipFill>
        <p:spPr bwMode="auto">
          <a:xfrm>
            <a:off x="7309099" y="2636912"/>
            <a:ext cx="1834901" cy="35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http://lelivrescolaire.fr/upload/books/8-HA2-doc1-cirq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365104"/>
            <a:ext cx="3065462" cy="20818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771800" y="32129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i="1" dirty="0"/>
              <a:t>Tableau de Lionel Royer (1899, Musée Crozatier du Puy-en-Velay)</a:t>
            </a:r>
            <a:endParaRPr lang="fr-FR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7544" y="260648"/>
            <a:ext cx="8136904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  <a:latin typeface="MamaeQueNosFaz" pitchFamily="34" charset="0"/>
              </a:rPr>
              <a:t>Le Moyen Age</a:t>
            </a:r>
            <a:endParaRPr lang="fr-FR" sz="72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9552" y="2132856"/>
            <a:ext cx="8136904" cy="3096344"/>
            <a:chOff x="539552" y="1628800"/>
            <a:chExt cx="8136904" cy="3096344"/>
          </a:xfrm>
        </p:grpSpPr>
        <p:sp>
          <p:nvSpPr>
            <p:cNvPr id="11" name="Bulle ronde 10"/>
            <p:cNvSpPr/>
            <p:nvPr/>
          </p:nvSpPr>
          <p:spPr>
            <a:xfrm>
              <a:off x="539552" y="1628800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83568" y="1916832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rgbClr val="FF0000"/>
                  </a:solidFill>
                </a:rPr>
                <a:t>800</a:t>
              </a:r>
              <a:endParaRPr lang="fr-FR" sz="5400" dirty="0">
                <a:solidFill>
                  <a:srgbClr val="FF0000"/>
                </a:solidFill>
              </a:endParaRPr>
            </a:p>
          </p:txBody>
        </p:sp>
        <p:sp>
          <p:nvSpPr>
            <p:cNvPr id="13" name="Bulle ronde 12"/>
            <p:cNvSpPr/>
            <p:nvPr/>
          </p:nvSpPr>
          <p:spPr>
            <a:xfrm>
              <a:off x="3923928" y="1700808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067944" y="1988840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chemeClr val="tx1"/>
                  </a:solidFill>
                </a:rPr>
                <a:t>1337</a:t>
              </a:r>
              <a:endParaRPr lang="fr-FR" sz="5400" dirty="0"/>
            </a:p>
          </p:txBody>
        </p:sp>
        <p:sp>
          <p:nvSpPr>
            <p:cNvPr id="15" name="Bulle ronde 14"/>
            <p:cNvSpPr/>
            <p:nvPr/>
          </p:nvSpPr>
          <p:spPr>
            <a:xfrm>
              <a:off x="6588224" y="1628800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732240" y="1916832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chemeClr val="tx1"/>
                  </a:solidFill>
                </a:rPr>
                <a:t>1453</a:t>
              </a:r>
              <a:endParaRPr lang="fr-FR" sz="5400" dirty="0"/>
            </a:p>
          </p:txBody>
        </p:sp>
        <p:sp>
          <p:nvSpPr>
            <p:cNvPr id="22" name="Bulle ronde 21"/>
            <p:cNvSpPr/>
            <p:nvPr/>
          </p:nvSpPr>
          <p:spPr>
            <a:xfrm>
              <a:off x="1691680" y="3284984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835696" y="3573016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rgbClr val="FF0000"/>
                  </a:solidFill>
                </a:rPr>
                <a:t>1492</a:t>
              </a:r>
              <a:endParaRPr lang="fr-FR" sz="5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251520" y="260648"/>
          <a:ext cx="8640960" cy="478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117115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496 : conversion de Clovis au christianisme</a:t>
                      </a: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(11)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800 : Charlemagne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 sacré empereur</a:t>
                      </a:r>
                    </a:p>
                    <a:p>
                      <a:pPr algn="ctr"/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(12)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Naissance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</a:rPr>
                        <a:t> et développement du royaume de France (13)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La vie au </a:t>
                      </a:r>
                      <a:r>
                        <a:rPr lang="fr-FR" sz="2400" b="1" dirty="0" err="1" smtClean="0">
                          <a:solidFill>
                            <a:schemeClr val="tx1"/>
                          </a:solidFill>
                        </a:rPr>
                        <a:t>Moyen-Age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(14)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Les seigneurs et les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paysans </a:t>
                      </a:r>
                    </a:p>
                    <a:p>
                      <a:pPr algn="ctr"/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(15)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Châteaux forts et chevaliers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chemeClr val="tx1"/>
                          </a:solidFill>
                        </a:rPr>
                        <a:t> (15bis)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1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dirty="0" smtClean="0">
                          <a:solidFill>
                            <a:schemeClr val="tx1"/>
                          </a:solidFill>
                        </a:rPr>
                        <a:t>Les tournois</a:t>
                      </a:r>
                    </a:p>
                    <a:p>
                      <a:pPr algn="ctr"/>
                      <a:r>
                        <a:rPr lang="fr-FR" sz="2800" b="1" dirty="0" smtClean="0">
                          <a:solidFill>
                            <a:schemeClr val="tx1"/>
                          </a:solidFill>
                        </a:rPr>
                        <a:t>(16)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L’Eglise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au Moyen Age et la découverte de l’Islam</a:t>
                      </a:r>
                    </a:p>
                    <a:p>
                      <a:pPr algn="ctr"/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(17)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Jeanne d’Arc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</a:rPr>
                        <a:t> et la guerre de Cent Ans</a:t>
                      </a:r>
                      <a:endParaRPr lang="fr-FR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(18)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9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Gutenberg et le début de l’imprimerie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(19)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Christophe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</a:rPr>
                        <a:t> Colomb découvre l’Amérique</a:t>
                      </a:r>
                      <a:endParaRPr lang="fr-FR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(20)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Découverte de l’Amérique</a:t>
                      </a:r>
                    </a:p>
                    <a:p>
                      <a:pPr algn="ctr"/>
                      <a:r>
                        <a:rPr lang="fr-FR" sz="2200" b="1" dirty="0" smtClean="0">
                          <a:solidFill>
                            <a:schemeClr val="tx1"/>
                          </a:solidFill>
                        </a:rPr>
                        <a:t>(20)</a:t>
                      </a:r>
                      <a:endParaRPr lang="fr-FR" sz="2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misse.fr/img/histoire/france/charlemag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2656"/>
            <a:ext cx="2376264" cy="2883200"/>
          </a:xfrm>
          <a:prstGeom prst="rect">
            <a:avLst/>
          </a:prstGeom>
          <a:noFill/>
        </p:spPr>
      </p:pic>
      <p:pic>
        <p:nvPicPr>
          <p:cNvPr id="18434" name="Picture 2" descr="http://www.web-libre.org/medias/img/articles/5cce25ff8c3ce169488fe6c6f1ad3c9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24336" cy="2808312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8854" t="17654" r="71221" b="28347"/>
          <a:stretch>
            <a:fillRect/>
          </a:stretch>
        </p:blipFill>
        <p:spPr bwMode="auto">
          <a:xfrm>
            <a:off x="6372200" y="188640"/>
            <a:ext cx="2160240" cy="31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payen.bacquet.free.fr/01_data_payen/images/histoire/moyen_age/vill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3488889" cy="2132856"/>
          </a:xfrm>
          <a:prstGeom prst="rect">
            <a:avLst/>
          </a:prstGeom>
          <a:noFill/>
        </p:spPr>
      </p:pic>
      <p:pic>
        <p:nvPicPr>
          <p:cNvPr id="18441" name="Picture 9" descr="http://payen.bacquet.free.fr/01_data_payen/images/histoire/moyen_age/banqu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2887472" cy="2060848"/>
          </a:xfrm>
          <a:prstGeom prst="rect">
            <a:avLst/>
          </a:prstGeom>
          <a:noFill/>
        </p:spPr>
      </p:pic>
      <p:pic>
        <p:nvPicPr>
          <p:cNvPr id="18439" name="Picture 7" descr="http://payen.bacquet.free.fr/01_data_payen/images/histoire/moyen_age/pays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3556">
            <a:off x="7097853" y="3614056"/>
            <a:ext cx="1499875" cy="1898576"/>
          </a:xfrm>
          <a:prstGeom prst="rect">
            <a:avLst/>
          </a:prstGeom>
          <a:noFill/>
        </p:spPr>
      </p:pic>
      <p:sp>
        <p:nvSpPr>
          <p:cNvPr id="12290" name="AutoShape 2" descr="Résultat de recherche d'images pour &quot;chateaux forts et chevalier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Résultat de recherche d'images pour &quot;chateaux forts et chevalier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 cstate="print"/>
          <a:srcRect l="51189" t="18297" r="28334" b="31857"/>
          <a:stretch>
            <a:fillRect/>
          </a:stretch>
        </p:blipFill>
        <p:spPr bwMode="auto">
          <a:xfrm>
            <a:off x="3203848" y="5517094"/>
            <a:ext cx="1033615" cy="134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851920" y="188640"/>
            <a:ext cx="3571806" cy="3330037"/>
            <a:chOff x="251520" y="2852936"/>
            <a:chExt cx="3571806" cy="3330037"/>
          </a:xfrm>
        </p:grpSpPr>
        <p:pic>
          <p:nvPicPr>
            <p:cNvPr id="2" name="Picture 4" descr="http://www.archeothema.com/test/wp-content/uploads/2012/07/05-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852936"/>
              <a:ext cx="1874415" cy="2376264"/>
            </a:xfrm>
            <a:prstGeom prst="rect">
              <a:avLst/>
            </a:prstGeom>
            <a:noFill/>
          </p:spPr>
        </p:pic>
        <p:pic>
          <p:nvPicPr>
            <p:cNvPr id="3" name="Picture 6" descr="(Bibliothèque Nationale de France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70105">
              <a:off x="1354339" y="4007555"/>
              <a:ext cx="2468987" cy="2175418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29885" t="16615" r="50191" b="26270"/>
          <a:stretch>
            <a:fillRect/>
          </a:stretch>
        </p:blipFill>
        <p:spPr bwMode="auto">
          <a:xfrm>
            <a:off x="323528" y="2420888"/>
            <a:ext cx="2088232" cy="319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www.france-pittoresque.com/IMG/jpg/Scene-Tourn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16632"/>
            <a:ext cx="3368509" cy="2160240"/>
          </a:xfrm>
          <a:prstGeom prst="rect">
            <a:avLst/>
          </a:prstGeom>
          <a:noFill/>
        </p:spPr>
      </p:pic>
      <p:pic>
        <p:nvPicPr>
          <p:cNvPr id="21510" name="Picture 6" descr="http://p5.storage.canalblog.com/53/22/152398/84598728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3111311" cy="2376264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 l="16050" t="25961" r="38015" b="11732"/>
          <a:stretch>
            <a:fillRect/>
          </a:stretch>
        </p:blipFill>
        <p:spPr bwMode="auto">
          <a:xfrm>
            <a:off x="5702526" y="4149080"/>
            <a:ext cx="32871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325237" y="2908341"/>
            <a:ext cx="18100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Bataille </a:t>
            </a:r>
            <a:r>
              <a:rPr lang="fr-FR" sz="800" dirty="0" smtClean="0"/>
              <a:t>d'Auray, </a:t>
            </a:r>
            <a:r>
              <a:rPr lang="fr-FR" sz="800" dirty="0"/>
              <a:t>Bibliothèque Nationale de France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7544" y="260648"/>
            <a:ext cx="8136904" cy="12241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  <a:latin typeface="MamaeQueNosFaz" pitchFamily="34" charset="0"/>
              </a:rPr>
              <a:t>Les Temps Modernes</a:t>
            </a:r>
            <a:endParaRPr lang="fr-FR" sz="7200" b="1" dirty="0">
              <a:solidFill>
                <a:schemeClr val="tx1"/>
              </a:solidFill>
              <a:latin typeface="MamaeQueNosFaz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275856" y="1700808"/>
            <a:ext cx="2088232" cy="1440160"/>
            <a:chOff x="5292080" y="3789040"/>
            <a:chExt cx="2088232" cy="1440160"/>
          </a:xfrm>
        </p:grpSpPr>
        <p:sp>
          <p:nvSpPr>
            <p:cNvPr id="17" name="Bulle ronde 16"/>
            <p:cNvSpPr/>
            <p:nvPr/>
          </p:nvSpPr>
          <p:spPr>
            <a:xfrm>
              <a:off x="5292080" y="3789040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436096" y="4077072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chemeClr val="tx1"/>
                  </a:solidFill>
                </a:rPr>
                <a:t>1661</a:t>
              </a:r>
              <a:endParaRPr lang="fr-FR" sz="54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012160" y="1628800"/>
            <a:ext cx="2088232" cy="1440160"/>
            <a:chOff x="6732240" y="5085184"/>
            <a:chExt cx="2088232" cy="1440160"/>
          </a:xfrm>
        </p:grpSpPr>
        <p:sp>
          <p:nvSpPr>
            <p:cNvPr id="19" name="Bulle ronde 18"/>
            <p:cNvSpPr/>
            <p:nvPr/>
          </p:nvSpPr>
          <p:spPr>
            <a:xfrm>
              <a:off x="6732240" y="5085184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76256" y="5373216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chemeClr val="tx1"/>
                  </a:solidFill>
                </a:rPr>
                <a:t>1751</a:t>
              </a:r>
              <a:endParaRPr lang="fr-FR" sz="54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51520" y="1700808"/>
            <a:ext cx="2088232" cy="1440160"/>
            <a:chOff x="251520" y="1700808"/>
            <a:chExt cx="2088232" cy="1440160"/>
          </a:xfrm>
        </p:grpSpPr>
        <p:sp>
          <p:nvSpPr>
            <p:cNvPr id="25" name="Bulle ronde 24"/>
            <p:cNvSpPr/>
            <p:nvPr/>
          </p:nvSpPr>
          <p:spPr>
            <a:xfrm>
              <a:off x="251520" y="1700808"/>
              <a:ext cx="2088232" cy="1440160"/>
            </a:xfrm>
            <a:prstGeom prst="wedgeEllipseCallout">
              <a:avLst>
                <a:gd name="adj1" fmla="val -46628"/>
                <a:gd name="adj2" fmla="val 6418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95536" y="1988840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b="1" dirty="0" smtClean="0">
                  <a:solidFill>
                    <a:schemeClr val="tx1"/>
                  </a:solidFill>
                </a:rPr>
                <a:t>1543</a:t>
              </a:r>
              <a:endParaRPr lang="fr-FR" sz="5400" dirty="0"/>
            </a:p>
          </p:txBody>
        </p:sp>
      </p:grpSp>
      <p:sp>
        <p:nvSpPr>
          <p:cNvPr id="28" name="Bulle ronde 27"/>
          <p:cNvSpPr/>
          <p:nvPr/>
        </p:nvSpPr>
        <p:spPr>
          <a:xfrm>
            <a:off x="395536" y="3861048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39552" y="41490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</a:rPr>
              <a:t>1763</a:t>
            </a:r>
            <a:endParaRPr lang="fr-FR" sz="5400" dirty="0"/>
          </a:p>
        </p:txBody>
      </p:sp>
      <p:sp>
        <p:nvSpPr>
          <p:cNvPr id="30" name="Bulle ronde 29"/>
          <p:cNvSpPr/>
          <p:nvPr/>
        </p:nvSpPr>
        <p:spPr>
          <a:xfrm>
            <a:off x="2771800" y="3861048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915816" y="41490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tx1"/>
                </a:solidFill>
              </a:rPr>
              <a:t>1783</a:t>
            </a:r>
            <a:endParaRPr lang="fr-FR" sz="5400" dirty="0"/>
          </a:p>
        </p:txBody>
      </p:sp>
      <p:sp>
        <p:nvSpPr>
          <p:cNvPr id="32" name="Bulle ronde 31"/>
          <p:cNvSpPr/>
          <p:nvPr/>
        </p:nvSpPr>
        <p:spPr>
          <a:xfrm>
            <a:off x="5076056" y="3861048"/>
            <a:ext cx="2088232" cy="1440160"/>
          </a:xfrm>
          <a:prstGeom prst="wedgeEllipseCallout">
            <a:avLst>
              <a:gd name="adj1" fmla="val -46628"/>
              <a:gd name="adj2" fmla="val 641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20072" y="414908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1789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679</Words>
  <Application>Microsoft Office PowerPoint</Application>
  <PresentationFormat>Affichage à l'écran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136</cp:revision>
  <dcterms:created xsi:type="dcterms:W3CDTF">2015-07-25T11:54:25Z</dcterms:created>
  <dcterms:modified xsi:type="dcterms:W3CDTF">2015-07-25T15:57:45Z</dcterms:modified>
</cp:coreProperties>
</file>