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96" r:id="rId3"/>
    <p:sldId id="297" r:id="rId4"/>
    <p:sldId id="298" r:id="rId5"/>
    <p:sldId id="299" r:id="rId6"/>
    <p:sldId id="271" r:id="rId7"/>
    <p:sldId id="295" r:id="rId8"/>
    <p:sldId id="294" r:id="rId9"/>
    <p:sldId id="285" r:id="rId10"/>
    <p:sldId id="288" r:id="rId11"/>
    <p:sldId id="289" r:id="rId12"/>
    <p:sldId id="290" r:id="rId13"/>
    <p:sldId id="291" r:id="rId14"/>
    <p:sldId id="286" r:id="rId15"/>
    <p:sldId id="292" r:id="rId16"/>
    <p:sldId id="272" r:id="rId17"/>
    <p:sldId id="257" r:id="rId18"/>
    <p:sldId id="276" r:id="rId19"/>
    <p:sldId id="283" r:id="rId20"/>
    <p:sldId id="287" r:id="rId21"/>
    <p:sldId id="258" r:id="rId22"/>
    <p:sldId id="282" r:id="rId23"/>
    <p:sldId id="278" r:id="rId24"/>
    <p:sldId id="279" r:id="rId25"/>
    <p:sldId id="260" r:id="rId26"/>
    <p:sldId id="268" r:id="rId27"/>
    <p:sldId id="261" r:id="rId28"/>
    <p:sldId id="262" r:id="rId29"/>
    <p:sldId id="263" r:id="rId30"/>
    <p:sldId id="264" r:id="rId31"/>
    <p:sldId id="265" r:id="rId32"/>
    <p:sldId id="269" r:id="rId33"/>
    <p:sldId id="266" r:id="rId34"/>
    <p:sldId id="293" r:id="rId35"/>
    <p:sldId id="270" r:id="rId36"/>
    <p:sldId id="273" r:id="rId37"/>
    <p:sldId id="281" r:id="rId38"/>
    <p:sldId id="275" r:id="rId39"/>
    <p:sldId id="280" r:id="rId4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E75AD-EA48-45E8-B5C2-74E330F896E0}" type="datetimeFigureOut">
              <a:rPr lang="fr-FR" smtClean="0"/>
              <a:pPr/>
              <a:t>16/10/2012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38D74-B899-4B4B-8BF6-CED0F33DB3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38D74-B899-4B4B-8BF6-CED0F33DB3DE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38D74-B899-4B4B-8BF6-CED0F33DB3DE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38D74-B899-4B4B-8BF6-CED0F33DB3DE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38D74-B899-4B4B-8BF6-CED0F33DB3DE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38D74-B899-4B4B-8BF6-CED0F33DB3DE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38D74-B899-4B4B-8BF6-CED0F33DB3DE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38D74-B899-4B4B-8BF6-CED0F33DB3DE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38D74-B899-4B4B-8BF6-CED0F33DB3DE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38D74-B899-4B4B-8BF6-CED0F33DB3DE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38D74-B899-4B4B-8BF6-CED0F33DB3DE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38D74-B899-4B4B-8BF6-CED0F33DB3DE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38D74-B899-4B4B-8BF6-CED0F33DB3DE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38D74-B899-4B4B-8BF6-CED0F33DB3DE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38D74-B899-4B4B-8BF6-CED0F33DB3DE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38D74-B899-4B4B-8BF6-CED0F33DB3DE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38D74-B899-4B4B-8BF6-CED0F33DB3DE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38D74-B899-4B4B-8BF6-CED0F33DB3DE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38D74-B899-4B4B-8BF6-CED0F33DB3DE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38D74-B899-4B4B-8BF6-CED0F33DB3DE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38D74-B899-4B4B-8BF6-CED0F33DB3DE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38D74-B899-4B4B-8BF6-CED0F33DB3DE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38D74-B899-4B4B-8BF6-CED0F33DB3DE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38D74-B899-4B4B-8BF6-CED0F33DB3DE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38D74-B899-4B4B-8BF6-CED0F33DB3DE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38D74-B899-4B4B-8BF6-CED0F33DB3DE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38D74-B899-4B4B-8BF6-CED0F33DB3DE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38D74-B899-4B4B-8BF6-CED0F33DB3DE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38D74-B899-4B4B-8BF6-CED0F33DB3DE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38D74-B899-4B4B-8BF6-CED0F33DB3DE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38D74-B899-4B4B-8BF6-CED0F33DB3DE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38D74-B899-4B4B-8BF6-CED0F33DB3DE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38D74-B899-4B4B-8BF6-CED0F33DB3DE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38D74-B899-4B4B-8BF6-CED0F33DB3DE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38D74-B899-4B4B-8BF6-CED0F33DB3DE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38D74-B899-4B4B-8BF6-CED0F33DB3DE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38D74-B899-4B4B-8BF6-CED0F33DB3DE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38D74-B899-4B4B-8BF6-CED0F33DB3DE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38D74-B899-4B4B-8BF6-CED0F33DB3DE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38D74-B899-4B4B-8BF6-CED0F33DB3DE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4E9F4E0-807B-4347-B562-978D3D041A1B}" type="datetimeFigureOut">
              <a:rPr lang="fr-FR" smtClean="0"/>
              <a:pPr/>
              <a:t>16/10/2012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D683A55-FACE-46CB-8561-03D6D08827A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9F4E0-807B-4347-B562-978D3D041A1B}" type="datetimeFigureOut">
              <a:rPr lang="fr-FR" smtClean="0"/>
              <a:pPr/>
              <a:t>16/10/2012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683A55-FACE-46CB-8561-03D6D08827A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9F4E0-807B-4347-B562-978D3D041A1B}" type="datetimeFigureOut">
              <a:rPr lang="fr-FR" smtClean="0"/>
              <a:pPr/>
              <a:t>16/10/2012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683A55-FACE-46CB-8561-03D6D08827A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9F4E0-807B-4347-B562-978D3D041A1B}" type="datetimeFigureOut">
              <a:rPr lang="fr-FR" smtClean="0"/>
              <a:pPr/>
              <a:t>16/10/2012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683A55-FACE-46CB-8561-03D6D08827A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4E9F4E0-807B-4347-B562-978D3D041A1B}" type="datetimeFigureOut">
              <a:rPr lang="fr-FR" smtClean="0"/>
              <a:pPr/>
              <a:t>16/10/2012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D683A55-FACE-46CB-8561-03D6D08827A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9F4E0-807B-4347-B562-978D3D041A1B}" type="datetimeFigureOut">
              <a:rPr lang="fr-FR" smtClean="0"/>
              <a:pPr/>
              <a:t>16/10/2012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D683A55-FACE-46CB-8561-03D6D08827A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9F4E0-807B-4347-B562-978D3D041A1B}" type="datetimeFigureOut">
              <a:rPr lang="fr-FR" smtClean="0"/>
              <a:pPr/>
              <a:t>16/10/2012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D683A55-FACE-46CB-8561-03D6D08827A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9F4E0-807B-4347-B562-978D3D041A1B}" type="datetimeFigureOut">
              <a:rPr lang="fr-FR" smtClean="0"/>
              <a:pPr/>
              <a:t>16/10/2012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683A55-FACE-46CB-8561-03D6D08827A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9F4E0-807B-4347-B562-978D3D041A1B}" type="datetimeFigureOut">
              <a:rPr lang="fr-FR" smtClean="0"/>
              <a:pPr/>
              <a:t>16/10/2012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683A55-FACE-46CB-8561-03D6D08827A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4E9F4E0-807B-4347-B562-978D3D041A1B}" type="datetimeFigureOut">
              <a:rPr lang="fr-FR" smtClean="0"/>
              <a:pPr/>
              <a:t>16/10/2012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D683A55-FACE-46CB-8561-03D6D08827A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4E9F4E0-807B-4347-B562-978D3D041A1B}" type="datetimeFigureOut">
              <a:rPr lang="fr-FR" smtClean="0"/>
              <a:pPr/>
              <a:t>16/10/2012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D683A55-FACE-46CB-8561-03D6D08827A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4E9F4E0-807B-4347-B562-978D3D041A1B}" type="datetimeFigureOut">
              <a:rPr lang="fr-FR" smtClean="0"/>
              <a:pPr/>
              <a:t>16/10/2012</a:t>
            </a:fld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D683A55-FACE-46CB-8561-03D6D08827A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Document_Microsoft_Office_Word1.doc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Document_Microsoft_Office_Word2.docx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1/Paris_-_D%C3%B4me_des_Invalides_-_Tombeau_de_Napol%C3%A9on_-_002.jpg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Document_Microsoft_Office_Word3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Document_Microsoft_Office_Word4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5400" b="1" dirty="0" smtClean="0"/>
              <a:t>Paris 2013</a:t>
            </a:r>
            <a:endParaRPr lang="fr-FR" sz="54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95736" y="3356992"/>
            <a:ext cx="6560234" cy="1752600"/>
          </a:xfrm>
        </p:spPr>
        <p:txBody>
          <a:bodyPr/>
          <a:lstStyle/>
          <a:p>
            <a:r>
              <a:rPr lang="fr-FR" dirty="0" smtClean="0"/>
              <a:t>Classe découverte des Cm2</a:t>
            </a:r>
          </a:p>
          <a:p>
            <a:r>
              <a:rPr lang="fr-FR" dirty="0" smtClean="0"/>
              <a:t>Du 15 au 22 mars 2013</a:t>
            </a:r>
            <a:endParaRPr lang="fr-FR" dirty="0"/>
          </a:p>
        </p:txBody>
      </p:sp>
      <p:pic>
        <p:nvPicPr>
          <p:cNvPr id="4" name="Image 3" descr="cpf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201622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7544" y="2300972"/>
            <a:ext cx="8424936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Avant le 4 janvier 2013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Les autres pièces nécessaires au dossier devront être transmises à M. </a:t>
            </a:r>
            <a:r>
              <a:rPr kumimoji="0" lang="fr-FR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Hild</a:t>
            </a:r>
            <a:endParaRPr kumimoji="0" lang="fr-F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600" dirty="0" smtClean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7544" y="0"/>
            <a:ext cx="8424936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latin typeface="Calibri" pitchFamily="34" charset="0"/>
              </a:rPr>
              <a:t>1) Formulaire de demande de visa Schengen renseigné et signé par les parents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600" dirty="0" smtClean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" name="Picture 3" descr="E:\DCIM\108_FUJI\DSCF8229.JPG"/>
          <p:cNvPicPr>
            <a:picLocks noChangeAspect="1" noChangeArrowheads="1"/>
          </p:cNvPicPr>
          <p:nvPr/>
        </p:nvPicPr>
        <p:blipFill>
          <a:blip r:embed="rId3" cstate="print">
            <a:lum bright="10000" contrast="40000"/>
          </a:blip>
          <a:srcRect/>
          <a:stretch>
            <a:fillRect/>
          </a:stretch>
        </p:blipFill>
        <p:spPr bwMode="auto">
          <a:xfrm>
            <a:off x="2843808" y="1484784"/>
            <a:ext cx="3543141" cy="50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5536" y="-26803"/>
            <a:ext cx="8424936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latin typeface="Calibri" pitchFamily="34" charset="0"/>
              </a:rPr>
              <a:t>2) </a:t>
            </a:r>
            <a:r>
              <a:rPr lang="fr-FR" sz="2800" dirty="0" smtClean="0">
                <a:latin typeface="Calibri" pitchFamily="34" charset="0"/>
              </a:rPr>
              <a:t>Deux photographies (type pièce d’identité</a:t>
            </a:r>
            <a:r>
              <a:rPr lang="fr-FR" sz="2800" dirty="0" smtClean="0">
                <a:latin typeface="Calibri" pitchFamily="34" charset="0"/>
              </a:rPr>
              <a:t>) qui respectent les normes imposées par les autorités</a:t>
            </a:r>
            <a:endParaRPr lang="fr-FR" sz="2800" dirty="0" smtClean="0">
              <a:latin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600" dirty="0" smtClean="0"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600" dirty="0" smtClean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7544" y="908720"/>
            <a:ext cx="8424936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latin typeface="Calibri" pitchFamily="34" charset="0"/>
              </a:rPr>
              <a:t>3) </a:t>
            </a:r>
            <a:r>
              <a:rPr lang="fr-FR" sz="2800" dirty="0" smtClean="0">
                <a:latin typeface="Calibri" pitchFamily="34" charset="0"/>
              </a:rPr>
              <a:t>Fiche sanitaire de liaison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latin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600" dirty="0" smtClean="0"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600" dirty="0" smtClean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73734" name="Picture 6" descr="E:\DCIM\108_FUJI\DSCF8232.JPG"/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</a:blip>
          <a:srcRect/>
          <a:stretch>
            <a:fillRect/>
          </a:stretch>
        </p:blipFill>
        <p:spPr bwMode="auto">
          <a:xfrm>
            <a:off x="1259632" y="2132855"/>
            <a:ext cx="6056561" cy="4236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5536" y="188640"/>
            <a:ext cx="8424936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latin typeface="Calibri" pitchFamily="34" charset="0"/>
              </a:rPr>
              <a:t>4) </a:t>
            </a:r>
            <a:r>
              <a:rPr lang="fr-FR" sz="2800" dirty="0" smtClean="0">
                <a:latin typeface="Calibri" pitchFamily="34" charset="0"/>
              </a:rPr>
              <a:t>Lettre de présentation individuelle du CPF à compléter avec le prénom et le nom de l’enfant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latin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latin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600" dirty="0" smtClean="0"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600" dirty="0" smtClean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77826" name="Picture 2" descr="E:\DCIM\108_FUJI\DSCF8234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/>
          <a:stretch>
            <a:fillRect/>
          </a:stretch>
        </p:blipFill>
        <p:spPr bwMode="auto">
          <a:xfrm>
            <a:off x="2627784" y="1916832"/>
            <a:ext cx="3231499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548680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Calibri" pitchFamily="34" charset="0"/>
              </a:rPr>
              <a:t>5) Autorisation parentale de sortie du territoire (signée par les deux parents devant notaire) en français et en arabe</a:t>
            </a:r>
          </a:p>
          <a:p>
            <a:pPr>
              <a:buFontTx/>
              <a:buChar char="-"/>
            </a:pPr>
            <a:endParaRPr lang="fr-FR" sz="2400" dirty="0" smtClean="0">
              <a:latin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E:\DCIM\108_FUJI\DSCF8227.JPG"/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</a:blip>
          <a:srcRect/>
          <a:stretch>
            <a:fillRect/>
          </a:stretch>
        </p:blipFill>
        <p:spPr bwMode="auto">
          <a:xfrm>
            <a:off x="2771800" y="1628800"/>
            <a:ext cx="33401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548680"/>
            <a:ext cx="80648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Calibri" pitchFamily="34" charset="0"/>
              </a:rPr>
              <a:t>6) Règles de vie et de comportement signées par les parents et l’enfant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8850" name="Picture 2" descr="E:\DCIM\108_FUJI\DSCF8235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899592" y="1484784"/>
            <a:ext cx="3429000" cy="4965700"/>
          </a:xfrm>
          <a:prstGeom prst="rect">
            <a:avLst/>
          </a:prstGeom>
          <a:noFill/>
        </p:spPr>
      </p:pic>
      <p:pic>
        <p:nvPicPr>
          <p:cNvPr id="78851" name="Picture 3" descr="E:\DCIM\108_FUJI\DSCF8238.JPG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/>
          <a:stretch>
            <a:fillRect/>
          </a:stretch>
        </p:blipFill>
        <p:spPr bwMode="auto">
          <a:xfrm>
            <a:off x="4860032" y="1412776"/>
            <a:ext cx="35179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22114"/>
          </a:xfrm>
        </p:spPr>
        <p:txBody>
          <a:bodyPr>
            <a:normAutofit/>
          </a:bodyPr>
          <a:lstStyle/>
          <a:p>
            <a:pPr lvl="0"/>
            <a:r>
              <a:rPr lang="fr-FR" sz="4800" b="1" dirty="0">
                <a:latin typeface="Calibri" pitchFamily="34" charset="0"/>
              </a:rPr>
              <a:t>L’échéancier des </a:t>
            </a:r>
            <a:r>
              <a:rPr lang="fr-FR" sz="4800" b="1" dirty="0" smtClean="0">
                <a:latin typeface="Calibri" pitchFamily="34" charset="0"/>
              </a:rPr>
              <a:t>règlements</a:t>
            </a:r>
            <a:endParaRPr lang="fr-FR" sz="4800" dirty="0">
              <a:latin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176464"/>
          </a:xfrm>
        </p:spPr>
        <p:txBody>
          <a:bodyPr>
            <a:normAutofit fontScale="92500" lnSpcReduction="10000"/>
          </a:bodyPr>
          <a:lstStyle/>
          <a:p>
            <a:r>
              <a:rPr lang="fr-FR" sz="3000" dirty="0" smtClean="0">
                <a:latin typeface="Calibri" pitchFamily="34" charset="0"/>
              </a:rPr>
              <a:t>19 et 20/11/2012 : 500 USD</a:t>
            </a:r>
          </a:p>
          <a:p>
            <a:pPr>
              <a:buNone/>
            </a:pPr>
            <a:endParaRPr lang="fr-FR" sz="3000" dirty="0" smtClean="0">
              <a:latin typeface="Calibri" pitchFamily="34" charset="0"/>
            </a:endParaRPr>
          </a:p>
          <a:p>
            <a:pPr>
              <a:buNone/>
            </a:pPr>
            <a:endParaRPr lang="fr-FR" sz="1800" dirty="0" smtClean="0">
              <a:latin typeface="Calibri" pitchFamily="34" charset="0"/>
            </a:endParaRPr>
          </a:p>
          <a:p>
            <a:r>
              <a:rPr lang="fr-FR" sz="3000" dirty="0" smtClean="0">
                <a:latin typeface="Calibri" pitchFamily="34" charset="0"/>
              </a:rPr>
              <a:t>14 </a:t>
            </a:r>
            <a:r>
              <a:rPr lang="fr-FR" sz="3000" dirty="0">
                <a:latin typeface="Calibri" pitchFamily="34" charset="0"/>
              </a:rPr>
              <a:t>et </a:t>
            </a:r>
            <a:r>
              <a:rPr lang="fr-FR" sz="3000" dirty="0" smtClean="0">
                <a:latin typeface="Calibri" pitchFamily="34" charset="0"/>
              </a:rPr>
              <a:t>15/01/2013 : 700 USD</a:t>
            </a:r>
            <a:r>
              <a:rPr lang="fr-FR" sz="3000" dirty="0">
                <a:latin typeface="Calibri" pitchFamily="34" charset="0"/>
              </a:rPr>
              <a:t> </a:t>
            </a:r>
            <a:endParaRPr lang="fr-FR" sz="3000" dirty="0" smtClean="0">
              <a:latin typeface="Calibri" pitchFamily="34" charset="0"/>
            </a:endParaRPr>
          </a:p>
          <a:p>
            <a:pPr>
              <a:buNone/>
            </a:pPr>
            <a:endParaRPr lang="fr-FR" sz="3000" dirty="0" smtClean="0">
              <a:latin typeface="Calibri" pitchFamily="34" charset="0"/>
            </a:endParaRPr>
          </a:p>
          <a:p>
            <a:endParaRPr lang="fr-FR" sz="1800" dirty="0">
              <a:latin typeface="Calibri" pitchFamily="34" charset="0"/>
            </a:endParaRPr>
          </a:p>
          <a:p>
            <a:r>
              <a:rPr lang="fr-FR" dirty="0" smtClean="0">
                <a:latin typeface="Calibri" pitchFamily="34" charset="0"/>
              </a:rPr>
              <a:t>04 et 05/03/2013 : solde à régler</a:t>
            </a:r>
          </a:p>
          <a:p>
            <a:endParaRPr lang="fr-FR" dirty="0" smtClean="0">
              <a:latin typeface="Calibri" pitchFamily="34" charset="0"/>
            </a:endParaRPr>
          </a:p>
          <a:p>
            <a:pPr indent="0">
              <a:buNone/>
            </a:pPr>
            <a:endParaRPr lang="fr-FR" dirty="0" smtClean="0">
              <a:latin typeface="Calibri" pitchFamily="34" charset="0"/>
            </a:endParaRPr>
          </a:p>
          <a:p>
            <a:pPr indent="0">
              <a:buNone/>
            </a:pPr>
            <a:r>
              <a:rPr lang="fr-FR" dirty="0" smtClean="0">
                <a:latin typeface="Calibri" pitchFamily="34" charset="0"/>
              </a:rPr>
              <a:t>En cas de désistement, les acomptes ne </a:t>
            </a:r>
            <a:r>
              <a:rPr lang="fr-FR" dirty="0" smtClean="0">
                <a:latin typeface="Calibri" pitchFamily="34" charset="0"/>
              </a:rPr>
              <a:t>pourront </a:t>
            </a:r>
            <a:r>
              <a:rPr lang="fr-FR" dirty="0" smtClean="0">
                <a:latin typeface="Calibri" pitchFamily="34" charset="0"/>
              </a:rPr>
              <a:t>pas </a:t>
            </a:r>
            <a:r>
              <a:rPr lang="fr-FR" dirty="0" smtClean="0">
                <a:latin typeface="Calibri" pitchFamily="34" charset="0"/>
              </a:rPr>
              <a:t>être remboursés</a:t>
            </a:r>
            <a:r>
              <a:rPr lang="fr-FR" dirty="0" smtClean="0">
                <a:latin typeface="Calibri" pitchFamily="34" charset="0"/>
              </a:rPr>
              <a:t>. </a:t>
            </a:r>
            <a:endParaRPr lang="fr-F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15224"/>
          </a:xfrm>
        </p:spPr>
        <p:txBody>
          <a:bodyPr/>
          <a:lstStyle/>
          <a:p>
            <a:r>
              <a:rPr lang="fr-FR" dirty="0" smtClean="0">
                <a:latin typeface="Calibri" pitchFamily="34" charset="0"/>
              </a:rPr>
              <a:t>Les accompagnateurs</a:t>
            </a:r>
            <a:endParaRPr lang="fr-FR" dirty="0">
              <a:latin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00808"/>
            <a:ext cx="8136904" cy="4491880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fr-FR" sz="2500" dirty="0" smtClean="0">
                <a:latin typeface="Calibri" pitchFamily="34" charset="0"/>
              </a:rPr>
              <a:t>Effectif des élèves partants au 17/10/2012 : 25</a:t>
            </a:r>
          </a:p>
          <a:p>
            <a:pPr>
              <a:buNone/>
            </a:pPr>
            <a:endParaRPr lang="fr-FR" sz="2500" dirty="0" smtClean="0">
              <a:latin typeface="Calibri" pitchFamily="34" charset="0"/>
            </a:endParaRPr>
          </a:p>
          <a:p>
            <a:pPr indent="0">
              <a:buNone/>
            </a:pPr>
            <a:r>
              <a:rPr lang="fr-FR" sz="2500" dirty="0" smtClean="0">
                <a:latin typeface="Calibri" pitchFamily="34" charset="0"/>
              </a:rPr>
              <a:t>En plus du professeur titulaire de la classe, 3 adultes accompagneront le groupe d’élèves; ce qui nous donne l’encadrement suivant : 1 adulte pour 6 à 7 élèves (réglementation : 1 adulte pour 10 élèves).</a:t>
            </a:r>
          </a:p>
          <a:p>
            <a:pPr indent="0">
              <a:buNone/>
            </a:pPr>
            <a:endParaRPr lang="fr-FR" sz="2500" dirty="0" smtClean="0">
              <a:latin typeface="Calibri" pitchFamily="34" charset="0"/>
            </a:endParaRPr>
          </a:p>
          <a:p>
            <a:pPr indent="0">
              <a:buNone/>
            </a:pPr>
            <a:r>
              <a:rPr lang="fr-FR" sz="2500" dirty="0" smtClean="0">
                <a:latin typeface="Calibri" pitchFamily="34" charset="0"/>
              </a:rPr>
              <a:t>Les accompagnateurs </a:t>
            </a:r>
            <a:r>
              <a:rPr lang="fr-FR" sz="2500" dirty="0" smtClean="0">
                <a:latin typeface="Calibri" pitchFamily="34" charset="0"/>
              </a:rPr>
              <a:t>prévus sont :</a:t>
            </a:r>
          </a:p>
          <a:p>
            <a:pPr indent="0">
              <a:buNone/>
            </a:pPr>
            <a:r>
              <a:rPr lang="fr-FR" sz="2500" dirty="0" smtClean="0">
                <a:latin typeface="Calibri" pitchFamily="34" charset="0"/>
              </a:rPr>
              <a:t>Mme Samar </a:t>
            </a:r>
            <a:r>
              <a:rPr lang="fr-FR" sz="2500" dirty="0" err="1" smtClean="0">
                <a:latin typeface="Calibri" pitchFamily="34" charset="0"/>
              </a:rPr>
              <a:t>Koujou</a:t>
            </a:r>
            <a:r>
              <a:rPr lang="fr-FR" sz="2500" dirty="0" smtClean="0">
                <a:latin typeface="Calibri" pitchFamily="34" charset="0"/>
              </a:rPr>
              <a:t>, intervenante en informatique,</a:t>
            </a:r>
          </a:p>
          <a:p>
            <a:pPr indent="0">
              <a:buNone/>
            </a:pPr>
            <a:r>
              <a:rPr lang="fr-FR" sz="2500" dirty="0" smtClean="0">
                <a:latin typeface="Calibri" pitchFamily="34" charset="0"/>
              </a:rPr>
              <a:t>Mme Sabine </a:t>
            </a:r>
            <a:r>
              <a:rPr lang="fr-FR" sz="2500" dirty="0" err="1" smtClean="0">
                <a:latin typeface="Calibri" pitchFamily="34" charset="0"/>
              </a:rPr>
              <a:t>Daaboul</a:t>
            </a:r>
            <a:r>
              <a:rPr lang="fr-FR" sz="2500" dirty="0" smtClean="0">
                <a:latin typeface="Calibri" pitchFamily="34" charset="0"/>
              </a:rPr>
              <a:t>, secrétaire du proviseur,</a:t>
            </a:r>
          </a:p>
          <a:p>
            <a:pPr indent="0">
              <a:buNone/>
            </a:pPr>
            <a:r>
              <a:rPr lang="fr-FR" sz="2500" dirty="0" smtClean="0">
                <a:latin typeface="Calibri" pitchFamily="34" charset="0"/>
              </a:rPr>
              <a:t>M. Elie Youssef, enseignant d’E.P.S. dans le secondaire</a:t>
            </a:r>
            <a:endParaRPr lang="fr-FR" sz="25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208912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latin typeface="Calibri" pitchFamily="34" charset="0"/>
              </a:rPr>
              <a:t/>
            </a:r>
            <a:br>
              <a:rPr lang="fr-FR" dirty="0" smtClean="0">
                <a:latin typeface="Calibri" pitchFamily="34" charset="0"/>
              </a:rPr>
            </a:br>
            <a:r>
              <a:rPr lang="fr-FR" dirty="0" smtClean="0">
                <a:latin typeface="Calibri" pitchFamily="34" charset="0"/>
              </a:rPr>
              <a:t/>
            </a:r>
            <a:br>
              <a:rPr lang="fr-FR" dirty="0" smtClean="0">
                <a:latin typeface="Calibri" pitchFamily="34" charset="0"/>
              </a:rPr>
            </a:br>
            <a:r>
              <a:rPr lang="fr-FR" dirty="0" smtClean="0">
                <a:latin typeface="Calibri" pitchFamily="34" charset="0"/>
              </a:rPr>
              <a:t>Pour </a:t>
            </a:r>
            <a:r>
              <a:rPr lang="fr-FR" dirty="0">
                <a:latin typeface="Calibri" pitchFamily="34" charset="0"/>
              </a:rPr>
              <a:t>les </a:t>
            </a:r>
            <a:r>
              <a:rPr lang="fr-FR" dirty="0" smtClean="0">
                <a:latin typeface="Calibri" pitchFamily="34" charset="0"/>
              </a:rPr>
              <a:t>élèves</a:t>
            </a:r>
            <a:br>
              <a:rPr lang="fr-FR" dirty="0" smtClean="0">
                <a:latin typeface="Calibri" pitchFamily="34" charset="0"/>
              </a:rPr>
            </a:br>
            <a:r>
              <a:rPr lang="fr-FR" dirty="0" smtClean="0">
                <a:latin typeface="Calibri" pitchFamily="34" charset="0"/>
              </a:rPr>
              <a:t>non-inscrits au voyage</a:t>
            </a:r>
            <a:endParaRPr lang="fr-FR" dirty="0">
              <a:latin typeface="Calibri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3212976"/>
            <a:ext cx="8317432" cy="2592288"/>
          </a:xfrm>
        </p:spPr>
        <p:txBody>
          <a:bodyPr>
            <a:normAutofit/>
          </a:bodyPr>
          <a:lstStyle/>
          <a:p>
            <a:pPr algn="l"/>
            <a:r>
              <a:rPr lang="fr-FR" sz="3000" dirty="0">
                <a:solidFill>
                  <a:schemeClr val="tx1"/>
                </a:solidFill>
                <a:latin typeface="Calibri" pitchFamily="34" charset="0"/>
              </a:rPr>
              <a:t>Les </a:t>
            </a:r>
            <a:r>
              <a:rPr lang="fr-FR" sz="3000" dirty="0" smtClean="0">
                <a:solidFill>
                  <a:schemeClr val="tx1"/>
                </a:solidFill>
                <a:latin typeface="Calibri" pitchFamily="34" charset="0"/>
              </a:rPr>
              <a:t>élèves seront répartis dans les trois autres classes de CM2. Les cours seront assurés normalement. </a:t>
            </a:r>
          </a:p>
          <a:p>
            <a:pPr algn="l"/>
            <a:endParaRPr lang="fr-FR" sz="3000" dirty="0" smtClean="0">
              <a:latin typeface="Calibri" pitchFamily="34" charset="0"/>
            </a:endParaRPr>
          </a:p>
          <a:p>
            <a:pPr algn="l"/>
            <a:r>
              <a:rPr lang="fr-FR" sz="3000" dirty="0" smtClean="0">
                <a:solidFill>
                  <a:schemeClr val="tx1"/>
                </a:solidFill>
                <a:latin typeface="Calibri" pitchFamily="34" charset="0"/>
              </a:rPr>
              <a:t>Aucune dispense ne sera autorisée.</a:t>
            </a:r>
            <a:endParaRPr lang="fr-F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>
              <a:buFontTx/>
              <a:buChar char="-"/>
            </a:pPr>
            <a:endParaRPr lang="fr-FR" sz="1800" dirty="0">
              <a:solidFill>
                <a:schemeClr val="tx1"/>
              </a:solidFill>
              <a:latin typeface="Calibri" pitchFamily="34" charset="0"/>
            </a:endParaRP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039887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Calibri" pitchFamily="34" charset="0"/>
              </a:rPr>
              <a:t>Le voyage</a:t>
            </a:r>
            <a:br>
              <a:rPr lang="fr-FR" dirty="0" smtClean="0">
                <a:latin typeface="Calibri" pitchFamily="34" charset="0"/>
              </a:rPr>
            </a:br>
            <a:r>
              <a:rPr lang="fr-FR" dirty="0" smtClean="0">
                <a:latin typeface="Calibri" pitchFamily="34" charset="0"/>
              </a:rPr>
              <a:t/>
            </a:r>
            <a:br>
              <a:rPr lang="fr-FR" dirty="0" smtClean="0">
                <a:latin typeface="Calibri" pitchFamily="34" charset="0"/>
              </a:rPr>
            </a:br>
            <a:r>
              <a:rPr lang="fr-FR" sz="3300" dirty="0" smtClean="0">
                <a:latin typeface="Calibri" pitchFamily="34" charset="0"/>
              </a:rPr>
              <a:t>Compagnie : MEA</a:t>
            </a:r>
            <a:endParaRPr lang="fr-FR" dirty="0">
              <a:latin typeface="Calibri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512" y="3068960"/>
            <a:ext cx="8712968" cy="316835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fr-FR" sz="12000" dirty="0" smtClean="0">
                <a:latin typeface="Calibri" pitchFamily="34" charset="0"/>
              </a:rPr>
              <a:t>Le groupe (27 élèves + 4 adultes) pourrait être scindé en deux selon les disponibilités de la compagnie. Dans tous les cas, les élèves voyageront sous la surveillance </a:t>
            </a:r>
            <a:r>
              <a:rPr lang="fr-FR" sz="12000" dirty="0" smtClean="0">
                <a:latin typeface="Calibri" pitchFamily="34" charset="0"/>
              </a:rPr>
              <a:t>d’ </a:t>
            </a:r>
            <a:r>
              <a:rPr lang="fr-FR" sz="12000" dirty="0" smtClean="0">
                <a:latin typeface="Calibri" pitchFamily="34" charset="0"/>
              </a:rPr>
              <a:t>un accompagnateur pour 7 </a:t>
            </a:r>
            <a:r>
              <a:rPr lang="fr-FR" sz="12000" dirty="0" smtClean="0">
                <a:latin typeface="Calibri" pitchFamily="34" charset="0"/>
              </a:rPr>
              <a:t>enfants maximum.</a:t>
            </a:r>
            <a:endParaRPr lang="fr-FR" sz="12000" dirty="0" smtClean="0">
              <a:latin typeface="Calibri" pitchFamily="34" charset="0"/>
            </a:endParaRPr>
          </a:p>
          <a:p>
            <a:pPr algn="l"/>
            <a:endParaRPr lang="fr-FR" sz="12000" dirty="0" smtClean="0">
              <a:latin typeface="Calibri" pitchFamily="34" charset="0"/>
            </a:endParaRPr>
          </a:p>
          <a:p>
            <a:pPr algn="l"/>
            <a:r>
              <a:rPr lang="fr-FR" sz="12000" dirty="0" smtClean="0">
                <a:latin typeface="Calibri" pitchFamily="34" charset="0"/>
              </a:rPr>
              <a:t>Les informations concernant les vols seront transmises aux familles dès que possible.</a:t>
            </a:r>
          </a:p>
          <a:p>
            <a:pPr algn="l"/>
            <a:endParaRPr lang="fr-FR" dirty="0"/>
          </a:p>
        </p:txBody>
      </p:sp>
      <p:pic>
        <p:nvPicPr>
          <p:cNvPr id="2052" name="Picture 4" descr="http://2.bp.blogspot.com/-1XE1iWwzTv4/TXeulkQK5BI/AAAAAAAADzk/J-UVIoVhHpo/s1600/aeroport_beyrouth%2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2016224" cy="1858951"/>
          </a:xfrm>
          <a:prstGeom prst="rect">
            <a:avLst/>
          </a:prstGeom>
          <a:noFill/>
        </p:spPr>
      </p:pic>
      <p:pic>
        <p:nvPicPr>
          <p:cNvPr id="1026" name="Picture 2" descr="C:\Users\Arnaud\Pictures\Photos Paris 2012\17.06\DSCF8712.JPG"/>
          <p:cNvPicPr>
            <a:picLocks noChangeAspect="1" noChangeArrowheads="1"/>
          </p:cNvPicPr>
          <p:nvPr/>
        </p:nvPicPr>
        <p:blipFill>
          <a:blip r:embed="rId4" cstate="print"/>
          <a:srcRect t="17929" r="17638" b="8112"/>
          <a:stretch>
            <a:fillRect/>
          </a:stretch>
        </p:blipFill>
        <p:spPr bwMode="auto">
          <a:xfrm>
            <a:off x="2699792" y="620688"/>
            <a:ext cx="2588864" cy="1743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899592" y="330200"/>
          <a:ext cx="7632848" cy="6267152"/>
        </p:xfrm>
        <a:graphic>
          <a:graphicData uri="http://schemas.openxmlformats.org/presentationml/2006/ole">
            <p:oleObj spid="_x0000_s1028" name="Document" r:id="rId4" imgW="6512690" imgH="725578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476672"/>
            <a:ext cx="7902624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b="1" dirty="0" smtClean="0">
                <a:latin typeface="Calibri" pitchFamily="34" charset="0"/>
              </a:rPr>
              <a:t>Transferts Aéroport / Centre d’hébergement</a:t>
            </a:r>
          </a:p>
          <a:p>
            <a:endParaRPr lang="fr-FR" sz="1400" dirty="0" smtClean="0">
              <a:latin typeface="Calibri" pitchFamily="34" charset="0"/>
            </a:endParaRPr>
          </a:p>
          <a:p>
            <a:pPr algn="r"/>
            <a:r>
              <a:rPr lang="fr-FR" sz="3000" dirty="0" smtClean="0">
                <a:latin typeface="Calibri" pitchFamily="34" charset="0"/>
              </a:rPr>
              <a:t>Avec une compagnie privée d’autocars</a:t>
            </a:r>
          </a:p>
          <a:p>
            <a:r>
              <a:rPr lang="fr-FR" sz="1100" dirty="0" smtClean="0">
                <a:latin typeface="Calibri" pitchFamily="34" charset="0"/>
              </a:rPr>
              <a:t> 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3" name="Image 2" descr="C:\Users\Arnaud\AppData\Local\Microsoft\Windows\Temporary Internet Files\Content.IE5\L001ECRX\MC900222661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18002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11560" y="2924944"/>
            <a:ext cx="7902624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b="1" dirty="0" smtClean="0">
                <a:latin typeface="Calibri" pitchFamily="34" charset="0"/>
              </a:rPr>
              <a:t>Déplacements vers les sites à visiter</a:t>
            </a:r>
          </a:p>
          <a:p>
            <a:endParaRPr lang="fr-FR" sz="1400" b="1" dirty="0" smtClean="0">
              <a:latin typeface="Calibri" pitchFamily="34" charset="0"/>
            </a:endParaRPr>
          </a:p>
          <a:p>
            <a:r>
              <a:rPr lang="fr-FR" sz="3000" dirty="0" smtClean="0">
                <a:latin typeface="Calibri" pitchFamily="34" charset="0"/>
              </a:rPr>
              <a:t>Métropolitain + Bus RATP</a:t>
            </a:r>
          </a:p>
          <a:p>
            <a:r>
              <a:rPr lang="fr-FR" sz="1100" dirty="0" smtClean="0">
                <a:latin typeface="Calibri" pitchFamily="34" charset="0"/>
              </a:rPr>
              <a:t> 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2052" name="Picture 4" descr="http://www.informationspratiques.com/wp-content/uploads/TARIF-RATP-2011-Ticket-de-m%C3%A9tro-Carte-NAVIGO.jpg"/>
          <p:cNvPicPr>
            <a:picLocks noChangeAspect="1" noChangeArrowheads="1"/>
          </p:cNvPicPr>
          <p:nvPr/>
        </p:nvPicPr>
        <p:blipFill>
          <a:blip r:embed="rId4" cstate="print"/>
          <a:srcRect b="10668"/>
          <a:stretch>
            <a:fillRect/>
          </a:stretch>
        </p:blipFill>
        <p:spPr bwMode="auto">
          <a:xfrm>
            <a:off x="683568" y="4797152"/>
            <a:ext cx="2880320" cy="1757484"/>
          </a:xfrm>
          <a:prstGeom prst="rect">
            <a:avLst/>
          </a:prstGeom>
          <a:noFill/>
        </p:spPr>
      </p:pic>
      <p:pic>
        <p:nvPicPr>
          <p:cNvPr id="10242" name="Picture 2" descr="C:\Users\Arnaud\Pictures\Photos Paris 2012\20.06\DSCF88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933056"/>
            <a:ext cx="3419872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850106"/>
          </a:xfrm>
        </p:spPr>
        <p:txBody>
          <a:bodyPr>
            <a:normAutofit fontScale="90000"/>
          </a:bodyPr>
          <a:lstStyle/>
          <a:p>
            <a:pPr lvl="0"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sz="4000" b="1" dirty="0" smtClean="0">
                <a:latin typeface="Calibri" pitchFamily="34" charset="0"/>
              </a:rPr>
              <a:t>L’hébergement et la restauration</a:t>
            </a:r>
            <a:endParaRPr lang="fr-FR" dirty="0">
              <a:latin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fr-FR" sz="2800" dirty="0" smtClean="0"/>
              <a:t>Adresse</a:t>
            </a:r>
            <a:r>
              <a:rPr lang="fr-FR" sz="2800" dirty="0"/>
              <a:t> </a:t>
            </a:r>
            <a:r>
              <a:rPr lang="fr-FR" sz="2800" dirty="0" smtClean="0"/>
              <a:t>:</a:t>
            </a:r>
            <a:r>
              <a:rPr lang="fr-FR" dirty="0" smtClean="0"/>
              <a:t> </a:t>
            </a:r>
          </a:p>
          <a:p>
            <a:pPr lvl="0">
              <a:buNone/>
            </a:pPr>
            <a:r>
              <a:rPr lang="fr-FR" sz="2800" dirty="0" smtClean="0"/>
              <a:t>	Centre Louis Lumière</a:t>
            </a:r>
          </a:p>
          <a:p>
            <a:pPr lvl="0">
              <a:buNone/>
            </a:pPr>
            <a:r>
              <a:rPr lang="fr-FR" sz="2800" dirty="0" smtClean="0"/>
              <a:t>	Rue </a:t>
            </a:r>
            <a:r>
              <a:rPr lang="fr-FR" sz="2800" dirty="0"/>
              <a:t>Louis Lumière 75020 </a:t>
            </a:r>
            <a:r>
              <a:rPr lang="fr-FR" sz="2800" dirty="0" smtClean="0"/>
              <a:t>Paris</a:t>
            </a:r>
          </a:p>
          <a:p>
            <a:pPr lvl="0"/>
            <a:endParaRPr lang="fr-FR" sz="800" dirty="0" smtClean="0"/>
          </a:p>
          <a:p>
            <a:pPr>
              <a:buNone/>
            </a:pPr>
            <a:r>
              <a:rPr lang="fr-FR" sz="2800" dirty="0" smtClean="0"/>
              <a:t>	20</a:t>
            </a:r>
            <a:r>
              <a:rPr lang="fr-FR" sz="2800" baseline="30000" dirty="0" smtClean="0"/>
              <a:t>ème</a:t>
            </a:r>
            <a:r>
              <a:rPr lang="fr-FR" sz="2800" dirty="0" smtClean="0"/>
              <a:t> arrondissement, près de la Cité des Sciences, du Cimetière du Père Lachaise et d’un authentique quartier parisien : Belleville.</a:t>
            </a:r>
            <a:endParaRPr lang="fr-FR" sz="2800" dirty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6146" name="Picture 2" descr="PromLaVillet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25144"/>
            <a:ext cx="2286000" cy="1524001"/>
          </a:xfrm>
          <a:prstGeom prst="rect">
            <a:avLst/>
          </a:prstGeom>
          <a:noFill/>
        </p:spPr>
      </p:pic>
      <p:sp>
        <p:nvSpPr>
          <p:cNvPr id="6148" name="AutoShape 4" descr="PromPerelachaise"/>
          <p:cNvSpPr>
            <a:spLocks noChangeAspect="1" noChangeArrowheads="1"/>
          </p:cNvSpPr>
          <p:nvPr/>
        </p:nvSpPr>
        <p:spPr bwMode="auto">
          <a:xfrm>
            <a:off x="63500" y="-731838"/>
            <a:ext cx="2286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50" name="AutoShape 6" descr="PromPerelachaise"/>
          <p:cNvSpPr>
            <a:spLocks noChangeAspect="1" noChangeArrowheads="1"/>
          </p:cNvSpPr>
          <p:nvPr/>
        </p:nvSpPr>
        <p:spPr bwMode="auto">
          <a:xfrm>
            <a:off x="63500" y="-731838"/>
            <a:ext cx="2286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52" name="AutoShape 8" descr="PromPerelachaise"/>
          <p:cNvSpPr>
            <a:spLocks noChangeAspect="1" noChangeArrowheads="1"/>
          </p:cNvSpPr>
          <p:nvPr/>
        </p:nvSpPr>
        <p:spPr bwMode="auto">
          <a:xfrm>
            <a:off x="63500" y="-731838"/>
            <a:ext cx="2286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54" name="AutoShape 10" descr="PromPerelachaise"/>
          <p:cNvSpPr>
            <a:spLocks noChangeAspect="1" noChangeArrowheads="1"/>
          </p:cNvSpPr>
          <p:nvPr/>
        </p:nvSpPr>
        <p:spPr bwMode="auto">
          <a:xfrm>
            <a:off x="63500" y="-731838"/>
            <a:ext cx="2286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56" name="AutoShape 12" descr="PromBelleville"/>
          <p:cNvSpPr>
            <a:spLocks noChangeAspect="1" noChangeArrowheads="1"/>
          </p:cNvSpPr>
          <p:nvPr/>
        </p:nvSpPr>
        <p:spPr bwMode="auto">
          <a:xfrm>
            <a:off x="63500" y="-136525"/>
            <a:ext cx="2286000" cy="1524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158" name="Picture 14" descr="PromPerelachai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725144"/>
            <a:ext cx="2286000" cy="1524001"/>
          </a:xfrm>
          <a:prstGeom prst="rect">
            <a:avLst/>
          </a:prstGeom>
          <a:noFill/>
        </p:spPr>
      </p:pic>
      <p:pic>
        <p:nvPicPr>
          <p:cNvPr id="6160" name="Picture 16" descr="PromBellevil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725144"/>
            <a:ext cx="2286000" cy="152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reserve-hotels.net/static/hotel_photo.php?photo_id=65288&amp;site_id=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4664"/>
            <a:ext cx="3515599" cy="2341389"/>
          </a:xfrm>
          <a:prstGeom prst="rect">
            <a:avLst/>
          </a:prstGeom>
          <a:noFill/>
        </p:spPr>
      </p:pic>
      <p:pic>
        <p:nvPicPr>
          <p:cNvPr id="2052" name="Picture 4" descr="http://image.toutlecine.com/pics/template/carte_paris/00_carte_pari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924944"/>
            <a:ext cx="4607660" cy="3629708"/>
          </a:xfrm>
          <a:prstGeom prst="rect">
            <a:avLst/>
          </a:prstGeom>
          <a:noFill/>
        </p:spPr>
      </p:pic>
      <p:cxnSp>
        <p:nvCxnSpPr>
          <p:cNvPr id="5" name="Connecteur droit avec flèche 4"/>
          <p:cNvCxnSpPr/>
          <p:nvPr/>
        </p:nvCxnSpPr>
        <p:spPr>
          <a:xfrm rot="5400000">
            <a:off x="4283968" y="3068960"/>
            <a:ext cx="1584176" cy="86409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548680"/>
            <a:ext cx="799288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3000" dirty="0" smtClean="0">
                <a:latin typeface="Calibri" pitchFamily="34" charset="0"/>
              </a:rPr>
              <a:t>Les chambres seront, selon les disponibilités :</a:t>
            </a:r>
          </a:p>
          <a:p>
            <a:endParaRPr lang="fr-FR" sz="3000" dirty="0" smtClean="0">
              <a:latin typeface="Calibri" pitchFamily="34" charset="0"/>
            </a:endParaRPr>
          </a:p>
          <a:p>
            <a:r>
              <a:rPr lang="fr-FR" sz="3000" dirty="0" smtClean="0">
                <a:latin typeface="Calibri" pitchFamily="34" charset="0"/>
              </a:rPr>
              <a:t>- Chambre «</a:t>
            </a:r>
            <a:r>
              <a:rPr lang="fr-FR" sz="3000" dirty="0" err="1" smtClean="0">
                <a:latin typeface="Calibri" pitchFamily="34" charset="0"/>
              </a:rPr>
              <a:t>twin</a:t>
            </a:r>
            <a:r>
              <a:rPr lang="fr-FR" sz="3000" dirty="0" smtClean="0">
                <a:latin typeface="Calibri" pitchFamily="34" charset="0"/>
              </a:rPr>
              <a:t>» : deux lits jumeaux, </a:t>
            </a:r>
          </a:p>
          <a:p>
            <a:r>
              <a:rPr lang="fr-FR" sz="3000" dirty="0" smtClean="0">
                <a:latin typeface="Calibri" pitchFamily="34" charset="0"/>
              </a:rPr>
              <a:t>- Chambre triple : deux lits et un lit superposé, </a:t>
            </a:r>
          </a:p>
          <a:p>
            <a:r>
              <a:rPr lang="fr-FR" sz="3000" dirty="0" smtClean="0">
                <a:latin typeface="Calibri" pitchFamily="34" charset="0"/>
              </a:rPr>
              <a:t>- Chambre quadruple : quatre lits, dont deux superposés</a:t>
            </a:r>
          </a:p>
          <a:p>
            <a:endParaRPr lang="fr-FR" sz="3000" dirty="0" smtClean="0">
              <a:latin typeface="Calibri" pitchFamily="34" charset="0"/>
            </a:endParaRPr>
          </a:p>
          <a:p>
            <a:pPr>
              <a:buNone/>
            </a:pPr>
            <a:r>
              <a:rPr lang="fr-FR" sz="3000" dirty="0" smtClean="0">
                <a:latin typeface="Calibri" pitchFamily="34" charset="0"/>
              </a:rPr>
              <a:t>Avec </a:t>
            </a:r>
          </a:p>
          <a:p>
            <a:r>
              <a:rPr lang="fr-FR" sz="3000" dirty="0" smtClean="0">
                <a:latin typeface="Calibri" pitchFamily="34" charset="0"/>
              </a:rPr>
              <a:t>Lavabos dans chaque chambre,</a:t>
            </a:r>
          </a:p>
          <a:p>
            <a:r>
              <a:rPr lang="fr-FR" sz="3000" dirty="0" smtClean="0">
                <a:latin typeface="Calibri" pitchFamily="34" charset="0"/>
              </a:rPr>
              <a:t>Blocs sanitaires </a:t>
            </a:r>
            <a:r>
              <a:rPr lang="fr-FR" sz="3000" dirty="0" smtClean="0">
                <a:latin typeface="Calibri" pitchFamily="34" charset="0"/>
              </a:rPr>
              <a:t>aux </a:t>
            </a:r>
            <a:r>
              <a:rPr lang="fr-FR" sz="3000" dirty="0" smtClean="0">
                <a:latin typeface="Calibri" pitchFamily="34" charset="0"/>
              </a:rPr>
              <a:t>étages.</a:t>
            </a:r>
            <a:endParaRPr lang="fr-FR" sz="3000" dirty="0" smtClean="0">
              <a:latin typeface="Calibri" pitchFamily="34" charset="0"/>
            </a:endParaRPr>
          </a:p>
          <a:p>
            <a:pPr>
              <a:buNone/>
            </a:pPr>
            <a:endParaRPr lang="fr-FR" dirty="0"/>
          </a:p>
        </p:txBody>
      </p:sp>
      <p:pic>
        <p:nvPicPr>
          <p:cNvPr id="32770" name="Picture 2" descr="Centre-louis-lumiere-chamb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573016"/>
            <a:ext cx="3072339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620688"/>
            <a:ext cx="835292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dirty="0" smtClean="0">
                <a:latin typeface="Calibri" pitchFamily="34" charset="0"/>
              </a:rPr>
              <a:t>Le petit-déjeuner sera pris dans le centre qui nous héberge. Nous nous rendrons dans un self-service,  à quelques pas de la résidence pour le dîner.</a:t>
            </a:r>
          </a:p>
          <a:p>
            <a:r>
              <a:rPr lang="fr-FR" sz="3000" dirty="0" smtClean="0">
                <a:latin typeface="Calibri" pitchFamily="34" charset="0"/>
              </a:rPr>
              <a:t>Les menus proposés sont variés et équilibrés. </a:t>
            </a:r>
          </a:p>
          <a:p>
            <a:endParaRPr lang="fr-FR" sz="3000" dirty="0" smtClean="0">
              <a:latin typeface="Calibri" pitchFamily="34" charset="0"/>
            </a:endParaRPr>
          </a:p>
          <a:p>
            <a:endParaRPr lang="fr-FR" sz="3000" dirty="0" smtClean="0">
              <a:latin typeface="Calibri" pitchFamily="34" charset="0"/>
            </a:endParaRPr>
          </a:p>
          <a:p>
            <a:endParaRPr lang="fr-FR" sz="3000" dirty="0" smtClean="0">
              <a:latin typeface="Calibri" pitchFamily="34" charset="0"/>
            </a:endParaRPr>
          </a:p>
          <a:p>
            <a:endParaRPr lang="fr-FR" sz="3000" dirty="0" smtClean="0">
              <a:latin typeface="Calibri" pitchFamily="34" charset="0"/>
            </a:endParaRPr>
          </a:p>
          <a:p>
            <a:endParaRPr lang="fr-FR" sz="2000" dirty="0" smtClean="0">
              <a:latin typeface="Calibri" pitchFamily="34" charset="0"/>
            </a:endParaRPr>
          </a:p>
          <a:p>
            <a:endParaRPr lang="fr-FR" sz="3000" dirty="0" smtClean="0">
              <a:latin typeface="Calibri" pitchFamily="34" charset="0"/>
            </a:endParaRPr>
          </a:p>
          <a:p>
            <a:r>
              <a:rPr lang="fr-FR" sz="3000" dirty="0" smtClean="0">
                <a:latin typeface="Calibri" pitchFamily="34" charset="0"/>
              </a:rPr>
              <a:t>Lors des visites, les repas seront pris dans des restaurants type self-service à proximité des lieux de visite.</a:t>
            </a:r>
            <a:endParaRPr lang="fr-FR" sz="3000" dirty="0">
              <a:latin typeface="Calibri" pitchFamily="34" charset="0"/>
            </a:endParaRPr>
          </a:p>
        </p:txBody>
      </p:sp>
      <p:pic>
        <p:nvPicPr>
          <p:cNvPr id="30722" name="Picture 2" descr="Centre-louis-lumiere-Cafeteria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068960"/>
            <a:ext cx="2628847" cy="1499989"/>
          </a:xfrm>
          <a:prstGeom prst="rect">
            <a:avLst/>
          </a:prstGeom>
          <a:noFill/>
        </p:spPr>
      </p:pic>
      <p:pic>
        <p:nvPicPr>
          <p:cNvPr id="2050" name="Picture 2" descr="C:\Users\Arnaud\Pictures\Photos Paris 2012\18.06\DSCF8723.JPG"/>
          <p:cNvPicPr>
            <a:picLocks noChangeAspect="1" noChangeArrowheads="1"/>
          </p:cNvPicPr>
          <p:nvPr/>
        </p:nvPicPr>
        <p:blipFill>
          <a:blip r:embed="rId4" cstate="print"/>
          <a:srcRect t="13852"/>
          <a:stretch>
            <a:fillRect/>
          </a:stretch>
        </p:blipFill>
        <p:spPr bwMode="auto">
          <a:xfrm>
            <a:off x="4499992" y="2852936"/>
            <a:ext cx="3168352" cy="2046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772400" cy="1152128"/>
          </a:xfrm>
        </p:spPr>
        <p:txBody>
          <a:bodyPr>
            <a:normAutofit fontScale="90000"/>
          </a:bodyPr>
          <a:lstStyle/>
          <a:p>
            <a:pPr lvl="0"/>
            <a:r>
              <a:rPr lang="fr-FR" sz="5300" b="1" dirty="0" smtClean="0"/>
              <a:t>Présentation des visites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37890" name="Picture 2" descr="http://fc00.deviantart.net/fs31/f/2008/212/0/3/Bateau_Mouche_by_javier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4415">
            <a:off x="5888650" y="1847560"/>
            <a:ext cx="2485784" cy="1656184"/>
          </a:xfrm>
          <a:prstGeom prst="rect">
            <a:avLst/>
          </a:prstGeom>
          <a:noFill/>
        </p:spPr>
      </p:pic>
      <p:pic>
        <p:nvPicPr>
          <p:cNvPr id="6" name="Picture 2" descr="http://citizenkane.fr/wp-content/uploads/2011/08/tour-eiff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49964">
            <a:off x="395536" y="1916832"/>
            <a:ext cx="2122256" cy="1591692"/>
          </a:xfrm>
          <a:prstGeom prst="rect">
            <a:avLst/>
          </a:prstGeom>
          <a:noFill/>
        </p:spPr>
      </p:pic>
      <p:pic>
        <p:nvPicPr>
          <p:cNvPr id="7" name="Picture 2" descr="C:\Users\Arnaud\Documents\CM2 - 2011\Histoire\Histoire de l'art\Chateau de versailles\4 salon d'apoll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38984">
            <a:off x="3226885" y="1999383"/>
            <a:ext cx="2088232" cy="1381446"/>
          </a:xfrm>
          <a:prstGeom prst="rect">
            <a:avLst/>
          </a:prstGeom>
          <a:noFill/>
        </p:spPr>
      </p:pic>
      <p:pic>
        <p:nvPicPr>
          <p:cNvPr id="9" name="Picture 2" descr="http://www.share-the-globe.com/wp-content/uploads/2011/07/louvre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34732">
            <a:off x="3275856" y="4005064"/>
            <a:ext cx="2596777" cy="1666092"/>
          </a:xfrm>
          <a:prstGeom prst="rect">
            <a:avLst/>
          </a:prstGeom>
          <a:noFill/>
        </p:spPr>
      </p:pic>
      <p:pic>
        <p:nvPicPr>
          <p:cNvPr id="10" name="Picture 4" descr="http://www.paris-album.net/paris/Arrondissement%2018/Basilique-de-Montmartre-Paris007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56470">
            <a:off x="323528" y="4221088"/>
            <a:ext cx="2544467" cy="1916832"/>
          </a:xfrm>
          <a:prstGeom prst="rect">
            <a:avLst/>
          </a:prstGeom>
          <a:noFill/>
        </p:spPr>
      </p:pic>
      <p:pic>
        <p:nvPicPr>
          <p:cNvPr id="11" name="Picture 2" descr="http://www.pascalmeunier.com/data/6dubai/17-cite_des_enfant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904318">
            <a:off x="6228184" y="4725144"/>
            <a:ext cx="2325074" cy="1551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251520" y="476672"/>
            <a:ext cx="8640960" cy="5976664"/>
          </a:xfrm>
        </p:spPr>
        <p:txBody>
          <a:bodyPr>
            <a:noAutofit/>
          </a:bodyPr>
          <a:lstStyle/>
          <a:p>
            <a:pPr algn="l"/>
            <a:endParaRPr lang="fr-FR" sz="3000" b="1" dirty="0" smtClean="0">
              <a:solidFill>
                <a:schemeClr val="tx1"/>
              </a:solidFill>
            </a:endParaRPr>
          </a:p>
          <a:p>
            <a:pPr algn="l"/>
            <a:r>
              <a:rPr lang="fr-FR" sz="3000" b="1" dirty="0" smtClean="0">
                <a:solidFill>
                  <a:schemeClr val="tx1"/>
                </a:solidFill>
                <a:latin typeface="Calibri" pitchFamily="34" charset="0"/>
              </a:rPr>
              <a:t>1 - </a:t>
            </a:r>
            <a:r>
              <a:rPr lang="fr-FR" sz="3000" b="1" dirty="0">
                <a:solidFill>
                  <a:schemeClr val="tx1"/>
                </a:solidFill>
                <a:latin typeface="Calibri" pitchFamily="34" charset="0"/>
              </a:rPr>
              <a:t>Croisière sur la Seine</a:t>
            </a:r>
          </a:p>
          <a:p>
            <a:pPr algn="l"/>
            <a:endParaRPr lang="fr-FR" sz="3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endParaRPr lang="fr-FR" sz="3000" dirty="0" smtClean="0">
              <a:latin typeface="Calibri" pitchFamily="34" charset="0"/>
            </a:endParaRPr>
          </a:p>
          <a:p>
            <a:pPr algn="l"/>
            <a:endParaRPr lang="fr-FR" sz="3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r>
              <a:rPr lang="fr-FR" sz="3000" dirty="0" smtClean="0">
                <a:solidFill>
                  <a:schemeClr val="tx1"/>
                </a:solidFill>
                <a:latin typeface="Calibri" pitchFamily="34" charset="0"/>
              </a:rPr>
              <a:t>Cette </a:t>
            </a:r>
            <a:r>
              <a:rPr lang="fr-FR" sz="3000" dirty="0">
                <a:solidFill>
                  <a:schemeClr val="tx1"/>
                </a:solidFill>
                <a:latin typeface="Calibri" pitchFamily="34" charset="0"/>
              </a:rPr>
              <a:t>croisière </a:t>
            </a:r>
            <a:r>
              <a:rPr lang="fr-FR" sz="3000" dirty="0" smtClean="0">
                <a:solidFill>
                  <a:schemeClr val="tx1"/>
                </a:solidFill>
                <a:latin typeface="Calibri" pitchFamily="34" charset="0"/>
              </a:rPr>
              <a:t>permettra de </a:t>
            </a:r>
            <a:r>
              <a:rPr lang="fr-FR" sz="3000" dirty="0">
                <a:solidFill>
                  <a:schemeClr val="tx1"/>
                </a:solidFill>
                <a:latin typeface="Calibri" pitchFamily="34" charset="0"/>
              </a:rPr>
              <a:t>découvrir les grands monuments de la capitale qui, pour la plupart, se situent aux abords de la </a:t>
            </a:r>
            <a:r>
              <a:rPr lang="fr-FR" sz="3000" dirty="0" smtClean="0">
                <a:solidFill>
                  <a:schemeClr val="tx1"/>
                </a:solidFill>
                <a:latin typeface="Calibri" pitchFamily="34" charset="0"/>
              </a:rPr>
              <a:t>Seine.</a:t>
            </a:r>
          </a:p>
          <a:p>
            <a:pPr algn="l"/>
            <a:endParaRPr lang="fr-FR" sz="3000" dirty="0" smtClean="0">
              <a:latin typeface="Calibri" pitchFamily="34" charset="0"/>
            </a:endParaRPr>
          </a:p>
          <a:p>
            <a:pPr algn="l"/>
            <a:r>
              <a:rPr lang="fr-FR" sz="3000" dirty="0" smtClean="0">
                <a:solidFill>
                  <a:schemeClr val="tx1"/>
                </a:solidFill>
                <a:latin typeface="Calibri" pitchFamily="34" charset="0"/>
              </a:rPr>
              <a:t>Nous </a:t>
            </a:r>
            <a:r>
              <a:rPr lang="fr-FR" sz="3000" dirty="0">
                <a:solidFill>
                  <a:schemeClr val="tx1"/>
                </a:solidFill>
                <a:latin typeface="Calibri" pitchFamily="34" charset="0"/>
              </a:rPr>
              <a:t>pourrons découvrir comment </a:t>
            </a:r>
            <a:r>
              <a:rPr lang="fr-FR" sz="3000" dirty="0" smtClean="0">
                <a:solidFill>
                  <a:schemeClr val="tx1"/>
                </a:solidFill>
                <a:latin typeface="Calibri" pitchFamily="34" charset="0"/>
              </a:rPr>
              <a:t>la ville de Paris </a:t>
            </a:r>
            <a:r>
              <a:rPr lang="fr-FR" sz="3000" dirty="0">
                <a:solidFill>
                  <a:schemeClr val="tx1"/>
                </a:solidFill>
                <a:latin typeface="Calibri" pitchFamily="34" charset="0"/>
              </a:rPr>
              <a:t>s’est </a:t>
            </a:r>
            <a:r>
              <a:rPr lang="fr-FR" sz="3000" dirty="0" smtClean="0">
                <a:solidFill>
                  <a:schemeClr val="tx1"/>
                </a:solidFill>
                <a:latin typeface="Calibri" pitchFamily="34" charset="0"/>
              </a:rPr>
              <a:t>développée </a:t>
            </a:r>
            <a:r>
              <a:rPr lang="fr-FR" sz="3000" dirty="0">
                <a:solidFill>
                  <a:schemeClr val="tx1"/>
                </a:solidFill>
                <a:latin typeface="Calibri" pitchFamily="34" charset="0"/>
              </a:rPr>
              <a:t>et le rôle majeur qu’a joué la Seine dans sa création.</a:t>
            </a:r>
          </a:p>
          <a:p>
            <a:pPr algn="l"/>
            <a:r>
              <a:rPr lang="fr-FR" dirty="0">
                <a:solidFill>
                  <a:schemeClr val="tx1"/>
                </a:solidFill>
                <a:latin typeface="Calibri" pitchFamily="34" charset="0"/>
              </a:rPr>
              <a:t> </a:t>
            </a:r>
          </a:p>
        </p:txBody>
      </p:sp>
      <p:pic>
        <p:nvPicPr>
          <p:cNvPr id="5" name="Picture 2" descr="http://fc00.deviantart.net/fs31/f/2008/212/0/3/Bateau_Mouche_by_javier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548680"/>
            <a:ext cx="2269628" cy="1512168"/>
          </a:xfrm>
          <a:prstGeom prst="rect">
            <a:avLst/>
          </a:prstGeom>
          <a:noFill/>
        </p:spPr>
      </p:pic>
      <p:pic>
        <p:nvPicPr>
          <p:cNvPr id="5122" name="Picture 2" descr="C:\Users\Arnaud\Pictures\Photos Paris 2012\19.06\DSCF8798.JPG"/>
          <p:cNvPicPr>
            <a:picLocks noChangeAspect="1" noChangeArrowheads="1"/>
          </p:cNvPicPr>
          <p:nvPr/>
        </p:nvPicPr>
        <p:blipFill>
          <a:blip r:embed="rId4" cstate="print"/>
          <a:srcRect t="15359"/>
          <a:stretch>
            <a:fillRect/>
          </a:stretch>
        </p:blipFill>
        <p:spPr bwMode="auto">
          <a:xfrm>
            <a:off x="4355976" y="620688"/>
            <a:ext cx="2155221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640960" cy="6525344"/>
          </a:xfrm>
        </p:spPr>
        <p:txBody>
          <a:bodyPr>
            <a:noAutofit/>
          </a:bodyPr>
          <a:lstStyle/>
          <a:p>
            <a:pPr algn="l"/>
            <a:endParaRPr lang="fr-FR" sz="3000" b="1" dirty="0" smtClean="0">
              <a:solidFill>
                <a:schemeClr val="tx1"/>
              </a:solidFill>
            </a:endParaRPr>
          </a:p>
          <a:p>
            <a:pPr algn="l"/>
            <a:r>
              <a:rPr lang="fr-FR" sz="3000" b="1" dirty="0" smtClean="0">
                <a:solidFill>
                  <a:schemeClr val="tx1"/>
                </a:solidFill>
                <a:latin typeface="Calibri" pitchFamily="34" charset="0"/>
              </a:rPr>
              <a:t>2 - Tour Eiffel</a:t>
            </a:r>
          </a:p>
          <a:p>
            <a:pPr algn="l"/>
            <a:endParaRPr lang="fr-FR" sz="3000" b="1" dirty="0" smtClean="0">
              <a:latin typeface="Calibri" pitchFamily="34" charset="0"/>
            </a:endParaRPr>
          </a:p>
          <a:p>
            <a:pPr algn="l"/>
            <a:endParaRPr lang="fr-FR" sz="3000" b="1" dirty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endParaRPr lang="fr-FR" sz="3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r>
              <a:rPr lang="fr-FR" sz="3000" dirty="0" smtClean="0">
                <a:solidFill>
                  <a:schemeClr val="tx1"/>
                </a:solidFill>
                <a:latin typeface="Calibri" pitchFamily="34" charset="0"/>
              </a:rPr>
              <a:t>Monter </a:t>
            </a:r>
            <a:r>
              <a:rPr lang="fr-FR" sz="3000" dirty="0">
                <a:solidFill>
                  <a:schemeClr val="tx1"/>
                </a:solidFill>
                <a:latin typeface="Calibri" pitchFamily="34" charset="0"/>
              </a:rPr>
              <a:t>au sommet de ce monument unique permettra </a:t>
            </a:r>
            <a:r>
              <a:rPr lang="fr-FR" sz="3000" dirty="0" smtClean="0">
                <a:solidFill>
                  <a:schemeClr val="tx1"/>
                </a:solidFill>
                <a:latin typeface="Calibri" pitchFamily="34" charset="0"/>
              </a:rPr>
              <a:t>de </a:t>
            </a:r>
            <a:r>
              <a:rPr lang="fr-FR" sz="3000" dirty="0">
                <a:solidFill>
                  <a:schemeClr val="tx1"/>
                </a:solidFill>
                <a:latin typeface="Calibri" pitchFamily="34" charset="0"/>
              </a:rPr>
              <a:t>bénéficier d’une vue d’ensemble de Paris et de prendre conscience de son </a:t>
            </a:r>
            <a:r>
              <a:rPr lang="fr-FR" sz="3000" dirty="0" smtClean="0">
                <a:solidFill>
                  <a:schemeClr val="tx1"/>
                </a:solidFill>
                <a:latin typeface="Calibri" pitchFamily="34" charset="0"/>
              </a:rPr>
              <a:t>ampleur.</a:t>
            </a:r>
          </a:p>
          <a:p>
            <a:pPr algn="l"/>
            <a:endParaRPr lang="fr-FR" sz="3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r>
              <a:rPr lang="fr-FR" sz="3000" dirty="0" smtClean="0">
                <a:solidFill>
                  <a:schemeClr val="tx1"/>
                </a:solidFill>
                <a:latin typeface="Calibri" pitchFamily="34" charset="0"/>
              </a:rPr>
              <a:t>Nous repèrerons ensuite le </a:t>
            </a:r>
            <a:r>
              <a:rPr lang="fr-FR" sz="3000" dirty="0">
                <a:solidFill>
                  <a:schemeClr val="tx1"/>
                </a:solidFill>
                <a:latin typeface="Calibri" pitchFamily="34" charset="0"/>
              </a:rPr>
              <a:t>parcours réalisé lors de notre croisière et observerons les toits et les bâtiments de la ville (les églises, la hauteur des bâtiments; les quartiers modernes et anciens…). </a:t>
            </a:r>
          </a:p>
          <a:p>
            <a:r>
              <a:rPr lang="fr-FR" sz="3000" dirty="0" smtClean="0"/>
              <a:t> </a:t>
            </a:r>
          </a:p>
        </p:txBody>
      </p:sp>
      <p:pic>
        <p:nvPicPr>
          <p:cNvPr id="35842" name="Picture 2" descr="http://citizenkane.fr/wp-content/uploads/2011/08/tour-eiff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32656"/>
            <a:ext cx="2736304" cy="2052228"/>
          </a:xfrm>
          <a:prstGeom prst="rect">
            <a:avLst/>
          </a:prstGeom>
          <a:noFill/>
        </p:spPr>
      </p:pic>
      <p:pic>
        <p:nvPicPr>
          <p:cNvPr id="4098" name="Picture 2" descr="C:\Users\Arnaud\Pictures\Photos Paris 2012\19.06\DSCF88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32656"/>
            <a:ext cx="2688299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640960" cy="6264696"/>
          </a:xfrm>
        </p:spPr>
        <p:txBody>
          <a:bodyPr>
            <a:noAutofit/>
          </a:bodyPr>
          <a:lstStyle/>
          <a:p>
            <a:pPr algn="l"/>
            <a:endParaRPr lang="fr-FR" sz="3000" b="1" dirty="0" smtClean="0">
              <a:latin typeface="Calibri" pitchFamily="34" charset="0"/>
            </a:endParaRPr>
          </a:p>
          <a:p>
            <a:pPr algn="l"/>
            <a:r>
              <a:rPr lang="fr-FR" sz="3000" b="1" dirty="0" smtClean="0">
                <a:solidFill>
                  <a:schemeClr val="tx1"/>
                </a:solidFill>
                <a:latin typeface="Calibri" pitchFamily="34" charset="0"/>
              </a:rPr>
              <a:t>3 - </a:t>
            </a:r>
            <a:r>
              <a:rPr lang="fr-FR" sz="3000" b="1" dirty="0">
                <a:solidFill>
                  <a:schemeClr val="tx1"/>
                </a:solidFill>
                <a:latin typeface="Calibri" pitchFamily="34" charset="0"/>
              </a:rPr>
              <a:t>Journée à Versailles</a:t>
            </a:r>
          </a:p>
          <a:p>
            <a:pPr algn="l"/>
            <a:endParaRPr lang="fr-FR" sz="3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endParaRPr lang="fr-FR" sz="3000" dirty="0" smtClean="0">
              <a:latin typeface="Calibri" pitchFamily="34" charset="0"/>
            </a:endParaRPr>
          </a:p>
          <a:p>
            <a:pPr algn="l"/>
            <a:endParaRPr lang="fr-FR" sz="3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endParaRPr lang="fr-FR" sz="3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r>
              <a:rPr lang="fr-FR" sz="3000" dirty="0" smtClean="0">
                <a:solidFill>
                  <a:schemeClr val="tx1"/>
                </a:solidFill>
                <a:latin typeface="Calibri" pitchFamily="34" charset="0"/>
              </a:rPr>
              <a:t>Le </a:t>
            </a:r>
            <a:r>
              <a:rPr lang="fr-FR" sz="3000" dirty="0">
                <a:solidFill>
                  <a:schemeClr val="tx1"/>
                </a:solidFill>
                <a:latin typeface="Calibri" pitchFamily="34" charset="0"/>
              </a:rPr>
              <a:t>Salon de Mars, de Vénus, la galerie des Glaces, </a:t>
            </a:r>
            <a:r>
              <a:rPr lang="fr-FR" sz="3000" dirty="0" smtClean="0">
                <a:solidFill>
                  <a:schemeClr val="tx1"/>
                </a:solidFill>
                <a:latin typeface="Calibri" pitchFamily="34" charset="0"/>
              </a:rPr>
              <a:t>… </a:t>
            </a:r>
            <a:r>
              <a:rPr lang="fr-FR" sz="3000" dirty="0">
                <a:solidFill>
                  <a:schemeClr val="tx1"/>
                </a:solidFill>
                <a:latin typeface="Calibri" pitchFamily="34" charset="0"/>
              </a:rPr>
              <a:t>parcours ludique au cœur des splendeurs de </a:t>
            </a:r>
            <a:r>
              <a:rPr lang="fr-FR" sz="3000" dirty="0" smtClean="0">
                <a:solidFill>
                  <a:schemeClr val="tx1"/>
                </a:solidFill>
                <a:latin typeface="Calibri" pitchFamily="34" charset="0"/>
              </a:rPr>
              <a:t>Versailles.</a:t>
            </a:r>
          </a:p>
          <a:p>
            <a:pPr algn="l"/>
            <a:r>
              <a:rPr lang="fr-FR" sz="3000" dirty="0" smtClean="0">
                <a:solidFill>
                  <a:schemeClr val="tx1"/>
                </a:solidFill>
                <a:latin typeface="Calibri" pitchFamily="34" charset="0"/>
              </a:rPr>
              <a:t>Une </a:t>
            </a:r>
            <a:r>
              <a:rPr lang="fr-FR" sz="3000" dirty="0">
                <a:solidFill>
                  <a:schemeClr val="tx1"/>
                </a:solidFill>
                <a:latin typeface="Calibri" pitchFamily="34" charset="0"/>
              </a:rPr>
              <a:t>plongée dans la vie quotidienne au temps du Roi Soleil. </a:t>
            </a:r>
          </a:p>
          <a:p>
            <a:pPr algn="l"/>
            <a:r>
              <a:rPr lang="fr-FR" sz="3000" dirty="0">
                <a:solidFill>
                  <a:schemeClr val="tx1"/>
                </a:solidFill>
                <a:latin typeface="Calibri" pitchFamily="34" charset="0"/>
              </a:rPr>
              <a:t>Nous irons également à  la découverte du chef-d’œuvre de </a:t>
            </a:r>
            <a:r>
              <a:rPr lang="fr-FR" sz="3000" dirty="0" smtClean="0">
                <a:solidFill>
                  <a:schemeClr val="tx1"/>
                </a:solidFill>
                <a:latin typeface="Calibri" pitchFamily="34" charset="0"/>
              </a:rPr>
              <a:t>Le </a:t>
            </a:r>
            <a:r>
              <a:rPr lang="fr-FR" sz="3000" dirty="0">
                <a:solidFill>
                  <a:schemeClr val="tx1"/>
                </a:solidFill>
                <a:latin typeface="Calibri" pitchFamily="34" charset="0"/>
              </a:rPr>
              <a:t>Nôtre </a:t>
            </a:r>
            <a:r>
              <a:rPr lang="fr-FR" sz="3000" dirty="0" smtClean="0">
                <a:solidFill>
                  <a:schemeClr val="tx1"/>
                </a:solidFill>
                <a:latin typeface="Calibri" pitchFamily="34" charset="0"/>
              </a:rPr>
              <a:t>: les jardins de Versailles.  </a:t>
            </a:r>
            <a:endParaRPr lang="fr-FR" sz="3000" dirty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r>
              <a:rPr lang="fr-FR" sz="3000" dirty="0" smtClean="0"/>
              <a:t> </a:t>
            </a:r>
          </a:p>
        </p:txBody>
      </p:sp>
      <p:pic>
        <p:nvPicPr>
          <p:cNvPr id="33794" name="Picture 2" descr="C:\Users\Arnaud\Documents\CM2 - 2011\Histoire\Histoire de l'art\Chateau de versailles\4 salon d'apoll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548680"/>
            <a:ext cx="2180336" cy="1442376"/>
          </a:xfrm>
          <a:prstGeom prst="rect">
            <a:avLst/>
          </a:prstGeom>
          <a:noFill/>
        </p:spPr>
      </p:pic>
      <p:pic>
        <p:nvPicPr>
          <p:cNvPr id="6146" name="Picture 2" descr="C:\Users\Arnaud\Pictures\Photos Paris 2012\20.06\DSCF8895.JPG"/>
          <p:cNvPicPr>
            <a:picLocks noChangeAspect="1" noChangeArrowheads="1"/>
          </p:cNvPicPr>
          <p:nvPr/>
        </p:nvPicPr>
        <p:blipFill>
          <a:blip r:embed="rId4" cstate="print"/>
          <a:srcRect b="8220"/>
          <a:stretch>
            <a:fillRect/>
          </a:stretch>
        </p:blipFill>
        <p:spPr bwMode="auto">
          <a:xfrm>
            <a:off x="4211960" y="476672"/>
            <a:ext cx="2304256" cy="1586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620688"/>
            <a:ext cx="8712968" cy="6048672"/>
          </a:xfrm>
        </p:spPr>
        <p:txBody>
          <a:bodyPr>
            <a:normAutofit fontScale="25000" lnSpcReduction="20000"/>
          </a:bodyPr>
          <a:lstStyle/>
          <a:p>
            <a:pPr algn="l"/>
            <a:endParaRPr lang="fr-FR" sz="12000" b="1" dirty="0" smtClean="0">
              <a:solidFill>
                <a:schemeClr val="tx1"/>
              </a:solidFill>
            </a:endParaRPr>
          </a:p>
          <a:p>
            <a:pPr algn="l"/>
            <a:r>
              <a:rPr lang="fr-FR" sz="12000" b="1" dirty="0" smtClean="0">
                <a:solidFill>
                  <a:schemeClr val="tx1"/>
                </a:solidFill>
                <a:latin typeface="Calibri" pitchFamily="34" charset="0"/>
              </a:rPr>
              <a:t>4 - </a:t>
            </a:r>
            <a:r>
              <a:rPr lang="fr-FR" sz="12000" b="1" dirty="0">
                <a:solidFill>
                  <a:schemeClr val="tx1"/>
                </a:solidFill>
                <a:latin typeface="Calibri" pitchFamily="34" charset="0"/>
              </a:rPr>
              <a:t>Musée du Louvre</a:t>
            </a:r>
          </a:p>
          <a:p>
            <a:pPr algn="l"/>
            <a:endParaRPr lang="fr-FR" sz="1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endParaRPr lang="fr-FR" sz="12000" dirty="0" smtClean="0">
              <a:latin typeface="Calibri" pitchFamily="34" charset="0"/>
            </a:endParaRPr>
          </a:p>
          <a:p>
            <a:pPr algn="l"/>
            <a:endParaRPr lang="fr-FR" sz="1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endParaRPr lang="fr-FR" sz="1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endParaRPr lang="fr-FR" sz="1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r>
              <a:rPr lang="fr-FR" sz="12000" dirty="0" smtClean="0">
                <a:solidFill>
                  <a:schemeClr val="tx1"/>
                </a:solidFill>
                <a:latin typeface="Calibri" pitchFamily="34" charset="0"/>
              </a:rPr>
              <a:t>Cette </a:t>
            </a:r>
            <a:r>
              <a:rPr lang="fr-FR" sz="12000" dirty="0">
                <a:solidFill>
                  <a:schemeClr val="tx1"/>
                </a:solidFill>
                <a:latin typeface="Calibri" pitchFamily="34" charset="0"/>
              </a:rPr>
              <a:t>visite permettra d’observer l’évolution de ce Palais Royal, de Philippe-Auguste à Louis XIV</a:t>
            </a:r>
            <a:r>
              <a:rPr lang="fr-FR" sz="120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algn="l"/>
            <a:endParaRPr lang="fr-FR" sz="12000" dirty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r>
              <a:rPr lang="fr-FR" sz="12000" dirty="0">
                <a:solidFill>
                  <a:schemeClr val="tx1"/>
                </a:solidFill>
                <a:latin typeface="Calibri" pitchFamily="34" charset="0"/>
              </a:rPr>
              <a:t>Elle permettra aussi de faire un tour d’horizon de certains des plus grands chefs d’œuvres abrités par le musée (la Vénus de Milo, la Victoire de Samothrace, la Joconde…). </a:t>
            </a:r>
          </a:p>
          <a:p>
            <a:r>
              <a:rPr lang="fr-FR" sz="12000" dirty="0">
                <a:solidFill>
                  <a:schemeClr val="tx1"/>
                </a:solidFill>
              </a:rPr>
              <a:t> </a:t>
            </a:r>
          </a:p>
          <a:p>
            <a:endParaRPr lang="fr-FR" sz="12000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pic>
        <p:nvPicPr>
          <p:cNvPr id="31746" name="Picture 2" descr="http://www.share-the-globe.com/wp-content/uploads/2011/07/louvr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5034" y="332656"/>
            <a:ext cx="3254726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/>
          <p:cNvGraphicFramePr>
            <a:graphicFrameLocks noChangeAspect="1"/>
          </p:cNvGraphicFramePr>
          <p:nvPr/>
        </p:nvGraphicFramePr>
        <p:xfrm>
          <a:off x="360363" y="644525"/>
          <a:ext cx="8453437" cy="5681663"/>
        </p:xfrm>
        <a:graphic>
          <a:graphicData uri="http://schemas.openxmlformats.org/presentationml/2006/ole">
            <p:oleObj spid="_x0000_s90118" name="Document" r:id="rId4" imgW="9794575" imgH="658043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953344"/>
            <a:ext cx="8352928" cy="5904656"/>
          </a:xfrm>
        </p:spPr>
        <p:txBody>
          <a:bodyPr>
            <a:normAutofit/>
          </a:bodyPr>
          <a:lstStyle/>
          <a:p>
            <a:pPr algn="l"/>
            <a:r>
              <a:rPr lang="fr-FR" sz="3000" b="1" dirty="0" smtClean="0">
                <a:latin typeface="Calibri" pitchFamily="34" charset="0"/>
              </a:rPr>
              <a:t>5 – Montmartre</a:t>
            </a:r>
          </a:p>
          <a:p>
            <a:pPr algn="l"/>
            <a:endParaRPr lang="fr-FR" sz="3000" b="1" dirty="0" smtClean="0">
              <a:latin typeface="Calibri" pitchFamily="34" charset="0"/>
            </a:endParaRPr>
          </a:p>
          <a:p>
            <a:pPr algn="l"/>
            <a:endParaRPr lang="fr-FR" sz="30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endParaRPr lang="fr-FR" sz="3000" b="1" dirty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endParaRPr lang="fr-FR" sz="3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r>
              <a:rPr lang="fr-FR" sz="3000" dirty="0" smtClean="0">
                <a:solidFill>
                  <a:schemeClr val="tx1"/>
                </a:solidFill>
                <a:latin typeface="Calibri" pitchFamily="34" charset="0"/>
              </a:rPr>
              <a:t>Parcourir </a:t>
            </a:r>
            <a:r>
              <a:rPr lang="fr-FR" sz="3000" dirty="0">
                <a:solidFill>
                  <a:schemeClr val="tx1"/>
                </a:solidFill>
                <a:latin typeface="Calibri" pitchFamily="34" charset="0"/>
              </a:rPr>
              <a:t>les ruelles de Montmartre permettra de revivre ce qu’était un village proche de Paris à la fin du XIXe siècle, avec ses moulins, ses vignes, ses peintres… et l’incontournable Sacré-Cœur.</a:t>
            </a:r>
          </a:p>
          <a:p>
            <a:r>
              <a:rPr lang="fr-FR" sz="3000" dirty="0" smtClean="0"/>
              <a:t> </a:t>
            </a:r>
          </a:p>
        </p:txBody>
      </p:sp>
      <p:pic>
        <p:nvPicPr>
          <p:cNvPr id="29700" name="Picture 4" descr="http://www.paris-album.net/paris/Arrondissement%2018/Basilique-de-Montmartre-Paris00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04664"/>
            <a:ext cx="2520280" cy="1898611"/>
          </a:xfrm>
          <a:prstGeom prst="rect">
            <a:avLst/>
          </a:prstGeom>
          <a:noFill/>
        </p:spPr>
      </p:pic>
      <p:pic>
        <p:nvPicPr>
          <p:cNvPr id="9218" name="Picture 2" descr="C:\Users\Arnaud\Pictures\Photos Paris 2012\23.06\DSCF91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04664"/>
            <a:ext cx="2699792" cy="2024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620688"/>
            <a:ext cx="8424936" cy="5976664"/>
          </a:xfrm>
        </p:spPr>
        <p:txBody>
          <a:bodyPr>
            <a:normAutofit lnSpcReduction="10000"/>
          </a:bodyPr>
          <a:lstStyle/>
          <a:p>
            <a:pPr algn="l"/>
            <a:endParaRPr lang="fr-FR" sz="30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r>
              <a:rPr lang="fr-FR" sz="3000" b="1" dirty="0" smtClean="0">
                <a:solidFill>
                  <a:schemeClr val="tx1"/>
                </a:solidFill>
                <a:latin typeface="Calibri" pitchFamily="34" charset="0"/>
              </a:rPr>
              <a:t>6 - Rallye </a:t>
            </a:r>
            <a:r>
              <a:rPr lang="fr-FR" sz="3000" b="1" dirty="0">
                <a:solidFill>
                  <a:schemeClr val="tx1"/>
                </a:solidFill>
                <a:latin typeface="Calibri" pitchFamily="34" charset="0"/>
              </a:rPr>
              <a:t>à la </a:t>
            </a:r>
            <a:r>
              <a:rPr lang="fr-FR" sz="3000" b="1" dirty="0" smtClean="0">
                <a:solidFill>
                  <a:schemeClr val="tx1"/>
                </a:solidFill>
                <a:latin typeface="Calibri" pitchFamily="34" charset="0"/>
              </a:rPr>
              <a:t>Villette</a:t>
            </a:r>
          </a:p>
          <a:p>
            <a:pPr algn="l"/>
            <a:endParaRPr lang="fr-FR" sz="3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endParaRPr lang="fr-FR" sz="3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endParaRPr lang="fr-FR" sz="3000" dirty="0" smtClean="0">
              <a:latin typeface="Calibri" pitchFamily="34" charset="0"/>
            </a:endParaRPr>
          </a:p>
          <a:p>
            <a:pPr algn="l"/>
            <a:endParaRPr lang="fr-FR" sz="3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r>
              <a:rPr lang="fr-FR" sz="3000" dirty="0" smtClean="0">
                <a:solidFill>
                  <a:schemeClr val="tx1"/>
                </a:solidFill>
                <a:latin typeface="Calibri" pitchFamily="34" charset="0"/>
              </a:rPr>
              <a:t>Comment </a:t>
            </a:r>
            <a:r>
              <a:rPr lang="fr-FR" sz="3000" dirty="0">
                <a:solidFill>
                  <a:schemeClr val="tx1"/>
                </a:solidFill>
                <a:latin typeface="Calibri" pitchFamily="34" charset="0"/>
              </a:rPr>
              <a:t>aménage-t-on un parc moderne ? Comment </a:t>
            </a:r>
            <a:r>
              <a:rPr lang="fr-FR" sz="3000" dirty="0" smtClean="0">
                <a:solidFill>
                  <a:schemeClr val="tx1"/>
                </a:solidFill>
                <a:latin typeface="Calibri" pitchFamily="34" charset="0"/>
              </a:rPr>
              <a:t>conjuguer </a:t>
            </a:r>
            <a:r>
              <a:rPr lang="fr-FR" sz="3000" dirty="0">
                <a:solidFill>
                  <a:schemeClr val="tx1"/>
                </a:solidFill>
                <a:latin typeface="Calibri" pitchFamily="34" charset="0"/>
              </a:rPr>
              <a:t>nature et culture ? </a:t>
            </a:r>
            <a:endParaRPr lang="fr-FR" sz="3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endParaRPr lang="fr-FR" sz="3000" dirty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r>
              <a:rPr lang="fr-FR" sz="3000" dirty="0">
                <a:solidFill>
                  <a:schemeClr val="tx1"/>
                </a:solidFill>
                <a:latin typeface="Calibri" pitchFamily="34" charset="0"/>
              </a:rPr>
              <a:t>Un rallye dans ce parc des années 80 permettra de le mettre en perspective, de le comparer avec les parcs plus anciens et de comprendre ainsi deux visions de l’environnement urbain. </a:t>
            </a:r>
          </a:p>
          <a:p>
            <a:r>
              <a:rPr lang="fr-FR" sz="3000" dirty="0" smtClean="0">
                <a:latin typeface="Calibri" pitchFamily="34" charset="0"/>
              </a:rPr>
              <a:t> </a:t>
            </a:r>
          </a:p>
          <a:p>
            <a:endParaRPr lang="fr-FR" sz="3000" dirty="0">
              <a:latin typeface="Calibri" pitchFamily="34" charset="0"/>
            </a:endParaRPr>
          </a:p>
        </p:txBody>
      </p:sp>
      <p:pic>
        <p:nvPicPr>
          <p:cNvPr id="27652" name="Picture 4" descr="http://www.cite-sciences.fr/csmedia/storage/PM_Image/Cite-Geode-ouest1.jpg"/>
          <p:cNvPicPr>
            <a:picLocks noChangeAspect="1" noChangeArrowheads="1"/>
          </p:cNvPicPr>
          <p:nvPr/>
        </p:nvPicPr>
        <p:blipFill>
          <a:blip r:embed="rId3" cstate="print"/>
          <a:srcRect l="10426"/>
          <a:stretch>
            <a:fillRect/>
          </a:stretch>
        </p:blipFill>
        <p:spPr bwMode="auto">
          <a:xfrm>
            <a:off x="5004048" y="404664"/>
            <a:ext cx="3410744" cy="1967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620688"/>
            <a:ext cx="8568952" cy="5040560"/>
          </a:xfrm>
        </p:spPr>
        <p:txBody>
          <a:bodyPr>
            <a:normAutofit/>
          </a:bodyPr>
          <a:lstStyle/>
          <a:p>
            <a:pPr algn="l"/>
            <a:endParaRPr lang="fr-FR" sz="3000" b="1" dirty="0" smtClean="0">
              <a:solidFill>
                <a:schemeClr val="tx1"/>
              </a:solidFill>
            </a:endParaRPr>
          </a:p>
          <a:p>
            <a:pPr algn="l"/>
            <a:r>
              <a:rPr lang="fr-FR" sz="3000" b="1" dirty="0" smtClean="0">
                <a:solidFill>
                  <a:schemeClr val="tx1"/>
                </a:solidFill>
                <a:latin typeface="Calibri" pitchFamily="34" charset="0"/>
              </a:rPr>
              <a:t>7 - Cité </a:t>
            </a:r>
            <a:r>
              <a:rPr lang="fr-FR" sz="3000" b="1" dirty="0">
                <a:solidFill>
                  <a:schemeClr val="tx1"/>
                </a:solidFill>
                <a:latin typeface="Calibri" pitchFamily="34" charset="0"/>
              </a:rPr>
              <a:t>des </a:t>
            </a:r>
            <a:r>
              <a:rPr lang="fr-FR" sz="3000" b="1" dirty="0" smtClean="0">
                <a:solidFill>
                  <a:schemeClr val="tx1"/>
                </a:solidFill>
                <a:latin typeface="Calibri" pitchFamily="34" charset="0"/>
              </a:rPr>
              <a:t>Sciences</a:t>
            </a:r>
          </a:p>
          <a:p>
            <a:pPr algn="l"/>
            <a:endParaRPr lang="fr-FR" sz="3000" b="1" dirty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endParaRPr lang="fr-FR" sz="3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endParaRPr lang="fr-FR" sz="3000" dirty="0" smtClean="0">
              <a:latin typeface="Calibri" pitchFamily="34" charset="0"/>
            </a:endParaRPr>
          </a:p>
          <a:p>
            <a:pPr algn="l"/>
            <a:endParaRPr lang="fr-FR" sz="3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r>
              <a:rPr lang="fr-FR" sz="3000" dirty="0" smtClean="0">
                <a:solidFill>
                  <a:schemeClr val="tx1"/>
                </a:solidFill>
                <a:latin typeface="Calibri" pitchFamily="34" charset="0"/>
              </a:rPr>
              <a:t>Suite au rallye, les </a:t>
            </a:r>
            <a:r>
              <a:rPr lang="fr-FR" sz="3000" dirty="0">
                <a:solidFill>
                  <a:schemeClr val="tx1"/>
                </a:solidFill>
                <a:latin typeface="Calibri" pitchFamily="34" charset="0"/>
              </a:rPr>
              <a:t>élèves pourront </a:t>
            </a:r>
            <a:r>
              <a:rPr lang="fr-FR" sz="3000" dirty="0" smtClean="0">
                <a:solidFill>
                  <a:schemeClr val="tx1"/>
                </a:solidFill>
                <a:latin typeface="Calibri" pitchFamily="34" charset="0"/>
              </a:rPr>
              <a:t>plonger </a:t>
            </a:r>
            <a:r>
              <a:rPr lang="fr-FR" sz="3000" dirty="0">
                <a:solidFill>
                  <a:schemeClr val="tx1"/>
                </a:solidFill>
                <a:latin typeface="Calibri" pitchFamily="34" charset="0"/>
              </a:rPr>
              <a:t>dans la découverte ludique des sciences, par la visite d’Explora ou de la Cité des Enfants. </a:t>
            </a:r>
          </a:p>
          <a:p>
            <a:endParaRPr lang="fr-FR" dirty="0"/>
          </a:p>
        </p:txBody>
      </p:sp>
      <p:pic>
        <p:nvPicPr>
          <p:cNvPr id="44034" name="Picture 2" descr="http://www.pascalmeunier.com/data/6dubai/17-cite_des_enfan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548680"/>
            <a:ext cx="2448467" cy="1633795"/>
          </a:xfrm>
          <a:prstGeom prst="rect">
            <a:avLst/>
          </a:prstGeom>
          <a:noFill/>
        </p:spPr>
      </p:pic>
      <p:pic>
        <p:nvPicPr>
          <p:cNvPr id="4" name="Picture 2" descr="C:\Users\Arnaud\Pictures\Photos Paris 2012\22.06\DSCF9134.JPG"/>
          <p:cNvPicPr>
            <a:picLocks noChangeAspect="1" noChangeArrowheads="1"/>
          </p:cNvPicPr>
          <p:nvPr/>
        </p:nvPicPr>
        <p:blipFill>
          <a:blip r:embed="rId4" cstate="print"/>
          <a:srcRect l="12989"/>
          <a:stretch>
            <a:fillRect/>
          </a:stretch>
        </p:blipFill>
        <p:spPr bwMode="auto">
          <a:xfrm>
            <a:off x="3635896" y="332656"/>
            <a:ext cx="2411760" cy="207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548680"/>
            <a:ext cx="7920880" cy="5472608"/>
          </a:xfrm>
        </p:spPr>
        <p:txBody>
          <a:bodyPr>
            <a:normAutofit/>
          </a:bodyPr>
          <a:lstStyle/>
          <a:p>
            <a:pPr algn="l"/>
            <a:endParaRPr lang="fr-FR" sz="30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r>
              <a:rPr lang="fr-FR" sz="3000" b="1" dirty="0" smtClean="0">
                <a:solidFill>
                  <a:schemeClr val="tx1"/>
                </a:solidFill>
                <a:latin typeface="Calibri" pitchFamily="34" charset="0"/>
              </a:rPr>
              <a:t>8 – L’hôtel des Invalides</a:t>
            </a:r>
            <a:endParaRPr lang="fr-FR" sz="3000" b="1" dirty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endParaRPr lang="fr-FR" sz="3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endParaRPr lang="fr-FR" sz="3000" dirty="0" smtClean="0">
              <a:latin typeface="Calibri" pitchFamily="34" charset="0"/>
            </a:endParaRPr>
          </a:p>
          <a:p>
            <a:pPr algn="l"/>
            <a:endParaRPr lang="fr-FR" sz="3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/>
            <a:r>
              <a:rPr lang="fr-FR" sz="3000" dirty="0" smtClean="0">
                <a:solidFill>
                  <a:schemeClr val="tx1"/>
                </a:solidFill>
                <a:latin typeface="Calibri" pitchFamily="34" charset="0"/>
              </a:rPr>
              <a:t>De </a:t>
            </a:r>
            <a:r>
              <a:rPr lang="fr-FR" sz="3000" dirty="0">
                <a:solidFill>
                  <a:schemeClr val="tx1"/>
                </a:solidFill>
                <a:latin typeface="Calibri" pitchFamily="34" charset="0"/>
              </a:rPr>
              <a:t>l’hôpital de Louis XIV au tombeau de Napoléon, découverte d’un bâtiment majeur de </a:t>
            </a:r>
            <a:r>
              <a:rPr lang="fr-FR" sz="3000" dirty="0" smtClean="0">
                <a:latin typeface="Calibri" pitchFamily="34" charset="0"/>
              </a:rPr>
              <a:t>l’</a:t>
            </a:r>
            <a:r>
              <a:rPr lang="fr-FR" sz="3000" dirty="0" smtClean="0">
                <a:solidFill>
                  <a:schemeClr val="tx1"/>
                </a:solidFill>
                <a:latin typeface="Calibri" pitchFamily="34" charset="0"/>
              </a:rPr>
              <a:t>Histoire de France. </a:t>
            </a:r>
            <a:endParaRPr lang="fr-FR" sz="3000" dirty="0">
              <a:solidFill>
                <a:schemeClr val="tx1"/>
              </a:solidFill>
              <a:latin typeface="Calibri" pitchFamily="34" charset="0"/>
            </a:endParaRPr>
          </a:p>
          <a:p>
            <a:endParaRPr lang="fr-FR" dirty="0" smtClean="0">
              <a:latin typeface="Calibri" pitchFamily="34" charset="0"/>
            </a:endParaRPr>
          </a:p>
          <a:p>
            <a:endParaRPr lang="fr-FR" dirty="0" smtClean="0">
              <a:latin typeface="Calibri" pitchFamily="34" charset="0"/>
            </a:endParaRPr>
          </a:p>
          <a:p>
            <a:endParaRPr lang="fr-FR" dirty="0" smtClean="0">
              <a:latin typeface="Calibri" pitchFamily="34" charset="0"/>
            </a:endParaRPr>
          </a:p>
          <a:p>
            <a:endParaRPr lang="fr-FR" dirty="0"/>
          </a:p>
        </p:txBody>
      </p:sp>
      <p:pic>
        <p:nvPicPr>
          <p:cNvPr id="16386" name="Picture 2" descr="Fichier:Paris - Dôme des Invalides - Tombeau de Napoléon - 00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32656"/>
            <a:ext cx="3242521" cy="2160330"/>
          </a:xfrm>
          <a:prstGeom prst="rect">
            <a:avLst/>
          </a:prstGeom>
          <a:noFill/>
        </p:spPr>
      </p:pic>
      <p:pic>
        <p:nvPicPr>
          <p:cNvPr id="8194" name="Picture 2" descr="C:\Users\Arnaud\Pictures\Photos Paris 2012\23.06\DSCF91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077072"/>
            <a:ext cx="3083835" cy="2312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correspondance</a:t>
            </a:r>
            <a:endParaRPr lang="fr-FR" dirty="0"/>
          </a:p>
        </p:txBody>
      </p:sp>
      <p:pic>
        <p:nvPicPr>
          <p:cNvPr id="3074" name="Picture 2" descr="C:\Users\Arnaud\Pictures\Photos Paris 2012\18.06\DSCF8736.JPG"/>
          <p:cNvPicPr>
            <a:picLocks noChangeAspect="1" noChangeArrowheads="1"/>
          </p:cNvPicPr>
          <p:nvPr/>
        </p:nvPicPr>
        <p:blipFill>
          <a:blip r:embed="rId3" cstate="print"/>
          <a:srcRect l="8644" t="8262" r="3100"/>
          <a:stretch>
            <a:fillRect/>
          </a:stretch>
        </p:blipFill>
        <p:spPr bwMode="auto">
          <a:xfrm>
            <a:off x="467545" y="1916833"/>
            <a:ext cx="3384376" cy="2637146"/>
          </a:xfrm>
          <a:prstGeom prst="rect">
            <a:avLst/>
          </a:prstGeom>
          <a:noFill/>
        </p:spPr>
      </p:pic>
      <p:pic>
        <p:nvPicPr>
          <p:cNvPr id="3076" name="Picture 4" descr="C:\Users\Arnaud\Pictures\Photos Paris 2012\18.06\DSCF87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772816"/>
            <a:ext cx="3168352" cy="2375111"/>
          </a:xfrm>
          <a:prstGeom prst="rect">
            <a:avLst/>
          </a:prstGeom>
          <a:noFill/>
        </p:spPr>
      </p:pic>
      <p:pic>
        <p:nvPicPr>
          <p:cNvPr id="3077" name="Picture 5" descr="C:\Users\Arnaud\Pictures\Photos Paris 2012\18.06\DSCF8750.JPG"/>
          <p:cNvPicPr>
            <a:picLocks noChangeAspect="1" noChangeArrowheads="1"/>
          </p:cNvPicPr>
          <p:nvPr/>
        </p:nvPicPr>
        <p:blipFill>
          <a:blip r:embed="rId5" cstate="print"/>
          <a:srcRect t="16504"/>
          <a:stretch>
            <a:fillRect/>
          </a:stretch>
        </p:blipFill>
        <p:spPr bwMode="auto">
          <a:xfrm>
            <a:off x="3635896" y="4077072"/>
            <a:ext cx="4074278" cy="2550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b="1" dirty="0" smtClean="0">
                <a:latin typeface="Calibri" pitchFamily="34" charset="0"/>
              </a:rPr>
              <a:t>+ 1 visite à définir avec les élèves</a:t>
            </a:r>
            <a:endParaRPr lang="fr-FR" sz="3000" b="1" dirty="0">
              <a:latin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sz="3000" dirty="0" smtClean="0">
                <a:latin typeface="Calibri" pitchFamily="34" charset="0"/>
              </a:rPr>
              <a:t>Au choix :</a:t>
            </a:r>
          </a:p>
          <a:p>
            <a:pPr>
              <a:buNone/>
            </a:pPr>
            <a:endParaRPr lang="fr-FR" sz="3000" dirty="0" smtClean="0">
              <a:latin typeface="Calibri" pitchFamily="34" charset="0"/>
            </a:endParaRPr>
          </a:p>
          <a:p>
            <a:r>
              <a:rPr lang="fr-FR" sz="3000" dirty="0" smtClean="0">
                <a:latin typeface="Calibri" pitchFamily="34" charset="0"/>
              </a:rPr>
              <a:t>Assemblée Nationale ou Sénat,</a:t>
            </a:r>
          </a:p>
          <a:p>
            <a:r>
              <a:rPr lang="fr-FR" sz="3000" dirty="0" smtClean="0">
                <a:latin typeface="Calibri" pitchFamily="34" charset="0"/>
              </a:rPr>
              <a:t>Conciergerie,</a:t>
            </a:r>
          </a:p>
          <a:p>
            <a:r>
              <a:rPr lang="fr-FR" sz="3000" dirty="0" smtClean="0">
                <a:latin typeface="Calibri" pitchFamily="34" charset="0"/>
              </a:rPr>
              <a:t>Institut du Monde Arabe,</a:t>
            </a:r>
          </a:p>
          <a:p>
            <a:r>
              <a:rPr lang="fr-FR" sz="3000" dirty="0" smtClean="0">
                <a:latin typeface="Calibri" pitchFamily="34" charset="0"/>
              </a:rPr>
              <a:t>Les égouts de Paris,</a:t>
            </a:r>
          </a:p>
          <a:p>
            <a:r>
              <a:rPr lang="fr-FR" sz="3000" dirty="0" smtClean="0">
                <a:latin typeface="Calibri" pitchFamily="34" charset="0"/>
              </a:rPr>
              <a:t>Le quartier du Marais,</a:t>
            </a:r>
          </a:p>
          <a:p>
            <a:r>
              <a:rPr lang="fr-FR" sz="3000" dirty="0" smtClean="0">
                <a:latin typeface="Calibri" pitchFamily="34" charset="0"/>
              </a:rPr>
              <a:t>Le quartier de la Défense</a:t>
            </a:r>
            <a:r>
              <a:rPr lang="fr-FR" sz="3000" dirty="0" smtClean="0">
                <a:latin typeface="Calibri" pitchFamily="34" charset="0"/>
              </a:rPr>
              <a:t>.</a:t>
            </a:r>
          </a:p>
          <a:p>
            <a:pPr>
              <a:buNone/>
            </a:pPr>
            <a:endParaRPr lang="fr-FR" sz="3000" dirty="0" smtClean="0">
              <a:latin typeface="Calibri" pitchFamily="34" charset="0"/>
            </a:endParaRPr>
          </a:p>
          <a:p>
            <a:pPr>
              <a:buNone/>
            </a:pPr>
            <a:r>
              <a:rPr lang="fr-FR" sz="3000" b="1" dirty="0" smtClean="0">
                <a:latin typeface="Calibri" pitchFamily="34" charset="0"/>
              </a:rPr>
              <a:t>+ 1 </a:t>
            </a:r>
            <a:r>
              <a:rPr lang="fr-FR" sz="3000" b="1" dirty="0" smtClean="0">
                <a:latin typeface="Calibri" pitchFamily="34" charset="0"/>
              </a:rPr>
              <a:t>sortie culturelle (théâtre, concert, ballet, </a:t>
            </a:r>
            <a:r>
              <a:rPr lang="fr-FR" sz="3000" b="1" dirty="0" err="1" smtClean="0">
                <a:latin typeface="Calibri" pitchFamily="34" charset="0"/>
              </a:rPr>
              <a:t>etc</a:t>
            </a:r>
            <a:r>
              <a:rPr lang="fr-FR" sz="3000" b="1" dirty="0" smtClean="0">
                <a:latin typeface="Calibri" pitchFamily="34" charset="0"/>
              </a:rPr>
              <a:t>…)</a:t>
            </a:r>
            <a:endParaRPr lang="fr-FR" sz="3000" dirty="0" smtClean="0">
              <a:latin typeface="Calibri" pitchFamily="34" charset="0"/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dirty="0">
                <a:latin typeface="Calibri" pitchFamily="34" charset="0"/>
              </a:rPr>
              <a:t>Quelques règles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040560"/>
          </a:xfrm>
        </p:spPr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fr-FR" sz="3000" b="1" dirty="0">
                <a:latin typeface="Calibri" pitchFamily="34" charset="0"/>
              </a:rPr>
              <a:t>L’argent de </a:t>
            </a:r>
            <a:r>
              <a:rPr lang="fr-FR" sz="3000" b="1" dirty="0" smtClean="0">
                <a:latin typeface="Calibri" pitchFamily="34" charset="0"/>
              </a:rPr>
              <a:t>poche</a:t>
            </a:r>
          </a:p>
          <a:p>
            <a:pPr lvl="0">
              <a:buNone/>
            </a:pPr>
            <a:endParaRPr lang="fr-FR" sz="3000" dirty="0">
              <a:latin typeface="Calibri" pitchFamily="34" charset="0"/>
            </a:endParaRPr>
          </a:p>
          <a:p>
            <a:pPr marL="0">
              <a:buNone/>
            </a:pPr>
            <a:r>
              <a:rPr lang="fr-FR" sz="3000" dirty="0">
                <a:latin typeface="Calibri" pitchFamily="34" charset="0"/>
              </a:rPr>
              <a:t>L’argent de poche n’est pas une obligation. Dans la mesure où tous les frais sont pris en charge, il n’est pas nécessaire de donner aux enfants une quelconque somme </a:t>
            </a:r>
            <a:r>
              <a:rPr lang="fr-FR" sz="3000" dirty="0" smtClean="0">
                <a:latin typeface="Calibri" pitchFamily="34" charset="0"/>
              </a:rPr>
              <a:t>d’argent.</a:t>
            </a:r>
          </a:p>
          <a:p>
            <a:pPr marL="0">
              <a:buNone/>
            </a:pPr>
            <a:endParaRPr lang="fr-FR" sz="3000" dirty="0" smtClean="0">
              <a:latin typeface="Calibri" pitchFamily="34" charset="0"/>
            </a:endParaRPr>
          </a:p>
          <a:p>
            <a:pPr marL="0">
              <a:buNone/>
            </a:pPr>
            <a:r>
              <a:rPr lang="fr-FR" sz="3000" dirty="0" smtClean="0">
                <a:latin typeface="Calibri" pitchFamily="34" charset="0"/>
              </a:rPr>
              <a:t>L</a:t>
            </a:r>
            <a:r>
              <a:rPr lang="fr-FR" sz="3000" dirty="0" smtClean="0">
                <a:latin typeface="Calibri" pitchFamily="34" charset="0"/>
              </a:rPr>
              <a:t>ors </a:t>
            </a:r>
            <a:r>
              <a:rPr lang="fr-FR" sz="3000" dirty="0">
                <a:latin typeface="Calibri" pitchFamily="34" charset="0"/>
              </a:rPr>
              <a:t>de certains moments (après une visite par exemple), nous accepterons les petits </a:t>
            </a:r>
            <a:r>
              <a:rPr lang="fr-FR" sz="3000" dirty="0" smtClean="0">
                <a:latin typeface="Calibri" pitchFamily="34" charset="0"/>
              </a:rPr>
              <a:t>achats. L’argent sera donné au maître au moins 48 heures avant le départ.</a:t>
            </a:r>
          </a:p>
          <a:p>
            <a:pPr marL="0">
              <a:buNone/>
            </a:pPr>
            <a:endParaRPr lang="fr-FR" sz="3000" dirty="0" smtClean="0">
              <a:latin typeface="Calibri" pitchFamily="34" charset="0"/>
            </a:endParaRPr>
          </a:p>
          <a:p>
            <a:pPr marL="0">
              <a:buNone/>
            </a:pPr>
            <a:r>
              <a:rPr lang="fr-FR" sz="3000" dirty="0" smtClean="0">
                <a:latin typeface="Calibri" pitchFamily="34" charset="0"/>
              </a:rPr>
              <a:t>Une </a:t>
            </a:r>
            <a:r>
              <a:rPr lang="fr-FR" sz="3000" dirty="0">
                <a:latin typeface="Calibri" pitchFamily="34" charset="0"/>
              </a:rPr>
              <a:t>somme comprise entre 30 et 100 USD est largement raisonnable. En aucun cas elle ne pourra excéder 200 USD.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332656"/>
            <a:ext cx="81369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fr-FR" sz="30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0"/>
            <a:r>
              <a:rPr lang="fr-FR" sz="2600" b="1" dirty="0" smtClean="0">
                <a:solidFill>
                  <a:schemeClr val="tx1"/>
                </a:solidFill>
                <a:latin typeface="Calibri" pitchFamily="34" charset="0"/>
              </a:rPr>
              <a:t>Les objets interdits</a:t>
            </a:r>
          </a:p>
          <a:p>
            <a:endParaRPr lang="fr-FR" sz="26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fr-FR" sz="2600" b="1" dirty="0" smtClean="0">
                <a:solidFill>
                  <a:schemeClr val="tx1"/>
                </a:solidFill>
                <a:latin typeface="Calibri" pitchFamily="34" charset="0"/>
              </a:rPr>
              <a:t>Consoles de jeux, tablette numérique, bijoux sont strictement interdits</a:t>
            </a:r>
            <a:r>
              <a:rPr lang="fr-FR" sz="2600" dirty="0" smtClean="0">
                <a:solidFill>
                  <a:schemeClr val="tx1"/>
                </a:solidFill>
                <a:latin typeface="Calibri" pitchFamily="34" charset="0"/>
              </a:rPr>
              <a:t>. Ils sont fragiles et peuvent facilement se perdre.</a:t>
            </a:r>
          </a:p>
          <a:p>
            <a:endParaRPr lang="fr-FR" sz="260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fr-FR" sz="2600" dirty="0" smtClean="0">
                <a:solidFill>
                  <a:schemeClr val="tx1"/>
                </a:solidFill>
                <a:latin typeface="Calibri" pitchFamily="34" charset="0"/>
              </a:rPr>
              <a:t>En revanche les appareils photos numériques compacts et les téléphones  sont autorisés. Nous indiquons toutefois que ces objets sont sous la responsabilité des élèves.</a:t>
            </a:r>
            <a:endParaRPr lang="fr-FR" sz="26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dirty="0">
                <a:latin typeface="Calibri" pitchFamily="34" charset="0"/>
              </a:rPr>
              <a:t>Les contacts avec les familles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735091"/>
          </a:xfrm>
        </p:spPr>
        <p:txBody>
          <a:bodyPr>
            <a:normAutofit lnSpcReduction="10000"/>
          </a:bodyPr>
          <a:lstStyle/>
          <a:p>
            <a:pPr marL="0">
              <a:buNone/>
            </a:pPr>
            <a:r>
              <a:rPr lang="fr-FR" sz="2600" dirty="0" smtClean="0">
                <a:latin typeface="Calibri" pitchFamily="34" charset="0"/>
              </a:rPr>
              <a:t>Les </a:t>
            </a:r>
            <a:r>
              <a:rPr lang="fr-FR" sz="2600" dirty="0">
                <a:latin typeface="Calibri" pitchFamily="34" charset="0"/>
              </a:rPr>
              <a:t>élèves auront la possibilité de communiquer avec </a:t>
            </a:r>
            <a:r>
              <a:rPr lang="fr-FR" sz="2600" dirty="0" smtClean="0">
                <a:latin typeface="Calibri" pitchFamily="34" charset="0"/>
              </a:rPr>
              <a:t>leur téléphone portable chaque soir entre 20h et 21h.</a:t>
            </a:r>
          </a:p>
          <a:p>
            <a:pPr marL="0">
              <a:buNone/>
            </a:pPr>
            <a:endParaRPr lang="fr-FR" sz="2600" dirty="0" smtClean="0">
              <a:latin typeface="Calibri" pitchFamily="34" charset="0"/>
            </a:endParaRPr>
          </a:p>
          <a:p>
            <a:pPr marL="0">
              <a:buNone/>
            </a:pPr>
            <a:r>
              <a:rPr lang="fr-FR" sz="2600" dirty="0" smtClean="0">
                <a:latin typeface="Calibri" pitchFamily="34" charset="0"/>
              </a:rPr>
              <a:t>Tout au long de la semaine, le blog de la classe (</a:t>
            </a:r>
            <a:r>
              <a:rPr lang="fr-FR" sz="2600" dirty="0" smtClean="0">
                <a:solidFill>
                  <a:srgbClr val="FFFF00"/>
                </a:solidFill>
                <a:latin typeface="Calibri" pitchFamily="34" charset="0"/>
              </a:rPr>
              <a:t>www.lejournaldescm2.eklablog.com</a:t>
            </a:r>
            <a:r>
              <a:rPr lang="fr-FR" sz="2600" dirty="0" smtClean="0">
                <a:latin typeface="Calibri" pitchFamily="34" charset="0"/>
              </a:rPr>
              <a:t>) sera alimenté par les élèves. On y trouvera des photographies et divers écrits tels que les compte - rendus des visites.</a:t>
            </a:r>
          </a:p>
          <a:p>
            <a:pPr marL="0">
              <a:buNone/>
            </a:pPr>
            <a:endParaRPr lang="fr-FR" sz="2600" dirty="0" smtClean="0">
              <a:latin typeface="Calibri" pitchFamily="34" charset="0"/>
            </a:endParaRPr>
          </a:p>
          <a:p>
            <a:pPr marL="0">
              <a:buNone/>
            </a:pPr>
            <a:r>
              <a:rPr lang="fr-FR" sz="2600" dirty="0" smtClean="0">
                <a:latin typeface="Calibri" pitchFamily="34" charset="0"/>
              </a:rPr>
              <a:t>Un contact entre la direction de l’école primaire et le groupe se fera quotidiennement.</a:t>
            </a:r>
          </a:p>
          <a:p>
            <a:pPr marL="0">
              <a:buNone/>
            </a:pPr>
            <a:endParaRPr lang="fr-FR" sz="2600" dirty="0" smtClean="0">
              <a:latin typeface="Calibri" pitchFamily="34" charset="0"/>
            </a:endParaRPr>
          </a:p>
          <a:p>
            <a:pPr marL="0">
              <a:buNone/>
            </a:pPr>
            <a:r>
              <a:rPr lang="fr-FR" sz="2600" dirty="0" smtClean="0">
                <a:latin typeface="Calibri" pitchFamily="34" charset="0"/>
              </a:rPr>
              <a:t>En cas d’urgence, </a:t>
            </a:r>
            <a:r>
              <a:rPr lang="fr-FR" sz="2600" dirty="0">
                <a:latin typeface="Calibri" pitchFamily="34" charset="0"/>
              </a:rPr>
              <a:t>les parents pourront contacter le </a:t>
            </a:r>
            <a:r>
              <a:rPr lang="fr-FR" sz="2600" dirty="0" smtClean="0">
                <a:latin typeface="Calibri" pitchFamily="34" charset="0"/>
              </a:rPr>
              <a:t>secrétariat du CPF. </a:t>
            </a:r>
            <a:endParaRPr lang="fr-FR" sz="2600" dirty="0">
              <a:latin typeface="Calibri" pitchFamily="34" charset="0"/>
            </a:endParaRPr>
          </a:p>
          <a:p>
            <a:endParaRPr lang="fr-F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2708920"/>
            <a:ext cx="8496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 smtClean="0">
                <a:latin typeface="Calibri" pitchFamily="34" charset="0"/>
              </a:rPr>
              <a:t>Bon voyage aux élèves de Cm2 D !!!</a:t>
            </a:r>
            <a:endParaRPr lang="fr-F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465138" y="404813"/>
          <a:ext cx="8334375" cy="5816600"/>
        </p:xfrm>
        <a:graphic>
          <a:graphicData uri="http://schemas.openxmlformats.org/presentationml/2006/ole">
            <p:oleObj spid="_x0000_s101378" name="Document" r:id="rId4" imgW="9652871" imgH="672818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395536" y="404664"/>
          <a:ext cx="8489288" cy="6031508"/>
        </p:xfrm>
        <a:graphic>
          <a:graphicData uri="http://schemas.openxmlformats.org/presentationml/2006/ole">
            <p:oleObj spid="_x0000_s102402" name="Document" r:id="rId4" imgW="9562367" imgH="679340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fr-FR" sz="4800" b="1" dirty="0">
                <a:latin typeface="Calibri" pitchFamily="34" charset="0"/>
              </a:rPr>
              <a:t>Documents </a:t>
            </a:r>
            <a:r>
              <a:rPr lang="fr-FR" sz="4800" b="1" dirty="0" smtClean="0">
                <a:latin typeface="Calibri" pitchFamily="34" charset="0"/>
              </a:rPr>
              <a:t>nécessaires</a:t>
            </a:r>
            <a:endParaRPr lang="fr-FR" sz="4800" b="1" dirty="0">
              <a:latin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248472"/>
          </a:xfrm>
        </p:spPr>
        <p:txBody>
          <a:bodyPr>
            <a:noAutofit/>
          </a:bodyPr>
          <a:lstStyle/>
          <a:p>
            <a:r>
              <a:rPr lang="fr-FR" sz="3000" dirty="0" smtClean="0">
                <a:latin typeface="Calibri" pitchFamily="34" charset="0"/>
              </a:rPr>
              <a:t>Passeport et visa </a:t>
            </a:r>
          </a:p>
          <a:p>
            <a:pPr>
              <a:buNone/>
            </a:pPr>
            <a:r>
              <a:rPr lang="fr-FR" sz="3000" dirty="0" smtClean="0">
                <a:solidFill>
                  <a:srgbClr val="FFC000"/>
                </a:solidFill>
                <a:latin typeface="Calibri" pitchFamily="34" charset="0"/>
              </a:rPr>
              <a:t>(sous la responsabilité de l’établissement)</a:t>
            </a:r>
          </a:p>
          <a:p>
            <a:endParaRPr lang="fr-FR" sz="3000" dirty="0">
              <a:latin typeface="Calibri" pitchFamily="34" charset="0"/>
            </a:endParaRPr>
          </a:p>
          <a:p>
            <a:pPr>
              <a:buNone/>
            </a:pPr>
            <a:endParaRPr lang="fr-FR" sz="3000" dirty="0"/>
          </a:p>
        </p:txBody>
      </p:sp>
      <p:pic>
        <p:nvPicPr>
          <p:cNvPr id="46082" name="Picture 2" descr="medium_passeportlibana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00045">
            <a:off x="6516216" y="3861048"/>
            <a:ext cx="1801895" cy="2479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fr-FR" sz="4800" b="1" dirty="0">
                <a:latin typeface="Calibri" pitchFamily="34" charset="0"/>
              </a:rPr>
              <a:t>Documents </a:t>
            </a:r>
            <a:r>
              <a:rPr lang="fr-FR" sz="4800" b="1" dirty="0" smtClean="0">
                <a:latin typeface="Calibri" pitchFamily="34" charset="0"/>
              </a:rPr>
              <a:t>nécessaires</a:t>
            </a:r>
            <a:endParaRPr lang="fr-FR" sz="4800" b="1" dirty="0">
              <a:latin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248472"/>
          </a:xfrm>
        </p:spPr>
        <p:txBody>
          <a:bodyPr>
            <a:noAutofit/>
          </a:bodyPr>
          <a:lstStyle/>
          <a:p>
            <a:r>
              <a:rPr lang="fr-FR" sz="3000" dirty="0" smtClean="0">
                <a:latin typeface="Calibri" pitchFamily="34" charset="0"/>
              </a:rPr>
              <a:t>Passeport et visa </a:t>
            </a:r>
          </a:p>
          <a:p>
            <a:pPr>
              <a:buNone/>
            </a:pPr>
            <a:r>
              <a:rPr lang="fr-FR" sz="3000" dirty="0" smtClean="0">
                <a:solidFill>
                  <a:srgbClr val="FFC000"/>
                </a:solidFill>
                <a:latin typeface="Calibri" pitchFamily="34" charset="0"/>
              </a:rPr>
              <a:t>(sous la responsabilité de l’établissement)</a:t>
            </a:r>
          </a:p>
          <a:p>
            <a:endParaRPr lang="fr-FR" sz="3000" dirty="0">
              <a:latin typeface="Calibri" pitchFamily="34" charset="0"/>
            </a:endParaRPr>
          </a:p>
          <a:p>
            <a:r>
              <a:rPr lang="fr-FR" sz="3000" dirty="0" smtClean="0">
                <a:latin typeface="Calibri" pitchFamily="34" charset="0"/>
              </a:rPr>
              <a:t>Autorisation parentale de sortie du territoire</a:t>
            </a:r>
          </a:p>
          <a:p>
            <a:pPr>
              <a:buNone/>
            </a:pPr>
            <a:endParaRPr lang="fr-FR" sz="3000" dirty="0" smtClean="0">
              <a:latin typeface="Calibri" pitchFamily="34" charset="0"/>
            </a:endParaRPr>
          </a:p>
        </p:txBody>
      </p:sp>
      <p:pic>
        <p:nvPicPr>
          <p:cNvPr id="46082" name="Picture 2" descr="medium_passeportlibana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00045">
            <a:off x="6516216" y="3861048"/>
            <a:ext cx="1801895" cy="2479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fr-FR" sz="4800" b="1" dirty="0">
                <a:latin typeface="Calibri" pitchFamily="34" charset="0"/>
              </a:rPr>
              <a:t>Documents </a:t>
            </a:r>
            <a:r>
              <a:rPr lang="fr-FR" sz="4800" b="1" dirty="0" smtClean="0">
                <a:latin typeface="Calibri" pitchFamily="34" charset="0"/>
              </a:rPr>
              <a:t>nécessaires</a:t>
            </a:r>
            <a:endParaRPr lang="fr-FR" sz="4800" b="1" dirty="0">
              <a:latin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248472"/>
          </a:xfrm>
        </p:spPr>
        <p:txBody>
          <a:bodyPr>
            <a:noAutofit/>
          </a:bodyPr>
          <a:lstStyle/>
          <a:p>
            <a:r>
              <a:rPr lang="fr-FR" sz="3000" dirty="0" smtClean="0">
                <a:latin typeface="Calibri" pitchFamily="34" charset="0"/>
              </a:rPr>
              <a:t>Passeport et visa </a:t>
            </a:r>
          </a:p>
          <a:p>
            <a:pPr>
              <a:buNone/>
            </a:pPr>
            <a:r>
              <a:rPr lang="fr-FR" sz="3000" dirty="0" smtClean="0">
                <a:solidFill>
                  <a:srgbClr val="FFC000"/>
                </a:solidFill>
                <a:latin typeface="Calibri" pitchFamily="34" charset="0"/>
              </a:rPr>
              <a:t>(sous la responsabilité de l’établissement)</a:t>
            </a:r>
          </a:p>
          <a:p>
            <a:endParaRPr lang="fr-FR" sz="3000" dirty="0">
              <a:latin typeface="Calibri" pitchFamily="34" charset="0"/>
            </a:endParaRPr>
          </a:p>
          <a:p>
            <a:r>
              <a:rPr lang="fr-FR" sz="3000" dirty="0" smtClean="0">
                <a:latin typeface="Calibri" pitchFamily="34" charset="0"/>
              </a:rPr>
              <a:t>Autorisation parentale de sortie du territoire</a:t>
            </a:r>
          </a:p>
          <a:p>
            <a:endParaRPr lang="fr-FR" sz="3000" dirty="0" smtClean="0">
              <a:latin typeface="Calibri" pitchFamily="34" charset="0"/>
            </a:endParaRPr>
          </a:p>
          <a:p>
            <a:r>
              <a:rPr lang="fr-FR" sz="3000" dirty="0" smtClean="0">
                <a:latin typeface="Calibri" pitchFamily="34" charset="0"/>
              </a:rPr>
              <a:t>Fiche sanitaire de liaison</a:t>
            </a:r>
            <a:endParaRPr lang="fr-FR" sz="3000" dirty="0">
              <a:latin typeface="Calibri" pitchFamily="34" charset="0"/>
            </a:endParaRPr>
          </a:p>
          <a:p>
            <a:endParaRPr lang="fr-FR" sz="3000" dirty="0"/>
          </a:p>
        </p:txBody>
      </p:sp>
      <p:pic>
        <p:nvPicPr>
          <p:cNvPr id="46082" name="Picture 2" descr="medium_passeportlibana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00045">
            <a:off x="6516216" y="3861048"/>
            <a:ext cx="1801895" cy="2479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23528" y="476672"/>
            <a:ext cx="8229600" cy="9221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864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L’échéancier des formalités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1484784"/>
            <a:ext cx="842493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Du </a:t>
            </a:r>
            <a:r>
              <a:rPr lang="fr-FR" sz="26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03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/12/2012 jusqu’au 07/12/2012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- Présenter le passeport de l’enfant </a:t>
            </a:r>
            <a:r>
              <a:rPr lang="fr-FR" sz="26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à M. </a:t>
            </a:r>
            <a:r>
              <a:rPr lang="fr-FR" sz="2600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Hild</a:t>
            </a: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6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M. </a:t>
            </a:r>
            <a:r>
              <a:rPr lang="fr-FR" sz="2600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Hild</a:t>
            </a:r>
            <a:r>
              <a:rPr lang="fr-FR" sz="26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vérifiera la validité de celui-ci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6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(v</a:t>
            </a: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alidité</a:t>
            </a:r>
            <a:r>
              <a:rPr kumimoji="0" lang="fr-FR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jusqu’au </a:t>
            </a:r>
            <a:r>
              <a:rPr lang="fr-FR" sz="26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15</a:t>
            </a: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/09/2013 +</a:t>
            </a:r>
            <a:r>
              <a:rPr kumimoji="0" lang="fr-FR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au moins deux pages vierges)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600" dirty="0" smtClean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6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Les cas particuliers seront traités dès que la vérification des passeports sera effectuée.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sz="26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Apporter les p</a:t>
            </a: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hotocopies des quatre premières pages et des visas Schengen déjà obtenus</a:t>
            </a:r>
          </a:p>
        </p:txBody>
      </p:sp>
      <p:pic>
        <p:nvPicPr>
          <p:cNvPr id="4" name="Picture 2" descr="medium_passeportlibana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00045">
            <a:off x="7626291" y="1959296"/>
            <a:ext cx="1080235" cy="1486505"/>
          </a:xfrm>
          <a:prstGeom prst="rect">
            <a:avLst/>
          </a:prstGeom>
          <a:noFill/>
        </p:spPr>
      </p:pic>
      <p:pic>
        <p:nvPicPr>
          <p:cNvPr id="8194" name="Picture 2" descr="http://www.topfouine.com/questions/questions/images/856-passeport-canadi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43809">
            <a:off x="7368713" y="1143914"/>
            <a:ext cx="1066521" cy="1445729"/>
          </a:xfrm>
          <a:prstGeom prst="rect">
            <a:avLst/>
          </a:prstGeom>
          <a:noFill/>
        </p:spPr>
      </p:pic>
      <p:pic>
        <p:nvPicPr>
          <p:cNvPr id="8198" name="Picture 6" descr="http://upload.wikimedia.org/wikipedia/commons/thumb/9/9d/French_passport_front_cover.jpg/220px-French_passport_front_cov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332656"/>
            <a:ext cx="1080120" cy="1556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nderie">
  <a:themeElements>
    <a:clrScheme name="Fonderi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nderie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nder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1566</TotalTime>
  <Words>1208</Words>
  <Application>Microsoft Office PowerPoint</Application>
  <PresentationFormat>Affichage à l'écran (4:3)</PresentationFormat>
  <Paragraphs>264</Paragraphs>
  <Slides>39</Slides>
  <Notes>39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1" baseType="lpstr">
      <vt:lpstr>Fonderie</vt:lpstr>
      <vt:lpstr>Document Microsoft Office Word</vt:lpstr>
      <vt:lpstr>Paris 2013</vt:lpstr>
      <vt:lpstr>Diapositive 2</vt:lpstr>
      <vt:lpstr>Diapositive 3</vt:lpstr>
      <vt:lpstr>Diapositive 4</vt:lpstr>
      <vt:lpstr>Diapositive 5</vt:lpstr>
      <vt:lpstr>Documents nécessaires</vt:lpstr>
      <vt:lpstr>Documents nécessaires</vt:lpstr>
      <vt:lpstr>Documents nécessaires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L’échéancier des règlements</vt:lpstr>
      <vt:lpstr>Les accompagnateurs</vt:lpstr>
      <vt:lpstr>  Pour les élèves non-inscrits au voyage</vt:lpstr>
      <vt:lpstr>Le voyage  Compagnie : MEA</vt:lpstr>
      <vt:lpstr>Diapositive 20</vt:lpstr>
      <vt:lpstr> L’hébergement et la restauration</vt:lpstr>
      <vt:lpstr>Diapositive 22</vt:lpstr>
      <vt:lpstr>Diapositive 23</vt:lpstr>
      <vt:lpstr>Diapositive 24</vt:lpstr>
      <vt:lpstr>Présentation des visites 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La correspondance</vt:lpstr>
      <vt:lpstr>+ 1 visite à définir avec les élèves</vt:lpstr>
      <vt:lpstr>Quelques règles</vt:lpstr>
      <vt:lpstr>Diapositive 37</vt:lpstr>
      <vt:lpstr>Les contacts avec les familles</vt:lpstr>
      <vt:lpstr>Diapositive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Paris 2012</dc:title>
  <dc:creator>Arnaud</dc:creator>
  <cp:lastModifiedBy>Arnaud</cp:lastModifiedBy>
  <cp:revision>115</cp:revision>
  <dcterms:created xsi:type="dcterms:W3CDTF">2011-11-20T09:44:54Z</dcterms:created>
  <dcterms:modified xsi:type="dcterms:W3CDTF">2012-10-16T20:22:04Z</dcterms:modified>
</cp:coreProperties>
</file>