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F49"/>
    <a:srgbClr val="DEDBD3"/>
    <a:srgbClr val="D2C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showGuides="1">
      <p:cViewPr varScale="1">
        <p:scale>
          <a:sx n="47" d="100"/>
          <a:sy n="47" d="100"/>
        </p:scale>
        <p:origin x="2310" y="54"/>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301597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86384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91245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97D0F5-5A66-4E12-9CCB-81EB96C89207}"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75511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C97D0F5-5A66-4E12-9CCB-81EB96C89207}"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4641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97D0F5-5A66-4E12-9CCB-81EB96C89207}" type="datetimeFigureOut">
              <a:rPr lang="fr-FR" smtClean="0"/>
              <a:t>26/11/2023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84619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97D0F5-5A66-4E12-9CCB-81EB96C89207}" type="datetimeFigureOut">
              <a:rPr lang="fr-FR" smtClean="0"/>
              <a:t>26/11/2023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408890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C97D0F5-5A66-4E12-9CCB-81EB96C89207}" type="datetimeFigureOut">
              <a:rPr lang="fr-FR" smtClean="0"/>
              <a:t>26/11/2023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329513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7D0F5-5A66-4E12-9CCB-81EB96C89207}" type="datetimeFigureOut">
              <a:rPr lang="fr-FR" smtClean="0"/>
              <a:t>26/11/2023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327870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C97D0F5-5A66-4E12-9CCB-81EB96C89207}" type="datetimeFigureOut">
              <a:rPr lang="fr-FR" smtClean="0"/>
              <a:t>26/11/2023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294729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C97D0F5-5A66-4E12-9CCB-81EB96C89207}" type="datetimeFigureOut">
              <a:rPr lang="fr-FR" smtClean="0"/>
              <a:t>26/11/2023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53CC49-4735-4888-9C70-378E00834FEE}" type="slidenum">
              <a:rPr lang="fr-FR" smtClean="0"/>
              <a:t>‹N°›</a:t>
            </a:fld>
            <a:endParaRPr lang="fr-FR"/>
          </a:p>
        </p:txBody>
      </p:sp>
    </p:spTree>
    <p:extLst>
      <p:ext uri="{BB962C8B-B14F-4D97-AF65-F5344CB8AC3E}">
        <p14:creationId xmlns:p14="http://schemas.microsoft.com/office/powerpoint/2010/main" val="141133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C97D0F5-5A66-4E12-9CCB-81EB96C89207}" type="datetimeFigureOut">
              <a:rPr lang="fr-FR" smtClean="0"/>
              <a:t>26/11/2023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E53CC49-4735-4888-9C70-378E00834FEE}" type="slidenum">
              <a:rPr lang="fr-FR" smtClean="0"/>
              <a:t>‹N°›</a:t>
            </a:fld>
            <a:endParaRPr lang="fr-FR"/>
          </a:p>
        </p:txBody>
      </p:sp>
    </p:spTree>
    <p:extLst>
      <p:ext uri="{BB962C8B-B14F-4D97-AF65-F5344CB8AC3E}">
        <p14:creationId xmlns:p14="http://schemas.microsoft.com/office/powerpoint/2010/main" val="2495340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5.wdp"/><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8" Type="http://schemas.openxmlformats.org/officeDocument/2006/relationships/image" Target="../media/image46.jpg"/><Relationship Id="rId3" Type="http://schemas.microsoft.com/office/2007/relationships/hdphoto" Target="../media/hdphoto1.wdp"/><Relationship Id="rId7" Type="http://schemas.microsoft.com/office/2007/relationships/hdphoto" Target="../media/hdphoto17.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8.wdp"/><Relationship Id="rId5" Type="http://schemas.openxmlformats.org/officeDocument/2006/relationships/image" Target="../media/image48.pn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1.wdp"/><Relationship Id="rId7" Type="http://schemas.openxmlformats.org/officeDocument/2006/relationships/image" Target="../media/image53.web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9.wdp"/><Relationship Id="rId5" Type="http://schemas.openxmlformats.org/officeDocument/2006/relationships/image" Target="../media/image52.png"/><Relationship Id="rId4" Type="http://schemas.openxmlformats.org/officeDocument/2006/relationships/image" Target="../media/image51.jpg"/><Relationship Id="rId9" Type="http://schemas.microsoft.com/office/2007/relationships/hdphoto" Target="../media/hdphoto20.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8.web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8" Type="http://schemas.microsoft.com/office/2007/relationships/hdphoto" Target="../media/hdphoto22.wdp"/><Relationship Id="rId3" Type="http://schemas.microsoft.com/office/2007/relationships/hdphoto" Target="../media/hdphoto1.wdp"/><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1.wdp"/><Relationship Id="rId5" Type="http://schemas.openxmlformats.org/officeDocument/2006/relationships/image" Target="../media/image60.png"/><Relationship Id="rId10" Type="http://schemas.microsoft.com/office/2007/relationships/hdphoto" Target="../media/hdphoto23.wdp"/><Relationship Id="rId4" Type="http://schemas.openxmlformats.org/officeDocument/2006/relationships/image" Target="../media/image59.jpe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0.png"/><Relationship Id="rId4" Type="http://schemas.openxmlformats.org/officeDocument/2006/relationships/image" Target="../media/image19.jpg"/><Relationship Id="rId9" Type="http://schemas.microsoft.com/office/2007/relationships/hdphoto" Target="../media/hdphoto10.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web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28.png"/><Relationship Id="rId4" Type="http://schemas.openxmlformats.org/officeDocument/2006/relationships/image" Target="../media/image27.jp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microsoft.com/office/2007/relationships/hdphoto" Target="../media/hdphoto1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 Id="rId9"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B1CC5E-B886-70CE-131C-76B546FE6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79" y="2757646"/>
            <a:ext cx="5720715" cy="7637804"/>
          </a:xfrm>
          <a:prstGeom prst="rect">
            <a:avLst/>
          </a:prstGeom>
        </p:spPr>
      </p:pic>
      <p:sp>
        <p:nvSpPr>
          <p:cNvPr id="2" name="Rectangle à coins arrondis 3">
            <a:extLst>
              <a:ext uri="{FF2B5EF4-FFF2-40B4-BE49-F238E27FC236}">
                <a16:creationId xmlns:a16="http://schemas.microsoft.com/office/drawing/2014/main" id="{ADD6F582-5552-36AF-E099-1898D6D37CE6}"/>
              </a:ext>
            </a:extLst>
          </p:cNvPr>
          <p:cNvSpPr/>
          <p:nvPr/>
        </p:nvSpPr>
        <p:spPr>
          <a:xfrm>
            <a:off x="282227" y="447387"/>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r>
              <a:rPr lang="fr-FR" sz="4400" dirty="0">
                <a:solidFill>
                  <a:schemeClr val="tx1"/>
                </a:solidFill>
                <a:latin typeface="Amandine" pitchFamily="2" charset="0"/>
              </a:rPr>
              <a:t>Du tonus dans </a:t>
            </a:r>
          </a:p>
          <a:p>
            <a:pPr algn="ctr"/>
            <a:r>
              <a:rPr lang="fr-FR" sz="4400" dirty="0">
                <a:solidFill>
                  <a:schemeClr val="tx1"/>
                </a:solidFill>
                <a:latin typeface="Amandine" pitchFamily="2" charset="0"/>
              </a:rPr>
              <a:t>          les pattes</a:t>
            </a:r>
          </a:p>
        </p:txBody>
      </p:sp>
      <p:sp>
        <p:nvSpPr>
          <p:cNvPr id="8" name="Vague 7">
            <a:extLst>
              <a:ext uri="{FF2B5EF4-FFF2-40B4-BE49-F238E27FC236}">
                <a16:creationId xmlns:a16="http://schemas.microsoft.com/office/drawing/2014/main" id="{53C52385-979F-F979-42A9-9D7BB20C0836}"/>
              </a:ext>
            </a:extLst>
          </p:cNvPr>
          <p:cNvSpPr/>
          <p:nvPr/>
        </p:nvSpPr>
        <p:spPr>
          <a:xfrm rot="20694350">
            <a:off x="3584897" y="5334902"/>
            <a:ext cx="2944052" cy="1244448"/>
          </a:xfrm>
          <a:prstGeom prst="wav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aviar Dreams" panose="020B0402020204020504" pitchFamily="34" charset="0"/>
              </a:rPr>
              <a:t>Se surpasser</a:t>
            </a:r>
          </a:p>
        </p:txBody>
      </p:sp>
      <p:pic>
        <p:nvPicPr>
          <p:cNvPr id="7" name="Image 6">
            <a:extLst>
              <a:ext uri="{FF2B5EF4-FFF2-40B4-BE49-F238E27FC236}">
                <a16:creationId xmlns:a16="http://schemas.microsoft.com/office/drawing/2014/main" id="{C156B65D-AF3D-F8C8-E470-F93D7F87A50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39278"/>
            <a:ext cx="2055160" cy="3028491"/>
          </a:xfrm>
          <a:prstGeom prst="rect">
            <a:avLst/>
          </a:prstGeom>
        </p:spPr>
      </p:pic>
    </p:spTree>
    <p:extLst>
      <p:ext uri="{BB962C8B-B14F-4D97-AF65-F5344CB8AC3E}">
        <p14:creationId xmlns:p14="http://schemas.microsoft.com/office/powerpoint/2010/main" val="316191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Savez-vous qu’il existe une épreuve mythique? C’est la course de lenteur réservée aux meilleurs. Elle est en général appréciée du public, permet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petit somme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plus réparateurs. Quatre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escargots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baveux, deux tortues,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trois limaces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Moumou</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le paresseux doit donner le départ. Enfin…dès qu’il sera installé à sa place, la course de lenteur part souvent en retard!</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somme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escargot</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limace</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9</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51B738F5-7E3D-67AB-EF3F-8D3C6DFADF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4" t="10634" r="1733" b="5551"/>
          <a:stretch/>
        </p:blipFill>
        <p:spPr>
          <a:xfrm>
            <a:off x="3779837" y="2996200"/>
            <a:ext cx="3531312" cy="2349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 13">
            <a:extLst>
              <a:ext uri="{FF2B5EF4-FFF2-40B4-BE49-F238E27FC236}">
                <a16:creationId xmlns:a16="http://schemas.microsoft.com/office/drawing/2014/main" id="{DB1D9AB3-5912-730C-EFF1-F75B1319C82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833" r="100000">
                        <a14:foregroundMark x1="71389" y1="47778" x2="71389" y2="47778"/>
                        <a14:foregroundMark x1="49167" y1="65833" x2="77500" y2="49722"/>
                        <a14:foregroundMark x1="49444" y1="80278" x2="76389" y2="66667"/>
                      </a14:backgroundRemoval>
                    </a14:imgEffect>
                  </a14:imgLayer>
                </a14:imgProps>
              </a:ext>
              <a:ext uri="{28A0092B-C50C-407E-A947-70E740481C1C}">
                <a14:useLocalDpi xmlns:a14="http://schemas.microsoft.com/office/drawing/2010/main" val="0"/>
              </a:ext>
            </a:extLst>
          </a:blip>
          <a:stretch>
            <a:fillRect/>
          </a:stretch>
        </p:blipFill>
        <p:spPr>
          <a:xfrm>
            <a:off x="1867668" y="2326862"/>
            <a:ext cx="1446550" cy="1446550"/>
          </a:xfrm>
          <a:prstGeom prst="rect">
            <a:avLst/>
          </a:prstGeom>
        </p:spPr>
      </p:pic>
      <p:pic>
        <p:nvPicPr>
          <p:cNvPr id="18" name="Image 17">
            <a:extLst>
              <a:ext uri="{FF2B5EF4-FFF2-40B4-BE49-F238E27FC236}">
                <a16:creationId xmlns:a16="http://schemas.microsoft.com/office/drawing/2014/main" id="{6203FE1B-714E-0B1D-FCE6-A16444F17C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462" l="0" r="100000">
                        <a14:foregroundMark x1="5012" y1="5108" x2="20286" y2="4032"/>
                      </a14:backgroundRemoval>
                    </a14:imgEffect>
                  </a14:imgLayer>
                </a14:imgProps>
              </a:ext>
            </a:extLst>
          </a:blip>
          <a:stretch>
            <a:fillRect/>
          </a:stretch>
        </p:blipFill>
        <p:spPr>
          <a:xfrm>
            <a:off x="2280341" y="3717345"/>
            <a:ext cx="1206500" cy="1071165"/>
          </a:xfrm>
          <a:prstGeom prst="rect">
            <a:avLst/>
          </a:prstGeom>
        </p:spPr>
      </p:pic>
      <p:pic>
        <p:nvPicPr>
          <p:cNvPr id="20" name="Image 19">
            <a:extLst>
              <a:ext uri="{FF2B5EF4-FFF2-40B4-BE49-F238E27FC236}">
                <a16:creationId xmlns:a16="http://schemas.microsoft.com/office/drawing/2014/main" id="{FDF0AA37-67D1-376B-7C32-FE779CD3B0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7693" y="4853677"/>
            <a:ext cx="1206499" cy="884766"/>
          </a:xfrm>
          <a:prstGeom prst="rect">
            <a:avLst/>
          </a:prstGeom>
        </p:spPr>
      </p:pic>
    </p:spTree>
    <p:extLst>
      <p:ext uri="{BB962C8B-B14F-4D97-AF65-F5344CB8AC3E}">
        <p14:creationId xmlns:p14="http://schemas.microsoft.com/office/powerpoint/2010/main" val="299229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Pour le grimper de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corde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l’araignée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est championne. Elle est rarement battue dans cette catégorie. Pour l’épreuve du jour, sera-t-elle aussi bonne? Elle est suivie de près par une petite fourmi, une jolie chenille, un mille-pattes, un cloporte. Le dernier à grimper est Diego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gecko. </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Oh non! Que se passe-t-il? C’est Diego qui l’emporte en mangeant ses rivaux, tricher, ce n’est pas beau!</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corde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araignée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gecko</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10</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7F8792A0-9AD4-9FD0-0A6B-B47C06174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5215"/>
          <a:stretch/>
        </p:blipFill>
        <p:spPr>
          <a:xfrm>
            <a:off x="3765202" y="2931949"/>
            <a:ext cx="3536951" cy="2413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82AEDF2A-6783-41BE-AEC2-428F54601F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8353" y="2492460"/>
            <a:ext cx="1333500" cy="1333500"/>
          </a:xfrm>
          <a:prstGeom prst="rect">
            <a:avLst/>
          </a:prstGeom>
        </p:spPr>
      </p:pic>
      <p:pic>
        <p:nvPicPr>
          <p:cNvPr id="14" name="Image 13">
            <a:extLst>
              <a:ext uri="{FF2B5EF4-FFF2-40B4-BE49-F238E27FC236}">
                <a16:creationId xmlns:a16="http://schemas.microsoft.com/office/drawing/2014/main" id="{E393FB16-1C0D-1E62-F5EE-84DF3E7C2B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0845" y="3704983"/>
            <a:ext cx="1590511" cy="1039796"/>
          </a:xfrm>
          <a:prstGeom prst="rect">
            <a:avLst/>
          </a:prstGeom>
        </p:spPr>
      </p:pic>
      <p:pic>
        <p:nvPicPr>
          <p:cNvPr id="16" name="Image 15">
            <a:extLst>
              <a:ext uri="{FF2B5EF4-FFF2-40B4-BE49-F238E27FC236}">
                <a16:creationId xmlns:a16="http://schemas.microsoft.com/office/drawing/2014/main" id="{16177DC7-9CF2-B728-3259-AEE7CBD37D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208" y="4336229"/>
            <a:ext cx="1590511" cy="1590511"/>
          </a:xfrm>
          <a:prstGeom prst="rect">
            <a:avLst/>
          </a:prstGeom>
        </p:spPr>
      </p:pic>
    </p:spTree>
    <p:extLst>
      <p:ext uri="{BB962C8B-B14F-4D97-AF65-F5344CB8AC3E}">
        <p14:creationId xmlns:p14="http://schemas.microsoft.com/office/powerpoint/2010/main" val="87057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Dans la prochaine épreuve, pas de canard boiteux. Ce sont bien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pingouins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qui filent à toute vitesse, sur la piste de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bobsleigh</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ils glissent sous nos yeux, sans même avoir besoin de luge sous les fesses. La course est dangereuse, le virage est serré. Poppins, l’un des coureurs, emporté par l’élan, du couloir de bobsleigh se retrouve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éjecté</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Qui aurait cru cela? C’est un pingouin volant!</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pingouin</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Du bobsleigh</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Ejecté</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11</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9FE4B446-54DC-1292-771C-9E34C9F75F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5551"/>
          <a:stretch/>
        </p:blipFill>
        <p:spPr>
          <a:xfrm>
            <a:off x="3779837" y="2899451"/>
            <a:ext cx="3598928" cy="24464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86A1D784-6063-A9B6-E604-CD3733260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6113" y="2450816"/>
            <a:ext cx="2324100" cy="1549400"/>
          </a:xfrm>
          <a:prstGeom prst="rect">
            <a:avLst/>
          </a:prstGeom>
        </p:spPr>
      </p:pic>
      <p:pic>
        <p:nvPicPr>
          <p:cNvPr id="16" name="Image 15">
            <a:extLst>
              <a:ext uri="{FF2B5EF4-FFF2-40B4-BE49-F238E27FC236}">
                <a16:creationId xmlns:a16="http://schemas.microsoft.com/office/drawing/2014/main" id="{968654BD-96E5-0694-3CB0-F985A7185E1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5000" b="52353" l="442" r="56733"/>
                    </a14:imgEffect>
                  </a14:imgLayer>
                </a14:imgProps>
              </a:ext>
              <a:ext uri="{28A0092B-C50C-407E-A947-70E740481C1C}">
                <a14:useLocalDpi xmlns:a14="http://schemas.microsoft.com/office/drawing/2010/main" val="0"/>
              </a:ext>
            </a:extLst>
          </a:blip>
          <a:srcRect t="16051" r="46137" b="50000"/>
          <a:stretch/>
        </p:blipFill>
        <p:spPr>
          <a:xfrm>
            <a:off x="2134234" y="3982660"/>
            <a:ext cx="1525230" cy="721519"/>
          </a:xfrm>
          <a:prstGeom prst="rect">
            <a:avLst/>
          </a:prstGeom>
        </p:spPr>
      </p:pic>
      <p:pic>
        <p:nvPicPr>
          <p:cNvPr id="18" name="Image 17">
            <a:extLst>
              <a:ext uri="{FF2B5EF4-FFF2-40B4-BE49-F238E27FC236}">
                <a16:creationId xmlns:a16="http://schemas.microsoft.com/office/drawing/2014/main" id="{0C3353A2-C0FF-53A4-67AD-1317789FF53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144"/>
          <a:stretch/>
        </p:blipFill>
        <p:spPr>
          <a:xfrm>
            <a:off x="1489742" y="4507485"/>
            <a:ext cx="724804" cy="1292352"/>
          </a:xfrm>
          <a:prstGeom prst="rect">
            <a:avLst/>
          </a:prstGeom>
        </p:spPr>
      </p:pic>
    </p:spTree>
    <p:extLst>
      <p:ext uri="{BB962C8B-B14F-4D97-AF65-F5344CB8AC3E}">
        <p14:creationId xmlns:p14="http://schemas.microsoft.com/office/powerpoint/2010/main" val="103189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Il y a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patinoire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en bas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du toboggan</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Yin et Yang, les pandas, y font des pirouettes.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spectacle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monochrome juste en noir et blanc, gracieux et virevoltant, ça ravit nos mirettes. Sur leurs jolies bottines aux lames recourbées, doubles axels, pas chassés, saut de biche et piqués. Un programme artistique pourtant très compliqué qu’ils exécutent ici avec facilité.</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patinoire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Du toboggan</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spectacle</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12</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1FC3DAA6-0A07-72C4-0D84-CB99367175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6223"/>
          <a:stretch/>
        </p:blipFill>
        <p:spPr>
          <a:xfrm>
            <a:off x="3779836" y="3001409"/>
            <a:ext cx="3520420" cy="2373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A759935A-2855-F80E-C7AB-D0DAA9ADC8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3500" l="1917" r="93930">
                        <a14:foregroundMark x1="36102" y1="37000" x2="57508" y2="37500"/>
                        <a14:foregroundMark x1="34505" y1="36500" x2="34505" y2="36500"/>
                        <a14:foregroundMark x1="47923" y1="29500" x2="47923" y2="29500"/>
                        <a14:foregroundMark x1="45048" y1="29500" x2="45048" y2="29500"/>
                        <a14:backgroundMark x1="53674" y1="42000" x2="53674" y2="42000"/>
                        <a14:backgroundMark x1="41214" y1="43500" x2="41214" y2="43500"/>
                        <a14:backgroundMark x1="43131" y1="41500" x2="43131" y2="41500"/>
                      </a14:backgroundRemoval>
                    </a14:imgEffect>
                  </a14:imgLayer>
                </a14:imgProps>
              </a:ext>
              <a:ext uri="{28A0092B-C50C-407E-A947-70E740481C1C}">
                <a14:useLocalDpi xmlns:a14="http://schemas.microsoft.com/office/drawing/2010/main" val="0"/>
              </a:ext>
            </a:extLst>
          </a:blip>
          <a:srcRect l="2903" r="9620"/>
          <a:stretch/>
        </p:blipFill>
        <p:spPr>
          <a:xfrm>
            <a:off x="1936113" y="2316386"/>
            <a:ext cx="1735161" cy="1267465"/>
          </a:xfrm>
          <a:prstGeom prst="rect">
            <a:avLst/>
          </a:prstGeom>
        </p:spPr>
      </p:pic>
      <p:pic>
        <p:nvPicPr>
          <p:cNvPr id="14" name="Image 13">
            <a:extLst>
              <a:ext uri="{FF2B5EF4-FFF2-40B4-BE49-F238E27FC236}">
                <a16:creationId xmlns:a16="http://schemas.microsoft.com/office/drawing/2014/main" id="{8059CA97-5A94-9643-F323-02D3B0EEC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78082" y="3681954"/>
            <a:ext cx="1153587" cy="860384"/>
          </a:xfrm>
          <a:prstGeom prst="rect">
            <a:avLst/>
          </a:prstGeom>
        </p:spPr>
      </p:pic>
      <p:pic>
        <p:nvPicPr>
          <p:cNvPr id="16" name="Image 15">
            <a:extLst>
              <a:ext uri="{FF2B5EF4-FFF2-40B4-BE49-F238E27FC236}">
                <a16:creationId xmlns:a16="http://schemas.microsoft.com/office/drawing/2014/main" id="{4A1122F2-3C65-D4EC-A749-378D166DEB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0899" y="4865912"/>
            <a:ext cx="1370537" cy="937698"/>
          </a:xfrm>
          <a:prstGeom prst="rect">
            <a:avLst/>
          </a:prstGeom>
        </p:spPr>
      </p:pic>
    </p:spTree>
    <p:extLst>
      <p:ext uri="{BB962C8B-B14F-4D97-AF65-F5344CB8AC3E}">
        <p14:creationId xmlns:p14="http://schemas.microsoft.com/office/powerpoint/2010/main" val="233882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Black Rhinos d’un côté et leur rage féroce, de l’autre les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Tourozes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élégants et légers. Voici deux grandes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équipes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excitées comme des gosses pour un ballon ovale, elles vont se disputer. Bille en tête, un rhino qui court comme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enclume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est arrêté tout net par l’oiseau Biscotto!</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Il le plaque sans pitié, en perdant une plume, qui s’envole doucement au milieu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poteaux</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équipe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enclume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poteaux</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13</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014B4707-6993-B138-BBBB-D869960CC4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7483" r="3733" b="7566"/>
          <a:stretch/>
        </p:blipFill>
        <p:spPr>
          <a:xfrm>
            <a:off x="3779837" y="2974798"/>
            <a:ext cx="3634960" cy="2504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17C5E6D7-BFB3-9A56-F5B6-A269C973685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3594" r="97656">
                        <a14:foregroundMark x1="33906" y1="26094" x2="37031" y2="61406"/>
                        <a14:foregroundMark x1="32656" y1="47969" x2="29844" y2="58594"/>
                        <a14:foregroundMark x1="67031" y1="22969" x2="73281" y2="63594"/>
                        <a14:foregroundMark x1="82031" y1="24219" x2="82969" y2="45469"/>
                        <a14:foregroundMark x1="79844" y1="33594" x2="81406" y2="46719"/>
                        <a14:foregroundMark x1="87969" y1="31094" x2="93594" y2="39219"/>
                        <a14:foregroundMark x1="75781" y1="42031" x2="75781" y2="42031"/>
                        <a14:foregroundMark x1="80938" y1="60313" x2="81406" y2="69844"/>
                        <a14:foregroundMark x1="87344" y1="59688" x2="89375" y2="68281"/>
                        <a14:foregroundMark x1="77969" y1="36406" x2="73906" y2="42969"/>
                        <a14:foregroundMark x1="66875" y1="57969" x2="66719" y2="64219"/>
                        <a14:foregroundMark x1="51250" y1="66563" x2="51250" y2="66563"/>
                        <a14:foregroundMark x1="17500" y1="29219" x2="17969" y2="36875"/>
                        <a14:foregroundMark x1="90313" y1="43125" x2="93906" y2="39531"/>
                        <a14:backgroundMark x1="70000" y1="66094" x2="70000" y2="66094"/>
                        <a14:backgroundMark x1="85625" y1="66719" x2="85625" y2="66719"/>
                        <a14:backgroundMark x1="84531" y1="60000" x2="84531" y2="60000"/>
                        <a14:backgroundMark x1="89375" y1="39063" x2="89375" y2="39063"/>
                        <a14:backgroundMark x1="88594" y1="41719" x2="90781" y2="38438"/>
                        <a14:backgroundMark x1="75000" y1="34688" x2="73438" y2="41875"/>
                      </a14:backgroundRemoval>
                    </a14:imgEffect>
                  </a14:imgLayer>
                </a14:imgProps>
              </a:ext>
              <a:ext uri="{28A0092B-C50C-407E-A947-70E740481C1C}">
                <a14:useLocalDpi xmlns:a14="http://schemas.microsoft.com/office/drawing/2010/main" val="0"/>
              </a:ext>
            </a:extLst>
          </a:blip>
          <a:stretch>
            <a:fillRect/>
          </a:stretch>
        </p:blipFill>
        <p:spPr>
          <a:xfrm>
            <a:off x="1936441" y="2335344"/>
            <a:ext cx="1692203" cy="1692203"/>
          </a:xfrm>
          <a:prstGeom prst="rect">
            <a:avLst/>
          </a:prstGeom>
        </p:spPr>
      </p:pic>
      <p:pic>
        <p:nvPicPr>
          <p:cNvPr id="14" name="Image 13">
            <a:extLst>
              <a:ext uri="{FF2B5EF4-FFF2-40B4-BE49-F238E27FC236}">
                <a16:creationId xmlns:a16="http://schemas.microsoft.com/office/drawing/2014/main" id="{8DB2222D-A875-A192-345B-6944503CB9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6335" y="3763576"/>
            <a:ext cx="1172414" cy="790769"/>
          </a:xfrm>
          <a:prstGeom prst="rect">
            <a:avLst/>
          </a:prstGeom>
        </p:spPr>
      </p:pic>
      <p:pic>
        <p:nvPicPr>
          <p:cNvPr id="16" name="Image 15">
            <a:extLst>
              <a:ext uri="{FF2B5EF4-FFF2-40B4-BE49-F238E27FC236}">
                <a16:creationId xmlns:a16="http://schemas.microsoft.com/office/drawing/2014/main" id="{AE8063A0-DBFF-BBB4-B1B9-0CCDBD72EB7B}"/>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1601" y1="97922" x2="88889" y2="98442"/>
                        <a14:foregroundMark x1="29575" y1="95584" x2="40686" y2="1558"/>
                        <a14:foregroundMark x1="73856" y1="90390" x2="63235" y2="5195"/>
                        <a14:foregroundMark x1="36275" y1="93506" x2="36275" y2="93506"/>
                        <a14:backgroundMark x1="12908" y1="33247" x2="12908" y2="33247"/>
                        <a14:backgroundMark x1="49346" y1="18442" x2="49346" y2="18442"/>
                        <a14:backgroundMark x1="74183" y1="12727" x2="88889" y2="75584"/>
                        <a14:backgroundMark x1="28922" y1="7792" x2="9641" y2="75065"/>
                        <a14:backgroundMark x1="45915" y1="2597" x2="56863" y2="23636"/>
                        <a14:backgroundMark x1="59967" y1="41299" x2="54902" y2="85714"/>
                        <a14:backgroundMark x1="39542" y1="64935" x2="36928" y2="86234"/>
                      </a14:backgroundRemoval>
                    </a14:imgEffect>
                  </a14:imgLayer>
                </a14:imgProps>
              </a:ext>
              <a:ext uri="{28A0092B-C50C-407E-A947-70E740481C1C}">
                <a14:useLocalDpi xmlns:a14="http://schemas.microsoft.com/office/drawing/2010/main" val="0"/>
              </a:ext>
            </a:extLst>
          </a:blip>
          <a:stretch>
            <a:fillRect/>
          </a:stretch>
        </p:blipFill>
        <p:spPr>
          <a:xfrm>
            <a:off x="1737538" y="4643743"/>
            <a:ext cx="1891106" cy="1189666"/>
          </a:xfrm>
          <a:prstGeom prst="rect">
            <a:avLst/>
          </a:prstGeom>
        </p:spPr>
      </p:pic>
    </p:spTree>
    <p:extLst>
      <p:ext uri="{BB962C8B-B14F-4D97-AF65-F5344CB8AC3E}">
        <p14:creationId xmlns:p14="http://schemas.microsoft.com/office/powerpoint/2010/main" val="39284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Et voilà, c’est fini jusqu’à la prochaine fois. Ces sportifs sympathiques nous ont bien régalés. Il est temps à présent que chacun rentre chez soi. Mais avant, regardons le dernier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défilé</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Bravo! Hourra! Viva!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foule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est en délire. Afin de célébrer leurs exploits prodigieux, faisant un tour d’honneur, on peut les applaudir, les athlètes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se rassemblent,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c’est la clôture des jeux.</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défilé</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foule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Se rassembler</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14</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BAC14D81-8697-FD60-9640-B7F2769039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7566"/>
          <a:stretch/>
        </p:blipFill>
        <p:spPr>
          <a:xfrm>
            <a:off x="3779837" y="3025475"/>
            <a:ext cx="3497610" cy="23204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459E1ED6-C259-9580-0200-0019D2FA38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8527"/>
          <a:stretch/>
        </p:blipFill>
        <p:spPr>
          <a:xfrm>
            <a:off x="1789107" y="2646153"/>
            <a:ext cx="1699411" cy="1136138"/>
          </a:xfrm>
          <a:prstGeom prst="rect">
            <a:avLst/>
          </a:prstGeom>
        </p:spPr>
      </p:pic>
      <p:pic>
        <p:nvPicPr>
          <p:cNvPr id="16" name="Image 15">
            <a:extLst>
              <a:ext uri="{FF2B5EF4-FFF2-40B4-BE49-F238E27FC236}">
                <a16:creationId xmlns:a16="http://schemas.microsoft.com/office/drawing/2014/main" id="{777B6383-5CE6-3929-B2F9-9366903370E7}"/>
              </a:ext>
            </a:extLst>
          </p:cNvPr>
          <p:cNvPicPr>
            <a:picLocks noChangeAspect="1"/>
          </p:cNvPicPr>
          <p:nvPr/>
        </p:nvPicPr>
        <p:blipFill rotWithShape="1">
          <a:blip r:embed="rId6"/>
          <a:srcRect l="9112" t="6661"/>
          <a:stretch/>
        </p:blipFill>
        <p:spPr>
          <a:xfrm>
            <a:off x="1796473" y="3855322"/>
            <a:ext cx="1234918" cy="951172"/>
          </a:xfrm>
          <a:prstGeom prst="rect">
            <a:avLst/>
          </a:prstGeom>
        </p:spPr>
      </p:pic>
      <p:pic>
        <p:nvPicPr>
          <p:cNvPr id="18" name="Image 17">
            <a:extLst>
              <a:ext uri="{FF2B5EF4-FFF2-40B4-BE49-F238E27FC236}">
                <a16:creationId xmlns:a16="http://schemas.microsoft.com/office/drawing/2014/main" id="{AE688C72-9304-BBEA-A62A-351568F440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5336" y="4598842"/>
            <a:ext cx="1494127" cy="1494127"/>
          </a:xfrm>
          <a:prstGeom prst="rect">
            <a:avLst/>
          </a:prstGeom>
        </p:spPr>
      </p:pic>
    </p:spTree>
    <p:extLst>
      <p:ext uri="{BB962C8B-B14F-4D97-AF65-F5344CB8AC3E}">
        <p14:creationId xmlns:p14="http://schemas.microsoft.com/office/powerpoint/2010/main" val="408645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Nos drôles d’animaux, à ces jeux passionnants, ont montré leurs talents au fil de la journée.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Acclamons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les perdants autant que les gagnants. Chacun dans leur domaine, ils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se sont surpassés,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car telle est la devise « Plus vite, plus haut, plus fort. » Aux jeux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zoolympiques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vous avez assisté! Comme disait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Coubertin</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 L’important dans le sport, ce n’est pas de gagner mais de participer. »</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Acclamer</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Se surpasser</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Coubertin</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15</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B07FE1D8-F03A-CA44-C762-CA645CBBBB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7230"/>
          <a:stretch/>
        </p:blipFill>
        <p:spPr>
          <a:xfrm>
            <a:off x="3779836" y="3096137"/>
            <a:ext cx="3497610" cy="2329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54C1ACB1-0119-39BE-48F4-FA9CA36655B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256" b="93605" l="6977" r="90000">
                        <a14:foregroundMark x1="28953" y1="46047" x2="34302" y2="62907"/>
                        <a14:foregroundMark x1="56977" y1="42558" x2="64651" y2="62093"/>
                      </a14:backgroundRemoval>
                    </a14:imgEffect>
                  </a14:imgLayer>
                </a14:imgProps>
              </a:ext>
              <a:ext uri="{28A0092B-C50C-407E-A947-70E740481C1C}">
                <a14:useLocalDpi xmlns:a14="http://schemas.microsoft.com/office/drawing/2010/main" val="0"/>
              </a:ext>
            </a:extLst>
          </a:blip>
          <a:stretch>
            <a:fillRect/>
          </a:stretch>
        </p:blipFill>
        <p:spPr>
          <a:xfrm>
            <a:off x="1796473" y="2521735"/>
            <a:ext cx="1295807" cy="1295807"/>
          </a:xfrm>
          <a:prstGeom prst="rect">
            <a:avLst/>
          </a:prstGeom>
        </p:spPr>
      </p:pic>
      <p:pic>
        <p:nvPicPr>
          <p:cNvPr id="14" name="Image 13">
            <a:extLst>
              <a:ext uri="{FF2B5EF4-FFF2-40B4-BE49-F238E27FC236}">
                <a16:creationId xmlns:a16="http://schemas.microsoft.com/office/drawing/2014/main" id="{C905A1FF-14DA-7707-A046-BB9481715903}"/>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1375" y1="18875" x2="28250" y2="71500"/>
                        <a14:foregroundMark x1="60500" y1="46875" x2="60500" y2="46875"/>
                        <a14:foregroundMark x1="78625" y1="59375" x2="78625" y2="59375"/>
                      </a14:backgroundRemoval>
                    </a14:imgEffect>
                  </a14:imgLayer>
                </a14:imgProps>
              </a:ext>
              <a:ext uri="{28A0092B-C50C-407E-A947-70E740481C1C}">
                <a14:useLocalDpi xmlns:a14="http://schemas.microsoft.com/office/drawing/2010/main" val="0"/>
              </a:ext>
            </a:extLst>
          </a:blip>
          <a:stretch>
            <a:fillRect/>
          </a:stretch>
        </p:blipFill>
        <p:spPr>
          <a:xfrm>
            <a:off x="2280000" y="3576977"/>
            <a:ext cx="1295808" cy="1295808"/>
          </a:xfrm>
          <a:prstGeom prst="rect">
            <a:avLst/>
          </a:prstGeom>
        </p:spPr>
      </p:pic>
      <p:pic>
        <p:nvPicPr>
          <p:cNvPr id="16" name="Image 15">
            <a:extLst>
              <a:ext uri="{FF2B5EF4-FFF2-40B4-BE49-F238E27FC236}">
                <a16:creationId xmlns:a16="http://schemas.microsoft.com/office/drawing/2014/main" id="{8D7CBD57-1E30-8CF8-416C-85733BC68BE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519" b="100000" l="24375" r="80156"/>
                    </a14:imgEffect>
                  </a14:imgLayer>
                </a14:imgProps>
              </a:ext>
              <a:ext uri="{28A0092B-C50C-407E-A947-70E740481C1C}">
                <a14:useLocalDpi xmlns:a14="http://schemas.microsoft.com/office/drawing/2010/main" val="0"/>
              </a:ext>
            </a:extLst>
          </a:blip>
          <a:srcRect l="27081" r="21377"/>
          <a:stretch/>
        </p:blipFill>
        <p:spPr>
          <a:xfrm>
            <a:off x="1796473" y="4582040"/>
            <a:ext cx="1119320" cy="1221570"/>
          </a:xfrm>
          <a:prstGeom prst="rect">
            <a:avLst/>
          </a:prstGeom>
        </p:spPr>
      </p:pic>
    </p:spTree>
    <p:extLst>
      <p:ext uri="{BB962C8B-B14F-4D97-AF65-F5344CB8AC3E}">
        <p14:creationId xmlns:p14="http://schemas.microsoft.com/office/powerpoint/2010/main" val="68451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Voici Mesdames, Messieurs, l’histoire excentrique d’une bande d’animaux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sportifs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et farfelus. Ils vont participer à des jeux fantastiques, prêts à nous épater, nous en mettre plein la vue. De l’ardeur dans les pattes, ils ont de l’énergie.</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 plumes ou bien à poils,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insectes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ou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mammifères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ils allument la flamme lors d’une cérémonie et déclarent ces jeux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zoolympiques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ouverts!</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Sportifs</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insectes</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mammifères </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1</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4" name="Image 13">
            <a:extLst>
              <a:ext uri="{FF2B5EF4-FFF2-40B4-BE49-F238E27FC236}">
                <a16:creationId xmlns:a16="http://schemas.microsoft.com/office/drawing/2014/main" id="{623E6047-CF1F-04A2-6393-F666840FB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09" t="8322" r="3519" b="7489"/>
          <a:stretch/>
        </p:blipFill>
        <p:spPr>
          <a:xfrm>
            <a:off x="3754332" y="2964453"/>
            <a:ext cx="3523114" cy="2381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 15">
            <a:extLst>
              <a:ext uri="{FF2B5EF4-FFF2-40B4-BE49-F238E27FC236}">
                <a16:creationId xmlns:a16="http://schemas.microsoft.com/office/drawing/2014/main" id="{84874427-031F-9061-78F9-9B30062F253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19" name="Image 18">
            <a:extLst>
              <a:ext uri="{FF2B5EF4-FFF2-40B4-BE49-F238E27FC236}">
                <a16:creationId xmlns:a16="http://schemas.microsoft.com/office/drawing/2014/main" id="{F4875472-878C-FCC4-4F16-1AA0051B3A3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9" b="94325" l="5568" r="97500">
                        <a14:foregroundMark x1="52955" y1="33939" x2="38523" y2="76050"/>
                        <a14:foregroundMark x1="91023" y1="76504" x2="84432" y2="81044"/>
                        <a14:foregroundMark x1="85682" y1="74801" x2="86477" y2="77980"/>
                      </a14:backgroundRemoval>
                    </a14:imgEffect>
                  </a14:imgLayer>
                </a14:imgProps>
              </a:ext>
              <a:ext uri="{28A0092B-C50C-407E-A947-70E740481C1C}">
                <a14:useLocalDpi xmlns:a14="http://schemas.microsoft.com/office/drawing/2010/main" val="0"/>
              </a:ext>
            </a:extLst>
          </a:blip>
          <a:stretch>
            <a:fillRect/>
          </a:stretch>
        </p:blipFill>
        <p:spPr>
          <a:xfrm>
            <a:off x="1446309" y="2193411"/>
            <a:ext cx="1540334" cy="1542084"/>
          </a:xfrm>
          <a:prstGeom prst="rect">
            <a:avLst/>
          </a:prstGeom>
        </p:spPr>
      </p:pic>
      <p:pic>
        <p:nvPicPr>
          <p:cNvPr id="22" name="Image 21">
            <a:extLst>
              <a:ext uri="{FF2B5EF4-FFF2-40B4-BE49-F238E27FC236}">
                <a16:creationId xmlns:a16="http://schemas.microsoft.com/office/drawing/2014/main" id="{AB828D04-C980-D458-FD00-2975E83D718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0000" l="1406" r="95625">
                        <a14:foregroundMark x1="57031" y1="6719" x2="77344" y2="26406"/>
                        <a14:foregroundMark x1="67969" y1="12656" x2="79219" y2="14219"/>
                        <a14:foregroundMark x1="70469" y1="10469" x2="72656" y2="11406"/>
                        <a14:foregroundMark x1="13906" y1="30469" x2="36719" y2="51094"/>
                        <a14:foregroundMark x1="11094" y1="34844" x2="25156" y2="33594"/>
                        <a14:foregroundMark x1="76406" y1="18906" x2="89219" y2="23281"/>
                        <a14:foregroundMark x1="75469" y1="8906" x2="65781" y2="33906"/>
                        <a14:foregroundMark x1="7344" y1="51406" x2="7344" y2="51406"/>
                        <a14:foregroundMark x1="3281" y1="42031" x2="3281" y2="42031"/>
                        <a14:foregroundMark x1="11719" y1="61719" x2="11719" y2="61719"/>
                        <a14:foregroundMark x1="12031" y1="35781" x2="16719" y2="38594"/>
                        <a14:foregroundMark x1="20781" y1="31406" x2="24531" y2="37656"/>
                        <a14:foregroundMark x1="13906" y1="31719" x2="11094" y2="35156"/>
                        <a14:foregroundMark x1="68594" y1="77344" x2="83906" y2="67969"/>
                        <a14:foregroundMark x1="10625" y1="49063" x2="10625" y2="49063"/>
                        <a14:foregroundMark x1="10469" y1="44375" x2="10469" y2="44375"/>
                        <a14:foregroundMark x1="7031" y1="42500" x2="7031" y2="42500"/>
                        <a14:foregroundMark x1="13281" y1="57500" x2="13281" y2="57500"/>
                      </a14:backgroundRemoval>
                    </a14:imgEffect>
                  </a14:imgLayer>
                </a14:imgProps>
              </a:ext>
              <a:ext uri="{28A0092B-C50C-407E-A947-70E740481C1C}">
                <a14:useLocalDpi xmlns:a14="http://schemas.microsoft.com/office/drawing/2010/main" val="0"/>
              </a:ext>
            </a:extLst>
          </a:blip>
          <a:stretch>
            <a:fillRect/>
          </a:stretch>
        </p:blipFill>
        <p:spPr>
          <a:xfrm>
            <a:off x="2243298" y="3803154"/>
            <a:ext cx="1152812" cy="1152812"/>
          </a:xfrm>
          <a:prstGeom prst="rect">
            <a:avLst/>
          </a:prstGeom>
        </p:spPr>
      </p:pic>
      <p:pic>
        <p:nvPicPr>
          <p:cNvPr id="24" name="Image 23">
            <a:extLst>
              <a:ext uri="{FF2B5EF4-FFF2-40B4-BE49-F238E27FC236}">
                <a16:creationId xmlns:a16="http://schemas.microsoft.com/office/drawing/2014/main" id="{3E21304D-F977-6661-E8A2-A3CF0D2C4A5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97312" y1="49531" x2="87327" y2="84219"/>
                        <a14:foregroundMark x1="90707" y1="52188" x2="97542" y2="66094"/>
                        <a14:foregroundMark x1="98618" y1="56406" x2="94700" y2="68281"/>
                        <a14:foregroundMark x1="94316" y1="53438" x2="94316" y2="53438"/>
                        <a14:foregroundMark x1="94931" y1="52500" x2="94931" y2="52500"/>
                        <a14:foregroundMark x1="93625" y1="74688" x2="93625" y2="74688"/>
                        <a14:foregroundMark x1="93318" y1="69688" x2="94931" y2="79063"/>
                        <a14:foregroundMark x1="12903" y1="18125" x2="11598" y2="26406"/>
                        <a14:backgroundMark x1="61290" y1="19063" x2="61290" y2="19063"/>
                        <a14:backgroundMark x1="59677" y1="12031" x2="63902" y2="23750"/>
                        <a14:backgroundMark x1="82335" y1="22188" x2="81797" y2="37656"/>
                      </a14:backgroundRemoval>
                    </a14:imgEffect>
                  </a14:imgLayer>
                </a14:imgProps>
              </a:ext>
              <a:ext uri="{28A0092B-C50C-407E-A947-70E740481C1C}">
                <a14:useLocalDpi xmlns:a14="http://schemas.microsoft.com/office/drawing/2010/main" val="0"/>
              </a:ext>
            </a:extLst>
          </a:blip>
          <a:stretch>
            <a:fillRect/>
          </a:stretch>
        </p:blipFill>
        <p:spPr>
          <a:xfrm>
            <a:off x="1763272" y="5182204"/>
            <a:ext cx="1547447" cy="760650"/>
          </a:xfrm>
          <a:prstGeom prst="rect">
            <a:avLst/>
          </a:prstGeom>
        </p:spPr>
      </p:pic>
    </p:spTree>
    <p:extLst>
      <p:ext uri="{BB962C8B-B14F-4D97-AF65-F5344CB8AC3E}">
        <p14:creationId xmlns:p14="http://schemas.microsoft.com/office/powerpoint/2010/main" val="361951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Commençons par le saut en longueur et en hauteur. Et pour ne rien rater de l’exploit des athlètes, une loupe est offerte à tous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spectateurs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Aujourd’hui la meilleure est la puce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Gratouillette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Elle s’est entrainée avec un vieux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criquet</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qui l’avait rencontrée sur le dos d’un basset. Notre puce championne et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sa médaille d’or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méritent maintenant au moins un labrador!</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spectateurs</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criquet</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médaille d’or </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2</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BF97E5EF-9858-2094-6AB2-357C1F5A35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6895"/>
          <a:stretch/>
        </p:blipFill>
        <p:spPr>
          <a:xfrm>
            <a:off x="3799585" y="2967357"/>
            <a:ext cx="3556018" cy="2378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a:extLst>
              <a:ext uri="{FF2B5EF4-FFF2-40B4-BE49-F238E27FC236}">
                <a16:creationId xmlns:a16="http://schemas.microsoft.com/office/drawing/2014/main" id="{58AAB863-EF98-322F-C672-E23484ED36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8813" y="2348970"/>
            <a:ext cx="985624" cy="985624"/>
          </a:xfrm>
          <a:prstGeom prst="rect">
            <a:avLst/>
          </a:prstGeom>
        </p:spPr>
      </p:pic>
      <p:pic>
        <p:nvPicPr>
          <p:cNvPr id="16" name="Image 15">
            <a:extLst>
              <a:ext uri="{FF2B5EF4-FFF2-40B4-BE49-F238E27FC236}">
                <a16:creationId xmlns:a16="http://schemas.microsoft.com/office/drawing/2014/main" id="{2463E445-AD9A-120D-787C-6605F0A2FE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1186" y="3799617"/>
            <a:ext cx="1189942" cy="728839"/>
          </a:xfrm>
          <a:prstGeom prst="rect">
            <a:avLst/>
          </a:prstGeom>
        </p:spPr>
      </p:pic>
      <p:pic>
        <p:nvPicPr>
          <p:cNvPr id="18" name="Image 17">
            <a:extLst>
              <a:ext uri="{FF2B5EF4-FFF2-40B4-BE49-F238E27FC236}">
                <a16:creationId xmlns:a16="http://schemas.microsoft.com/office/drawing/2014/main" id="{2F85C677-1117-EC82-1DC0-0702DAD7698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1406" l="10000" r="90000"/>
                    </a14:imgEffect>
                  </a14:imgLayer>
                </a14:imgProps>
              </a:ext>
              <a:ext uri="{28A0092B-C50C-407E-A947-70E740481C1C}">
                <a14:useLocalDpi xmlns:a14="http://schemas.microsoft.com/office/drawing/2010/main" val="0"/>
              </a:ext>
            </a:extLst>
          </a:blip>
          <a:stretch>
            <a:fillRect/>
          </a:stretch>
        </p:blipFill>
        <p:spPr>
          <a:xfrm>
            <a:off x="2699752" y="4674867"/>
            <a:ext cx="1080084" cy="1080084"/>
          </a:xfrm>
          <a:prstGeom prst="rect">
            <a:avLst/>
          </a:prstGeom>
        </p:spPr>
      </p:pic>
    </p:spTree>
    <p:extLst>
      <p:ext uri="{BB962C8B-B14F-4D97-AF65-F5344CB8AC3E}">
        <p14:creationId xmlns:p14="http://schemas.microsoft.com/office/powerpoint/2010/main" val="296428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 présent sur le stade, nouvelle compétition. Qui est le plus rapide?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L’autruche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ou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guépard</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Sur la ligne de départ, voici quelques champions. Le lapin Rikiki se place sur un couloir.</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coup de feu en l’air lui a tellement fait peur, qu’il gagne haut la main devant ses adversaires…habitué qu’il est à fuir tous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chasseurs.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autres concurrents sont restés loin derrière.</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L’autruche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guépard</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chasseurs </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3</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A25467B0-1D28-5913-D0A5-CC58670CD5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4" t="10634" r="1733" b="5887"/>
          <a:stretch/>
        </p:blipFill>
        <p:spPr>
          <a:xfrm>
            <a:off x="3779837" y="2987755"/>
            <a:ext cx="3558260" cy="2358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6DCDC4AD-EAD8-47ED-A171-C971BE9857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0845" y="2621265"/>
            <a:ext cx="889779" cy="965184"/>
          </a:xfrm>
          <a:prstGeom prst="rect">
            <a:avLst/>
          </a:prstGeom>
        </p:spPr>
      </p:pic>
      <p:pic>
        <p:nvPicPr>
          <p:cNvPr id="16" name="Image 15">
            <a:extLst>
              <a:ext uri="{FF2B5EF4-FFF2-40B4-BE49-F238E27FC236}">
                <a16:creationId xmlns:a16="http://schemas.microsoft.com/office/drawing/2014/main" id="{CAE784A5-5A97-CDF9-99C8-758A70A37C4B}"/>
              </a:ext>
            </a:extLst>
          </p:cNvPr>
          <p:cNvPicPr>
            <a:picLocks noChangeAspect="1"/>
          </p:cNvPicPr>
          <p:nvPr/>
        </p:nvPicPr>
        <p:blipFill>
          <a:blip r:embed="rId6"/>
          <a:stretch>
            <a:fillRect/>
          </a:stretch>
        </p:blipFill>
        <p:spPr>
          <a:xfrm>
            <a:off x="2335955" y="3586449"/>
            <a:ext cx="1049338" cy="943818"/>
          </a:xfrm>
          <a:prstGeom prst="rect">
            <a:avLst/>
          </a:prstGeom>
        </p:spPr>
      </p:pic>
      <p:pic>
        <p:nvPicPr>
          <p:cNvPr id="20" name="Image 19">
            <a:extLst>
              <a:ext uri="{FF2B5EF4-FFF2-40B4-BE49-F238E27FC236}">
                <a16:creationId xmlns:a16="http://schemas.microsoft.com/office/drawing/2014/main" id="{C10AABC9-0F34-327B-5B01-C4DD80209021}"/>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7111" b="90000" l="10000" r="90000">
                        <a14:foregroundMark x1="42667" y1="14667" x2="50222" y2="20444"/>
                        <a14:foregroundMark x1="61333" y1="30222" x2="73333" y2="24000"/>
                      </a14:backgroundRemoval>
                    </a14:imgEffect>
                  </a14:imgLayer>
                </a14:imgProps>
              </a:ext>
              <a:ext uri="{28A0092B-C50C-407E-A947-70E740481C1C}">
                <a14:useLocalDpi xmlns:a14="http://schemas.microsoft.com/office/drawing/2010/main" val="0"/>
              </a:ext>
            </a:extLst>
          </a:blip>
          <a:stretch>
            <a:fillRect/>
          </a:stretch>
        </p:blipFill>
        <p:spPr>
          <a:xfrm>
            <a:off x="2234421" y="4501698"/>
            <a:ext cx="1425042" cy="1425042"/>
          </a:xfrm>
          <a:prstGeom prst="rect">
            <a:avLst/>
          </a:prstGeom>
        </p:spPr>
      </p:pic>
    </p:spTree>
    <p:extLst>
      <p:ext uri="{BB962C8B-B14F-4D97-AF65-F5344CB8AC3E}">
        <p14:creationId xmlns:p14="http://schemas.microsoft.com/office/powerpoint/2010/main" val="310862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Au centre de la piste, un sport spectaculaire: les sauteurs à la perche vont prendre leur élan. Dossard numéro 8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girafe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Têtenlair s’élance à toute vitesse, quel beau franchissement!</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Aïe aïe aïe! Son long cou s’est tordu dans l’effort. On va avoir besoin de dix tubes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 pommade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et de quelques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masseurs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spécialistes du sport si elle veut concourir les prochaines olympiades!</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girafe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 la pommade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masseur </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4</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245127E6-8B23-12A8-0EDF-BD066A82C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5" r="3733" b="4879"/>
          <a:stretch/>
        </p:blipFill>
        <p:spPr>
          <a:xfrm>
            <a:off x="3779837" y="2958088"/>
            <a:ext cx="3497610" cy="2396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16C6502C-D372-9417-19FC-E259B620FA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953" y="2399893"/>
            <a:ext cx="1710531" cy="1710531"/>
          </a:xfrm>
          <a:prstGeom prst="rect">
            <a:avLst/>
          </a:prstGeom>
        </p:spPr>
      </p:pic>
      <p:pic>
        <p:nvPicPr>
          <p:cNvPr id="14" name="Image 13">
            <a:extLst>
              <a:ext uri="{FF2B5EF4-FFF2-40B4-BE49-F238E27FC236}">
                <a16:creationId xmlns:a16="http://schemas.microsoft.com/office/drawing/2014/main" id="{DECD3240-1D0D-7804-1F35-7473CF85CA6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29863" y="3485278"/>
            <a:ext cx="1225989" cy="1320296"/>
          </a:xfrm>
          <a:prstGeom prst="rect">
            <a:avLst/>
          </a:prstGeom>
        </p:spPr>
      </p:pic>
      <p:pic>
        <p:nvPicPr>
          <p:cNvPr id="16" name="Image 15">
            <a:extLst>
              <a:ext uri="{FF2B5EF4-FFF2-40B4-BE49-F238E27FC236}">
                <a16:creationId xmlns:a16="http://schemas.microsoft.com/office/drawing/2014/main" id="{E0FD2FA6-473F-B80F-069D-7D9988CE3291}"/>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577" b="89703" l="5065" r="96242">
                        <a14:foregroundMark x1="20588" y1="72311" x2="85294" y2="69794"/>
                        <a14:foregroundMark x1="50327" y1="62471" x2="83007" y2="59725"/>
                      </a14:backgroundRemoval>
                    </a14:imgEffect>
                  </a14:imgLayer>
                </a14:imgProps>
              </a:ext>
              <a:ext uri="{28A0092B-C50C-407E-A947-70E740481C1C}">
                <a14:useLocalDpi xmlns:a14="http://schemas.microsoft.com/office/drawing/2010/main" val="0"/>
              </a:ext>
            </a:extLst>
          </a:blip>
          <a:stretch>
            <a:fillRect/>
          </a:stretch>
        </p:blipFill>
        <p:spPr>
          <a:xfrm>
            <a:off x="1948931" y="4705331"/>
            <a:ext cx="1710532" cy="1221409"/>
          </a:xfrm>
          <a:prstGeom prst="rect">
            <a:avLst/>
          </a:prstGeom>
        </p:spPr>
      </p:pic>
    </p:spTree>
    <p:extLst>
      <p:ext uri="{BB962C8B-B14F-4D97-AF65-F5344CB8AC3E}">
        <p14:creationId xmlns:p14="http://schemas.microsoft.com/office/powerpoint/2010/main" val="20024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L’épreuve de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gymnastique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est inscrite au programme.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Zantar</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chimpanzé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croit être le plus fort. Mais non, rien n’est joué, car Jo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l’hippopotame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se présente moulé dans son plus beau justaucorps. Il a bossé très dur pour être à la hauteur. Tout le monde a sa chance aux jeux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zoolympiques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Aux barres asymétriques, le singe fait le frimeur et se casse la figure. </a:t>
            </a:r>
          </a:p>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Jo gagne, c’est fantastique!</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La gymnastique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 chimpanzé</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hippopotame</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5</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FC9535B7-7E0D-B635-C368-BF02DDD047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7230"/>
          <a:stretch/>
        </p:blipFill>
        <p:spPr>
          <a:xfrm>
            <a:off x="3779836" y="2983293"/>
            <a:ext cx="3546632" cy="2362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D9661657-AE65-BE38-63F3-A86A729CD2E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51946" y="2259872"/>
            <a:ext cx="1748631" cy="1748631"/>
          </a:xfrm>
          <a:prstGeom prst="rect">
            <a:avLst/>
          </a:prstGeom>
        </p:spPr>
      </p:pic>
      <p:pic>
        <p:nvPicPr>
          <p:cNvPr id="18" name="Image 17">
            <a:extLst>
              <a:ext uri="{FF2B5EF4-FFF2-40B4-BE49-F238E27FC236}">
                <a16:creationId xmlns:a16="http://schemas.microsoft.com/office/drawing/2014/main" id="{2FB6CA60-12BC-96F2-CE56-A3FC763D8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946" y="3658599"/>
            <a:ext cx="1512094" cy="1512094"/>
          </a:xfrm>
          <a:prstGeom prst="rect">
            <a:avLst/>
          </a:prstGeom>
        </p:spPr>
      </p:pic>
      <p:pic>
        <p:nvPicPr>
          <p:cNvPr id="20" name="Image 19">
            <a:extLst>
              <a:ext uri="{FF2B5EF4-FFF2-40B4-BE49-F238E27FC236}">
                <a16:creationId xmlns:a16="http://schemas.microsoft.com/office/drawing/2014/main" id="{CA6819E0-C6A3-D997-15CF-A8A260C4ECAE}"/>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286" b="98000" l="1000" r="98429"/>
                    </a14:imgEffect>
                  </a14:imgLayer>
                </a14:imgProps>
              </a:ext>
              <a:ext uri="{28A0092B-C50C-407E-A947-70E740481C1C}">
                <a14:useLocalDpi xmlns:a14="http://schemas.microsoft.com/office/drawing/2010/main" val="0"/>
              </a:ext>
            </a:extLst>
          </a:blip>
          <a:stretch>
            <a:fillRect/>
          </a:stretch>
        </p:blipFill>
        <p:spPr>
          <a:xfrm>
            <a:off x="2701147" y="4990193"/>
            <a:ext cx="933450" cy="933450"/>
          </a:xfrm>
          <a:prstGeom prst="rect">
            <a:avLst/>
          </a:prstGeom>
        </p:spPr>
      </p:pic>
    </p:spTree>
    <p:extLst>
      <p:ext uri="{BB962C8B-B14F-4D97-AF65-F5344CB8AC3E}">
        <p14:creationId xmlns:p14="http://schemas.microsoft.com/office/powerpoint/2010/main" val="389392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C’est un sacré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combat</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qui s’annonce à présent. Cette compétition nous promet du grabuge.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Hoplà</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et Big Pocket ont enfilé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leurs gants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C’est Georges le primate qui en sera le juge. Il leur fait écouter sa dernière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mélodie</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et voilà qu’ils s’embrassent comme des frères et sœurs! Plus d’attaque, plus de coup, des bisous entre amis, c’est certain, la musique, ça adoucit les mœurs! </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combat</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gants</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Une mélodie</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6</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61BB16A2-79D0-342F-6E35-2F6E9D4FDE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10634" r="3733" b="7566"/>
          <a:stretch/>
        </p:blipFill>
        <p:spPr>
          <a:xfrm>
            <a:off x="3779836" y="3058312"/>
            <a:ext cx="3497610" cy="23204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CC4969F7-88BF-1DDD-4B90-2E2835B6F6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7493" y="2646153"/>
            <a:ext cx="1143226" cy="1118942"/>
          </a:xfrm>
          <a:prstGeom prst="rect">
            <a:avLst/>
          </a:prstGeom>
        </p:spPr>
      </p:pic>
      <p:pic>
        <p:nvPicPr>
          <p:cNvPr id="14" name="Image 13">
            <a:extLst>
              <a:ext uri="{FF2B5EF4-FFF2-40B4-BE49-F238E27FC236}">
                <a16:creationId xmlns:a16="http://schemas.microsoft.com/office/drawing/2014/main" id="{411A67A0-D1CC-0EB3-F59F-37D43235F6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891" y="3984770"/>
            <a:ext cx="1235843" cy="840050"/>
          </a:xfrm>
          <a:prstGeom prst="rect">
            <a:avLst/>
          </a:prstGeom>
        </p:spPr>
      </p:pic>
      <p:pic>
        <p:nvPicPr>
          <p:cNvPr id="20" name="Image 19">
            <a:extLst>
              <a:ext uri="{FF2B5EF4-FFF2-40B4-BE49-F238E27FC236}">
                <a16:creationId xmlns:a16="http://schemas.microsoft.com/office/drawing/2014/main" id="{91DA9BF9-DE28-B6EA-97A0-AEB8C41C5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6901" y="5071080"/>
            <a:ext cx="1692082" cy="846042"/>
          </a:xfrm>
          <a:prstGeom prst="rect">
            <a:avLst/>
          </a:prstGeom>
        </p:spPr>
      </p:pic>
    </p:spTree>
    <p:extLst>
      <p:ext uri="{BB962C8B-B14F-4D97-AF65-F5344CB8AC3E}">
        <p14:creationId xmlns:p14="http://schemas.microsoft.com/office/powerpoint/2010/main" val="197119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Voilà un autre sport qui se passe dans l’eau. Au départ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des dauphins,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otaries, phoques et thons. C’est le grand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Manodhou</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qui sera le héros, oui, aujourd’hui il gagne l’épreuve de natation! Il faudra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palan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pour pouvoir le hisser sur la première marche du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podium</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où l’attend un pélican joyeux pour le féliciter et le récompenser avec quelques harengs.</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dauphin</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palan</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podium</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7</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6" name="Image 5">
            <a:extLst>
              <a:ext uri="{FF2B5EF4-FFF2-40B4-BE49-F238E27FC236}">
                <a16:creationId xmlns:a16="http://schemas.microsoft.com/office/drawing/2014/main" id="{0B88C8E9-30BE-501B-A184-5D81D2056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4" t="8155" r="1733" b="6560"/>
          <a:stretch/>
        </p:blipFill>
        <p:spPr>
          <a:xfrm>
            <a:off x="3779836" y="3046330"/>
            <a:ext cx="3617986" cy="2449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8EC73693-45D6-A956-6135-4342072CC24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04" b="89706" l="3922" r="100000"/>
                    </a14:imgEffect>
                  </a14:imgLayer>
                </a14:imgProps>
              </a:ext>
              <a:ext uri="{28A0092B-C50C-407E-A947-70E740481C1C}">
                <a14:useLocalDpi xmlns:a14="http://schemas.microsoft.com/office/drawing/2010/main" val="0"/>
              </a:ext>
            </a:extLst>
          </a:blip>
          <a:stretch>
            <a:fillRect/>
          </a:stretch>
        </p:blipFill>
        <p:spPr>
          <a:xfrm rot="808396" flipH="1">
            <a:off x="2130433" y="2475974"/>
            <a:ext cx="1553402" cy="1553402"/>
          </a:xfrm>
          <a:prstGeom prst="rect">
            <a:avLst/>
          </a:prstGeom>
        </p:spPr>
      </p:pic>
      <p:pic>
        <p:nvPicPr>
          <p:cNvPr id="14" name="Image 13">
            <a:extLst>
              <a:ext uri="{FF2B5EF4-FFF2-40B4-BE49-F238E27FC236}">
                <a16:creationId xmlns:a16="http://schemas.microsoft.com/office/drawing/2014/main" id="{07B02FBC-5B64-32B0-8C50-748A53928D6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0000" l="0" r="49844"/>
                    </a14:imgEffect>
                  </a14:imgLayer>
                </a14:imgProps>
              </a:ext>
              <a:ext uri="{28A0092B-C50C-407E-A947-70E740481C1C}">
                <a14:useLocalDpi xmlns:a14="http://schemas.microsoft.com/office/drawing/2010/main" val="0"/>
              </a:ext>
            </a:extLst>
          </a:blip>
          <a:stretch>
            <a:fillRect/>
          </a:stretch>
        </p:blipFill>
        <p:spPr>
          <a:xfrm>
            <a:off x="1830686" y="3503970"/>
            <a:ext cx="1616253" cy="1616253"/>
          </a:xfrm>
          <a:prstGeom prst="rect">
            <a:avLst/>
          </a:prstGeom>
        </p:spPr>
      </p:pic>
      <p:pic>
        <p:nvPicPr>
          <p:cNvPr id="16" name="Image 15">
            <a:extLst>
              <a:ext uri="{FF2B5EF4-FFF2-40B4-BE49-F238E27FC236}">
                <a16:creationId xmlns:a16="http://schemas.microsoft.com/office/drawing/2014/main" id="{CC2AE653-4B9C-8F91-119D-3DC605C34E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8681" y="4645585"/>
            <a:ext cx="1281155" cy="1281155"/>
          </a:xfrm>
          <a:prstGeom prst="rect">
            <a:avLst/>
          </a:prstGeom>
        </p:spPr>
      </p:pic>
    </p:spTree>
    <p:extLst>
      <p:ext uri="{BB962C8B-B14F-4D97-AF65-F5344CB8AC3E}">
        <p14:creationId xmlns:p14="http://schemas.microsoft.com/office/powerpoint/2010/main" val="65004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2227" y="6049870"/>
            <a:ext cx="6995219" cy="4074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Vieux King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éléphant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et Gros Kong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gorille </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sont des célébrités bien connues dans ce sport. Vous avez deviné, ils sont haltérophiles, ils peuvent soulever des charges sans effort. C’est normal, ils sont lourds, costauds et baraqués. Mais que dire de </a:t>
            </a:r>
            <a:r>
              <a:rPr lang="fr-FR" sz="2000" dirty="0" err="1">
                <a:solidFill>
                  <a:schemeClr val="tx1"/>
                </a:solidFill>
                <a:latin typeface="Caviar Dreams" panose="020B0402020204020504" pitchFamily="34" charset="0"/>
                <a:ea typeface="Open Sans" panose="020B0606030504020204" pitchFamily="34" charset="0"/>
                <a:cs typeface="Open Sans" panose="020B0606030504020204" pitchFamily="34" charset="0"/>
              </a:rPr>
              <a:t>Crottou</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 catégorie légère? Plus de mille fois son poids il a pu soulever. On peut lui dire bravo! Vive </a:t>
            </a:r>
            <a:r>
              <a:rPr lang="fr-FR" sz="2000" b="1" dirty="0">
                <a:solidFill>
                  <a:schemeClr val="tx1"/>
                </a:solidFill>
                <a:latin typeface="Caviar Dreams" panose="020B0402020204020504" pitchFamily="34" charset="0"/>
                <a:ea typeface="Open Sans" panose="020B0606030504020204" pitchFamily="34" charset="0"/>
                <a:cs typeface="Open Sans" panose="020B0606030504020204" pitchFamily="34" charset="0"/>
              </a:rPr>
              <a:t>les coléoptères</a:t>
            </a:r>
            <a:r>
              <a:rPr lang="fr-FR" sz="2000" dirty="0">
                <a:solidFill>
                  <a:schemeClr val="tx1"/>
                </a:solidFill>
                <a:latin typeface="Caviar Dreams" panose="020B0402020204020504" pitchFamily="34" charset="0"/>
                <a:ea typeface="Open Sans" panose="020B0606030504020204" pitchFamily="34" charset="0"/>
                <a:cs typeface="Open Sans" panose="020B0606030504020204" pitchFamily="34" charset="0"/>
              </a:rPr>
              <a:t>!</a:t>
            </a:r>
          </a:p>
        </p:txBody>
      </p:sp>
      <p:sp>
        <p:nvSpPr>
          <p:cNvPr id="11" name="Rectangle à coins arrondis 4">
            <a:extLst>
              <a:ext uri="{FF2B5EF4-FFF2-40B4-BE49-F238E27FC236}">
                <a16:creationId xmlns:a16="http://schemas.microsoft.com/office/drawing/2014/main" id="{25C62D72-D169-4331-A315-232C36DE8378}"/>
              </a:ext>
            </a:extLst>
          </p:cNvPr>
          <p:cNvSpPr/>
          <p:nvPr/>
        </p:nvSpPr>
        <p:spPr>
          <a:xfrm>
            <a:off x="282227" y="2573122"/>
            <a:ext cx="3377236" cy="32304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543" dirty="0">
                <a:solidFill>
                  <a:schemeClr val="tx1"/>
                </a:solidFill>
                <a:latin typeface="OpenDyslexic" panose="00000500000000000000" pitchFamily="50" charset="0"/>
              </a:rPr>
              <a:t>                                       </a:t>
            </a: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éléphant</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gorille</a:t>
            </a:r>
          </a:p>
          <a:p>
            <a:pPr algn="just">
              <a:lnSpc>
                <a:spcPct val="150000"/>
              </a:lnSpc>
            </a:pPr>
            <a:endPar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endParaRPr>
          </a:p>
          <a:p>
            <a:pPr algn="just">
              <a:lnSpc>
                <a:spcPct val="150000"/>
              </a:lnSpc>
            </a:pPr>
            <a:r>
              <a:rPr lang="fr-FR" sz="2263" dirty="0">
                <a:solidFill>
                  <a:schemeClr val="tx1"/>
                </a:solidFill>
                <a:latin typeface="Caviar Dreams" panose="020B0402020204020504" pitchFamily="34" charset="0"/>
                <a:ea typeface="Open Sans" panose="020B0606030504020204" pitchFamily="34" charset="0"/>
                <a:cs typeface="Open Sans" panose="020B0606030504020204" pitchFamily="34" charset="0"/>
              </a:rPr>
              <a:t>Un coléoptère</a:t>
            </a:r>
          </a:p>
          <a:p>
            <a:pPr algn="just">
              <a:lnSpc>
                <a:spcPct val="150000"/>
              </a:lnSpc>
            </a:pPr>
            <a:endParaRPr lang="fr-FR" sz="1543" dirty="0">
              <a:solidFill>
                <a:schemeClr val="tx1"/>
              </a:solidFill>
              <a:latin typeface="OpenDyslexic" panose="00000500000000000000" pitchFamily="50" charset="0"/>
            </a:endParaRPr>
          </a:p>
        </p:txBody>
      </p:sp>
      <p:sp>
        <p:nvSpPr>
          <p:cNvPr id="2" name="Rectangle à coins arrondis 3">
            <a:extLst>
              <a:ext uri="{FF2B5EF4-FFF2-40B4-BE49-F238E27FC236}">
                <a16:creationId xmlns:a16="http://schemas.microsoft.com/office/drawing/2014/main" id="{7CD65F67-1D06-9EB9-EF2A-A7BEF043126D}"/>
              </a:ext>
            </a:extLst>
          </p:cNvPr>
          <p:cNvSpPr/>
          <p:nvPr/>
        </p:nvSpPr>
        <p:spPr>
          <a:xfrm>
            <a:off x="282227" y="293809"/>
            <a:ext cx="6995219" cy="2106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291" dirty="0">
                <a:solidFill>
                  <a:schemeClr val="tx1"/>
                </a:solidFill>
                <a:latin typeface="Amandine" pitchFamily="2" charset="0"/>
              </a:rPr>
              <a:t>    </a:t>
            </a:r>
          </a:p>
        </p:txBody>
      </p:sp>
      <p:sp>
        <p:nvSpPr>
          <p:cNvPr id="7" name="Ellipse 6"/>
          <p:cNvSpPr/>
          <p:nvPr/>
        </p:nvSpPr>
        <p:spPr>
          <a:xfrm>
            <a:off x="6521478" y="1665937"/>
            <a:ext cx="907161" cy="8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63" dirty="0">
                <a:solidFill>
                  <a:schemeClr val="tx1"/>
                </a:solidFill>
                <a:latin typeface="OpenDyslexic" panose="00000500000000000000" pitchFamily="50" charset="0"/>
              </a:rPr>
              <a:t>8</a:t>
            </a:r>
          </a:p>
        </p:txBody>
      </p:sp>
      <p:sp>
        <p:nvSpPr>
          <p:cNvPr id="8" name="ZoneTexte 7">
            <a:extLst>
              <a:ext uri="{FF2B5EF4-FFF2-40B4-BE49-F238E27FC236}">
                <a16:creationId xmlns:a16="http://schemas.microsoft.com/office/drawing/2014/main" id="{F7AD77DF-D057-C669-12D3-0E0B86450C93}"/>
              </a:ext>
            </a:extLst>
          </p:cNvPr>
          <p:cNvSpPr txBox="1"/>
          <p:nvPr/>
        </p:nvSpPr>
        <p:spPr>
          <a:xfrm>
            <a:off x="2638813" y="623576"/>
            <a:ext cx="4920862" cy="1446550"/>
          </a:xfrm>
          <a:prstGeom prst="rect">
            <a:avLst/>
          </a:prstGeom>
          <a:noFill/>
        </p:spPr>
        <p:txBody>
          <a:bodyPr wrap="square">
            <a:spAutoFit/>
          </a:bodyPr>
          <a:lstStyle/>
          <a:p>
            <a:pPr algn="ctr"/>
            <a:r>
              <a:rPr lang="fr-FR" sz="4400" dirty="0">
                <a:solidFill>
                  <a:schemeClr val="tx1"/>
                </a:solidFill>
                <a:latin typeface="Amandine" pitchFamily="2" charset="0"/>
              </a:rPr>
              <a:t>Du tonus dans</a:t>
            </a:r>
          </a:p>
          <a:p>
            <a:pPr algn="ctr"/>
            <a:r>
              <a:rPr lang="fr-FR" sz="4400" dirty="0">
                <a:latin typeface="Amandine" pitchFamily="2" charset="0"/>
              </a:rPr>
              <a:t>les pattes</a:t>
            </a:r>
            <a:endParaRPr lang="fr-FR" sz="4400" dirty="0">
              <a:solidFill>
                <a:schemeClr val="tx1"/>
              </a:solidFill>
              <a:latin typeface="Amandine" pitchFamily="2" charset="0"/>
            </a:endParaRPr>
          </a:p>
        </p:txBody>
      </p:sp>
      <p:pic>
        <p:nvPicPr>
          <p:cNvPr id="10" name="Image 9">
            <a:extLst>
              <a:ext uri="{FF2B5EF4-FFF2-40B4-BE49-F238E27FC236}">
                <a16:creationId xmlns:a16="http://schemas.microsoft.com/office/drawing/2014/main" id="{1613CC9D-4FC6-06A0-4192-75626DBBE7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148" b="94385" l="910" r="98049">
                        <a14:foregroundMark x1="13979" y1="12012" x2="13979" y2="12012"/>
                        <a14:foregroundMark x1="15085" y1="8398" x2="15085" y2="8398"/>
                        <a14:foregroundMark x1="16580" y1="5713" x2="16580" y2="5713"/>
                        <a14:foregroundMark x1="17620" y1="4736" x2="17620" y2="4736"/>
                        <a14:foregroundMark x1="21717" y1="4248" x2="21717" y2="4248"/>
                        <a14:foregroundMark x1="23407" y1="4541" x2="23407" y2="4541"/>
                        <a14:foregroundMark x1="21521" y1="22852" x2="21521" y2="22852"/>
                        <a14:foregroundMark x1="42133" y1="71045" x2="42133" y2="71045"/>
                        <a14:backgroundMark x1="20416" y1="62500" x2="27958" y2="84521"/>
                        <a14:backgroundMark x1="33615" y1="64502" x2="33615" y2="64502"/>
                        <a14:backgroundMark x1="18270" y1="19580" x2="23212" y2="22852"/>
                      </a14:backgroundRemoval>
                    </a14:imgEffect>
                  </a14:imgLayer>
                </a14:imgProps>
              </a:ext>
              <a:ext uri="{28A0092B-C50C-407E-A947-70E740481C1C}">
                <a14:useLocalDpi xmlns:a14="http://schemas.microsoft.com/office/drawing/2010/main" val="0"/>
              </a:ext>
            </a:extLst>
          </a:blip>
          <a:stretch>
            <a:fillRect/>
          </a:stretch>
        </p:blipFill>
        <p:spPr>
          <a:xfrm rot="16200000">
            <a:off x="768893" y="-141933"/>
            <a:ext cx="2055160" cy="3028491"/>
          </a:xfrm>
          <a:prstGeom prst="rect">
            <a:avLst/>
          </a:prstGeom>
        </p:spPr>
      </p:pic>
      <p:pic>
        <p:nvPicPr>
          <p:cNvPr id="4" name="Image 3">
            <a:extLst>
              <a:ext uri="{FF2B5EF4-FFF2-40B4-BE49-F238E27FC236}">
                <a16:creationId xmlns:a16="http://schemas.microsoft.com/office/drawing/2014/main" id="{78707514-386D-562D-4B1B-CCD83BE9C8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3" t="7483" r="3733" b="6559"/>
          <a:stretch/>
        </p:blipFill>
        <p:spPr>
          <a:xfrm>
            <a:off x="3779837" y="2974798"/>
            <a:ext cx="3592363" cy="2504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A887A4D7-1662-265D-0523-B9196D2C3E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007" y="2450816"/>
            <a:ext cx="1261845" cy="1261845"/>
          </a:xfrm>
          <a:prstGeom prst="rect">
            <a:avLst/>
          </a:prstGeom>
        </p:spPr>
      </p:pic>
      <p:pic>
        <p:nvPicPr>
          <p:cNvPr id="16" name="Image 15">
            <a:extLst>
              <a:ext uri="{FF2B5EF4-FFF2-40B4-BE49-F238E27FC236}">
                <a16:creationId xmlns:a16="http://schemas.microsoft.com/office/drawing/2014/main" id="{2C534CC9-5F59-D948-A281-41E9B49D1467}"/>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87406" y="3465091"/>
            <a:ext cx="1446550" cy="1446550"/>
          </a:xfrm>
          <a:prstGeom prst="rect">
            <a:avLst/>
          </a:prstGeom>
        </p:spPr>
      </p:pic>
      <p:pic>
        <p:nvPicPr>
          <p:cNvPr id="18" name="Image 17">
            <a:extLst>
              <a:ext uri="{FF2B5EF4-FFF2-40B4-BE49-F238E27FC236}">
                <a16:creationId xmlns:a16="http://schemas.microsoft.com/office/drawing/2014/main" id="{DBB47716-20CC-9FCC-A17C-FD2E0CCBF9AB}"/>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0" r="99500"/>
                    </a14:imgEffect>
                  </a14:imgLayer>
                </a14:imgProps>
              </a:ext>
              <a:ext uri="{28A0092B-C50C-407E-A947-70E740481C1C}">
                <a14:useLocalDpi xmlns:a14="http://schemas.microsoft.com/office/drawing/2010/main" val="0"/>
              </a:ext>
            </a:extLst>
          </a:blip>
          <a:stretch>
            <a:fillRect/>
          </a:stretch>
        </p:blipFill>
        <p:spPr>
          <a:xfrm>
            <a:off x="2273099" y="4653847"/>
            <a:ext cx="1446551" cy="1446551"/>
          </a:xfrm>
          <a:prstGeom prst="rect">
            <a:avLst/>
          </a:prstGeom>
        </p:spPr>
      </p:pic>
    </p:spTree>
    <p:extLst>
      <p:ext uri="{BB962C8B-B14F-4D97-AF65-F5344CB8AC3E}">
        <p14:creationId xmlns:p14="http://schemas.microsoft.com/office/powerpoint/2010/main" val="267925010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18549</TotalTime>
  <Words>1328</Words>
  <Application>Microsoft Office PowerPoint</Application>
  <PresentationFormat>Personnalisé</PresentationFormat>
  <Paragraphs>173</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Amandine</vt:lpstr>
      <vt:lpstr>Arial</vt:lpstr>
      <vt:lpstr>Calibri</vt:lpstr>
      <vt:lpstr>Calibri Light</vt:lpstr>
      <vt:lpstr>Caviar Dreams</vt:lpstr>
      <vt:lpstr>OpenDyslexic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Yelle</dc:creator>
  <cp:lastModifiedBy>Adeline Michel</cp:lastModifiedBy>
  <cp:revision>107</cp:revision>
  <dcterms:created xsi:type="dcterms:W3CDTF">2020-06-07T13:46:06Z</dcterms:created>
  <dcterms:modified xsi:type="dcterms:W3CDTF">2023-11-26T21:48:19Z</dcterms:modified>
</cp:coreProperties>
</file>