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62" r:id="rId5"/>
    <p:sldId id="263" r:id="rId6"/>
    <p:sldId id="259" r:id="rId7"/>
    <p:sldId id="260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01/12/2014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01/12/2014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01/12/2014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01/12/2014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01/12/2014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01/12/2014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01/12/2014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01/12/2014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01/12/2014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01/12/2014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01/12/2014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01/12/2014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509302" y="2750741"/>
            <a:ext cx="8229600" cy="822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Matériel dont vous allez avoir besoin</a:t>
            </a:r>
            <a:endParaRPr lang="fr-FR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619672" y="3501008"/>
            <a:ext cx="3384376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Crayon à papier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pic>
        <p:nvPicPr>
          <p:cNvPr id="6" name="Picture 2" descr="http://planete.cliparts.free.fr/cliparts/albums/objets/bureau/bureau_eb-064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678108"/>
            <a:ext cx="936104" cy="759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à coins arrondis 10"/>
          <p:cNvSpPr/>
          <p:nvPr/>
        </p:nvSpPr>
        <p:spPr>
          <a:xfrm>
            <a:off x="7668344" y="116633"/>
            <a:ext cx="1296144" cy="3600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itre 1"/>
          <p:cNvSpPr>
            <a:spLocks noGrp="1"/>
          </p:cNvSpPr>
          <p:nvPr>
            <p:ph type="ctrTitle"/>
          </p:nvPr>
        </p:nvSpPr>
        <p:spPr>
          <a:xfrm>
            <a:off x="91579" y="90735"/>
            <a:ext cx="7061055" cy="1466057"/>
          </a:xfrm>
        </p:spPr>
        <p:txBody>
          <a:bodyPr>
            <a:noAutofit/>
          </a:bodyPr>
          <a:lstStyle/>
          <a:p>
            <a:r>
              <a:rPr lang="fr-FR" sz="4000" dirty="0" smtClean="0">
                <a:latin typeface="Love Ya Like A Sister" panose="02000503000000020004" pitchFamily="2" charset="0"/>
              </a:rPr>
              <a:t>Le présent de 8 verbes du </a:t>
            </a:r>
            <a:r>
              <a:rPr lang="fr-FR" sz="4000" dirty="0">
                <a:latin typeface="Love Ya Like A Sister" panose="02000503000000020004" pitchFamily="2" charset="0"/>
              </a:rPr>
              <a:t>3</a:t>
            </a:r>
            <a:r>
              <a:rPr lang="fr-FR" sz="4000" baseline="30000" dirty="0" smtClean="0">
                <a:latin typeface="Love Ya Like A Sister" panose="02000503000000020004" pitchFamily="2" charset="0"/>
              </a:rPr>
              <a:t>em</a:t>
            </a:r>
            <a:r>
              <a:rPr lang="fr-FR" sz="4000" dirty="0" smtClean="0">
                <a:latin typeface="Love Ya Like A Sister" panose="02000503000000020004" pitchFamily="2" charset="0"/>
              </a:rPr>
              <a:t> groupe</a:t>
            </a:r>
            <a:endParaRPr lang="fr-FR" sz="4000" dirty="0">
              <a:latin typeface="Love Ya Like A Sister" panose="02000503000000020004" pitchFamily="2" charset="0"/>
            </a:endParaRPr>
          </a:p>
        </p:txBody>
      </p:sp>
      <p:sp>
        <p:nvSpPr>
          <p:cNvPr id="13" name="Sous-titre 2"/>
          <p:cNvSpPr txBox="1">
            <a:spLocks/>
          </p:cNvSpPr>
          <p:nvPr/>
        </p:nvSpPr>
        <p:spPr>
          <a:xfrm>
            <a:off x="7668344" y="116633"/>
            <a:ext cx="1296144" cy="4320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Séance 1</a:t>
            </a:r>
            <a:endParaRPr lang="fr-FR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1393304" y="4412788"/>
            <a:ext cx="4186808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Stylo </a:t>
            </a:r>
            <a:r>
              <a:rPr lang="fr-F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bleu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, </a:t>
            </a:r>
            <a:r>
              <a:rPr lang="fr-F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vert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, </a:t>
            </a:r>
            <a:r>
              <a:rPr lang="fr-F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rouge</a:t>
            </a:r>
            <a:endParaRPr lang="fr-FR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7152634" y="3573016"/>
            <a:ext cx="1707992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Règle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pic>
        <p:nvPicPr>
          <p:cNvPr id="16" name="Picture 2" descr="http://www.ilemaths.net/img/forum_img/0432/forum_432593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7783" y="3573016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http://www.1000stylos.com/lib/imageAffiche.php?idim=1156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67544" y="4581128"/>
            <a:ext cx="828092" cy="828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itre 1"/>
          <p:cNvSpPr txBox="1">
            <a:spLocks/>
          </p:cNvSpPr>
          <p:nvPr/>
        </p:nvSpPr>
        <p:spPr>
          <a:xfrm>
            <a:off x="0" y="1541366"/>
            <a:ext cx="9055748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ove Ya Like A Sister" panose="02000503000000020004" pitchFamily="2" charset="0"/>
              </a:rPr>
              <a:t>J’apprends à identifier les verbes pour ensuite apprendre à les conjuguer</a:t>
            </a:r>
            <a:endParaRPr lang="fr-FR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ove Ya Like A Sister" panose="02000503000000020004" pitchFamily="2" charset="0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6732240" y="6363672"/>
            <a:ext cx="2383306" cy="449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chemeClr val="dk1">
                    <a:lumMod val="0"/>
                    <a:lumOff val="0"/>
                  </a:scheme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600" dirty="0">
                <a:effectLst/>
                <a:latin typeface="Blackadder ITC" panose="04020505051007020D02" pitchFamily="82" charset="0"/>
                <a:ea typeface="Calibri"/>
                <a:cs typeface="Times New Roman"/>
              </a:rPr>
              <a:t>http://j-ai-reve-que.eklablog.fr/</a:t>
            </a: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6980770" y="4957333"/>
            <a:ext cx="205172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Ardoise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pic>
        <p:nvPicPr>
          <p:cNvPr id="21" name="Picture 8" descr="http://www.kwebox.com/images/products/67587v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8458" y="4957333"/>
            <a:ext cx="1379806" cy="903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itre 1"/>
          <p:cNvSpPr txBox="1">
            <a:spLocks/>
          </p:cNvSpPr>
          <p:nvPr/>
        </p:nvSpPr>
        <p:spPr>
          <a:xfrm>
            <a:off x="1547664" y="5409220"/>
            <a:ext cx="3384376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Cahier du jour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pic>
        <p:nvPicPr>
          <p:cNvPr id="24" name="Picture 6" descr="http://www.clairefontaine.com/wp-content/gallery/kover-book/951420C_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49" y="5571238"/>
            <a:ext cx="828092" cy="828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836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5" grpId="0"/>
      <p:bldP spid="20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16632"/>
            <a:ext cx="8640960" cy="65527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>
                <a:latin typeface="Candy Round BTN" panose="020F0704020102040306" pitchFamily="34" charset="0"/>
              </a:rPr>
              <a:t>Maxime essaye de faire ses exercices de conjugaison. Mais il n’y arrive pas. Alors, il appelle la </a:t>
            </a:r>
            <a:r>
              <a:rPr lang="fr-FR" dirty="0" smtClean="0">
                <a:latin typeface="Candy Round BTN" panose="020F0704020102040306" pitchFamily="34" charset="0"/>
              </a:rPr>
              <a:t>maitresse: </a:t>
            </a:r>
            <a:endParaRPr lang="fr-FR" dirty="0">
              <a:latin typeface="Candy Round BTN" panose="020F0704020102040306" pitchFamily="34" charset="0"/>
            </a:endParaRPr>
          </a:p>
          <a:p>
            <a:pPr marL="0" indent="0">
              <a:buNone/>
            </a:pPr>
            <a:r>
              <a:rPr lang="fr-FR" dirty="0">
                <a:latin typeface="Candy Round BTN" panose="020F0704020102040306" pitchFamily="34" charset="0"/>
              </a:rPr>
              <a:t>« - </a:t>
            </a:r>
            <a:r>
              <a:rPr lang="fr-FR" dirty="0">
                <a:solidFill>
                  <a:srgbClr val="FF0000"/>
                </a:solidFill>
                <a:latin typeface="Candy Round BTN" panose="020F0704020102040306" pitchFamily="34" charset="0"/>
              </a:rPr>
              <a:t>Maitresse, </a:t>
            </a:r>
            <a:r>
              <a:rPr lang="fr-FR" dirty="0" smtClean="0">
                <a:solidFill>
                  <a:srgbClr val="FF0000"/>
                </a:solidFill>
                <a:latin typeface="Candy Round BTN" panose="020F0704020102040306" pitchFamily="34" charset="0"/>
              </a:rPr>
              <a:t>je </a:t>
            </a:r>
            <a:r>
              <a:rPr lang="fr-FR" dirty="0">
                <a:solidFill>
                  <a:srgbClr val="FF0000"/>
                </a:solidFill>
                <a:latin typeface="Candy Round BTN" panose="020F0704020102040306" pitchFamily="34" charset="0"/>
              </a:rPr>
              <a:t>n’y comprends rien. Vous m’avez dit que les verbes du troisième groupe se conjuguaient avec s, s, t ou d, </a:t>
            </a:r>
            <a:r>
              <a:rPr lang="fr-FR" dirty="0" err="1">
                <a:solidFill>
                  <a:srgbClr val="FF0000"/>
                </a:solidFill>
                <a:latin typeface="Candy Round BTN" panose="020F0704020102040306" pitchFamily="34" charset="0"/>
              </a:rPr>
              <a:t>ons</a:t>
            </a:r>
            <a:r>
              <a:rPr lang="fr-FR" dirty="0">
                <a:solidFill>
                  <a:srgbClr val="FF0000"/>
                </a:solidFill>
                <a:latin typeface="Candy Round BTN" panose="020F0704020102040306" pitchFamily="34" charset="0"/>
              </a:rPr>
              <a:t>, </a:t>
            </a:r>
            <a:r>
              <a:rPr lang="fr-FR" dirty="0" err="1">
                <a:solidFill>
                  <a:srgbClr val="FF0000"/>
                </a:solidFill>
                <a:latin typeface="Candy Round BTN" panose="020F0704020102040306" pitchFamily="34" charset="0"/>
              </a:rPr>
              <a:t>ez</a:t>
            </a:r>
            <a:r>
              <a:rPr lang="fr-FR" dirty="0">
                <a:solidFill>
                  <a:srgbClr val="FF0000"/>
                </a:solidFill>
                <a:latin typeface="Candy Round BTN" panose="020F0704020102040306" pitchFamily="34" charset="0"/>
              </a:rPr>
              <a:t>, </a:t>
            </a:r>
            <a:r>
              <a:rPr lang="fr-FR" dirty="0" err="1">
                <a:solidFill>
                  <a:srgbClr val="FF0000"/>
                </a:solidFill>
                <a:latin typeface="Candy Round BTN" panose="020F0704020102040306" pitchFamily="34" charset="0"/>
              </a:rPr>
              <a:t>ent</a:t>
            </a:r>
            <a:r>
              <a:rPr lang="fr-FR" dirty="0">
                <a:solidFill>
                  <a:srgbClr val="FF0000"/>
                </a:solidFill>
                <a:latin typeface="Candy Round BTN" panose="020F0704020102040306" pitchFamily="34" charset="0"/>
              </a:rPr>
              <a:t>. J’y arrive avec le verbe </a:t>
            </a:r>
            <a:r>
              <a:rPr lang="fr-FR" u="sng" dirty="0">
                <a:solidFill>
                  <a:srgbClr val="FF0000"/>
                </a:solidFill>
                <a:latin typeface="Candy Round BTN" panose="020F0704020102040306" pitchFamily="34" charset="0"/>
              </a:rPr>
              <a:t>voir</a:t>
            </a:r>
            <a:r>
              <a:rPr lang="fr-FR" dirty="0">
                <a:solidFill>
                  <a:srgbClr val="FF0000"/>
                </a:solidFill>
                <a:latin typeface="Candy Round BTN" panose="020F0704020102040306" pitchFamily="34" charset="0"/>
              </a:rPr>
              <a:t> et le verbe partir mais ça marche pas avec les verbes </a:t>
            </a:r>
            <a:r>
              <a:rPr lang="fr-FR" u="sng" dirty="0">
                <a:solidFill>
                  <a:srgbClr val="FF0000"/>
                </a:solidFill>
                <a:latin typeface="Candy Round BTN" panose="020F0704020102040306" pitchFamily="34" charset="0"/>
              </a:rPr>
              <a:t>faire</a:t>
            </a:r>
            <a:r>
              <a:rPr lang="fr-FR" dirty="0">
                <a:solidFill>
                  <a:srgbClr val="FF0000"/>
                </a:solidFill>
                <a:latin typeface="Candy Round BTN" panose="020F0704020102040306" pitchFamily="34" charset="0"/>
              </a:rPr>
              <a:t> et </a:t>
            </a:r>
            <a:r>
              <a:rPr lang="fr-FR" u="sng" dirty="0">
                <a:solidFill>
                  <a:srgbClr val="FF0000"/>
                </a:solidFill>
                <a:latin typeface="Candy Round BTN" panose="020F0704020102040306" pitchFamily="34" charset="0"/>
              </a:rPr>
              <a:t>dire</a:t>
            </a:r>
            <a:r>
              <a:rPr lang="fr-FR" dirty="0">
                <a:solidFill>
                  <a:srgbClr val="FF0000"/>
                </a:solidFill>
                <a:latin typeface="Candy Round BTN" panose="020F0704020102040306" pitchFamily="34" charset="0"/>
              </a:rPr>
              <a:t>. On ne dit pas vous </a:t>
            </a:r>
            <a:r>
              <a:rPr lang="fr-FR" dirty="0" err="1">
                <a:solidFill>
                  <a:srgbClr val="FF0000"/>
                </a:solidFill>
                <a:latin typeface="Candy Round BTN" panose="020F0704020102040306" pitchFamily="34" charset="0"/>
              </a:rPr>
              <a:t>faisez</a:t>
            </a:r>
            <a:r>
              <a:rPr lang="fr-FR" dirty="0">
                <a:solidFill>
                  <a:srgbClr val="FF0000"/>
                </a:solidFill>
                <a:latin typeface="Candy Round BTN" panose="020F0704020102040306" pitchFamily="34" charset="0"/>
              </a:rPr>
              <a:t> ou vous </a:t>
            </a:r>
            <a:r>
              <a:rPr lang="fr-FR" dirty="0" err="1">
                <a:solidFill>
                  <a:srgbClr val="FF0000"/>
                </a:solidFill>
                <a:latin typeface="Candy Round BTN" panose="020F0704020102040306" pitchFamily="34" charset="0"/>
              </a:rPr>
              <a:t>disez</a:t>
            </a:r>
            <a:r>
              <a:rPr lang="fr-FR" dirty="0">
                <a:solidFill>
                  <a:srgbClr val="FF0000"/>
                </a:solidFill>
                <a:latin typeface="Candy Round BTN" panose="020F0704020102040306" pitchFamily="34" charset="0"/>
              </a:rPr>
              <a:t> !!!</a:t>
            </a:r>
          </a:p>
          <a:p>
            <a:pPr marL="0" indent="0">
              <a:buNone/>
            </a:pPr>
            <a:r>
              <a:rPr lang="fr-FR" dirty="0">
                <a:latin typeface="Candy Round BTN" panose="020F0704020102040306" pitchFamily="34" charset="0"/>
              </a:rPr>
              <a:t>- </a:t>
            </a:r>
            <a:r>
              <a:rPr lang="fr-FR" dirty="0">
                <a:solidFill>
                  <a:srgbClr val="0070C0"/>
                </a:solidFill>
                <a:latin typeface="Candy Round BTN" panose="020F0704020102040306" pitchFamily="34" charset="0"/>
              </a:rPr>
              <a:t>Bien sûr que non. Rappelle-toi. J’ai dit qu’au troisième groupe il y avait pleins de verbes </a:t>
            </a:r>
            <a:r>
              <a:rPr lang="fr-FR" dirty="0" smtClean="0">
                <a:solidFill>
                  <a:srgbClr val="0070C0"/>
                </a:solidFill>
                <a:latin typeface="Candy Round BTN" panose="020F0704020102040306" pitchFamily="34" charset="0"/>
              </a:rPr>
              <a:t>irréguliers.  </a:t>
            </a:r>
            <a:r>
              <a:rPr lang="fr-FR" dirty="0">
                <a:solidFill>
                  <a:srgbClr val="0070C0"/>
                </a:solidFill>
                <a:latin typeface="Candy Round BTN" panose="020F0704020102040306" pitchFamily="34" charset="0"/>
              </a:rPr>
              <a:t>Pour </a:t>
            </a:r>
            <a:r>
              <a:rPr lang="fr-FR" u="sng" dirty="0">
                <a:solidFill>
                  <a:srgbClr val="0070C0"/>
                </a:solidFill>
                <a:latin typeface="Candy Round BTN" panose="020F0704020102040306" pitchFamily="34" charset="0"/>
              </a:rPr>
              <a:t>dire</a:t>
            </a:r>
            <a:r>
              <a:rPr lang="fr-FR" dirty="0">
                <a:solidFill>
                  <a:srgbClr val="0070C0"/>
                </a:solidFill>
                <a:latin typeface="Candy Round BTN" panose="020F0704020102040306" pitchFamily="34" charset="0"/>
              </a:rPr>
              <a:t> ça fait vous dites. Essaye pour faire maintenant. </a:t>
            </a:r>
          </a:p>
          <a:p>
            <a:pPr marL="0" indent="0">
              <a:buNone/>
            </a:pPr>
            <a:r>
              <a:rPr lang="fr-FR" dirty="0">
                <a:latin typeface="Candy Round BTN" panose="020F0704020102040306" pitchFamily="34" charset="0"/>
              </a:rPr>
              <a:t>- </a:t>
            </a:r>
            <a:r>
              <a:rPr lang="fr-FR" dirty="0" smtClean="0">
                <a:solidFill>
                  <a:srgbClr val="FF0000"/>
                </a:solidFill>
                <a:latin typeface="Candy Round BTN" panose="020F0704020102040306" pitchFamily="34" charset="0"/>
              </a:rPr>
              <a:t>Ah oui ! Mais </a:t>
            </a:r>
            <a:r>
              <a:rPr lang="fr-FR" dirty="0">
                <a:solidFill>
                  <a:srgbClr val="FF0000"/>
                </a:solidFill>
                <a:latin typeface="Candy Round BTN" panose="020F0704020102040306" pitchFamily="34" charset="0"/>
              </a:rPr>
              <a:t>ça ne marche pas non plus pour </a:t>
            </a:r>
            <a:r>
              <a:rPr lang="fr-FR" u="sng" dirty="0">
                <a:solidFill>
                  <a:srgbClr val="FF0000"/>
                </a:solidFill>
                <a:latin typeface="Candy Round BTN" panose="020F0704020102040306" pitchFamily="34" charset="0"/>
              </a:rPr>
              <a:t>vouloir</a:t>
            </a:r>
            <a:r>
              <a:rPr lang="fr-FR" dirty="0">
                <a:solidFill>
                  <a:srgbClr val="FF0000"/>
                </a:solidFill>
                <a:latin typeface="Candy Round BTN" panose="020F0704020102040306" pitchFamily="34" charset="0"/>
              </a:rPr>
              <a:t>, </a:t>
            </a:r>
            <a:r>
              <a:rPr lang="fr-FR" u="sng" dirty="0">
                <a:solidFill>
                  <a:srgbClr val="FF0000"/>
                </a:solidFill>
                <a:latin typeface="Candy Round BTN" panose="020F0704020102040306" pitchFamily="34" charset="0"/>
              </a:rPr>
              <a:t>prendre</a:t>
            </a:r>
            <a:r>
              <a:rPr lang="fr-FR" dirty="0">
                <a:solidFill>
                  <a:srgbClr val="FF0000"/>
                </a:solidFill>
                <a:latin typeface="Candy Round BTN" panose="020F0704020102040306" pitchFamily="34" charset="0"/>
              </a:rPr>
              <a:t> et </a:t>
            </a:r>
            <a:r>
              <a:rPr lang="fr-FR" u="sng" dirty="0">
                <a:solidFill>
                  <a:srgbClr val="FF0000"/>
                </a:solidFill>
                <a:latin typeface="Candy Round BTN" panose="020F0704020102040306" pitchFamily="34" charset="0"/>
              </a:rPr>
              <a:t>venir</a:t>
            </a:r>
            <a:r>
              <a:rPr lang="fr-FR" dirty="0">
                <a:solidFill>
                  <a:srgbClr val="FF0000"/>
                </a:solidFill>
                <a:latin typeface="Candy Round BTN" panose="020F0704020102040306" pitchFamily="34" charset="0"/>
              </a:rPr>
              <a:t>. Je </a:t>
            </a:r>
            <a:r>
              <a:rPr lang="fr-FR" dirty="0" smtClean="0">
                <a:solidFill>
                  <a:srgbClr val="FF0000"/>
                </a:solidFill>
                <a:latin typeface="Candy Round BTN" panose="020F0704020102040306" pitchFamily="34" charset="0"/>
              </a:rPr>
              <a:t>vais </a:t>
            </a:r>
            <a:r>
              <a:rPr lang="fr-FR" dirty="0">
                <a:solidFill>
                  <a:srgbClr val="FF0000"/>
                </a:solidFill>
                <a:latin typeface="Candy Round BTN" panose="020F0704020102040306" pitchFamily="34" charset="0"/>
              </a:rPr>
              <a:t>faire comment !!! En </a:t>
            </a:r>
            <a:r>
              <a:rPr lang="fr-FR" dirty="0" smtClean="0">
                <a:solidFill>
                  <a:srgbClr val="FF0000"/>
                </a:solidFill>
                <a:latin typeface="Candy Round BTN" panose="020F0704020102040306" pitchFamily="34" charset="0"/>
              </a:rPr>
              <a:t>plus, </a:t>
            </a:r>
            <a:r>
              <a:rPr lang="fr-FR" dirty="0">
                <a:solidFill>
                  <a:srgbClr val="FF0000"/>
                </a:solidFill>
                <a:latin typeface="Candy Round BTN" panose="020F0704020102040306" pitchFamily="34" charset="0"/>
              </a:rPr>
              <a:t>il me reste le verbe </a:t>
            </a:r>
            <a:r>
              <a:rPr lang="fr-FR" u="sng" dirty="0">
                <a:solidFill>
                  <a:srgbClr val="FF0000"/>
                </a:solidFill>
                <a:latin typeface="Candy Round BTN" panose="020F0704020102040306" pitchFamily="34" charset="0"/>
              </a:rPr>
              <a:t>aller</a:t>
            </a:r>
            <a:r>
              <a:rPr lang="fr-FR" dirty="0">
                <a:solidFill>
                  <a:srgbClr val="FF0000"/>
                </a:solidFill>
                <a:latin typeface="Candy Round BTN" panose="020F0704020102040306" pitchFamily="34" charset="0"/>
              </a:rPr>
              <a:t>. </a:t>
            </a:r>
          </a:p>
          <a:p>
            <a:pPr marL="0" indent="0">
              <a:buNone/>
            </a:pPr>
            <a:r>
              <a:rPr lang="fr-FR" dirty="0">
                <a:latin typeface="Candy Round BTN" panose="020F0704020102040306" pitchFamily="34" charset="0"/>
              </a:rPr>
              <a:t>- </a:t>
            </a:r>
            <a:r>
              <a:rPr lang="fr-FR" dirty="0">
                <a:solidFill>
                  <a:srgbClr val="0070C0"/>
                </a:solidFill>
                <a:latin typeface="Candy Round BTN" panose="020F0704020102040306" pitchFamily="34" charset="0"/>
              </a:rPr>
              <a:t>Ah, le verbe aller. J’ai commencé à l’écrire au tableau. Regarde bien, là-bas </a:t>
            </a:r>
            <a:r>
              <a:rPr lang="fr-FR" dirty="0" smtClean="0">
                <a:solidFill>
                  <a:srgbClr val="0070C0"/>
                </a:solidFill>
                <a:latin typeface="Candy Round BTN" panose="020F0704020102040306" pitchFamily="34" charset="0"/>
              </a:rPr>
              <a:t>: </a:t>
            </a:r>
            <a:r>
              <a:rPr lang="fr-FR" dirty="0">
                <a:solidFill>
                  <a:srgbClr val="0070C0"/>
                </a:solidFill>
                <a:latin typeface="Candy Round BTN" panose="020F0704020102040306" pitchFamily="34" charset="0"/>
              </a:rPr>
              <a:t>Je vais….. </a:t>
            </a:r>
            <a:r>
              <a:rPr lang="fr-FR" dirty="0" smtClean="0">
                <a:solidFill>
                  <a:srgbClr val="0070C0"/>
                </a:solidFill>
                <a:latin typeface="Candy Round BTN" panose="020F0704020102040306" pitchFamily="34" charset="0"/>
              </a:rPr>
              <a:t>Et, </a:t>
            </a:r>
            <a:r>
              <a:rPr lang="fr-FR" dirty="0">
                <a:solidFill>
                  <a:srgbClr val="0070C0"/>
                </a:solidFill>
                <a:latin typeface="Candy Round BTN" panose="020F0704020102040306" pitchFamily="34" charset="0"/>
              </a:rPr>
              <a:t>pour les autres </a:t>
            </a:r>
            <a:r>
              <a:rPr lang="fr-FR" dirty="0" smtClean="0">
                <a:solidFill>
                  <a:srgbClr val="0070C0"/>
                </a:solidFill>
                <a:latin typeface="Candy Round BTN" panose="020F0704020102040306" pitchFamily="34" charset="0"/>
              </a:rPr>
              <a:t>verbes, </a:t>
            </a:r>
            <a:r>
              <a:rPr lang="fr-FR" dirty="0">
                <a:solidFill>
                  <a:srgbClr val="0070C0"/>
                </a:solidFill>
                <a:latin typeface="Candy Round BTN" panose="020F0704020102040306" pitchFamily="34" charset="0"/>
              </a:rPr>
              <a:t>tu peux demander aux autres élèves de la classe de t’aider. </a:t>
            </a:r>
          </a:p>
          <a:p>
            <a:pPr marL="0" indent="0">
              <a:buNone/>
            </a:pPr>
            <a:endParaRPr lang="fr-FR" dirty="0">
              <a:latin typeface="Candy Round BTN" panose="020F0704020102040306" pitchFamily="34" charset="0"/>
            </a:endParaRPr>
          </a:p>
          <a:p>
            <a:pPr marL="0" indent="0">
              <a:buNone/>
            </a:pPr>
            <a:r>
              <a:rPr lang="fr-FR" dirty="0">
                <a:latin typeface="Candy Round BTN" panose="020F0704020102040306" pitchFamily="34" charset="0"/>
              </a:rPr>
              <a:t>Serez-vous capable d’aider Maxime à conjuguer tous ces </a:t>
            </a:r>
            <a:r>
              <a:rPr lang="fr-FR" dirty="0" smtClean="0">
                <a:latin typeface="Candy Round BTN" panose="020F0704020102040306" pitchFamily="34" charset="0"/>
              </a:rPr>
              <a:t>verbes soulignés </a:t>
            </a:r>
            <a:r>
              <a:rPr lang="fr-FR" dirty="0">
                <a:latin typeface="Candy Round BTN" panose="020F0704020102040306" pitchFamily="34" charset="0"/>
              </a:rPr>
              <a:t>du troisième groupe ?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747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628800"/>
            <a:ext cx="8686800" cy="576064"/>
          </a:xfrm>
        </p:spPr>
        <p:txBody>
          <a:bodyPr>
            <a:noAutofit/>
          </a:bodyPr>
          <a:lstStyle/>
          <a:p>
            <a:r>
              <a:rPr lang="fr-FR" sz="3200" dirty="0" smtClean="0">
                <a:solidFill>
                  <a:srgbClr val="C00000"/>
                </a:solidFill>
                <a:latin typeface="Candy Round BTN" panose="020F0704020102040306" pitchFamily="34" charset="0"/>
              </a:rPr>
              <a:t>Voir, faire, dire, vouloir, prendre et venir, aller </a:t>
            </a:r>
            <a:endParaRPr lang="fr-FR" sz="3200" dirty="0">
              <a:solidFill>
                <a:srgbClr val="C00000"/>
              </a:solidFill>
              <a:latin typeface="Candy Round BTN" panose="020F0704020102040306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79512" y="18864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Quels sont les verbes que doit réussir à conjugueur Maxime? 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188640"/>
            <a:ext cx="8280920" cy="1143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4522912" y="141277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120502"/>
              </p:ext>
            </p:extLst>
          </p:nvPr>
        </p:nvGraphicFramePr>
        <p:xfrm>
          <a:off x="251521" y="2276872"/>
          <a:ext cx="8712967" cy="448360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904025"/>
                <a:gridCol w="2904025"/>
                <a:gridCol w="2904917"/>
              </a:tblGrid>
              <a:tr h="469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ursive standard" pitchFamily="2" charset="0"/>
                        </a:rPr>
                        <a:t>Verbe</a:t>
                      </a:r>
                      <a:endParaRPr lang="fr-FR" sz="2400" b="1" dirty="0">
                        <a:effectLst/>
                        <a:latin typeface="Cursive standard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ursive standard" pitchFamily="2" charset="0"/>
                        </a:rPr>
                        <a:t>1</a:t>
                      </a:r>
                      <a:r>
                        <a:rPr lang="fr-FR" sz="2400" b="1" baseline="30000" dirty="0">
                          <a:effectLst/>
                          <a:latin typeface="Cursive standard" pitchFamily="2" charset="0"/>
                        </a:rPr>
                        <a:t>ère</a:t>
                      </a:r>
                      <a:r>
                        <a:rPr lang="fr-FR" sz="2400" b="1" dirty="0">
                          <a:effectLst/>
                          <a:latin typeface="Cursive standard" pitchFamily="2" charset="0"/>
                        </a:rPr>
                        <a:t> personne du singulier</a:t>
                      </a:r>
                      <a:endParaRPr lang="fr-FR" sz="2400" b="1" dirty="0">
                        <a:effectLst/>
                        <a:latin typeface="Cursive standard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effectLst/>
                          <a:latin typeface="Cursive standard" pitchFamily="2" charset="0"/>
                        </a:rPr>
                        <a:t>1</a:t>
                      </a:r>
                      <a:r>
                        <a:rPr lang="fr-FR" sz="2400" b="1" baseline="30000">
                          <a:effectLst/>
                          <a:latin typeface="Cursive standard" pitchFamily="2" charset="0"/>
                        </a:rPr>
                        <a:t>ère</a:t>
                      </a:r>
                      <a:r>
                        <a:rPr lang="fr-FR" sz="2400" b="1">
                          <a:effectLst/>
                          <a:latin typeface="Cursive standard" pitchFamily="2" charset="0"/>
                        </a:rPr>
                        <a:t> personne du pluriel</a:t>
                      </a:r>
                      <a:endParaRPr lang="fr-FR" sz="2400" b="1">
                        <a:effectLst/>
                        <a:latin typeface="Cursive standard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9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 smtClean="0">
                          <a:effectLst/>
                          <a:latin typeface="Cursive standard" pitchFamily="2" charset="0"/>
                        </a:rPr>
                        <a:t>Voir</a:t>
                      </a:r>
                      <a:endParaRPr lang="fr-FR" sz="2400" b="1" dirty="0">
                        <a:effectLst/>
                        <a:latin typeface="Cursive standard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ursive standard" pitchFamily="2" charset="0"/>
                        </a:rPr>
                        <a:t>Je vois</a:t>
                      </a:r>
                      <a:endParaRPr lang="fr-FR" sz="2400" b="1" dirty="0">
                        <a:effectLst/>
                        <a:latin typeface="Cursive standard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ursive standard" pitchFamily="2" charset="0"/>
                        </a:rPr>
                        <a:t>Nous vo</a:t>
                      </a:r>
                      <a:r>
                        <a:rPr lang="fr-FR" sz="2400" b="1" dirty="0">
                          <a:solidFill>
                            <a:srgbClr val="C00000"/>
                          </a:solidFill>
                          <a:effectLst/>
                          <a:latin typeface="Cursive standard" pitchFamily="2" charset="0"/>
                        </a:rPr>
                        <a:t>y</a:t>
                      </a:r>
                      <a:r>
                        <a:rPr lang="fr-FR" sz="2400" b="1" dirty="0">
                          <a:effectLst/>
                          <a:latin typeface="Cursive standard" pitchFamily="2" charset="0"/>
                        </a:rPr>
                        <a:t>ons</a:t>
                      </a:r>
                      <a:endParaRPr lang="fr-FR" sz="2400" b="1" dirty="0">
                        <a:effectLst/>
                        <a:latin typeface="Cursive standard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9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effectLst/>
                          <a:latin typeface="Cursive standard" pitchFamily="2" charset="0"/>
                        </a:rPr>
                        <a:t>Partir</a:t>
                      </a:r>
                      <a:endParaRPr lang="fr-FR" sz="2400" b="1">
                        <a:effectLst/>
                        <a:latin typeface="Cursive standard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effectLst/>
                          <a:latin typeface="Cursive standard" pitchFamily="2" charset="0"/>
                        </a:rPr>
                        <a:t>Je pars</a:t>
                      </a:r>
                      <a:endParaRPr lang="fr-FR" sz="2400" b="1">
                        <a:effectLst/>
                        <a:latin typeface="Cursive standard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ursive standard" pitchFamily="2" charset="0"/>
                        </a:rPr>
                        <a:t>Nous partons</a:t>
                      </a:r>
                      <a:endParaRPr lang="fr-FR" sz="2400" b="1" dirty="0">
                        <a:effectLst/>
                        <a:latin typeface="Cursive standard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9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effectLst/>
                          <a:latin typeface="Cursive standard" pitchFamily="2" charset="0"/>
                        </a:rPr>
                        <a:t>Dire</a:t>
                      </a:r>
                      <a:endParaRPr lang="fr-FR" sz="2400" b="1">
                        <a:effectLst/>
                        <a:latin typeface="Cursive standard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ursive standard" pitchFamily="2" charset="0"/>
                        </a:rPr>
                        <a:t>Je dis</a:t>
                      </a:r>
                      <a:endParaRPr lang="fr-FR" sz="2400" b="1" dirty="0">
                        <a:effectLst/>
                        <a:latin typeface="Cursive standard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ursive standard" pitchFamily="2" charset="0"/>
                        </a:rPr>
                        <a:t>Nous disons</a:t>
                      </a:r>
                      <a:endParaRPr lang="fr-FR" sz="2400" b="1" dirty="0">
                        <a:effectLst/>
                        <a:latin typeface="Cursive standard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9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effectLst/>
                          <a:latin typeface="Cursive standard" pitchFamily="2" charset="0"/>
                        </a:rPr>
                        <a:t>Faire</a:t>
                      </a:r>
                      <a:endParaRPr lang="fr-FR" sz="2400" b="1">
                        <a:effectLst/>
                        <a:latin typeface="Cursive standard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effectLst/>
                          <a:latin typeface="Cursive standard" pitchFamily="2" charset="0"/>
                        </a:rPr>
                        <a:t>Je fais</a:t>
                      </a:r>
                      <a:endParaRPr lang="fr-FR" sz="2400" b="1">
                        <a:effectLst/>
                        <a:latin typeface="Cursive standard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ursive standard" pitchFamily="2" charset="0"/>
                        </a:rPr>
                        <a:t>Nous faisons</a:t>
                      </a:r>
                      <a:endParaRPr lang="fr-FR" sz="2400" b="1" dirty="0">
                        <a:effectLst/>
                        <a:latin typeface="Cursive standard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9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effectLst/>
                          <a:latin typeface="Cursive standard" pitchFamily="2" charset="0"/>
                        </a:rPr>
                        <a:t>Vouloir</a:t>
                      </a:r>
                      <a:endParaRPr lang="fr-FR" sz="2400" b="1">
                        <a:effectLst/>
                        <a:latin typeface="Cursive standard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effectLst/>
                          <a:latin typeface="Cursive standard" pitchFamily="2" charset="0"/>
                        </a:rPr>
                        <a:t>Je veux</a:t>
                      </a:r>
                      <a:endParaRPr lang="fr-FR" sz="2400" b="1">
                        <a:effectLst/>
                        <a:latin typeface="Cursive standard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ursive standard" pitchFamily="2" charset="0"/>
                        </a:rPr>
                        <a:t>Nous voulons</a:t>
                      </a:r>
                      <a:endParaRPr lang="fr-FR" sz="2400" b="1" dirty="0">
                        <a:effectLst/>
                        <a:latin typeface="Cursive standard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9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effectLst/>
                          <a:latin typeface="Cursive standard" pitchFamily="2" charset="0"/>
                        </a:rPr>
                        <a:t>Venir</a:t>
                      </a:r>
                      <a:endParaRPr lang="fr-FR" sz="2400" b="1">
                        <a:effectLst/>
                        <a:latin typeface="Cursive standard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effectLst/>
                          <a:latin typeface="Cursive standard" pitchFamily="2" charset="0"/>
                        </a:rPr>
                        <a:t>Je viens</a:t>
                      </a:r>
                      <a:endParaRPr lang="fr-FR" sz="2400" b="1">
                        <a:effectLst/>
                        <a:latin typeface="Cursive standard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ursive standard" pitchFamily="2" charset="0"/>
                        </a:rPr>
                        <a:t>Nous venons</a:t>
                      </a:r>
                      <a:endParaRPr lang="fr-FR" sz="2400" b="1" dirty="0">
                        <a:effectLst/>
                        <a:latin typeface="Cursive standard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9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effectLst/>
                          <a:latin typeface="Cursive standard" pitchFamily="2" charset="0"/>
                        </a:rPr>
                        <a:t>Aller</a:t>
                      </a:r>
                      <a:endParaRPr lang="fr-FR" sz="2400" b="1">
                        <a:effectLst/>
                        <a:latin typeface="Cursive standard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effectLst/>
                          <a:latin typeface="Cursive standard" pitchFamily="2" charset="0"/>
                        </a:rPr>
                        <a:t>Je vais</a:t>
                      </a:r>
                      <a:endParaRPr lang="fr-FR" sz="2400" b="1">
                        <a:effectLst/>
                        <a:latin typeface="Cursive standard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ursive standard" pitchFamily="2" charset="0"/>
                        </a:rPr>
                        <a:t>Nous allons</a:t>
                      </a:r>
                      <a:endParaRPr lang="fr-FR" sz="2400" b="1" dirty="0">
                        <a:effectLst/>
                        <a:latin typeface="Cursive standard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90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>
                          <a:effectLst/>
                          <a:latin typeface="Cursive standard" pitchFamily="2" charset="0"/>
                        </a:rPr>
                        <a:t>Prendre</a:t>
                      </a:r>
                      <a:endParaRPr lang="fr-FR" sz="2400" b="1">
                        <a:effectLst/>
                        <a:latin typeface="Cursive standard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ursive standard" pitchFamily="2" charset="0"/>
                        </a:rPr>
                        <a:t>Je prends</a:t>
                      </a:r>
                      <a:endParaRPr lang="fr-FR" sz="2400" b="1" dirty="0">
                        <a:effectLst/>
                        <a:latin typeface="Cursive standard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Cursive standard" pitchFamily="2" charset="0"/>
                        </a:rPr>
                        <a:t>Nous prenons</a:t>
                      </a:r>
                      <a:endParaRPr lang="fr-FR" sz="2400" b="1" dirty="0">
                        <a:effectLst/>
                        <a:latin typeface="Cursive standard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462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496" y="44624"/>
            <a:ext cx="9001000" cy="1152128"/>
          </a:xfrm>
        </p:spPr>
        <p:txBody>
          <a:bodyPr>
            <a:noAutofit/>
          </a:bodyPr>
          <a:lstStyle/>
          <a:p>
            <a:r>
              <a:rPr lang="fr-FR" sz="3200" dirty="0" smtClean="0">
                <a:latin typeface="Candy Round BTN" panose="020F0704020102040306" pitchFamily="34" charset="0"/>
              </a:rPr>
              <a:t>En vous servant du tableau d’aider essaye de conjuguer 3 des 3 verbes du troisième groupe</a:t>
            </a:r>
            <a:endParaRPr lang="fr-FR" sz="3200" dirty="0">
              <a:latin typeface="Candy Round BTN" panose="020F0704020102040306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1954560" cy="6046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Je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prends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57200" y="2032249"/>
            <a:ext cx="1954560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Tu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prends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529208" y="2464297"/>
            <a:ext cx="1954560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Il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prend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57200" y="2924944"/>
            <a:ext cx="2458616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Nous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prenons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457200" y="3356992"/>
            <a:ext cx="2458616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>
                <a:latin typeface="Comic Sans MS" panose="030F0702030302020204" pitchFamily="66" charset="0"/>
              </a:rPr>
              <a:t>V</a:t>
            </a:r>
            <a:r>
              <a:rPr lang="fr-FR" sz="2800" dirty="0" smtClean="0">
                <a:latin typeface="Comic Sans MS" panose="030F0702030302020204" pitchFamily="66" charset="0"/>
              </a:rPr>
              <a:t>ous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prenez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467544" y="3789040"/>
            <a:ext cx="2458616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Ils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prennent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609600" y="1147938"/>
            <a:ext cx="1954560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u="sng" dirty="0" smtClean="0">
                <a:latin typeface="Comic Sans MS" panose="030F0702030302020204" pitchFamily="66" charset="0"/>
              </a:rPr>
              <a:t>Prendre</a:t>
            </a:r>
            <a:endParaRPr lang="fr-FR" sz="2800" u="sng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3419872" y="1124744"/>
            <a:ext cx="1954560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u="sng" dirty="0" smtClean="0">
                <a:latin typeface="Comic Sans MS" panose="030F0702030302020204" pitchFamily="66" charset="0"/>
              </a:rPr>
              <a:t>Faire</a:t>
            </a:r>
            <a:endParaRPr lang="fr-FR" sz="2800" u="sng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6649888" y="1168153"/>
            <a:ext cx="1954560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u="sng" dirty="0" smtClean="0">
                <a:latin typeface="Comic Sans MS" panose="030F0702030302020204" pitchFamily="66" charset="0"/>
              </a:rPr>
              <a:t>Aller</a:t>
            </a:r>
            <a:endParaRPr lang="fr-FR" sz="2800" u="sng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6516216" y="4408513"/>
            <a:ext cx="1954560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u="sng" dirty="0">
                <a:latin typeface="Comic Sans MS" panose="030F0702030302020204" pitchFamily="66" charset="0"/>
              </a:rPr>
              <a:t>V</a:t>
            </a:r>
            <a:r>
              <a:rPr lang="fr-FR" sz="2800" u="sng" dirty="0" smtClean="0">
                <a:latin typeface="Comic Sans MS" panose="030F0702030302020204" pitchFamily="66" charset="0"/>
              </a:rPr>
              <a:t>ouloir</a:t>
            </a:r>
            <a:endParaRPr lang="fr-FR" sz="2800" u="sng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1537320" y="4408513"/>
            <a:ext cx="1954560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u="sng" dirty="0" smtClean="0">
                <a:latin typeface="Comic Sans MS" panose="030F0702030302020204" pitchFamily="66" charset="0"/>
              </a:rPr>
              <a:t>Venir</a:t>
            </a:r>
            <a:endParaRPr lang="fr-FR" sz="2800" u="sng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2996208" y="1556792"/>
            <a:ext cx="1954560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Je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fais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Espace réservé du contenu 2"/>
          <p:cNvSpPr txBox="1">
            <a:spLocks/>
          </p:cNvSpPr>
          <p:nvPr/>
        </p:nvSpPr>
        <p:spPr>
          <a:xfrm>
            <a:off x="2996208" y="1988840"/>
            <a:ext cx="1954560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Tu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fais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Espace réservé du contenu 2"/>
          <p:cNvSpPr txBox="1">
            <a:spLocks/>
          </p:cNvSpPr>
          <p:nvPr/>
        </p:nvSpPr>
        <p:spPr>
          <a:xfrm>
            <a:off x="3068216" y="2420888"/>
            <a:ext cx="1954560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Il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fait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Espace réservé du contenu 2"/>
          <p:cNvSpPr txBox="1">
            <a:spLocks/>
          </p:cNvSpPr>
          <p:nvPr/>
        </p:nvSpPr>
        <p:spPr>
          <a:xfrm>
            <a:off x="2996208" y="2881535"/>
            <a:ext cx="2458616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Nous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faisons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Espace réservé du contenu 2"/>
          <p:cNvSpPr txBox="1">
            <a:spLocks/>
          </p:cNvSpPr>
          <p:nvPr/>
        </p:nvSpPr>
        <p:spPr>
          <a:xfrm>
            <a:off x="2996208" y="3313583"/>
            <a:ext cx="2458616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>
                <a:latin typeface="Comic Sans MS" panose="030F0702030302020204" pitchFamily="66" charset="0"/>
              </a:rPr>
              <a:t>V</a:t>
            </a:r>
            <a:r>
              <a:rPr lang="fr-FR" sz="2800" dirty="0" smtClean="0">
                <a:latin typeface="Comic Sans MS" panose="030F0702030302020204" pitchFamily="66" charset="0"/>
              </a:rPr>
              <a:t>ous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faîtes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Espace réservé du contenu 2"/>
          <p:cNvSpPr txBox="1">
            <a:spLocks/>
          </p:cNvSpPr>
          <p:nvPr/>
        </p:nvSpPr>
        <p:spPr>
          <a:xfrm>
            <a:off x="3006552" y="3745631"/>
            <a:ext cx="2458616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Ils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font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Espace réservé du contenu 2"/>
          <p:cNvSpPr txBox="1">
            <a:spLocks/>
          </p:cNvSpPr>
          <p:nvPr/>
        </p:nvSpPr>
        <p:spPr>
          <a:xfrm>
            <a:off x="6135764" y="1556792"/>
            <a:ext cx="1954560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Je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vais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6135764" y="1988840"/>
            <a:ext cx="1954560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Tu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vas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Espace réservé du contenu 2"/>
          <p:cNvSpPr txBox="1">
            <a:spLocks/>
          </p:cNvSpPr>
          <p:nvPr/>
        </p:nvSpPr>
        <p:spPr>
          <a:xfrm>
            <a:off x="6207772" y="2420888"/>
            <a:ext cx="1954560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Il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va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Espace réservé du contenu 2"/>
          <p:cNvSpPr txBox="1">
            <a:spLocks/>
          </p:cNvSpPr>
          <p:nvPr/>
        </p:nvSpPr>
        <p:spPr>
          <a:xfrm>
            <a:off x="6135764" y="2881535"/>
            <a:ext cx="2458616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Nous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allons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Espace réservé du contenu 2"/>
          <p:cNvSpPr txBox="1">
            <a:spLocks/>
          </p:cNvSpPr>
          <p:nvPr/>
        </p:nvSpPr>
        <p:spPr>
          <a:xfrm>
            <a:off x="6135764" y="3313583"/>
            <a:ext cx="2458616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>
                <a:latin typeface="Comic Sans MS" panose="030F0702030302020204" pitchFamily="66" charset="0"/>
              </a:rPr>
              <a:t>V</a:t>
            </a:r>
            <a:r>
              <a:rPr lang="fr-FR" sz="2800" dirty="0" smtClean="0">
                <a:latin typeface="Comic Sans MS" panose="030F0702030302020204" pitchFamily="66" charset="0"/>
              </a:rPr>
              <a:t>ous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allez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Espace réservé du contenu 2"/>
          <p:cNvSpPr txBox="1">
            <a:spLocks/>
          </p:cNvSpPr>
          <p:nvPr/>
        </p:nvSpPr>
        <p:spPr>
          <a:xfrm>
            <a:off x="6146108" y="3745631"/>
            <a:ext cx="2458616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Ils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vont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Espace réservé du contenu 2"/>
          <p:cNvSpPr txBox="1">
            <a:spLocks/>
          </p:cNvSpPr>
          <p:nvPr/>
        </p:nvSpPr>
        <p:spPr>
          <a:xfrm>
            <a:off x="179512" y="5020903"/>
            <a:ext cx="1954560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Je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viens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>
          <a:xfrm>
            <a:off x="179512" y="5452951"/>
            <a:ext cx="1954560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Tu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viens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Espace réservé du contenu 2"/>
          <p:cNvSpPr txBox="1">
            <a:spLocks/>
          </p:cNvSpPr>
          <p:nvPr/>
        </p:nvSpPr>
        <p:spPr>
          <a:xfrm>
            <a:off x="251520" y="5884999"/>
            <a:ext cx="1954560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Il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vient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Espace réservé du contenu 2"/>
          <p:cNvSpPr txBox="1">
            <a:spLocks/>
          </p:cNvSpPr>
          <p:nvPr/>
        </p:nvSpPr>
        <p:spPr>
          <a:xfrm>
            <a:off x="2051720" y="5013176"/>
            <a:ext cx="2458616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Nous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venons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Espace réservé du contenu 2"/>
          <p:cNvSpPr txBox="1">
            <a:spLocks/>
          </p:cNvSpPr>
          <p:nvPr/>
        </p:nvSpPr>
        <p:spPr>
          <a:xfrm>
            <a:off x="2051720" y="5445224"/>
            <a:ext cx="2458616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>
                <a:latin typeface="Comic Sans MS" panose="030F0702030302020204" pitchFamily="66" charset="0"/>
              </a:rPr>
              <a:t>V</a:t>
            </a:r>
            <a:r>
              <a:rPr lang="fr-FR" sz="2800" dirty="0" smtClean="0">
                <a:latin typeface="Comic Sans MS" panose="030F0702030302020204" pitchFamily="66" charset="0"/>
              </a:rPr>
              <a:t>ous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venez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Espace réservé du contenu 2"/>
          <p:cNvSpPr txBox="1">
            <a:spLocks/>
          </p:cNvSpPr>
          <p:nvPr/>
        </p:nvSpPr>
        <p:spPr>
          <a:xfrm>
            <a:off x="2062064" y="5877272"/>
            <a:ext cx="2458616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Ils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viennent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7" name="Connecteur droit 26"/>
          <p:cNvCxnSpPr/>
          <p:nvPr/>
        </p:nvCxnSpPr>
        <p:spPr>
          <a:xfrm>
            <a:off x="2926160" y="1340768"/>
            <a:ext cx="0" cy="300952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5652120" y="1384177"/>
            <a:ext cx="0" cy="300952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H="1">
            <a:off x="4510336" y="4941168"/>
            <a:ext cx="10344" cy="159796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Espace réservé du contenu 2"/>
          <p:cNvSpPr txBox="1">
            <a:spLocks/>
          </p:cNvSpPr>
          <p:nvPr/>
        </p:nvSpPr>
        <p:spPr>
          <a:xfrm>
            <a:off x="4557679" y="5020903"/>
            <a:ext cx="1954560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Je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veux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Espace réservé du contenu 2"/>
          <p:cNvSpPr txBox="1">
            <a:spLocks/>
          </p:cNvSpPr>
          <p:nvPr/>
        </p:nvSpPr>
        <p:spPr>
          <a:xfrm>
            <a:off x="4557679" y="5452951"/>
            <a:ext cx="1954560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Tu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veux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Espace réservé du contenu 2"/>
          <p:cNvSpPr txBox="1">
            <a:spLocks/>
          </p:cNvSpPr>
          <p:nvPr/>
        </p:nvSpPr>
        <p:spPr>
          <a:xfrm>
            <a:off x="4629687" y="5884999"/>
            <a:ext cx="1954560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Il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veut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Espace réservé du contenu 2"/>
          <p:cNvSpPr txBox="1">
            <a:spLocks/>
          </p:cNvSpPr>
          <p:nvPr/>
        </p:nvSpPr>
        <p:spPr>
          <a:xfrm>
            <a:off x="6429887" y="5013176"/>
            <a:ext cx="2458616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Nous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voulons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Espace réservé du contenu 2"/>
          <p:cNvSpPr txBox="1">
            <a:spLocks/>
          </p:cNvSpPr>
          <p:nvPr/>
        </p:nvSpPr>
        <p:spPr>
          <a:xfrm>
            <a:off x="6429887" y="5445224"/>
            <a:ext cx="2458616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>
                <a:latin typeface="Comic Sans MS" panose="030F0702030302020204" pitchFamily="66" charset="0"/>
              </a:rPr>
              <a:t>V</a:t>
            </a:r>
            <a:r>
              <a:rPr lang="fr-FR" sz="2800" dirty="0" smtClean="0">
                <a:latin typeface="Comic Sans MS" panose="030F0702030302020204" pitchFamily="66" charset="0"/>
              </a:rPr>
              <a:t>ous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voulez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Espace réservé du contenu 2"/>
          <p:cNvSpPr txBox="1">
            <a:spLocks/>
          </p:cNvSpPr>
          <p:nvPr/>
        </p:nvSpPr>
        <p:spPr>
          <a:xfrm>
            <a:off x="6440231" y="5877272"/>
            <a:ext cx="2458616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Ils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veulent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388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2" grpId="0"/>
      <p:bldP spid="33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496" y="44624"/>
            <a:ext cx="9001000" cy="1152128"/>
          </a:xfrm>
        </p:spPr>
        <p:txBody>
          <a:bodyPr>
            <a:noAutofit/>
          </a:bodyPr>
          <a:lstStyle/>
          <a:p>
            <a:r>
              <a:rPr lang="fr-FR" sz="3200" dirty="0" smtClean="0">
                <a:latin typeface="Candy Round BTN" panose="020F0704020102040306" pitchFamily="34" charset="0"/>
              </a:rPr>
              <a:t>En vous servant du tableau d’aider essaye de conjuguer 3 des 3 verbes du troisième groupe</a:t>
            </a:r>
            <a:endParaRPr lang="fr-FR" sz="3200" dirty="0">
              <a:latin typeface="Candy Round BTN" panose="020F0704020102040306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9634"/>
            <a:ext cx="1954560" cy="6046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Je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pars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57200" y="2291682"/>
            <a:ext cx="1954560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Tu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pars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529208" y="2723730"/>
            <a:ext cx="1954560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Il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part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57200" y="3184377"/>
            <a:ext cx="2458616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Nous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partons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457200" y="3616425"/>
            <a:ext cx="2458616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>
                <a:latin typeface="Comic Sans MS" panose="030F0702030302020204" pitchFamily="66" charset="0"/>
              </a:rPr>
              <a:t>V</a:t>
            </a:r>
            <a:r>
              <a:rPr lang="fr-FR" sz="2800" dirty="0" smtClean="0">
                <a:latin typeface="Comic Sans MS" panose="030F0702030302020204" pitchFamily="66" charset="0"/>
              </a:rPr>
              <a:t>ous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partez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467544" y="4048473"/>
            <a:ext cx="2458616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Ils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partent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609600" y="1147938"/>
            <a:ext cx="1954560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u="sng" dirty="0" smtClean="0">
                <a:latin typeface="Comic Sans MS" panose="030F0702030302020204" pitchFamily="66" charset="0"/>
              </a:rPr>
              <a:t>Partir</a:t>
            </a:r>
            <a:endParaRPr lang="fr-FR" sz="2800" u="sng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6649888" y="1168153"/>
            <a:ext cx="1954560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u="sng" dirty="0" smtClean="0">
                <a:latin typeface="Comic Sans MS" panose="030F0702030302020204" pitchFamily="66" charset="0"/>
              </a:rPr>
              <a:t>Dire</a:t>
            </a:r>
            <a:endParaRPr lang="fr-FR" sz="2800" u="sng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Espace réservé du contenu 2"/>
          <p:cNvSpPr txBox="1">
            <a:spLocks/>
          </p:cNvSpPr>
          <p:nvPr/>
        </p:nvSpPr>
        <p:spPr>
          <a:xfrm>
            <a:off x="6135764" y="1844824"/>
            <a:ext cx="1954560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Je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dis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6135764" y="2276872"/>
            <a:ext cx="1954560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Tu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dis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Espace réservé du contenu 2"/>
          <p:cNvSpPr txBox="1">
            <a:spLocks/>
          </p:cNvSpPr>
          <p:nvPr/>
        </p:nvSpPr>
        <p:spPr>
          <a:xfrm>
            <a:off x="6207772" y="2708920"/>
            <a:ext cx="1954560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Il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dit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Espace réservé du contenu 2"/>
          <p:cNvSpPr txBox="1">
            <a:spLocks/>
          </p:cNvSpPr>
          <p:nvPr/>
        </p:nvSpPr>
        <p:spPr>
          <a:xfrm>
            <a:off x="6135764" y="3169567"/>
            <a:ext cx="2458616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Nous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disons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Espace réservé du contenu 2"/>
          <p:cNvSpPr txBox="1">
            <a:spLocks/>
          </p:cNvSpPr>
          <p:nvPr/>
        </p:nvSpPr>
        <p:spPr>
          <a:xfrm>
            <a:off x="6135764" y="3601615"/>
            <a:ext cx="2458616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>
                <a:latin typeface="Comic Sans MS" panose="030F0702030302020204" pitchFamily="66" charset="0"/>
              </a:rPr>
              <a:t>V</a:t>
            </a:r>
            <a:r>
              <a:rPr lang="fr-FR" sz="2800" dirty="0" smtClean="0">
                <a:latin typeface="Comic Sans MS" panose="030F0702030302020204" pitchFamily="66" charset="0"/>
              </a:rPr>
              <a:t>ous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dites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Espace réservé du contenu 2"/>
          <p:cNvSpPr txBox="1">
            <a:spLocks/>
          </p:cNvSpPr>
          <p:nvPr/>
        </p:nvSpPr>
        <p:spPr>
          <a:xfrm>
            <a:off x="6146108" y="4033663"/>
            <a:ext cx="2458616" cy="604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dirty="0" smtClean="0">
                <a:latin typeface="Comic Sans MS" panose="030F0702030302020204" pitchFamily="66" charset="0"/>
              </a:rPr>
              <a:t>Ils </a:t>
            </a:r>
            <a:r>
              <a:rPr lang="fr-FR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disent</a:t>
            </a:r>
            <a:endParaRPr lang="fr-F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7" name="Connecteur droit 26"/>
          <p:cNvCxnSpPr/>
          <p:nvPr/>
        </p:nvCxnSpPr>
        <p:spPr>
          <a:xfrm>
            <a:off x="4427984" y="1376772"/>
            <a:ext cx="0" cy="300952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5328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2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re 1"/>
          <p:cNvSpPr txBox="1">
            <a:spLocks/>
          </p:cNvSpPr>
          <p:nvPr/>
        </p:nvSpPr>
        <p:spPr>
          <a:xfrm>
            <a:off x="961256" y="116632"/>
            <a:ext cx="7427168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C00000"/>
                  </a:solidFill>
                </a:uFill>
                <a:latin typeface="Comic Sans MS" panose="030F0702030302020204" pitchFamily="66" charset="0"/>
              </a:rPr>
              <a:t>Le présent des verbes du 3</a:t>
            </a:r>
            <a:r>
              <a:rPr lang="fr-FR" sz="3200" u="sng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C00000"/>
                  </a:solidFill>
                </a:uFill>
                <a:latin typeface="Comic Sans MS" panose="030F0702030302020204" pitchFamily="66" charset="0"/>
              </a:rPr>
              <a:t>em</a:t>
            </a:r>
            <a:r>
              <a:rPr lang="fr-FR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C00000"/>
                  </a:solidFill>
                </a:uFill>
                <a:latin typeface="Comic Sans MS" panose="030F0702030302020204" pitchFamily="66" charset="0"/>
              </a:rPr>
              <a:t> groupe</a:t>
            </a:r>
            <a:endParaRPr lang="fr-FR" sz="3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rgbClr val="C00000"/>
                </a:solidFill>
              </a:uFill>
              <a:latin typeface="Comic Sans MS" panose="030F0702030302020204" pitchFamily="66" charset="0"/>
            </a:endParaRPr>
          </a:p>
        </p:txBody>
      </p:sp>
      <p:pic>
        <p:nvPicPr>
          <p:cNvPr id="49" name="Picture 4" descr="http://cycle3.lorca.free.fr/old/tbi/seyesjp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4516" y="116632"/>
            <a:ext cx="6786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Titre 1"/>
          <p:cNvSpPr txBox="1">
            <a:spLocks/>
          </p:cNvSpPr>
          <p:nvPr/>
        </p:nvSpPr>
        <p:spPr>
          <a:xfrm>
            <a:off x="-36513" y="31406"/>
            <a:ext cx="1592559" cy="4943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C00000"/>
                  </a:solidFill>
                </a:uFill>
                <a:latin typeface="Comic Sans MS" panose="030F0702030302020204" pitchFamily="66" charset="0"/>
              </a:rPr>
              <a:t>Conjugaison 4</a:t>
            </a:r>
            <a:endParaRPr lang="fr-FR" sz="1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rgbClr val="C00000"/>
                </a:solidFill>
              </a:uFill>
              <a:latin typeface="Comic Sans MS" panose="030F0702030302020204" pitchFamily="66" charset="0"/>
            </a:endParaRPr>
          </a:p>
        </p:txBody>
      </p:sp>
      <p:sp>
        <p:nvSpPr>
          <p:cNvPr id="52" name="Titre 1"/>
          <p:cNvSpPr txBox="1">
            <a:spLocks/>
          </p:cNvSpPr>
          <p:nvPr/>
        </p:nvSpPr>
        <p:spPr>
          <a:xfrm>
            <a:off x="-38016" y="764704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Comic Sans MS" panose="030F0702030302020204" pitchFamily="66" charset="0"/>
              </a:rPr>
              <a:t>~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  <p:pic>
        <p:nvPicPr>
          <p:cNvPr id="54" name="Picture 2" descr="http://cdn.freebievectors.com/illustrations/7/w/wrong-cross-clip-art-2/preview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17" y="485216"/>
            <a:ext cx="152043" cy="2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http://cdn.freebievectors.com/illustrations/7/w/wrong-cross-clip-art-2/preview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09" y="476672"/>
            <a:ext cx="152043" cy="2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140968"/>
            <a:ext cx="32385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" name="Titre 1"/>
          <p:cNvSpPr txBox="1">
            <a:spLocks/>
          </p:cNvSpPr>
          <p:nvPr/>
        </p:nvSpPr>
        <p:spPr>
          <a:xfrm>
            <a:off x="1461352" y="180435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Comic Sans MS" panose="030F0702030302020204" pitchFamily="66" charset="0"/>
              </a:rPr>
              <a:t>~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5496" y="1187124"/>
            <a:ext cx="908690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latin typeface="Comic Sans MS" panose="030F0702030302020204" pitchFamily="66" charset="0"/>
              </a:rPr>
              <a:t>Au présent de l’indicatif, les terminaisons des verbes du troisième groupe sont souvent : s, s, t ou d, -</a:t>
            </a:r>
            <a:r>
              <a:rPr lang="fr-FR" sz="2400" dirty="0" err="1">
                <a:latin typeface="Comic Sans MS" panose="030F0702030302020204" pitchFamily="66" charset="0"/>
              </a:rPr>
              <a:t>ons</a:t>
            </a:r>
            <a:r>
              <a:rPr lang="fr-FR" sz="2400" dirty="0">
                <a:latin typeface="Comic Sans MS" panose="030F0702030302020204" pitchFamily="66" charset="0"/>
              </a:rPr>
              <a:t>, -</a:t>
            </a:r>
            <a:r>
              <a:rPr lang="fr-FR" sz="2400" dirty="0" err="1">
                <a:latin typeface="Comic Sans MS" panose="030F0702030302020204" pitchFamily="66" charset="0"/>
              </a:rPr>
              <a:t>ez</a:t>
            </a:r>
            <a:r>
              <a:rPr lang="fr-FR" sz="2400" dirty="0">
                <a:latin typeface="Comic Sans MS" panose="030F0702030302020204" pitchFamily="66" charset="0"/>
              </a:rPr>
              <a:t>, -</a:t>
            </a:r>
            <a:r>
              <a:rPr lang="fr-FR" sz="2400" dirty="0" err="1">
                <a:latin typeface="Comic Sans MS" panose="030F0702030302020204" pitchFamily="66" charset="0"/>
              </a:rPr>
              <a:t>ent</a:t>
            </a:r>
            <a:r>
              <a:rPr lang="fr-FR" sz="2400" dirty="0">
                <a:latin typeface="Comic Sans MS" panose="030F0702030302020204" pitchFamily="66" charset="0"/>
              </a:rPr>
              <a:t>. </a:t>
            </a:r>
            <a:endParaRPr lang="fr-FR" sz="2400" dirty="0" smtClean="0">
              <a:latin typeface="Comic Sans MS" panose="030F0702030302020204" pitchFamily="66" charset="0"/>
            </a:endParaRPr>
          </a:p>
          <a:p>
            <a:pPr algn="just"/>
            <a:endParaRPr lang="fr-FR" sz="2400" dirty="0">
              <a:latin typeface="Comic Sans MS" panose="030F0702030302020204" pitchFamily="66" charset="0"/>
            </a:endParaRPr>
          </a:p>
          <a:p>
            <a:pPr algn="just"/>
            <a:r>
              <a:rPr lang="fr-FR" sz="24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Attention</a:t>
            </a:r>
            <a:r>
              <a:rPr lang="fr-FR" sz="24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 smtClean="0">
                <a:latin typeface="Comic Sans MS" panose="030F0702030302020204" pitchFamily="66" charset="0"/>
              </a:rPr>
              <a:t>: Au troisième groupe beaucoup de verbes sont irréguliers et se conjuguent différemment. Il faut donc en connaître 9 par cœur. 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sp>
        <p:nvSpPr>
          <p:cNvPr id="63" name="Titre 1"/>
          <p:cNvSpPr txBox="1">
            <a:spLocks/>
          </p:cNvSpPr>
          <p:nvPr/>
        </p:nvSpPr>
        <p:spPr>
          <a:xfrm>
            <a:off x="1021" y="1909238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Comic Sans MS" panose="030F0702030302020204" pitchFamily="66" charset="0"/>
              </a:rPr>
              <a:t>~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  <p:sp>
        <p:nvSpPr>
          <p:cNvPr id="45" name="Titre 1"/>
          <p:cNvSpPr txBox="1">
            <a:spLocks/>
          </p:cNvSpPr>
          <p:nvPr/>
        </p:nvSpPr>
        <p:spPr>
          <a:xfrm>
            <a:off x="35496" y="3379315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Comic Sans MS" panose="030F0702030302020204" pitchFamily="66" charset="0"/>
              </a:rPr>
              <a:t>~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3504" y="1692680"/>
            <a:ext cx="32385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947777"/>
              </p:ext>
            </p:extLst>
          </p:nvPr>
        </p:nvGraphicFramePr>
        <p:xfrm>
          <a:off x="323525" y="3619178"/>
          <a:ext cx="8423828" cy="3122189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813979"/>
                <a:gridCol w="730036"/>
                <a:gridCol w="721558"/>
                <a:gridCol w="720709"/>
                <a:gridCol w="966600"/>
                <a:gridCol w="841959"/>
                <a:gridCol w="966600"/>
                <a:gridCol w="966600"/>
                <a:gridCol w="720709"/>
                <a:gridCol w="975078"/>
              </a:tblGrid>
              <a:tr h="362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ALLER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DIRE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FAIRE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POUVOIR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PARTIR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PRENDRE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VENIR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VOIR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VOULOIR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3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Je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vais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dis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fais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peux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pars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prends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viens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vois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veux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3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Tu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vas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dis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fais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peux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pars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prends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viens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vois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veux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9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Il, elle, on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va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dit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fait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peut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part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prend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vient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voit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veut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2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Nous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allons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disons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faisons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pouvons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partons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prenons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venons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voyons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voulons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2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Vous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allez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dites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faites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pouvez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partez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prenez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venez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voyez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voulez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2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Ils, elles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vont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disent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font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peuvent</a:t>
                      </a:r>
                      <a:endParaRPr lang="fr-FR" sz="1400" b="1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partent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prennent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viennent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voient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veulent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216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1" grpId="0"/>
      <p:bldP spid="52" grpId="0"/>
      <p:bldP spid="61" grpId="0"/>
      <p:bldP spid="62" grpId="0"/>
      <p:bldP spid="63" grpId="0"/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94522"/>
          </a:xfrm>
        </p:spPr>
        <p:txBody>
          <a:bodyPr>
            <a:normAutofit/>
          </a:bodyPr>
          <a:lstStyle/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Si tu finis ta leçon avant, relis-la. Ensuite tu es prêt à essayer la ceinture orange de conjugaison. Si tu as déjà passé la ceinture blanche et la ceinture jaune bien sur. 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pic>
        <p:nvPicPr>
          <p:cNvPr id="3076" name="Picture 4" descr="http://www.bidulz.com/images/bulle/bulle-felicite-c-h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77072"/>
            <a:ext cx="2086921" cy="2585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www.ajl-midipyrenees.fr/medias/images/rubon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437112"/>
            <a:ext cx="5801519" cy="2270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299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</TotalTime>
  <Words>630</Words>
  <Application>Microsoft Office PowerPoint</Application>
  <PresentationFormat>Affichage à l'écran (4:3)</PresentationFormat>
  <Paragraphs>177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Le présent de 8 verbes du 3em groupe</vt:lpstr>
      <vt:lpstr>Présentation PowerPoint</vt:lpstr>
      <vt:lpstr>Voir, faire, dire, vouloir, prendre et venir, aller </vt:lpstr>
      <vt:lpstr>En vous servant du tableau d’aider essaye de conjuguer 3 des 3 verbes du troisième groupe</vt:lpstr>
      <vt:lpstr>En vous servant du tableau d’aider essaye de conjuguer 3 des 3 verbes du troisième groupe</vt:lpstr>
      <vt:lpstr>Présentation PowerPoint</vt:lpstr>
      <vt:lpstr>Si tu finis ta leçon avant, relis-la. Ensuite tu es prêt à essayer la ceinture orange de conjugaison. Si tu as déjà passé la ceinture blanche et la ceinture jaune bien sur.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Romain</dc:creator>
  <cp:lastModifiedBy>ECOLE</cp:lastModifiedBy>
  <cp:revision>24</cp:revision>
  <dcterms:created xsi:type="dcterms:W3CDTF">2014-09-17T12:53:19Z</dcterms:created>
  <dcterms:modified xsi:type="dcterms:W3CDTF">2014-12-01T13:24:36Z</dcterms:modified>
</cp:coreProperties>
</file>