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4" r:id="rId5"/>
    <p:sldId id="266" r:id="rId6"/>
    <p:sldId id="267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3300"/>
    <a:srgbClr val="FF66FF"/>
    <a:srgbClr val="9966FF"/>
    <a:srgbClr val="FFCC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5DB03-5ABE-4325-8635-1DED32A83321}" type="datetimeFigureOut">
              <a:rPr lang="fr-FR" smtClean="0"/>
              <a:pPr/>
              <a:t>17/08/2017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52F8F-7F52-43E4-98D3-68505E12CA0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52F8F-7F52-43E4-98D3-68505E12CA0B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52F8F-7F52-43E4-98D3-68505E12CA0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04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52F8F-7F52-43E4-98D3-68505E12CA0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308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52F8F-7F52-43E4-98D3-68505E12CA0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69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52F8F-7F52-43E4-98D3-68505E12CA0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71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825-0ACA-4BFB-A6D1-9EDF3A8CA017}" type="datetimeFigureOut">
              <a:rPr lang="fr-FR" smtClean="0"/>
              <a:pPr/>
              <a:t>17/08/2017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C896-9B33-400C-ADE1-9DD3CEE1D4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825-0ACA-4BFB-A6D1-9EDF3A8CA017}" type="datetimeFigureOut">
              <a:rPr lang="fr-FR" smtClean="0"/>
              <a:pPr/>
              <a:t>17/08/2017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C896-9B33-400C-ADE1-9DD3CEE1D4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825-0ACA-4BFB-A6D1-9EDF3A8CA017}" type="datetimeFigureOut">
              <a:rPr lang="fr-FR" smtClean="0"/>
              <a:pPr/>
              <a:t>17/08/2017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C896-9B33-400C-ADE1-9DD3CEE1D4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825-0ACA-4BFB-A6D1-9EDF3A8CA017}" type="datetimeFigureOut">
              <a:rPr lang="fr-FR" smtClean="0"/>
              <a:pPr/>
              <a:t>17/08/2017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C896-9B33-400C-ADE1-9DD3CEE1D4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825-0ACA-4BFB-A6D1-9EDF3A8CA017}" type="datetimeFigureOut">
              <a:rPr lang="fr-FR" smtClean="0"/>
              <a:pPr/>
              <a:t>17/08/2017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C896-9B33-400C-ADE1-9DD3CEE1D4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825-0ACA-4BFB-A6D1-9EDF3A8CA017}" type="datetimeFigureOut">
              <a:rPr lang="fr-FR" smtClean="0"/>
              <a:pPr/>
              <a:t>17/08/2017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C896-9B33-400C-ADE1-9DD3CEE1D4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825-0ACA-4BFB-A6D1-9EDF3A8CA017}" type="datetimeFigureOut">
              <a:rPr lang="fr-FR" smtClean="0"/>
              <a:pPr/>
              <a:t>17/08/2017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C896-9B33-400C-ADE1-9DD3CEE1D4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825-0ACA-4BFB-A6D1-9EDF3A8CA017}" type="datetimeFigureOut">
              <a:rPr lang="fr-FR" smtClean="0"/>
              <a:pPr/>
              <a:t>17/08/2017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C896-9B33-400C-ADE1-9DD3CEE1D4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825-0ACA-4BFB-A6D1-9EDF3A8CA017}" type="datetimeFigureOut">
              <a:rPr lang="fr-FR" smtClean="0"/>
              <a:pPr/>
              <a:t>17/08/2017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C896-9B33-400C-ADE1-9DD3CEE1D4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825-0ACA-4BFB-A6D1-9EDF3A8CA017}" type="datetimeFigureOut">
              <a:rPr lang="fr-FR" smtClean="0"/>
              <a:pPr/>
              <a:t>17/08/2017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C896-9B33-400C-ADE1-9DD3CEE1D4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4825-0ACA-4BFB-A6D1-9EDF3A8CA017}" type="datetimeFigureOut">
              <a:rPr lang="fr-FR" smtClean="0"/>
              <a:pPr/>
              <a:t>17/08/2017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C896-9B33-400C-ADE1-9DD3CEE1D4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74825-0ACA-4BFB-A6D1-9EDF3A8CA017}" type="datetimeFigureOut">
              <a:rPr lang="fr-FR" smtClean="0"/>
              <a:pPr/>
              <a:t>17/08/2017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6C896-9B33-400C-ADE1-9DD3CEE1D4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120680"/>
          </a:xfrm>
        </p:spPr>
        <p:txBody>
          <a:bodyPr/>
          <a:lstStyle/>
          <a:p>
            <a:r>
              <a:rPr lang="fr-FR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atchwork Stitchlings" panose="03000600000000000000" pitchFamily="66" charset="0"/>
                <a:ea typeface="A little sunshine" pitchFamily="2" charset="0"/>
              </a:rPr>
              <a:t>Semaine 2  texte 2</a:t>
            </a:r>
            <a:br>
              <a:rPr lang="fr-FR" dirty="0"/>
            </a:br>
            <a:r>
              <a:rPr lang="fr-FR" dirty="0">
                <a:solidFill>
                  <a:srgbClr val="00B0F0"/>
                </a:solidFill>
                <a:latin typeface="Waltograph" panose="03080602000000000000" pitchFamily="66" charset="0"/>
                <a:ea typeface="Fudgie" pitchFamily="2" charset="0"/>
              </a:rPr>
              <a:t>deux chats, un singe, un pain</a:t>
            </a:r>
            <a:endParaRPr lang="fr-FR" b="1" dirty="0">
              <a:solidFill>
                <a:srgbClr val="00B0F0"/>
              </a:solidFill>
              <a:latin typeface="Waltograph" panose="03080602000000000000" pitchFamily="66" charset="0"/>
              <a:ea typeface="Fudgie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CD3F72-394D-4F2F-ABAE-214CC0F64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1153142" cy="16143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B0DBBF2-42B2-4159-A280-EECB68A06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399" y="395181"/>
            <a:ext cx="1525585" cy="17773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2A34D68-5B70-4BED-A812-1A9A764D6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4149080"/>
            <a:ext cx="2578199" cy="25781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9B92621-A41A-4A37-90C3-05C432017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356" y="908720"/>
            <a:ext cx="1294773" cy="10142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sz="1200" b="1" dirty="0">
                <a:solidFill>
                  <a:srgbClr val="00B0F0"/>
                </a:solidFill>
                <a:latin typeface="Patchwork Stitchlings" panose="03000600000000000000" pitchFamily="66" charset="0"/>
                <a:ea typeface="A little sunshine" pitchFamily="2" charset="0"/>
              </a:rPr>
              <a:t>Jour 1 : </a:t>
            </a:r>
            <a:r>
              <a:rPr lang="fr-FR" sz="3200" b="1" dirty="0">
                <a:solidFill>
                  <a:srgbClr val="00B0F0"/>
                </a:solidFill>
                <a:latin typeface="Waltograph" panose="03080602000000000000" pitchFamily="66" charset="0"/>
                <a:ea typeface="A little sunshine" pitchFamily="2" charset="0"/>
              </a:rPr>
              <a:t>Lundi 11 septembre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>
                <a:solidFill>
                  <a:srgbClr val="0070C0"/>
                </a:solidFill>
              </a:rPr>
              <a:t>Lis le texte individuellement</a:t>
            </a:r>
          </a:p>
          <a:p>
            <a:pPr>
              <a:buNone/>
            </a:pPr>
            <a:r>
              <a:rPr lang="fr-FR" dirty="0">
                <a:solidFill>
                  <a:srgbClr val="00B0F0"/>
                </a:solidFill>
              </a:rPr>
              <a:t>Réponds aux questions individuellement</a:t>
            </a:r>
          </a:p>
          <a:p>
            <a:pPr>
              <a:buNone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Souligne les mots de vocabulaire difficiles</a:t>
            </a:r>
          </a:p>
          <a:p>
            <a:pPr>
              <a:buNone/>
            </a:pPr>
            <a:r>
              <a:rPr lang="fr-FR" dirty="0">
                <a:solidFill>
                  <a:schemeClr val="tx2"/>
                </a:solidFill>
              </a:rPr>
              <a:t>Dans le dialogue, souligne les paroles rapportées de couleurs différentes selon la personne qui les prononce. Pourquoi y a-t-il des guillemets?</a:t>
            </a:r>
          </a:p>
          <a:p>
            <a:pPr>
              <a:buNone/>
            </a:pPr>
            <a:r>
              <a:rPr lang="fr-FR" dirty="0">
                <a:solidFill>
                  <a:srgbClr val="00B0F0"/>
                </a:solidFill>
              </a:rPr>
              <a:t>Repère les paragraphes et donne l’idée essentielle de chacun.</a:t>
            </a:r>
          </a:p>
          <a:p>
            <a:pPr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Relève les indicateurs de temps …… et les indicateurs logiques!</a:t>
            </a:r>
          </a:p>
          <a:p>
            <a:pPr>
              <a:buNone/>
            </a:pPr>
            <a:r>
              <a:rPr lang="fr-FR" dirty="0">
                <a:solidFill>
                  <a:srgbClr val="0070C0"/>
                </a:solidFill>
              </a:rPr>
              <a:t>Transpose à l’oral avec 2 singes</a:t>
            </a:r>
          </a:p>
          <a:p>
            <a:pPr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Collecte 1</a:t>
            </a:r>
          </a:p>
          <a:p>
            <a:pPr>
              <a:buNone/>
            </a:pPr>
            <a:r>
              <a:rPr lang="fr-FR" dirty="0">
                <a:solidFill>
                  <a:srgbClr val="00B0F0"/>
                </a:solidFill>
              </a:rPr>
              <a:t>Activités 1 et 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1DF0AD-E8B5-418C-9EB8-99CB6FA78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5970"/>
            <a:ext cx="720080" cy="9087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6EA55AC-5036-4E4B-9C75-B3D1B7499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411191"/>
            <a:ext cx="765115" cy="8870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2B228FA-8D96-4413-A8AB-61654E072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16" y="5668756"/>
            <a:ext cx="857368" cy="8573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sz="1300" b="1" dirty="0">
                <a:solidFill>
                  <a:srgbClr val="00B0F0"/>
                </a:solidFill>
                <a:latin typeface="Patchwork Stitchlings" panose="03000600000000000000" pitchFamily="66" charset="0"/>
                <a:ea typeface="A little sunshine" pitchFamily="2" charset="0"/>
              </a:rPr>
              <a:t>Jour 2 </a:t>
            </a:r>
            <a:r>
              <a:rPr lang="fr-FR" b="1" dirty="0">
                <a:solidFill>
                  <a:srgbClr val="00B0F0"/>
                </a:solidFill>
                <a:latin typeface="Waltograph" panose="03080602000000000000" pitchFamily="66" charset="0"/>
                <a:ea typeface="A little sunshine" pitchFamily="2" charset="0"/>
              </a:rPr>
              <a:t>: mardi 12 septembre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>
                <a:solidFill>
                  <a:srgbClr val="00B050"/>
                </a:solidFill>
              </a:rPr>
              <a:t>TRANSPOSITION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Rouge : activités 3 et 4</a:t>
            </a:r>
          </a:p>
          <a:p>
            <a:pPr>
              <a:buNone/>
            </a:pPr>
            <a:r>
              <a:rPr lang="fr-FR" dirty="0">
                <a:solidFill>
                  <a:srgbClr val="FFC000"/>
                </a:solidFill>
              </a:rPr>
              <a:t>Jaune :  Finis de copier la poésie et commence le dessin </a:t>
            </a:r>
          </a:p>
          <a:p>
            <a:pPr>
              <a:buNone/>
            </a:pPr>
            <a:r>
              <a:rPr lang="fr-FR" dirty="0">
                <a:solidFill>
                  <a:srgbClr val="00B0F0"/>
                </a:solidFill>
              </a:rPr>
              <a:t>Bleu : activité de production d’écrit ( distribuer la consigne à coller sur le cahier de prod)</a:t>
            </a:r>
          </a:p>
          <a:p>
            <a:pPr>
              <a:buNone/>
            </a:pPr>
            <a:r>
              <a:rPr lang="fr-FR" dirty="0">
                <a:solidFill>
                  <a:srgbClr val="00B050"/>
                </a:solidFill>
              </a:rPr>
              <a:t>Vert : Activités avec l’enseignant</a:t>
            </a:r>
          </a:p>
          <a:p>
            <a:pPr>
              <a:buNone/>
            </a:pPr>
            <a:endParaRPr lang="fr-FR" dirty="0">
              <a:solidFill>
                <a:srgbClr val="00B050"/>
              </a:solidFill>
            </a:endParaRPr>
          </a:p>
          <a:p>
            <a:pPr>
              <a:buNone/>
            </a:pP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200633-7ED8-4605-AD7F-251FA2E46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72948"/>
            <a:ext cx="652329" cy="90838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686A10D-E14D-4BA2-A78F-9C1606D1D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467762"/>
            <a:ext cx="768163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fr-FR" dirty="0">
                <a:solidFill>
                  <a:srgbClr val="0070C0"/>
                </a:solidFill>
                <a:latin typeface="Neverwinter" panose="02000500000000000000" pitchFamily="2" charset="0"/>
              </a:rPr>
              <a:t>Fiche enseignant</a:t>
            </a:r>
          </a:p>
          <a:p>
            <a:pPr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partir du texte des deux chats, imaginer une courte histoire dans laquelle deux enfants se disputent un objet trouvé, car chacun dit l’avoir trouvé le premier.</a:t>
            </a:r>
          </a:p>
          <a:p>
            <a:pPr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Rechercher des idées collectivement : où se déroule l’histoire, de quel objet il s’agit et comment les deux enfants sont mis d’accord par un adulte qui les a vus se disputer. Écrire au tableau les mots et expressions dont les élèves peuvent avoir besoin.</a:t>
            </a:r>
          </a:p>
          <a:p>
            <a:pPr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Rédiger au présent. Faire relire le texte produit en vérifiant la ponctuation et la terminaison des verbes au présent.</a:t>
            </a:r>
          </a:p>
          <a:p>
            <a:pPr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Éventuellement, écrire un des textes produits au tableau, l’enrichir et ajouter des mots de liaison pour relier les phrases entre elles.</a:t>
            </a:r>
            <a:endParaRPr lang="fr-FR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fr-FR" dirty="0">
                <a:solidFill>
                  <a:srgbClr val="00B0F0"/>
                </a:solidFill>
              </a:rPr>
              <a:t>Distribuer feuille de </a:t>
            </a:r>
            <a:r>
              <a:rPr lang="fr-FR" dirty="0" err="1">
                <a:solidFill>
                  <a:srgbClr val="00B0F0"/>
                </a:solidFill>
              </a:rPr>
              <a:t>transpo</a:t>
            </a:r>
            <a:r>
              <a:rPr lang="fr-FR" dirty="0">
                <a:solidFill>
                  <a:srgbClr val="00B0F0"/>
                </a:solidFill>
              </a:rPr>
              <a:t>. Faire souligner les mots à changer. Puis transposition individuelle pendant qqes minutes. Passer dans les groupes.</a:t>
            </a:r>
          </a:p>
          <a:p>
            <a:pPr>
              <a:buNone/>
            </a:pPr>
            <a:endParaRPr lang="fr-FR" dirty="0">
              <a:solidFill>
                <a:srgbClr val="00B0F0"/>
              </a:solidFill>
            </a:endParaRPr>
          </a:p>
          <a:p>
            <a:pPr>
              <a:buNone/>
            </a:pPr>
            <a:endParaRPr lang="fr-F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4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Patchwork Stitchlings" panose="03000600000000000000" pitchFamily="66" charset="0"/>
                <a:ea typeface="A little sunshine" pitchFamily="2" charset="0"/>
              </a:rPr>
              <a:t>Jour 3 </a:t>
            </a:r>
            <a:r>
              <a:rPr lang="fr-FR" b="1" dirty="0">
                <a:solidFill>
                  <a:srgbClr val="00B0F0"/>
                </a:solidFill>
                <a:latin typeface="Waltograph" panose="03080602000000000000" pitchFamily="66" charset="0"/>
                <a:ea typeface="A little sunshine" pitchFamily="2" charset="0"/>
              </a:rPr>
              <a:t>: Jeudi 14 septembre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22322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r-FR" sz="29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sz="2900" dirty="0">
                <a:solidFill>
                  <a:srgbClr val="00B0F0"/>
                </a:solidFill>
              </a:rPr>
              <a:t>Première leçon ( la vraie)  :  la phrase!</a:t>
            </a:r>
          </a:p>
          <a:p>
            <a:pPr>
              <a:buNone/>
            </a:pPr>
            <a:endParaRPr lang="fr-FR" sz="29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r-FR" sz="2900" dirty="0">
                <a:solidFill>
                  <a:schemeClr val="accent1"/>
                </a:solidFill>
              </a:rPr>
              <a:t>Mettre  à la forme affirmative la phrase : Vous ne pouvez pas vous mettre d’accord.</a:t>
            </a:r>
          </a:p>
          <a:p>
            <a:pPr>
              <a:buNone/>
            </a:pPr>
            <a:endParaRPr lang="fr-FR" sz="2900" dirty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fr-FR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 la phrase interrogative : Puis-je vous aider ?  Reformule là de deux manières!</a:t>
            </a:r>
          </a:p>
          <a:p>
            <a:pPr>
              <a:buNone/>
            </a:pPr>
            <a:endParaRPr lang="fr-FR" sz="3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fr-FR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Analyse logique : </a:t>
            </a:r>
          </a:p>
          <a:p>
            <a:pPr>
              <a:buNone/>
            </a:pPr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1C1548-64B8-4D0D-A5AF-65AB4562F8FA}"/>
              </a:ext>
            </a:extLst>
          </p:cNvPr>
          <p:cNvSpPr txBox="1"/>
          <p:nvPr/>
        </p:nvSpPr>
        <p:spPr>
          <a:xfrm>
            <a:off x="506437" y="288429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Deux chats trouvent un pain.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2B8492-2FC6-4D4E-B40D-521FEAEFB61F}"/>
              </a:ext>
            </a:extLst>
          </p:cNvPr>
          <p:cNvSpPr/>
          <p:nvPr/>
        </p:nvSpPr>
        <p:spPr>
          <a:xfrm>
            <a:off x="611012" y="3183759"/>
            <a:ext cx="946448" cy="360040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38DB58-2462-4DD8-89DB-14650C973CCD}"/>
              </a:ext>
            </a:extLst>
          </p:cNvPr>
          <p:cNvSpPr/>
          <p:nvPr/>
        </p:nvSpPr>
        <p:spPr>
          <a:xfrm>
            <a:off x="1607244" y="3253626"/>
            <a:ext cx="1740619" cy="201121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78EAA8-A641-4A9B-9CA2-243C8603C9C1}"/>
              </a:ext>
            </a:extLst>
          </p:cNvPr>
          <p:cNvSpPr/>
          <p:nvPr/>
        </p:nvSpPr>
        <p:spPr>
          <a:xfrm>
            <a:off x="1631737" y="3438291"/>
            <a:ext cx="708015" cy="249523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890AD5-433C-4E32-B2FB-637BF4145E5A}"/>
              </a:ext>
            </a:extLst>
          </p:cNvPr>
          <p:cNvSpPr/>
          <p:nvPr/>
        </p:nvSpPr>
        <p:spPr>
          <a:xfrm>
            <a:off x="2483768" y="3454747"/>
            <a:ext cx="864095" cy="262285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CdV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3F48BD-8C86-434A-949A-485E14F7A8FF}"/>
              </a:ext>
            </a:extLst>
          </p:cNvPr>
          <p:cNvSpPr txBox="1"/>
          <p:nvPr/>
        </p:nvSpPr>
        <p:spPr>
          <a:xfrm>
            <a:off x="4211960" y="3068960"/>
            <a:ext cx="454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un clin d’œil, il revient avec une balance.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65762D-56F1-4E32-97EC-FCAA9E939451}"/>
              </a:ext>
            </a:extLst>
          </p:cNvPr>
          <p:cNvSpPr/>
          <p:nvPr/>
        </p:nvSpPr>
        <p:spPr>
          <a:xfrm>
            <a:off x="5685235" y="3396242"/>
            <a:ext cx="360040" cy="379293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2445A3-F22A-4255-BA8B-837563D45005}"/>
              </a:ext>
            </a:extLst>
          </p:cNvPr>
          <p:cNvSpPr/>
          <p:nvPr/>
        </p:nvSpPr>
        <p:spPr>
          <a:xfrm>
            <a:off x="6059095" y="3396242"/>
            <a:ext cx="708015" cy="226716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A0F233-5413-4235-AE02-E3964933DD1E}"/>
              </a:ext>
            </a:extLst>
          </p:cNvPr>
          <p:cNvSpPr/>
          <p:nvPr/>
        </p:nvSpPr>
        <p:spPr>
          <a:xfrm>
            <a:off x="6059095" y="3622958"/>
            <a:ext cx="708015" cy="249523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D6C661-3240-4ADA-806B-4110AE0A39AD}"/>
              </a:ext>
            </a:extLst>
          </p:cNvPr>
          <p:cNvSpPr/>
          <p:nvPr/>
        </p:nvSpPr>
        <p:spPr>
          <a:xfrm>
            <a:off x="6767110" y="3454747"/>
            <a:ext cx="1693322" cy="26228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DcP</a:t>
            </a:r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A3103-1640-4707-8B7E-C1F715CE8AD0}"/>
              </a:ext>
            </a:extLst>
          </p:cNvPr>
          <p:cNvSpPr/>
          <p:nvPr/>
        </p:nvSpPr>
        <p:spPr>
          <a:xfrm>
            <a:off x="4358157" y="3400235"/>
            <a:ext cx="1180882" cy="325633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DcP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F711A39-4478-438B-A1C6-F0C0F2A48315}"/>
              </a:ext>
            </a:extLst>
          </p:cNvPr>
          <p:cNvSpPr txBox="1"/>
          <p:nvPr/>
        </p:nvSpPr>
        <p:spPr>
          <a:xfrm>
            <a:off x="457199" y="4221088"/>
            <a:ext cx="771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voyant le beau pain tout doré et croustillant, son estomac crie famine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A04F2F-38EC-4F0D-92F1-18FF76CEAF26}"/>
              </a:ext>
            </a:extLst>
          </p:cNvPr>
          <p:cNvSpPr/>
          <p:nvPr/>
        </p:nvSpPr>
        <p:spPr>
          <a:xfrm>
            <a:off x="5076056" y="4581128"/>
            <a:ext cx="1080120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2F9360-205B-485B-A2CF-31D80870761C}"/>
              </a:ext>
            </a:extLst>
          </p:cNvPr>
          <p:cNvSpPr/>
          <p:nvPr/>
        </p:nvSpPr>
        <p:spPr>
          <a:xfrm>
            <a:off x="6156176" y="4590420"/>
            <a:ext cx="1080120" cy="317865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DDAF59-CF9C-43BA-A29C-B2B89DF8B879}"/>
              </a:ext>
            </a:extLst>
          </p:cNvPr>
          <p:cNvSpPr/>
          <p:nvPr/>
        </p:nvSpPr>
        <p:spPr>
          <a:xfrm>
            <a:off x="6156177" y="4917577"/>
            <a:ext cx="432048" cy="326701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1C39F1-A087-4F55-8FAB-01F7043AD04F}"/>
              </a:ext>
            </a:extLst>
          </p:cNvPr>
          <p:cNvSpPr/>
          <p:nvPr/>
        </p:nvSpPr>
        <p:spPr>
          <a:xfrm>
            <a:off x="6587761" y="4959752"/>
            <a:ext cx="648536" cy="282098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Cdv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30F1A3-3312-4E91-863B-6AFBEB465875}"/>
              </a:ext>
            </a:extLst>
          </p:cNvPr>
          <p:cNvSpPr/>
          <p:nvPr/>
        </p:nvSpPr>
        <p:spPr>
          <a:xfrm>
            <a:off x="435700" y="4508664"/>
            <a:ext cx="4424332" cy="32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Cdp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A1F33BC-2562-43F7-A280-D455508C1F18}"/>
              </a:ext>
            </a:extLst>
          </p:cNvPr>
          <p:cNvSpPr txBox="1"/>
          <p:nvPr/>
        </p:nvSpPr>
        <p:spPr>
          <a:xfrm>
            <a:off x="323528" y="5485874"/>
            <a:ext cx="536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avale le dernier morceau en toute hâte.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7F49CD-5F9D-4B16-9468-55139A6A7648}"/>
              </a:ext>
            </a:extLst>
          </p:cNvPr>
          <p:cNvSpPr/>
          <p:nvPr/>
        </p:nvSpPr>
        <p:spPr>
          <a:xfrm>
            <a:off x="263686" y="5855206"/>
            <a:ext cx="242751" cy="400326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8B5991-D0F8-4120-8A01-B39577A43E81}"/>
              </a:ext>
            </a:extLst>
          </p:cNvPr>
          <p:cNvSpPr/>
          <p:nvPr/>
        </p:nvSpPr>
        <p:spPr>
          <a:xfrm>
            <a:off x="611012" y="5822155"/>
            <a:ext cx="2160788" cy="251233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CF799D-7E25-401D-9ECB-BD7EFF2C877E}"/>
              </a:ext>
            </a:extLst>
          </p:cNvPr>
          <p:cNvSpPr/>
          <p:nvPr/>
        </p:nvSpPr>
        <p:spPr>
          <a:xfrm>
            <a:off x="567500" y="6130770"/>
            <a:ext cx="708015" cy="249523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2A5D2D-F6B5-4652-8006-7BBD5F1DA996}"/>
              </a:ext>
            </a:extLst>
          </p:cNvPr>
          <p:cNvSpPr/>
          <p:nvPr/>
        </p:nvSpPr>
        <p:spPr>
          <a:xfrm>
            <a:off x="1252882" y="6114481"/>
            <a:ext cx="1518918" cy="29518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Cdv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F23EFA-2BD2-4277-B00A-F5216117B5EC}"/>
              </a:ext>
            </a:extLst>
          </p:cNvPr>
          <p:cNvSpPr/>
          <p:nvPr/>
        </p:nvSpPr>
        <p:spPr>
          <a:xfrm>
            <a:off x="2861167" y="5880780"/>
            <a:ext cx="1463620" cy="298688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Cdp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322F3C-F11B-4FAF-9F39-5E6B812E1F5C}"/>
              </a:ext>
            </a:extLst>
          </p:cNvPr>
          <p:cNvSpPr/>
          <p:nvPr/>
        </p:nvSpPr>
        <p:spPr>
          <a:xfrm>
            <a:off x="0" y="2492896"/>
            <a:ext cx="8761077" cy="41044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00B0F0"/>
                </a:solidFill>
              </a:rPr>
              <a:t>Collecte 2</a:t>
            </a:r>
          </a:p>
          <a:p>
            <a:endParaRPr lang="fr-FR" dirty="0">
              <a:solidFill>
                <a:srgbClr val="00B0F0"/>
              </a:solidFill>
            </a:endParaRPr>
          </a:p>
          <a:p>
            <a:r>
              <a:rPr lang="fr-FR" sz="2400" dirty="0">
                <a:solidFill>
                  <a:srgbClr val="0070C0"/>
                </a:solidFill>
              </a:rPr>
              <a:t>Activités 5 et 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99A4D6-9991-4490-85F0-F678D236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46" y="64655"/>
            <a:ext cx="719390" cy="90838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7CAC579-D230-4397-9EC5-06B13C376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772" y="186946"/>
            <a:ext cx="768163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3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sz="1800" b="1" dirty="0">
                <a:solidFill>
                  <a:srgbClr val="0070C0"/>
                </a:solidFill>
                <a:latin typeface="Patchwork Stitchlings" panose="03000600000000000000" pitchFamily="66" charset="0"/>
                <a:ea typeface="A little sunshine" pitchFamily="2" charset="0"/>
              </a:rPr>
              <a:t>Jour 4</a:t>
            </a:r>
            <a:r>
              <a:rPr lang="fr-FR" b="1" dirty="0">
                <a:solidFill>
                  <a:srgbClr val="993300"/>
                </a:solidFill>
                <a:latin typeface="CF One Two Trees" pitchFamily="2" charset="0"/>
                <a:ea typeface="A little sunshine" pitchFamily="2" charset="0"/>
              </a:rPr>
              <a:t>: </a:t>
            </a:r>
            <a:r>
              <a:rPr lang="fr-FR" b="1" dirty="0">
                <a:solidFill>
                  <a:srgbClr val="00B0F0"/>
                </a:solidFill>
                <a:latin typeface="Waltograph" panose="03080602000000000000" pitchFamily="66" charset="0"/>
                <a:ea typeface="A little sunshine" pitchFamily="2" charset="0"/>
              </a:rPr>
              <a:t>Vendredi 15 septembre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800" dirty="0">
              <a:solidFill>
                <a:srgbClr val="00B050"/>
              </a:solidFill>
            </a:endParaRPr>
          </a:p>
          <a:p>
            <a:pPr>
              <a:buNone/>
            </a:pP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896DB0-8DCA-47DE-A4B8-93C4E8BA97D8}"/>
              </a:ext>
            </a:extLst>
          </p:cNvPr>
          <p:cNvSpPr txBox="1"/>
          <p:nvPr/>
        </p:nvSpPr>
        <p:spPr>
          <a:xfrm>
            <a:off x="323528" y="1412776"/>
            <a:ext cx="836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Dans les groupes suivants, trouve le mot principal ( LE NOM)…Lis les autres mots qui donnent des renseignements sur ce mot principal.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96C2BF7-6DCC-47F3-BA52-26F7AF05D9E7}"/>
              </a:ext>
            </a:extLst>
          </p:cNvPr>
          <p:cNvSpPr txBox="1"/>
          <p:nvPr/>
        </p:nvSpPr>
        <p:spPr>
          <a:xfrm>
            <a:off x="-54260" y="2420888"/>
            <a:ext cx="925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Le singe – le beau pain doré – deux parts égales – ce pain – le dernier morceau </a:t>
            </a:r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57964293-C9F7-40CD-B04C-A74F11CB5009}"/>
              </a:ext>
            </a:extLst>
          </p:cNvPr>
          <p:cNvSpPr/>
          <p:nvPr/>
        </p:nvSpPr>
        <p:spPr>
          <a:xfrm>
            <a:off x="827584" y="2731653"/>
            <a:ext cx="360040" cy="463986"/>
          </a:xfrm>
          <a:prstGeom prst="triangle">
            <a:avLst/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1E1DF7E-FF58-44E9-ADCC-E8CB8FBAD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731653"/>
            <a:ext cx="384081" cy="4877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7C74513-2C9B-4D30-B1FF-AA919935E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793" y="2764458"/>
            <a:ext cx="384081" cy="48772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EF0686D-EEBA-49E5-99B8-617B0F4A8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196" y="2792728"/>
            <a:ext cx="384081" cy="4877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1BF22CA-F596-4CF8-A52A-57ABF4EC1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2731653"/>
            <a:ext cx="384081" cy="48772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13A42EC-EAB7-4E5C-99F5-A6E266540A2E}"/>
              </a:ext>
            </a:extLst>
          </p:cNvPr>
          <p:cNvSpPr txBox="1"/>
          <p:nvPr/>
        </p:nvSpPr>
        <p:spPr>
          <a:xfrm>
            <a:off x="323528" y="4437112"/>
            <a:ext cx="8363272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A3F554-B53E-437B-8FEE-7E162F055CEF}"/>
              </a:ext>
            </a:extLst>
          </p:cNvPr>
          <p:cNvSpPr txBox="1"/>
          <p:nvPr/>
        </p:nvSpPr>
        <p:spPr>
          <a:xfrm>
            <a:off x="183110" y="3489357"/>
            <a:ext cx="8644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Dans le dictionnaire, cherche le mot œil : Quelle est la signification des lettres N M ?</a:t>
            </a:r>
          </a:p>
          <a:p>
            <a:endParaRPr lang="fr-FR" dirty="0"/>
          </a:p>
          <a:p>
            <a:r>
              <a:rPr lang="fr-FR" dirty="0">
                <a:solidFill>
                  <a:srgbClr val="00B0F0"/>
                </a:solidFill>
              </a:rPr>
              <a:t>Donne au moins cinq expressions imagées contenant ce mot </a:t>
            </a:r>
            <a:r>
              <a:rPr lang="fr-FR" dirty="0" err="1">
                <a:solidFill>
                  <a:srgbClr val="00B0F0"/>
                </a:solidFill>
              </a:rPr>
              <a:t>oeil</a:t>
            </a:r>
            <a:r>
              <a:rPr lang="fr-FR" dirty="0">
                <a:solidFill>
                  <a:srgbClr val="00B0F0"/>
                </a:solidFill>
              </a:rPr>
              <a:t> (ou yeux) </a:t>
            </a:r>
          </a:p>
          <a:p>
            <a:endParaRPr lang="fr-FR" dirty="0"/>
          </a:p>
          <a:p>
            <a:r>
              <a:rPr lang="fr-FR" dirty="0"/>
              <a:t>Dans le dictionnaire, cherche le mot simple. Lire l’abréviation qui indique sa classe grammaticale. Lire les mots de la famille de simple et leur définition.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Dans le dictionnaire, cherche le mot pain et donne ses différentes définitions.</a:t>
            </a:r>
            <a:endParaRPr lang="fr-FR" dirty="0"/>
          </a:p>
          <a:p>
            <a:r>
              <a:rPr lang="fr-FR" dirty="0">
                <a:solidFill>
                  <a:srgbClr val="00B0F0"/>
                </a:solidFill>
              </a:rPr>
              <a:t>Écrire le mot qui vient juste avant et celui qui vient juste après dans le dictionnaire.</a:t>
            </a:r>
          </a:p>
          <a:p>
            <a:r>
              <a:rPr lang="fr-FR" dirty="0">
                <a:solidFill>
                  <a:srgbClr val="00B0F0"/>
                </a:solidFill>
              </a:rPr>
              <a:t>Quel est l’homophone avec lequel il ne faut pas le confondre?</a:t>
            </a:r>
          </a:p>
          <a:p>
            <a:endParaRPr lang="fr-FR" dirty="0">
              <a:solidFill>
                <a:srgbClr val="00B0F0"/>
              </a:solidFill>
            </a:endParaRPr>
          </a:p>
          <a:p>
            <a:r>
              <a:rPr lang="fr-FR" dirty="0">
                <a:solidFill>
                  <a:srgbClr val="0070C0"/>
                </a:solidFill>
              </a:rPr>
              <a:t>Terminer la feuille d’activité </a:t>
            </a:r>
            <a:r>
              <a:rPr lang="fr-FR">
                <a:solidFill>
                  <a:srgbClr val="0070C0"/>
                </a:solidFill>
              </a:rPr>
              <a:t>du texte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1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75000"/>
          </a:schemeClr>
        </a:solidFill>
        <a:ln>
          <a:solidFill>
            <a:schemeClr val="accent1">
              <a:shade val="50000"/>
            </a:schemeClr>
          </a:solidFill>
          <a:prstDash val="dash"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5566</TotalTime>
  <Words>556</Words>
  <Application>Microsoft Office PowerPoint</Application>
  <PresentationFormat>Affichage à l'écran (4:3)</PresentationFormat>
  <Paragraphs>77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 little sunshine</vt:lpstr>
      <vt:lpstr>Arial</vt:lpstr>
      <vt:lpstr>Calibri</vt:lpstr>
      <vt:lpstr>CF One Two Trees</vt:lpstr>
      <vt:lpstr>Fudgie</vt:lpstr>
      <vt:lpstr>Neverwinter</vt:lpstr>
      <vt:lpstr>Patchwork Stitchlings</vt:lpstr>
      <vt:lpstr>Waltograph</vt:lpstr>
      <vt:lpstr>Thème Office</vt:lpstr>
      <vt:lpstr>Semaine 2  texte 2 deux chats, un singe, un pain</vt:lpstr>
      <vt:lpstr>Jour 1 : Lundi 11 septembre</vt:lpstr>
      <vt:lpstr>Jour 2 : mardi 12 septembre</vt:lpstr>
      <vt:lpstr>Présentation PowerPoint</vt:lpstr>
      <vt:lpstr>Jour 3 : Jeudi 14 septembre</vt:lpstr>
      <vt:lpstr>Jour 4: Vendredi 15 septembre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Semaine 3 texte 3 Renart vole des poissons</dc:title>
  <dc:creator>brice barbier</dc:creator>
  <cp:lastModifiedBy>brice barbier</cp:lastModifiedBy>
  <cp:revision>480</cp:revision>
  <dcterms:created xsi:type="dcterms:W3CDTF">2015-09-13T10:02:45Z</dcterms:created>
  <dcterms:modified xsi:type="dcterms:W3CDTF">2017-08-17T07:16:52Z</dcterms:modified>
</cp:coreProperties>
</file>