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5311-6453-4C92-AC22-87FB12DCC8BA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7C0D9-BFC2-4C2D-BEA3-E172A058F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04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793DA-B021-4D4C-9704-B680ED6188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3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C0D9-BFC2-4C2D-BEA3-E172A058FEB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21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5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38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61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23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24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7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10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22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44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091E2-1A68-41F0-9455-AEEF9CECDD1D}" type="datetimeFigureOut">
              <a:rPr lang="fr-FR" smtClean="0"/>
              <a:t>08/08/2016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8C20-BFBE-4C8A-9C60-7046928A3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3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37" y="2047007"/>
            <a:ext cx="695325" cy="7048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162" y="3728929"/>
            <a:ext cx="598179" cy="606373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5" y="3354346"/>
            <a:ext cx="596830" cy="60500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493" y="3235126"/>
            <a:ext cx="418781" cy="39945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658" y="189331"/>
            <a:ext cx="5428247" cy="1215270"/>
          </a:xfrm>
        </p:spPr>
        <p:txBody>
          <a:bodyPr>
            <a:noAutofit/>
          </a:bodyPr>
          <a:lstStyle/>
          <a:p>
            <a:pPr algn="ctr"/>
            <a:r>
              <a:rPr lang="fr-FR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Mes blasons </a:t>
            </a:r>
            <a:br>
              <a:rPr lang="fr-FR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</a:br>
            <a:r>
              <a:rPr lang="fr-FR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de calcul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684" y="1640304"/>
            <a:ext cx="4056647" cy="460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blanc </a:t>
            </a:r>
            <a:r>
              <a:rPr lang="fr-FR" sz="2400" dirty="0">
                <a:latin typeface="That's Font Folks!" panose="03050500040606010104" pitchFamily="66" charset="0"/>
              </a:rPr>
              <a:t>: les additions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411" y="96253"/>
            <a:ext cx="5630778" cy="61722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84" y="121820"/>
            <a:ext cx="689811" cy="126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1540042" y="2273967"/>
            <a:ext cx="4287251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jaune </a:t>
            </a:r>
            <a:r>
              <a:rPr lang="fr-FR" sz="2400" dirty="0">
                <a:latin typeface="That's Font Folks!" panose="03050500040606010104" pitchFamily="66" charset="0"/>
              </a:rPr>
              <a:t>: les additions à 3 étages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60684" y="2920338"/>
            <a:ext cx="4076699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orange </a:t>
            </a:r>
            <a:r>
              <a:rPr lang="fr-FR" sz="2400" dirty="0">
                <a:latin typeface="That's Font Folks!" panose="03050500040606010104" pitchFamily="66" charset="0"/>
              </a:rPr>
              <a:t>: les additions à trous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117558" y="3641150"/>
            <a:ext cx="3759379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vert </a:t>
            </a:r>
            <a:r>
              <a:rPr lang="fr-FR" sz="2400" dirty="0">
                <a:latin typeface="That's Font Folks!" panose="03050500040606010104" pitchFamily="66" charset="0"/>
              </a:rPr>
              <a:t>: les soustractions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260685" y="4292361"/>
            <a:ext cx="4056646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bleu </a:t>
            </a:r>
            <a:r>
              <a:rPr lang="fr-FR" sz="2400" dirty="0">
                <a:latin typeface="That's Font Folks!" panose="03050500040606010104" pitchFamily="66" charset="0"/>
              </a:rPr>
              <a:t>: les multiplications</a:t>
            </a: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540043" y="5006988"/>
            <a:ext cx="4259838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noir </a:t>
            </a:r>
            <a:r>
              <a:rPr lang="fr-FR" sz="2100" dirty="0">
                <a:latin typeface="That's Font Folks!" panose="03050500040606010104" pitchFamily="66" charset="0"/>
              </a:rPr>
              <a:t>: les multiplications à 2 étages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260685" y="5711630"/>
            <a:ext cx="3340088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Or </a:t>
            </a:r>
            <a:r>
              <a:rPr lang="fr-FR" sz="2400" dirty="0">
                <a:latin typeface="That's Font Folks!" panose="03050500040606010104" pitchFamily="66" charset="0"/>
              </a:rPr>
              <a:t>: Révisions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891" y="1650520"/>
            <a:ext cx="619125" cy="59055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312" y="1649080"/>
            <a:ext cx="619125" cy="5905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498" y="2795052"/>
            <a:ext cx="418781" cy="39945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046" y="3237557"/>
            <a:ext cx="418781" cy="39945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147" y="3967146"/>
            <a:ext cx="1014413" cy="58102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278" y="4560343"/>
            <a:ext cx="496512" cy="47359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3772" y="5316169"/>
            <a:ext cx="1599018" cy="915869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205" y="4735145"/>
            <a:ext cx="612117" cy="350602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25" y="5095502"/>
            <a:ext cx="598179" cy="606373"/>
          </a:xfrm>
          <a:prstGeom prst="rect">
            <a:avLst/>
          </a:prstGeom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172" y="1446787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94" y="2056055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82" y="2795052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19" y="3454796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006" y="4139559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63" y="4797141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520" y="5428256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869" y="163827"/>
            <a:ext cx="1196062" cy="123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911" y="2039743"/>
            <a:ext cx="695325" cy="704850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236" y="3721665"/>
            <a:ext cx="598179" cy="606373"/>
          </a:xfrm>
          <a:prstGeom prst="rect">
            <a:avLst/>
          </a:prstGeom>
        </p:spPr>
      </p:pic>
      <p:pic>
        <p:nvPicPr>
          <p:cNvPr id="81" name="Imag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879" y="3347082"/>
            <a:ext cx="596830" cy="605006"/>
          </a:xfrm>
          <a:prstGeom prst="rect">
            <a:avLst/>
          </a:prstGeom>
        </p:spPr>
      </p:pic>
      <p:pic>
        <p:nvPicPr>
          <p:cNvPr id="82" name="Imag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4567" y="3227862"/>
            <a:ext cx="418781" cy="399453"/>
          </a:xfrm>
          <a:prstGeom prst="rect">
            <a:avLst/>
          </a:prstGeom>
        </p:spPr>
      </p:pic>
      <p:sp>
        <p:nvSpPr>
          <p:cNvPr id="83" name="Titre 1"/>
          <p:cNvSpPr txBox="1">
            <a:spLocks/>
          </p:cNvSpPr>
          <p:nvPr/>
        </p:nvSpPr>
        <p:spPr>
          <a:xfrm>
            <a:off x="5862732" y="182067"/>
            <a:ext cx="5428247" cy="1215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Mes blasons </a:t>
            </a:r>
            <a:br>
              <a:rPr lang="fr-FR" sz="54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</a:br>
            <a:r>
              <a:rPr lang="fr-FR" sz="54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de calcul</a:t>
            </a:r>
            <a:endParaRPr lang="fr-FR" sz="5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84" name="Espace réservé du contenu 2"/>
          <p:cNvSpPr txBox="1">
            <a:spLocks/>
          </p:cNvSpPr>
          <p:nvPr/>
        </p:nvSpPr>
        <p:spPr>
          <a:xfrm>
            <a:off x="5872758" y="1633040"/>
            <a:ext cx="4056647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blanc </a:t>
            </a:r>
            <a:r>
              <a:rPr lang="fr-FR" sz="2400" smtClean="0">
                <a:latin typeface="That's Font Folks!" panose="03050500040606010104" pitchFamily="66" charset="0"/>
              </a:rPr>
              <a:t>: les additions</a:t>
            </a:r>
            <a:endParaRPr lang="fr-FR" sz="2400" dirty="0">
              <a:latin typeface="That's Font Folks!" panose="03050500040606010104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768485" y="88989"/>
            <a:ext cx="5630778" cy="61722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Picture 2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758" y="114556"/>
            <a:ext cx="689811" cy="126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Espace réservé du contenu 2"/>
          <p:cNvSpPr txBox="1">
            <a:spLocks/>
          </p:cNvSpPr>
          <p:nvPr/>
        </p:nvSpPr>
        <p:spPr>
          <a:xfrm>
            <a:off x="7152116" y="2266703"/>
            <a:ext cx="4287251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jaune </a:t>
            </a:r>
            <a:r>
              <a:rPr lang="fr-FR" sz="2400" dirty="0">
                <a:latin typeface="That's Font Folks!" panose="03050500040606010104" pitchFamily="66" charset="0"/>
              </a:rPr>
              <a:t>: les additions à 3 étages</a:t>
            </a:r>
          </a:p>
        </p:txBody>
      </p:sp>
      <p:sp>
        <p:nvSpPr>
          <p:cNvPr id="88" name="Espace réservé du contenu 2"/>
          <p:cNvSpPr txBox="1">
            <a:spLocks/>
          </p:cNvSpPr>
          <p:nvPr/>
        </p:nvSpPr>
        <p:spPr>
          <a:xfrm>
            <a:off x="5872758" y="2913074"/>
            <a:ext cx="4076699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orange </a:t>
            </a:r>
            <a:r>
              <a:rPr lang="fr-FR" sz="2400" dirty="0">
                <a:latin typeface="That's Font Folks!" panose="03050500040606010104" pitchFamily="66" charset="0"/>
              </a:rPr>
              <a:t>: les additions à trous</a:t>
            </a:r>
          </a:p>
        </p:txBody>
      </p:sp>
      <p:sp>
        <p:nvSpPr>
          <p:cNvPr id="89" name="Espace réservé du contenu 2"/>
          <p:cNvSpPr txBox="1">
            <a:spLocks/>
          </p:cNvSpPr>
          <p:nvPr/>
        </p:nvSpPr>
        <p:spPr>
          <a:xfrm>
            <a:off x="7729632" y="3633886"/>
            <a:ext cx="3759379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vert </a:t>
            </a:r>
            <a:r>
              <a:rPr lang="fr-FR" sz="2400" dirty="0">
                <a:latin typeface="That's Font Folks!" panose="03050500040606010104" pitchFamily="66" charset="0"/>
              </a:rPr>
              <a:t>: les soustractions</a:t>
            </a:r>
          </a:p>
        </p:txBody>
      </p:sp>
      <p:sp>
        <p:nvSpPr>
          <p:cNvPr id="90" name="Espace réservé du contenu 2"/>
          <p:cNvSpPr txBox="1">
            <a:spLocks/>
          </p:cNvSpPr>
          <p:nvPr/>
        </p:nvSpPr>
        <p:spPr>
          <a:xfrm>
            <a:off x="5872759" y="4285097"/>
            <a:ext cx="4056646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bleu </a:t>
            </a:r>
            <a:r>
              <a:rPr lang="fr-FR" sz="2400" dirty="0">
                <a:latin typeface="That's Font Folks!" panose="03050500040606010104" pitchFamily="66" charset="0"/>
              </a:rPr>
              <a:t>: les multiplications</a:t>
            </a:r>
          </a:p>
        </p:txBody>
      </p:sp>
      <p:sp>
        <p:nvSpPr>
          <p:cNvPr id="91" name="Espace réservé du contenu 2"/>
          <p:cNvSpPr txBox="1">
            <a:spLocks/>
          </p:cNvSpPr>
          <p:nvPr/>
        </p:nvSpPr>
        <p:spPr>
          <a:xfrm>
            <a:off x="7152117" y="4999724"/>
            <a:ext cx="4259838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noir </a:t>
            </a:r>
            <a:r>
              <a:rPr lang="fr-FR" sz="2100" dirty="0">
                <a:latin typeface="That's Font Folks!" panose="03050500040606010104" pitchFamily="66" charset="0"/>
              </a:rPr>
              <a:t>: les multiplications à 2 étages</a:t>
            </a:r>
          </a:p>
        </p:txBody>
      </p:sp>
      <p:sp>
        <p:nvSpPr>
          <p:cNvPr id="92" name="Espace réservé du contenu 2"/>
          <p:cNvSpPr txBox="1">
            <a:spLocks/>
          </p:cNvSpPr>
          <p:nvPr/>
        </p:nvSpPr>
        <p:spPr>
          <a:xfrm>
            <a:off x="5872759" y="5704366"/>
            <a:ext cx="3340088" cy="46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at's Font Folks!" panose="03050500040606010104" pitchFamily="66" charset="0"/>
              </a:rPr>
              <a:t>Blason Or </a:t>
            </a:r>
            <a:r>
              <a:rPr lang="fr-FR" sz="2400" dirty="0">
                <a:latin typeface="That's Font Folks!" panose="03050500040606010104" pitchFamily="66" charset="0"/>
              </a:rPr>
              <a:t>: Révisions</a:t>
            </a: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5965" y="1643256"/>
            <a:ext cx="619125" cy="590550"/>
          </a:xfrm>
          <a:prstGeom prst="rect">
            <a:avLst/>
          </a:prstGeom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386" y="1641816"/>
            <a:ext cx="619125" cy="590550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3572" y="2787788"/>
            <a:ext cx="418781" cy="399453"/>
          </a:xfrm>
          <a:prstGeom prst="rect">
            <a:avLst/>
          </a:prstGeom>
        </p:spPr>
      </p:pic>
      <p:pic>
        <p:nvPicPr>
          <p:cNvPr id="96" name="Imag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2120" y="3230293"/>
            <a:ext cx="418781" cy="399453"/>
          </a:xfrm>
          <a:prstGeom prst="rect">
            <a:avLst/>
          </a:prstGeom>
        </p:spPr>
      </p:pic>
      <p:pic>
        <p:nvPicPr>
          <p:cNvPr id="97" name="Image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5221" y="3959882"/>
            <a:ext cx="1014413" cy="581025"/>
          </a:xfrm>
          <a:prstGeom prst="rect">
            <a:avLst/>
          </a:prstGeom>
        </p:spPr>
      </p:pic>
      <p:pic>
        <p:nvPicPr>
          <p:cNvPr id="98" name="Imag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8352" y="4553079"/>
            <a:ext cx="496512" cy="473596"/>
          </a:xfrm>
          <a:prstGeom prst="rect">
            <a:avLst/>
          </a:prstGeom>
        </p:spPr>
      </p:pic>
      <p:pic>
        <p:nvPicPr>
          <p:cNvPr id="99" name="Image 9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5846" y="5308905"/>
            <a:ext cx="1599018" cy="915869"/>
          </a:xfrm>
          <a:prstGeom prst="rect">
            <a:avLst/>
          </a:prstGeom>
        </p:spPr>
      </p:pic>
      <p:pic>
        <p:nvPicPr>
          <p:cNvPr id="100" name="Image 9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4279" y="4727881"/>
            <a:ext cx="612117" cy="350602"/>
          </a:xfrm>
          <a:prstGeom prst="rect">
            <a:avLst/>
          </a:prstGeom>
        </p:spPr>
      </p:pic>
      <p:pic>
        <p:nvPicPr>
          <p:cNvPr id="101" name="Imag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199" y="5088238"/>
            <a:ext cx="598179" cy="606373"/>
          </a:xfrm>
          <a:prstGeom prst="rect">
            <a:avLst/>
          </a:prstGeom>
        </p:spPr>
      </p:pic>
      <p:pic>
        <p:nvPicPr>
          <p:cNvPr id="102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246" y="1439523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068" y="2048791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256" y="2787788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393" y="3447532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080" y="4132295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37" y="4789877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" descr="Afficher l'image d'origine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94" y="5420992"/>
            <a:ext cx="643532" cy="7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43" y="156563"/>
            <a:ext cx="1196062" cy="123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019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8928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noir</a:t>
            </a:r>
            <a:r>
              <a:rPr lang="fr-FR" sz="2400" dirty="0" smtClean="0">
                <a:latin typeface="Harry P" panose="00000400000000000000" pitchFamily="2" charset="0"/>
              </a:rPr>
              <a:t> </a:t>
            </a:r>
            <a:r>
              <a:rPr lang="fr-FR" sz="2400" dirty="0" smtClean="0">
                <a:latin typeface="Harry P" panose="00000400000000000000" pitchFamily="2" charset="0"/>
              </a:rPr>
              <a:t>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</a:t>
            </a:r>
            <a:r>
              <a:rPr lang="fr-FR" sz="1400" dirty="0" smtClean="0">
                <a:latin typeface="That's Font Folks!" panose="03050500040606010104" pitchFamily="66" charset="0"/>
              </a:rPr>
              <a:t>7 </a:t>
            </a:r>
            <a:r>
              <a:rPr lang="fr-FR" sz="1400" dirty="0" smtClean="0">
                <a:latin typeface="That's Font Folks!" panose="03050500040606010104" pitchFamily="66" charset="0"/>
              </a:rPr>
              <a:t>galleons tu dois réussir au moins </a:t>
            </a:r>
            <a:r>
              <a:rPr lang="fr-FR" sz="1400" dirty="0" smtClean="0">
                <a:latin typeface="That's Font Folks!" panose="03050500040606010104" pitchFamily="66" charset="0"/>
              </a:rPr>
              <a:t>5 </a:t>
            </a:r>
            <a:r>
              <a:rPr lang="fr-FR" sz="1400" dirty="0" smtClean="0">
                <a:latin typeface="That's Font Folks!" panose="03050500040606010104" pitchFamily="66" charset="0"/>
              </a:rPr>
              <a:t>des </a:t>
            </a:r>
            <a:r>
              <a:rPr lang="fr-FR" sz="1400" dirty="0" smtClean="0">
                <a:latin typeface="That's Font Folks!" panose="03050500040606010104" pitchFamily="66" charset="0"/>
              </a:rPr>
              <a:t>6 multiplications </a:t>
            </a:r>
            <a:r>
              <a:rPr lang="fr-FR" sz="1400" dirty="0" smtClean="0">
                <a:latin typeface="That's Font Folks!" panose="03050500040606010104" pitchFamily="66" charset="0"/>
              </a:rPr>
              <a:t>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99801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35</a:t>
            </a:r>
            <a:r>
              <a:rPr lang="fr-FR" sz="1400" dirty="0" smtClean="0">
                <a:latin typeface="Candy Round BTN" panose="020F0704020102040306" pitchFamily="34" charset="0"/>
              </a:rPr>
              <a:t> x 24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87  x  37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536 x 45=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963</a:t>
            </a:r>
            <a:r>
              <a:rPr lang="fr-FR" sz="1400" dirty="0" smtClean="0">
                <a:latin typeface="Candy Round BTN" panose="020F0704020102040306" pitchFamily="34" charset="0"/>
              </a:rPr>
              <a:t> x 63=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458</a:t>
            </a:r>
            <a:r>
              <a:rPr lang="fr-FR" sz="1400" dirty="0" smtClean="0">
                <a:latin typeface="Candy Round BTN" panose="020F0704020102040306" pitchFamily="34" charset="0"/>
              </a:rPr>
              <a:t> x 17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501</a:t>
            </a:r>
            <a:r>
              <a:rPr lang="fr-FR" sz="1400" dirty="0" smtClean="0">
                <a:latin typeface="Candy Round BTN" panose="020F0704020102040306" pitchFamily="34" charset="0"/>
              </a:rPr>
              <a:t> x 65=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684 </a:t>
            </a:r>
            <a:r>
              <a:rPr lang="fr-FR" sz="1400" dirty="0" smtClean="0">
                <a:latin typeface="Candy Round BTN" panose="020F0704020102040306" pitchFamily="34" charset="0"/>
              </a:rPr>
              <a:t>x 98=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7170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119445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4638899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noir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57" name="Espace réservé du contenu 2"/>
          <p:cNvSpPr txBox="1">
            <a:spLocks/>
          </p:cNvSpPr>
          <p:nvPr/>
        </p:nvSpPr>
        <p:spPr>
          <a:xfrm>
            <a:off x="4070839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7 galleons tu dois réussir au moins 5 des 6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70838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9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61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Espace réservé du contenu 2"/>
          <p:cNvSpPr txBox="1">
            <a:spLocks/>
          </p:cNvSpPr>
          <p:nvPr/>
        </p:nvSpPr>
        <p:spPr>
          <a:xfrm>
            <a:off x="4129962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7 x 35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85</a:t>
            </a:r>
            <a:r>
              <a:rPr lang="fr-FR" sz="1400" dirty="0" smtClean="0">
                <a:latin typeface="Candy Round BTN" panose="020F0704020102040306" pitchFamily="34" charset="0"/>
              </a:rPr>
              <a:t>  x  19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637</a:t>
            </a:r>
            <a:r>
              <a:rPr lang="fr-FR" sz="1400" dirty="0" smtClean="0">
                <a:latin typeface="Candy Round BTN" panose="020F0704020102040306" pitchFamily="34" charset="0"/>
              </a:rPr>
              <a:t> x 44=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415</a:t>
            </a:r>
            <a:r>
              <a:rPr lang="fr-FR" sz="1400" dirty="0" smtClean="0">
                <a:latin typeface="Candy Round BTN" panose="020F0704020102040306" pitchFamily="34" charset="0"/>
              </a:rPr>
              <a:t> x 75=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368</a:t>
            </a:r>
            <a:r>
              <a:rPr lang="fr-FR" sz="1400" dirty="0" smtClean="0">
                <a:latin typeface="Candy Round BTN" panose="020F0704020102040306" pitchFamily="34" charset="0"/>
              </a:rPr>
              <a:t> x 24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536</a:t>
            </a:r>
            <a:r>
              <a:rPr lang="fr-FR" sz="1400" dirty="0" smtClean="0">
                <a:latin typeface="Candy Round BTN" panose="020F0704020102040306" pitchFamily="34" charset="0"/>
              </a:rPr>
              <a:t> x 58=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758 </a:t>
            </a:r>
            <a:r>
              <a:rPr lang="fr-FR" sz="1400" dirty="0" smtClean="0">
                <a:latin typeface="Candy Round BTN" panose="020F0704020102040306" pitchFamily="34" charset="0"/>
              </a:rPr>
              <a:t>x 86=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62" name="Espace réservé du contenu 2"/>
          <p:cNvSpPr txBox="1">
            <a:spLocks/>
          </p:cNvSpPr>
          <p:nvPr/>
        </p:nvSpPr>
        <p:spPr>
          <a:xfrm>
            <a:off x="6101861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064765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itre 1"/>
          <p:cNvSpPr txBox="1">
            <a:spLocks/>
          </p:cNvSpPr>
          <p:nvPr/>
        </p:nvSpPr>
        <p:spPr>
          <a:xfrm>
            <a:off x="8584219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noir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65" name="Espace réservé du contenu 2"/>
          <p:cNvSpPr txBox="1">
            <a:spLocks/>
          </p:cNvSpPr>
          <p:nvPr/>
        </p:nvSpPr>
        <p:spPr>
          <a:xfrm>
            <a:off x="8016159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7 galleons tu dois réussir au moins 5 des 6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016158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319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81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Espace réservé du contenu 2"/>
          <p:cNvSpPr txBox="1">
            <a:spLocks/>
          </p:cNvSpPr>
          <p:nvPr/>
        </p:nvSpPr>
        <p:spPr>
          <a:xfrm>
            <a:off x="8075282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71 x 25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59  x  23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472</a:t>
            </a:r>
            <a:r>
              <a:rPr lang="fr-FR" sz="1400" dirty="0" smtClean="0">
                <a:latin typeface="Candy Round BTN" panose="020F0704020102040306" pitchFamily="34" charset="0"/>
              </a:rPr>
              <a:t> x 62=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418</a:t>
            </a:r>
            <a:r>
              <a:rPr lang="fr-FR" sz="1400" dirty="0" smtClean="0">
                <a:latin typeface="Candy Round BTN" panose="020F0704020102040306" pitchFamily="34" charset="0"/>
              </a:rPr>
              <a:t> x 26=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864</a:t>
            </a:r>
            <a:r>
              <a:rPr lang="fr-FR" sz="1400" dirty="0" smtClean="0">
                <a:latin typeface="Candy Round BTN" panose="020F0704020102040306" pitchFamily="34" charset="0"/>
              </a:rPr>
              <a:t> x 57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536</a:t>
            </a:r>
            <a:r>
              <a:rPr lang="fr-FR" sz="1400" dirty="0" smtClean="0">
                <a:latin typeface="Candy Round BTN" panose="020F0704020102040306" pitchFamily="34" charset="0"/>
              </a:rPr>
              <a:t> x 94=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478 </a:t>
            </a:r>
            <a:r>
              <a:rPr lang="fr-FR" sz="1400" dirty="0" smtClean="0">
                <a:latin typeface="Candy Round BTN" panose="020F0704020102040306" pitchFamily="34" charset="0"/>
              </a:rPr>
              <a:t>x 67=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0" name="Espace réservé du contenu 2"/>
          <p:cNvSpPr txBox="1">
            <a:spLocks/>
          </p:cNvSpPr>
          <p:nvPr/>
        </p:nvSpPr>
        <p:spPr>
          <a:xfrm>
            <a:off x="10047181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189284" y="4612737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Titre 1"/>
          <p:cNvSpPr txBox="1">
            <a:spLocks/>
          </p:cNvSpPr>
          <p:nvPr/>
        </p:nvSpPr>
        <p:spPr>
          <a:xfrm>
            <a:off x="708738" y="3465585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noir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73" name="Espace réservé du contenu 2"/>
          <p:cNvSpPr txBox="1">
            <a:spLocks/>
          </p:cNvSpPr>
          <p:nvPr/>
        </p:nvSpPr>
        <p:spPr>
          <a:xfrm>
            <a:off x="140678" y="4007909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7 galleons tu dois réussir au moins 5 des 6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0677" y="3371556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343109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3450812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Espace réservé du contenu 2"/>
          <p:cNvSpPr txBox="1">
            <a:spLocks/>
          </p:cNvSpPr>
          <p:nvPr/>
        </p:nvSpPr>
        <p:spPr>
          <a:xfrm>
            <a:off x="199801" y="4612737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75 x 31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68  x  28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737</a:t>
            </a:r>
            <a:r>
              <a:rPr lang="fr-FR" sz="1400" dirty="0" smtClean="0">
                <a:latin typeface="Candy Round BTN" panose="020F0704020102040306" pitchFamily="34" charset="0"/>
              </a:rPr>
              <a:t> x 35=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985</a:t>
            </a:r>
            <a:r>
              <a:rPr lang="fr-FR" sz="1400" dirty="0" smtClean="0">
                <a:latin typeface="Candy Round BTN" panose="020F0704020102040306" pitchFamily="34" charset="0"/>
              </a:rPr>
              <a:t> x 29=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745</a:t>
            </a:r>
            <a:r>
              <a:rPr lang="fr-FR" sz="1400" dirty="0" smtClean="0">
                <a:latin typeface="Candy Round BTN" panose="020F0704020102040306" pitchFamily="34" charset="0"/>
              </a:rPr>
              <a:t> x 38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604</a:t>
            </a:r>
            <a:r>
              <a:rPr lang="fr-FR" sz="1400" dirty="0" smtClean="0">
                <a:latin typeface="Candy Round BTN" panose="020F0704020102040306" pitchFamily="34" charset="0"/>
              </a:rPr>
              <a:t> x 56=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987 </a:t>
            </a:r>
            <a:r>
              <a:rPr lang="fr-FR" sz="1400" dirty="0" smtClean="0">
                <a:latin typeface="Candy Round BTN" panose="020F0704020102040306" pitchFamily="34" charset="0"/>
              </a:rPr>
              <a:t>x 28=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8" name="Espace réservé du contenu 2"/>
          <p:cNvSpPr txBox="1">
            <a:spLocks/>
          </p:cNvSpPr>
          <p:nvPr/>
        </p:nvSpPr>
        <p:spPr>
          <a:xfrm>
            <a:off x="2171700" y="4612737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19445" y="4612737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itre 1"/>
          <p:cNvSpPr txBox="1">
            <a:spLocks/>
          </p:cNvSpPr>
          <p:nvPr/>
        </p:nvSpPr>
        <p:spPr>
          <a:xfrm>
            <a:off x="4638899" y="3465585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noir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81" name="Espace réservé du contenu 2"/>
          <p:cNvSpPr txBox="1">
            <a:spLocks/>
          </p:cNvSpPr>
          <p:nvPr/>
        </p:nvSpPr>
        <p:spPr>
          <a:xfrm>
            <a:off x="4070839" y="4007909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7 galleons tu dois réussir au moins 5 des 6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70838" y="3371556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3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343109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61" y="3450812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Espace réservé du contenu 2"/>
          <p:cNvSpPr txBox="1">
            <a:spLocks/>
          </p:cNvSpPr>
          <p:nvPr/>
        </p:nvSpPr>
        <p:spPr>
          <a:xfrm>
            <a:off x="4129962" y="4612737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38 x 19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89</a:t>
            </a:r>
            <a:r>
              <a:rPr lang="fr-FR" sz="1400" dirty="0" smtClean="0">
                <a:latin typeface="Candy Round BTN" panose="020F0704020102040306" pitchFamily="34" charset="0"/>
              </a:rPr>
              <a:t>  x  23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541</a:t>
            </a:r>
            <a:r>
              <a:rPr lang="fr-FR" sz="1400" dirty="0" smtClean="0">
                <a:latin typeface="Candy Round BTN" panose="020F0704020102040306" pitchFamily="34" charset="0"/>
              </a:rPr>
              <a:t> x 55=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589</a:t>
            </a:r>
            <a:r>
              <a:rPr lang="fr-FR" sz="1400" dirty="0" smtClean="0">
                <a:latin typeface="Candy Round BTN" panose="020F0704020102040306" pitchFamily="34" charset="0"/>
              </a:rPr>
              <a:t> x 57=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631</a:t>
            </a:r>
            <a:r>
              <a:rPr lang="fr-FR" sz="1400" dirty="0" smtClean="0">
                <a:latin typeface="Candy Round BTN" panose="020F0704020102040306" pitchFamily="34" charset="0"/>
              </a:rPr>
              <a:t> x 26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2</a:t>
            </a:r>
            <a:r>
              <a:rPr lang="fr-FR" sz="1400" dirty="0" smtClean="0">
                <a:latin typeface="Candy Round BTN" panose="020F0704020102040306" pitchFamily="34" charset="0"/>
              </a:rPr>
              <a:t>78</a:t>
            </a:r>
            <a:r>
              <a:rPr lang="fr-FR" sz="1400" dirty="0" smtClean="0">
                <a:latin typeface="Candy Round BTN" panose="020F0704020102040306" pitchFamily="34" charset="0"/>
              </a:rPr>
              <a:t> x 74=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248 </a:t>
            </a:r>
            <a:r>
              <a:rPr lang="fr-FR" sz="1400" dirty="0" smtClean="0">
                <a:latin typeface="Candy Round BTN" panose="020F0704020102040306" pitchFamily="34" charset="0"/>
              </a:rPr>
              <a:t>x 66=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86" name="Espace réservé du contenu 2"/>
          <p:cNvSpPr txBox="1">
            <a:spLocks/>
          </p:cNvSpPr>
          <p:nvPr/>
        </p:nvSpPr>
        <p:spPr>
          <a:xfrm>
            <a:off x="6101861" y="4612737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0064765" y="4612737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itre 1"/>
          <p:cNvSpPr txBox="1">
            <a:spLocks/>
          </p:cNvSpPr>
          <p:nvPr/>
        </p:nvSpPr>
        <p:spPr>
          <a:xfrm>
            <a:off x="8584219" y="3465585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noir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89" name="Espace réservé du contenu 2"/>
          <p:cNvSpPr txBox="1">
            <a:spLocks/>
          </p:cNvSpPr>
          <p:nvPr/>
        </p:nvSpPr>
        <p:spPr>
          <a:xfrm>
            <a:off x="8016159" y="4007909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7 galleons tu dois réussir au moins 5 des 6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016158" y="3371556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1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319" y="343109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81" y="3450812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Espace réservé du contenu 2"/>
          <p:cNvSpPr txBox="1">
            <a:spLocks/>
          </p:cNvSpPr>
          <p:nvPr/>
        </p:nvSpPr>
        <p:spPr>
          <a:xfrm>
            <a:off x="8075282" y="4612737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87</a:t>
            </a:r>
            <a:r>
              <a:rPr lang="fr-FR" sz="1400" dirty="0" smtClean="0">
                <a:latin typeface="Candy Round BTN" panose="020F0704020102040306" pitchFamily="34" charset="0"/>
              </a:rPr>
              <a:t> x 36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98  x  47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524</a:t>
            </a:r>
            <a:r>
              <a:rPr lang="fr-FR" sz="1400" dirty="0" smtClean="0">
                <a:latin typeface="Candy Round BTN" panose="020F0704020102040306" pitchFamily="34" charset="0"/>
              </a:rPr>
              <a:t> x 25=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125</a:t>
            </a:r>
            <a:r>
              <a:rPr lang="fr-FR" sz="1400" dirty="0" smtClean="0">
                <a:latin typeface="Candy Round BTN" panose="020F0704020102040306" pitchFamily="34" charset="0"/>
              </a:rPr>
              <a:t> x 67=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234</a:t>
            </a:r>
            <a:r>
              <a:rPr lang="fr-FR" sz="1400" dirty="0" smtClean="0">
                <a:latin typeface="Candy Round BTN" panose="020F0704020102040306" pitchFamily="34" charset="0"/>
              </a:rPr>
              <a:t> x 56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345 x 67=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567 </a:t>
            </a:r>
            <a:r>
              <a:rPr lang="fr-FR" sz="1400" dirty="0" smtClean="0">
                <a:latin typeface="Candy Round BTN" panose="020F0704020102040306" pitchFamily="34" charset="0"/>
              </a:rPr>
              <a:t>x 78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94" name="Espace réservé du contenu 2"/>
          <p:cNvSpPr txBox="1">
            <a:spLocks/>
          </p:cNvSpPr>
          <p:nvPr/>
        </p:nvSpPr>
        <p:spPr>
          <a:xfrm>
            <a:off x="10047181" y="4612737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2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8928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</a:t>
            </a:r>
            <a:r>
              <a:rPr lang="fr-FR" sz="2400" dirty="0" smtClean="0">
                <a:latin typeface="Harry P" panose="00000400000000000000" pitchFamily="2" charset="0"/>
              </a:rPr>
              <a:t> </a:t>
            </a:r>
            <a:r>
              <a:rPr lang="fr-FR" sz="2400" dirty="0" smtClean="0">
                <a:latin typeface="Harry P" panose="00000400000000000000" pitchFamily="2" charset="0"/>
              </a:rPr>
              <a:t>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</a:t>
            </a:r>
            <a:r>
              <a:rPr lang="fr-FR" sz="1400" dirty="0" smtClean="0">
                <a:latin typeface="That's Font Folks!" panose="03050500040606010104" pitchFamily="66" charset="0"/>
              </a:rPr>
              <a:t>10</a:t>
            </a:r>
            <a:r>
              <a:rPr lang="fr-FR" sz="1400" dirty="0" smtClean="0">
                <a:latin typeface="That's Font Folks!" panose="03050500040606010104" pitchFamily="66" charset="0"/>
              </a:rPr>
              <a:t> </a:t>
            </a:r>
            <a:r>
              <a:rPr lang="fr-FR" sz="1400" dirty="0" smtClean="0">
                <a:latin typeface="That's Font Folks!" panose="03050500040606010104" pitchFamily="66" charset="0"/>
              </a:rPr>
              <a:t>galleons tu dois réussir </a:t>
            </a:r>
            <a:r>
              <a:rPr lang="fr-FR" sz="1400" dirty="0" smtClean="0">
                <a:latin typeface="That's Font Folks!" panose="03050500040606010104" pitchFamily="66" charset="0"/>
              </a:rPr>
              <a:t>les </a:t>
            </a:r>
            <a:r>
              <a:rPr lang="fr-FR" sz="1400" dirty="0" smtClean="0">
                <a:latin typeface="That's Font Folks!" panose="03050500040606010104" pitchFamily="66" charset="0"/>
              </a:rPr>
              <a:t>5 </a:t>
            </a:r>
            <a:r>
              <a:rPr lang="fr-FR" sz="1400" dirty="0" smtClean="0">
                <a:latin typeface="That's Font Folks!" panose="03050500040606010104" pitchFamily="66" charset="0"/>
              </a:rPr>
              <a:t>calculs </a:t>
            </a:r>
            <a:r>
              <a:rPr lang="fr-FR" sz="1400" dirty="0" smtClean="0">
                <a:latin typeface="That's Font Folks!" panose="03050500040606010104" pitchFamily="66" charset="0"/>
              </a:rPr>
              <a:t>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99801" y="1318847"/>
            <a:ext cx="1971899" cy="125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8 965 + 7 981 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8 534 – 7 158=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4 536 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853 </a:t>
            </a:r>
            <a:r>
              <a:rPr lang="fr-FR" sz="1400" dirty="0" smtClean="0">
                <a:latin typeface="Candy Round BTN" panose="020F0704020102040306" pitchFamily="34" charset="0"/>
              </a:rPr>
              <a:t> x 84=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7170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>
                <a:latin typeface="Candy Round BTN" panose="020F0704020102040306" pitchFamily="34" charset="0"/>
              </a:rPr>
              <a:t>5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855273" y="2467027"/>
            <a:ext cx="107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4 1 9 8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.  .  .  .</a:t>
            </a:r>
            <a:endParaRPr lang="fr-FR" dirty="0" smtClean="0"/>
          </a:p>
          <a:p>
            <a:r>
              <a:rPr lang="fr-FR" dirty="0" smtClean="0"/>
              <a:t>7 8 4 2 </a:t>
            </a:r>
            <a:endParaRPr lang="fr-FR" dirty="0"/>
          </a:p>
        </p:txBody>
      </p:sp>
      <p:cxnSp>
        <p:nvCxnSpPr>
          <p:cNvPr id="51" name="Connecteur droit 50"/>
          <p:cNvCxnSpPr/>
          <p:nvPr/>
        </p:nvCxnSpPr>
        <p:spPr>
          <a:xfrm flipV="1">
            <a:off x="931985" y="3047319"/>
            <a:ext cx="816371" cy="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708738" y="2619427"/>
            <a:ext cx="4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95" name="Rectangle 94"/>
          <p:cNvSpPr/>
          <p:nvPr/>
        </p:nvSpPr>
        <p:spPr>
          <a:xfrm>
            <a:off x="6128237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Titre 1"/>
          <p:cNvSpPr txBox="1">
            <a:spLocks/>
          </p:cNvSpPr>
          <p:nvPr/>
        </p:nvSpPr>
        <p:spPr>
          <a:xfrm>
            <a:off x="4647691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97" name="Espace réservé du contenu 2"/>
          <p:cNvSpPr txBox="1">
            <a:spLocks/>
          </p:cNvSpPr>
          <p:nvPr/>
        </p:nvSpPr>
        <p:spPr>
          <a:xfrm>
            <a:off x="4079631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10 galleons tu dois réussir les 5 calculs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079630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9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791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753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Espace réservé du contenu 2"/>
          <p:cNvSpPr txBox="1">
            <a:spLocks/>
          </p:cNvSpPr>
          <p:nvPr/>
        </p:nvSpPr>
        <p:spPr>
          <a:xfrm>
            <a:off x="4138754" y="1318847"/>
            <a:ext cx="1971899" cy="125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7 859+ 7 804 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6 238– </a:t>
            </a:r>
            <a:r>
              <a:rPr lang="fr-FR" sz="1400" dirty="0">
                <a:latin typeface="Candy Round BTN" panose="020F0704020102040306" pitchFamily="34" charset="0"/>
              </a:rPr>
              <a:t>2</a:t>
            </a:r>
            <a:r>
              <a:rPr lang="fr-FR" sz="1400" dirty="0" smtClean="0">
                <a:latin typeface="Candy Round BTN" panose="020F0704020102040306" pitchFamily="34" charset="0"/>
              </a:rPr>
              <a:t> 368=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3 687 x </a:t>
            </a:r>
            <a:r>
              <a:rPr lang="fr-FR" sz="1400" dirty="0">
                <a:latin typeface="Candy Round BTN" panose="020F0704020102040306" pitchFamily="34" charset="0"/>
              </a:rPr>
              <a:t>8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753 </a:t>
            </a:r>
            <a:r>
              <a:rPr lang="fr-FR" sz="1400" dirty="0" smtClean="0">
                <a:latin typeface="Candy Round BTN" panose="020F0704020102040306" pitchFamily="34" charset="0"/>
              </a:rPr>
              <a:t> x 59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02" name="Espace réservé du contenu 2"/>
          <p:cNvSpPr txBox="1">
            <a:spLocks/>
          </p:cNvSpPr>
          <p:nvPr/>
        </p:nvSpPr>
        <p:spPr>
          <a:xfrm>
            <a:off x="6110653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>
                <a:latin typeface="Candy Round BTN" panose="020F0704020102040306" pitchFamily="34" charset="0"/>
              </a:rPr>
              <a:t>5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4794226" y="2467027"/>
            <a:ext cx="107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7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.  .  .  .</a:t>
            </a:r>
            <a:endParaRPr lang="fr-FR" dirty="0" smtClean="0"/>
          </a:p>
          <a:p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/>
              <a:t>3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04" name="Connecteur droit 103"/>
          <p:cNvCxnSpPr/>
          <p:nvPr/>
        </p:nvCxnSpPr>
        <p:spPr>
          <a:xfrm flipV="1">
            <a:off x="4870938" y="3047319"/>
            <a:ext cx="816371" cy="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4647691" y="2619427"/>
            <a:ext cx="4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06" name="Rectangle 105"/>
          <p:cNvSpPr/>
          <p:nvPr/>
        </p:nvSpPr>
        <p:spPr>
          <a:xfrm>
            <a:off x="10064769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Titre 1"/>
          <p:cNvSpPr txBox="1">
            <a:spLocks/>
          </p:cNvSpPr>
          <p:nvPr/>
        </p:nvSpPr>
        <p:spPr>
          <a:xfrm>
            <a:off x="8584223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08" name="Espace réservé du contenu 2"/>
          <p:cNvSpPr txBox="1">
            <a:spLocks/>
          </p:cNvSpPr>
          <p:nvPr/>
        </p:nvSpPr>
        <p:spPr>
          <a:xfrm>
            <a:off x="8016163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10 galleons tu dois réussir les 5 calculs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8016162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0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323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85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Espace réservé du contenu 2"/>
          <p:cNvSpPr txBox="1">
            <a:spLocks/>
          </p:cNvSpPr>
          <p:nvPr/>
        </p:nvSpPr>
        <p:spPr>
          <a:xfrm>
            <a:off x="8075286" y="1318847"/>
            <a:ext cx="1971899" cy="1257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9 874 + 2 999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5 423 – </a:t>
            </a:r>
            <a:r>
              <a:rPr lang="fr-FR" sz="1400" dirty="0" smtClean="0">
                <a:latin typeface="Candy Round BTN" panose="020F0704020102040306" pitchFamily="34" charset="0"/>
              </a:rPr>
              <a:t>3 687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3 574 x 7=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976 </a:t>
            </a:r>
            <a:r>
              <a:rPr lang="fr-FR" sz="1400" dirty="0" smtClean="0">
                <a:latin typeface="Candy Round BTN" panose="020F0704020102040306" pitchFamily="34" charset="0"/>
              </a:rPr>
              <a:t> x 39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3" name="Espace réservé du contenu 2"/>
          <p:cNvSpPr txBox="1">
            <a:spLocks/>
          </p:cNvSpPr>
          <p:nvPr/>
        </p:nvSpPr>
        <p:spPr>
          <a:xfrm>
            <a:off x="10047185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>
                <a:latin typeface="Candy Round BTN" panose="020F0704020102040306" pitchFamily="34" charset="0"/>
              </a:rPr>
              <a:t>5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8730758" y="2467027"/>
            <a:ext cx="107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4 6 3 0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.  .  .  .</a:t>
            </a:r>
            <a:endParaRPr lang="fr-FR" dirty="0" smtClean="0"/>
          </a:p>
          <a:p>
            <a:r>
              <a:rPr lang="fr-FR" dirty="0" smtClean="0"/>
              <a:t> 6 8 1 </a:t>
            </a:r>
            <a:r>
              <a:rPr lang="fr-FR" dirty="0"/>
              <a:t>3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15" name="Connecteur droit 114"/>
          <p:cNvCxnSpPr/>
          <p:nvPr/>
        </p:nvCxnSpPr>
        <p:spPr>
          <a:xfrm flipV="1">
            <a:off x="8807470" y="3047319"/>
            <a:ext cx="816371" cy="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ZoneTexte 115"/>
          <p:cNvSpPr txBox="1"/>
          <p:nvPr/>
        </p:nvSpPr>
        <p:spPr>
          <a:xfrm>
            <a:off x="8584223" y="2619427"/>
            <a:ext cx="4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17" name="Rectangle 116"/>
          <p:cNvSpPr/>
          <p:nvPr/>
        </p:nvSpPr>
        <p:spPr>
          <a:xfrm>
            <a:off x="2189284" y="460863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itre 1"/>
          <p:cNvSpPr txBox="1">
            <a:spLocks/>
          </p:cNvSpPr>
          <p:nvPr/>
        </p:nvSpPr>
        <p:spPr>
          <a:xfrm>
            <a:off x="708738" y="346148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19" name="Espace réservé du contenu 2"/>
          <p:cNvSpPr txBox="1">
            <a:spLocks/>
          </p:cNvSpPr>
          <p:nvPr/>
        </p:nvSpPr>
        <p:spPr>
          <a:xfrm>
            <a:off x="140678" y="400380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10 galleons tu dois réussir les 5 calculs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40677" y="336745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1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342699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344671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Espace réservé du contenu 2"/>
          <p:cNvSpPr txBox="1">
            <a:spLocks/>
          </p:cNvSpPr>
          <p:nvPr/>
        </p:nvSpPr>
        <p:spPr>
          <a:xfrm>
            <a:off x="199801" y="4608637"/>
            <a:ext cx="1971899" cy="125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2 345+ 4 568 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6 471– 2 368=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2 047 x </a:t>
            </a: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657 </a:t>
            </a:r>
            <a:r>
              <a:rPr lang="fr-FR" sz="1400" dirty="0" smtClean="0">
                <a:latin typeface="Candy Round BTN" panose="020F0704020102040306" pitchFamily="34" charset="0"/>
              </a:rPr>
              <a:t> x 67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24" name="Espace réservé du contenu 2"/>
          <p:cNvSpPr txBox="1">
            <a:spLocks/>
          </p:cNvSpPr>
          <p:nvPr/>
        </p:nvSpPr>
        <p:spPr>
          <a:xfrm>
            <a:off x="2171700" y="460863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>
                <a:latin typeface="Candy Round BTN" panose="020F0704020102040306" pitchFamily="34" charset="0"/>
              </a:rPr>
              <a:t>5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855273" y="5756817"/>
            <a:ext cx="107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1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.  .  .  .</a:t>
            </a:r>
            <a:endParaRPr lang="fr-FR" dirty="0" smtClean="0"/>
          </a:p>
          <a:p>
            <a:r>
              <a:rPr lang="fr-FR" dirty="0" smtClean="0"/>
              <a:t>7 </a:t>
            </a:r>
            <a:r>
              <a:rPr lang="fr-FR" dirty="0"/>
              <a:t>6</a:t>
            </a:r>
            <a:r>
              <a:rPr lang="fr-FR" dirty="0" smtClean="0"/>
              <a:t> 5 2 </a:t>
            </a:r>
            <a:endParaRPr lang="fr-FR" dirty="0"/>
          </a:p>
        </p:txBody>
      </p:sp>
      <p:cxnSp>
        <p:nvCxnSpPr>
          <p:cNvPr id="126" name="Connecteur droit 125"/>
          <p:cNvCxnSpPr/>
          <p:nvPr/>
        </p:nvCxnSpPr>
        <p:spPr>
          <a:xfrm flipV="1">
            <a:off x="931985" y="6337109"/>
            <a:ext cx="816371" cy="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ZoneTexte 126"/>
          <p:cNvSpPr txBox="1"/>
          <p:nvPr/>
        </p:nvSpPr>
        <p:spPr>
          <a:xfrm>
            <a:off x="708738" y="5909217"/>
            <a:ext cx="4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28" name="Rectangle 127"/>
          <p:cNvSpPr/>
          <p:nvPr/>
        </p:nvSpPr>
        <p:spPr>
          <a:xfrm>
            <a:off x="6128237" y="460863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Titre 1"/>
          <p:cNvSpPr txBox="1">
            <a:spLocks/>
          </p:cNvSpPr>
          <p:nvPr/>
        </p:nvSpPr>
        <p:spPr>
          <a:xfrm>
            <a:off x="4647691" y="346148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30" name="Espace réservé du contenu 2"/>
          <p:cNvSpPr txBox="1">
            <a:spLocks/>
          </p:cNvSpPr>
          <p:nvPr/>
        </p:nvSpPr>
        <p:spPr>
          <a:xfrm>
            <a:off x="4079631" y="400380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10 galleons tu dois réussir les 5 calculs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079630" y="336745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2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791" y="342699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753" y="344671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Espace réservé du contenu 2"/>
          <p:cNvSpPr txBox="1">
            <a:spLocks/>
          </p:cNvSpPr>
          <p:nvPr/>
        </p:nvSpPr>
        <p:spPr>
          <a:xfrm>
            <a:off x="4138754" y="4608637"/>
            <a:ext cx="1971899" cy="125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3 404 + 9 601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5 471– </a:t>
            </a:r>
            <a:r>
              <a:rPr lang="fr-FR" sz="1400" dirty="0" smtClean="0">
                <a:latin typeface="Candy Round BTN" panose="020F0704020102040306" pitchFamily="34" charset="0"/>
              </a:rPr>
              <a:t>2 549 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6 412 x </a:t>
            </a:r>
            <a:r>
              <a:rPr lang="fr-FR" sz="1400" dirty="0">
                <a:latin typeface="Candy Round BTN" panose="020F0704020102040306" pitchFamily="34" charset="0"/>
              </a:rPr>
              <a:t>8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632 </a:t>
            </a:r>
            <a:r>
              <a:rPr lang="fr-FR" sz="1400" dirty="0" smtClean="0">
                <a:latin typeface="Candy Round BTN" panose="020F0704020102040306" pitchFamily="34" charset="0"/>
              </a:rPr>
              <a:t> x 68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35" name="Espace réservé du contenu 2"/>
          <p:cNvSpPr txBox="1">
            <a:spLocks/>
          </p:cNvSpPr>
          <p:nvPr/>
        </p:nvSpPr>
        <p:spPr>
          <a:xfrm>
            <a:off x="6110653" y="460863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>
                <a:latin typeface="Candy Round BTN" panose="020F0704020102040306" pitchFamily="34" charset="0"/>
              </a:rPr>
              <a:t>5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4794226" y="5756817"/>
            <a:ext cx="107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5 </a:t>
            </a:r>
            <a:r>
              <a:rPr lang="fr-FR" dirty="0"/>
              <a:t>6</a:t>
            </a:r>
            <a:r>
              <a:rPr lang="fr-FR" dirty="0" smtClean="0"/>
              <a:t> 0 </a:t>
            </a:r>
            <a:r>
              <a:rPr lang="fr-FR" dirty="0"/>
              <a:t>9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.  .  .  .</a:t>
            </a:r>
            <a:endParaRPr lang="fr-FR" dirty="0" smtClean="0"/>
          </a:p>
          <a:p>
            <a:r>
              <a:rPr lang="fr-FR" dirty="0" smtClean="0"/>
              <a:t>8 3 </a:t>
            </a:r>
            <a:r>
              <a:rPr lang="fr-FR" dirty="0"/>
              <a:t>7</a:t>
            </a:r>
            <a:r>
              <a:rPr lang="fr-FR" dirty="0" smtClean="0"/>
              <a:t> 6 </a:t>
            </a:r>
            <a:endParaRPr lang="fr-FR" dirty="0"/>
          </a:p>
        </p:txBody>
      </p:sp>
      <p:cxnSp>
        <p:nvCxnSpPr>
          <p:cNvPr id="137" name="Connecteur droit 136"/>
          <p:cNvCxnSpPr/>
          <p:nvPr/>
        </p:nvCxnSpPr>
        <p:spPr>
          <a:xfrm flipV="1">
            <a:off x="4870938" y="6337109"/>
            <a:ext cx="816371" cy="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8" name="ZoneTexte 137"/>
          <p:cNvSpPr txBox="1"/>
          <p:nvPr/>
        </p:nvSpPr>
        <p:spPr>
          <a:xfrm>
            <a:off x="4647691" y="5909217"/>
            <a:ext cx="4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39" name="Rectangle 138"/>
          <p:cNvSpPr/>
          <p:nvPr/>
        </p:nvSpPr>
        <p:spPr>
          <a:xfrm>
            <a:off x="10064769" y="460863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Titre 1"/>
          <p:cNvSpPr txBox="1">
            <a:spLocks/>
          </p:cNvSpPr>
          <p:nvPr/>
        </p:nvSpPr>
        <p:spPr>
          <a:xfrm>
            <a:off x="8584223" y="346148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41" name="Espace réservé du contenu 2"/>
          <p:cNvSpPr txBox="1">
            <a:spLocks/>
          </p:cNvSpPr>
          <p:nvPr/>
        </p:nvSpPr>
        <p:spPr>
          <a:xfrm>
            <a:off x="8016163" y="400380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10 galleons tu dois réussir les 5 calculs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8016162" y="336745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3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323" y="342699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" descr="Afficher l'image d'orig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85" y="344671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Espace réservé du contenu 2"/>
          <p:cNvSpPr txBox="1">
            <a:spLocks/>
          </p:cNvSpPr>
          <p:nvPr/>
        </p:nvSpPr>
        <p:spPr>
          <a:xfrm>
            <a:off x="8075286" y="4579445"/>
            <a:ext cx="1974322" cy="1312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5 364+ 3 877 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8 963 – </a:t>
            </a:r>
            <a:r>
              <a:rPr lang="fr-FR" sz="1400" dirty="0" smtClean="0">
                <a:latin typeface="Candy Round BTN" panose="020F0704020102040306" pitchFamily="34" charset="0"/>
              </a:rPr>
              <a:t>2 648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6 874 x </a:t>
            </a:r>
            <a:r>
              <a:rPr lang="fr-FR" sz="1400" dirty="0">
                <a:latin typeface="Candy Round BTN" panose="020F0704020102040306" pitchFamily="34" charset="0"/>
              </a:rPr>
              <a:t>6</a:t>
            </a:r>
            <a:r>
              <a:rPr lang="fr-FR" sz="1400" dirty="0" smtClean="0">
                <a:latin typeface="Candy Round BTN" panose="020F0704020102040306" pitchFamily="34" charset="0"/>
              </a:rPr>
              <a:t>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235 </a:t>
            </a:r>
            <a:r>
              <a:rPr lang="fr-FR" sz="1400" dirty="0" smtClean="0">
                <a:latin typeface="Candy Round BTN" panose="020F0704020102040306" pitchFamily="34" charset="0"/>
              </a:rPr>
              <a:t> x 97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46" name="Espace réservé du contenu 2"/>
          <p:cNvSpPr txBox="1">
            <a:spLocks/>
          </p:cNvSpPr>
          <p:nvPr/>
        </p:nvSpPr>
        <p:spPr>
          <a:xfrm>
            <a:off x="10047185" y="460863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>
                <a:latin typeface="Candy Round BTN" panose="020F0704020102040306" pitchFamily="34" charset="0"/>
              </a:rPr>
              <a:t>5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8730758" y="5756817"/>
            <a:ext cx="107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/>
              <a:t>8</a:t>
            </a:r>
            <a:r>
              <a:rPr lang="fr-FR" dirty="0" smtClean="0"/>
              <a:t> 4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.  .  .  .</a:t>
            </a:r>
            <a:endParaRPr lang="fr-FR" dirty="0" smtClean="0"/>
          </a:p>
          <a:p>
            <a:r>
              <a:rPr lang="fr-FR" dirty="0" smtClean="0"/>
              <a:t> 9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1 </a:t>
            </a:r>
            <a:endParaRPr lang="fr-FR" dirty="0"/>
          </a:p>
        </p:txBody>
      </p:sp>
      <p:cxnSp>
        <p:nvCxnSpPr>
          <p:cNvPr id="148" name="Connecteur droit 147"/>
          <p:cNvCxnSpPr/>
          <p:nvPr/>
        </p:nvCxnSpPr>
        <p:spPr>
          <a:xfrm flipV="1">
            <a:off x="8807470" y="6337109"/>
            <a:ext cx="816371" cy="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ZoneTexte 148"/>
          <p:cNvSpPr txBox="1"/>
          <p:nvPr/>
        </p:nvSpPr>
        <p:spPr>
          <a:xfrm>
            <a:off x="8584223" y="5909217"/>
            <a:ext cx="4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225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691033" y="1933731"/>
            <a:ext cx="2945016" cy="2371061"/>
          </a:xfrm>
          <a:prstGeom prst="ellipse">
            <a:avLst/>
          </a:prstGeom>
          <a:blipFill dpi="0" rotWithShape="1">
            <a:blip r:embed="rId3">
              <a:alphaModFix am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91033" y="2112247"/>
            <a:ext cx="2945016" cy="21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Les blasons magiques de</a:t>
            </a:r>
          </a:p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 </a:t>
            </a:r>
            <a:r>
              <a:rPr lang="fr-FR" sz="6800" dirty="0">
                <a:solidFill>
                  <a:srgbClr val="C00000"/>
                </a:solidFill>
                <a:latin typeface="That's Font Folks!" panose="03050500040606010104" pitchFamily="66" charset="0"/>
              </a:rPr>
              <a:t>calculs</a:t>
            </a:r>
            <a:endParaRPr lang="fr-FR" sz="3600" dirty="0">
              <a:solidFill>
                <a:srgbClr val="C00000"/>
              </a:solidFill>
              <a:latin typeface="That's Font Folks!" panose="03050500040606010104" pitchFamily="66" charset="0"/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180470" y="2165685"/>
            <a:ext cx="4414307" cy="1708485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gauche 13"/>
          <p:cNvSpPr/>
          <p:nvPr/>
        </p:nvSpPr>
        <p:spPr>
          <a:xfrm>
            <a:off x="4331368" y="2842539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/>
          <p:cNvSpPr/>
          <p:nvPr/>
        </p:nvSpPr>
        <p:spPr>
          <a:xfrm>
            <a:off x="886323" y="295474"/>
            <a:ext cx="4414307" cy="1708485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/>
          <p:cNvSpPr/>
          <p:nvPr/>
        </p:nvSpPr>
        <p:spPr>
          <a:xfrm>
            <a:off x="5396886" y="165086"/>
            <a:ext cx="4414307" cy="1708485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/>
          <p:cNvSpPr/>
          <p:nvPr/>
        </p:nvSpPr>
        <p:spPr>
          <a:xfrm>
            <a:off x="7729564" y="1991927"/>
            <a:ext cx="4302015" cy="2696889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/>
          <p:cNvSpPr/>
          <p:nvPr/>
        </p:nvSpPr>
        <p:spPr>
          <a:xfrm>
            <a:off x="7777693" y="4791875"/>
            <a:ext cx="4414307" cy="1708485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/>
          <p:cNvSpPr/>
          <p:nvPr/>
        </p:nvSpPr>
        <p:spPr>
          <a:xfrm>
            <a:off x="4812632" y="4436578"/>
            <a:ext cx="2839456" cy="2204854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/>
          <p:cNvSpPr/>
          <p:nvPr/>
        </p:nvSpPr>
        <p:spPr>
          <a:xfrm>
            <a:off x="228598" y="4170948"/>
            <a:ext cx="4414307" cy="2470484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0" y="804944"/>
            <a:ext cx="609597" cy="81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5" y="4513083"/>
            <a:ext cx="1805576" cy="18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187210" y="2216514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 1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896273" y="385290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 2</a:t>
            </a: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5257962" y="269918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 3</a:t>
            </a: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7917342" y="2178403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réussi4</a:t>
            </a: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7729564" y="4874069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 5</a:t>
            </a: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4721303" y="4570785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 6</a:t>
            </a: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1720677" y="6099630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That's Font Folks!" panose="03050500040606010104" pitchFamily="66" charset="0"/>
              </a:rPr>
              <a:t>J’ai réussi les 7 blasons</a:t>
            </a:r>
          </a:p>
        </p:txBody>
      </p:sp>
      <p:sp>
        <p:nvSpPr>
          <p:cNvPr id="39" name="Flèche : gauche 38"/>
          <p:cNvSpPr/>
          <p:nvPr/>
        </p:nvSpPr>
        <p:spPr>
          <a:xfrm rot="7951252">
            <a:off x="2590322" y="1907240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gauche 39"/>
          <p:cNvSpPr/>
          <p:nvPr/>
        </p:nvSpPr>
        <p:spPr>
          <a:xfrm rot="10558340">
            <a:off x="5118872" y="866335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 : gauche 40"/>
          <p:cNvSpPr/>
          <p:nvPr/>
        </p:nvSpPr>
        <p:spPr>
          <a:xfrm rot="14766922">
            <a:off x="8779707" y="1794880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 : gauche 41"/>
          <p:cNvSpPr/>
          <p:nvPr/>
        </p:nvSpPr>
        <p:spPr>
          <a:xfrm rot="17103990">
            <a:off x="11056595" y="4654657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 : gauche 42"/>
          <p:cNvSpPr/>
          <p:nvPr/>
        </p:nvSpPr>
        <p:spPr>
          <a:xfrm>
            <a:off x="7427124" y="5598602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 : gauche 43"/>
          <p:cNvSpPr/>
          <p:nvPr/>
        </p:nvSpPr>
        <p:spPr>
          <a:xfrm>
            <a:off x="4435007" y="5076496"/>
            <a:ext cx="481264" cy="32177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1636564" y="4229036"/>
            <a:ext cx="2796623" cy="5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solidFill>
                  <a:srgbClr val="FF0000"/>
                </a:solidFill>
                <a:latin typeface="That's Font Folks!" panose="03050500040606010104" pitchFamily="66" charset="0"/>
              </a:rPr>
              <a:t>Champion</a:t>
            </a:r>
            <a:r>
              <a:rPr lang="fr-FR" sz="3600" dirty="0">
                <a:latin typeface="That's Font Folks!" panose="03050500040606010104" pitchFamily="66" charset="0"/>
              </a:rPr>
              <a:t> </a:t>
            </a:r>
          </a:p>
        </p:txBody>
      </p:sp>
      <p:pic>
        <p:nvPicPr>
          <p:cNvPr id="38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54" y="2210451"/>
            <a:ext cx="624154" cy="64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47" y="340050"/>
            <a:ext cx="624154" cy="64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327" y="215631"/>
            <a:ext cx="624154" cy="64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1114" y="2056737"/>
            <a:ext cx="624154" cy="64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110" y="4841686"/>
            <a:ext cx="624154" cy="64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026" y="5017003"/>
            <a:ext cx="624154" cy="64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36" y="149870"/>
            <a:ext cx="1580140" cy="163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13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39547" y="53008"/>
            <a:ext cx="5897217" cy="721553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hat's Font Folks!" panose="03050500040606010104" pitchFamily="66" charset="0"/>
              </a:rPr>
              <a:t>Fiche d’entrainements – Mes blasons de calculs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3929" y="672687"/>
            <a:ext cx="9483523" cy="6351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>
                <a:latin typeface="Candy Round BTN" panose="020F0704020102040306" pitchFamily="34" charset="0"/>
              </a:rPr>
              <a:t>Avant de passer le test. Je dois m’entrainer. Je dois réussir 3 calculs (en respectant les règles de présentation). Après vérification par le maître je peux passer le test correspondant.</a:t>
            </a:r>
          </a:p>
        </p:txBody>
      </p:sp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614" y="53008"/>
            <a:ext cx="1214005" cy="12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4" y="0"/>
            <a:ext cx="1124843" cy="1129609"/>
          </a:xfrm>
          <a:prstGeom prst="rect">
            <a:avLst/>
          </a:prstGeom>
        </p:spPr>
      </p:pic>
      <p:sp>
        <p:nvSpPr>
          <p:cNvPr id="5" name="Rectangle : coins arrondis 4"/>
          <p:cNvSpPr/>
          <p:nvPr/>
        </p:nvSpPr>
        <p:spPr>
          <a:xfrm>
            <a:off x="1273929" y="672687"/>
            <a:ext cx="9483523" cy="705769"/>
          </a:xfrm>
          <a:prstGeom prst="roundRect">
            <a:avLst>
              <a:gd name="adj" fmla="val 701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923" y="1580458"/>
            <a:ext cx="3796459" cy="5111889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blanc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78 + 79 = 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247 + 453 =  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567 + 782 = 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857 + 78 = 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67 + 84 = 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563 + 275 = 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896 + 983 = 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72 + 989 = 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784 + 853 = 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654 + 432 = 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95 + 87 = 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257 + 676 = 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2400" dirty="0">
              <a:latin typeface="Candy Round BTN" panose="020F0704020102040306" pitchFamily="34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095209" y="1580458"/>
            <a:ext cx="3796459" cy="5111889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jaune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39 + 75 + 57 = 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564 + 321 + 168 = 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239 + 87 + 651 = 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56 + 87 + 91 = 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345 + 456  + 678 = 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895 + 754 + 532 = 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632 + 854 + 87 =………………………………..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38 + 71 + 54 = 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742 + 321 + 128 = 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909 + 705 + 99 = 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643 + 78 + 543 = 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78 + 96 + 98 = 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2400" dirty="0">
              <a:latin typeface="Candy Round BTN" panose="020F0704020102040306" pitchFamily="34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8204815" y="1580458"/>
            <a:ext cx="3796459" cy="5111889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orange</a:t>
            </a:r>
            <a:endParaRPr lang="fr-FR" sz="18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2400" dirty="0">
              <a:latin typeface="Candy Round BTN" panose="020F0704020102040306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502162" y="2277208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7 8 </a:t>
            </a:r>
          </a:p>
          <a:p>
            <a:r>
              <a:rPr lang="fr-FR" dirty="0"/>
              <a:t> </a:t>
            </a:r>
            <a:r>
              <a:rPr lang="fr-FR" dirty="0" smtClean="0"/>
              <a:t> . .</a:t>
            </a:r>
          </a:p>
          <a:p>
            <a:r>
              <a:rPr lang="fr-FR" dirty="0" smtClean="0"/>
              <a:t>147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8546125" y="2857500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355626" y="2429608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9677402" y="2277208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7 4 </a:t>
            </a:r>
            <a:r>
              <a:rPr lang="fr-FR" dirty="0"/>
              <a:t>5</a:t>
            </a:r>
            <a:r>
              <a:rPr lang="fr-FR" dirty="0" smtClean="0"/>
              <a:t>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 smtClean="0"/>
              <a:t>9</a:t>
            </a:r>
            <a:r>
              <a:rPr lang="fr-FR" dirty="0"/>
              <a:t> </a:t>
            </a:r>
            <a:r>
              <a:rPr lang="fr-FR" dirty="0" smtClean="0"/>
              <a:t> 2  9</a:t>
            </a:r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9721366" y="2857500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9530866" y="2429608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0927261" y="2277208"/>
            <a:ext cx="872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3 8 9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 smtClean="0"/>
              <a:t>6  9 5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10953642" y="2857500"/>
            <a:ext cx="6873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0763142" y="2429608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8502166" y="3379232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4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</a:p>
          <a:p>
            <a:r>
              <a:rPr lang="fr-FR" dirty="0"/>
              <a:t> </a:t>
            </a:r>
            <a:r>
              <a:rPr lang="fr-FR" dirty="0" smtClean="0"/>
              <a:t> . .</a:t>
            </a:r>
          </a:p>
          <a:p>
            <a:r>
              <a:rPr lang="fr-FR" dirty="0" smtClean="0"/>
              <a:t> 9 1</a:t>
            </a:r>
            <a:endParaRPr lang="fr-FR" dirty="0"/>
          </a:p>
        </p:txBody>
      </p:sp>
      <p:cxnSp>
        <p:nvCxnSpPr>
          <p:cNvPr id="27" name="Connecteur droit 26"/>
          <p:cNvCxnSpPr/>
          <p:nvPr/>
        </p:nvCxnSpPr>
        <p:spPr>
          <a:xfrm flipH="1">
            <a:off x="8546129" y="3959524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8355630" y="3531632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8502162" y="4454962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5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</a:t>
            </a:r>
          </a:p>
          <a:p>
            <a:r>
              <a:rPr lang="fr-FR" dirty="0"/>
              <a:t> </a:t>
            </a:r>
            <a:r>
              <a:rPr lang="fr-FR" dirty="0" smtClean="0"/>
              <a:t> . .</a:t>
            </a:r>
          </a:p>
          <a:p>
            <a:r>
              <a:rPr lang="fr-FR" dirty="0" smtClean="0"/>
              <a:t> 9 9</a:t>
            </a:r>
            <a:endParaRPr lang="fr-FR" dirty="0"/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8546125" y="5035254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8355626" y="4607362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8444908" y="5573654"/>
            <a:ext cx="725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7 1 </a:t>
            </a:r>
          </a:p>
          <a:p>
            <a:r>
              <a:rPr lang="fr-FR" dirty="0"/>
              <a:t> </a:t>
            </a:r>
            <a:r>
              <a:rPr lang="fr-FR" dirty="0" smtClean="0"/>
              <a:t>  . .</a:t>
            </a:r>
          </a:p>
          <a:p>
            <a:r>
              <a:rPr lang="fr-FR" dirty="0"/>
              <a:t>7</a:t>
            </a:r>
            <a:r>
              <a:rPr lang="fr-FR" dirty="0" smtClean="0"/>
              <a:t> 1 8</a:t>
            </a:r>
            <a:endParaRPr lang="fr-FR" dirty="0"/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8546129" y="6153946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8355630" y="5726054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9686878" y="3373508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6</a:t>
            </a:r>
            <a:r>
              <a:rPr lang="fr-FR" dirty="0" smtClean="0"/>
              <a:t> </a:t>
            </a:r>
            <a:r>
              <a:rPr lang="fr-FR" dirty="0"/>
              <a:t>3</a:t>
            </a:r>
            <a:r>
              <a:rPr lang="fr-FR" dirty="0" smtClean="0"/>
              <a:t> 2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/>
              <a:t>8</a:t>
            </a:r>
            <a:r>
              <a:rPr lang="fr-FR" dirty="0" smtClean="0"/>
              <a:t>  </a:t>
            </a:r>
            <a:r>
              <a:rPr lang="fr-FR" dirty="0"/>
              <a:t>7</a:t>
            </a:r>
            <a:r>
              <a:rPr lang="fr-FR" dirty="0" smtClean="0"/>
              <a:t>  </a:t>
            </a:r>
            <a:r>
              <a:rPr lang="fr-FR" dirty="0"/>
              <a:t>5</a:t>
            </a:r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9730842" y="3953800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9540342" y="3525908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10919258" y="3394080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4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2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 smtClean="0"/>
              <a:t> 6  0  9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10963222" y="3974372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0772722" y="3546480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9548461" y="4469808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4</a:t>
            </a:r>
            <a:r>
              <a:rPr lang="fr-FR" dirty="0" smtClean="0"/>
              <a:t> </a:t>
            </a:r>
            <a:r>
              <a:rPr lang="fr-FR" dirty="0"/>
              <a:t>8</a:t>
            </a:r>
            <a:r>
              <a:rPr lang="fr-FR" dirty="0" smtClean="0"/>
              <a:t> 1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/>
              <a:t>7</a:t>
            </a:r>
            <a:r>
              <a:rPr lang="fr-FR" dirty="0" smtClean="0"/>
              <a:t>  </a:t>
            </a:r>
            <a:r>
              <a:rPr lang="fr-FR" dirty="0"/>
              <a:t>4</a:t>
            </a:r>
            <a:r>
              <a:rPr lang="fr-FR" dirty="0" smtClean="0"/>
              <a:t>  </a:t>
            </a:r>
            <a:r>
              <a:rPr lang="fr-FR" dirty="0"/>
              <a:t>8</a:t>
            </a:r>
          </a:p>
        </p:txBody>
      </p:sp>
      <p:cxnSp>
        <p:nvCxnSpPr>
          <p:cNvPr id="42" name="Connecteur droit 41"/>
          <p:cNvCxnSpPr/>
          <p:nvPr/>
        </p:nvCxnSpPr>
        <p:spPr>
          <a:xfrm flipH="1">
            <a:off x="9592425" y="5050100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9401925" y="4622208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10861457" y="4436037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6 </a:t>
            </a:r>
            <a:r>
              <a:rPr lang="fr-FR" dirty="0"/>
              <a:t>0</a:t>
            </a:r>
            <a:r>
              <a:rPr lang="fr-FR" dirty="0" smtClean="0"/>
              <a:t> 9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/>
              <a:t>8</a:t>
            </a:r>
            <a:r>
              <a:rPr lang="fr-FR" dirty="0" smtClean="0"/>
              <a:t>  </a:t>
            </a:r>
            <a:r>
              <a:rPr lang="fr-FR" dirty="0"/>
              <a:t>4</a:t>
            </a:r>
            <a:r>
              <a:rPr lang="fr-FR" dirty="0" smtClean="0"/>
              <a:t>  0</a:t>
            </a:r>
            <a:endParaRPr lang="fr-FR" dirty="0"/>
          </a:p>
        </p:txBody>
      </p:sp>
      <p:cxnSp>
        <p:nvCxnSpPr>
          <p:cNvPr id="45" name="Connecteur droit 44"/>
          <p:cNvCxnSpPr/>
          <p:nvPr/>
        </p:nvCxnSpPr>
        <p:spPr>
          <a:xfrm flipH="1">
            <a:off x="10905421" y="5016329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10714921" y="4588437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9556570" y="5569177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1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6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/>
              <a:t>4</a:t>
            </a:r>
            <a:r>
              <a:rPr lang="fr-FR" dirty="0" smtClean="0"/>
              <a:t>  2  5</a:t>
            </a:r>
            <a:endParaRPr lang="fr-FR" dirty="0"/>
          </a:p>
        </p:txBody>
      </p:sp>
      <p:cxnSp>
        <p:nvCxnSpPr>
          <p:cNvPr id="48" name="Connecteur droit 47"/>
          <p:cNvCxnSpPr/>
          <p:nvPr/>
        </p:nvCxnSpPr>
        <p:spPr>
          <a:xfrm flipH="1">
            <a:off x="9600534" y="6149469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9410034" y="5721577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10861457" y="5538061"/>
            <a:ext cx="854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5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9 </a:t>
            </a:r>
          </a:p>
          <a:p>
            <a:r>
              <a:rPr lang="fr-FR" dirty="0"/>
              <a:t> </a:t>
            </a:r>
            <a:r>
              <a:rPr lang="fr-FR" dirty="0" smtClean="0"/>
              <a:t> .  .  .</a:t>
            </a:r>
          </a:p>
          <a:p>
            <a:r>
              <a:rPr lang="fr-FR" dirty="0"/>
              <a:t>7</a:t>
            </a:r>
            <a:r>
              <a:rPr lang="fr-FR" dirty="0" smtClean="0"/>
              <a:t>  4  9</a:t>
            </a:r>
            <a:endParaRPr lang="fr-FR" dirty="0"/>
          </a:p>
        </p:txBody>
      </p:sp>
      <p:cxnSp>
        <p:nvCxnSpPr>
          <p:cNvPr id="51" name="Connecteur droit 50"/>
          <p:cNvCxnSpPr/>
          <p:nvPr/>
        </p:nvCxnSpPr>
        <p:spPr>
          <a:xfrm flipH="1">
            <a:off x="10905421" y="6118353"/>
            <a:ext cx="6799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10714921" y="5690461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729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7" y="5437487"/>
            <a:ext cx="1214005" cy="12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42176" y="53009"/>
            <a:ext cx="3796459" cy="481054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vert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78 </a:t>
            </a:r>
            <a:r>
              <a:rPr lang="fr-FR" sz="1800" dirty="0">
                <a:latin typeface="Candy Round BTN" panose="020F0704020102040306" pitchFamily="34" charset="0"/>
              </a:rPr>
              <a:t>– 56 = ………………………………………..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764 – 451 = 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457 – 295 = ……………………………………...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753 – 685 = 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67 – 43 = …………………………………………..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567 – 269 = ……………………………………..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953 – 681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604 – 317 = ………………………………………………..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632 – 151 = 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78 – 49 = …………………………………………………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543 – 251 = </a:t>
            </a:r>
            <a:r>
              <a:rPr lang="fr-FR" sz="1800" dirty="0" smtClean="0">
                <a:latin typeface="Candy Round BTN" panose="020F0704020102040306" pitchFamily="34" charset="0"/>
              </a:rPr>
              <a:t>…………………………………………..</a:t>
            </a: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1800" dirty="0">
              <a:latin typeface="Candy Round BTN" panose="020F0704020102040306" pitchFamily="34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055453" y="53008"/>
            <a:ext cx="3796459" cy="4810541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bleu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56 x 3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168 X 6 = 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786 x 8 = 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36 x 4 = ………………………………………………..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237 x 7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637 x 9 = ………………………………………………...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67 x 5 = …………………………………………………….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264 x 6 = …………………………………………………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784 x 7 = ……………………………………………………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78 x 9 = ………………………………………………………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377 x 7= ………………………………………………..</a:t>
            </a:r>
            <a:endParaRPr lang="fr-FR" sz="1800" dirty="0">
              <a:latin typeface="Candy Round BTN" panose="020F0704020102040306" pitchFamily="34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8098798" y="53008"/>
            <a:ext cx="3796459" cy="4810541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noir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97 x 25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742 x 32 = 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567 x 78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54 x 28 = ………………………………………………….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168 x 94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593 x 74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92 x 42 = 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491 x 57 = ………………………………………………..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903 x 35 = ………………………………………………….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99 x 25 = ……………………………………………………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 smtClean="0">
                <a:latin typeface="Candy Round BTN" panose="020F0704020102040306" pitchFamily="34" charset="0"/>
              </a:rPr>
              <a:t>78 x 23 = ……………………………………………….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2400" dirty="0">
              <a:latin typeface="Candy Round BTN" panose="020F0704020102040306" pitchFamily="34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556250" y="4982817"/>
            <a:ext cx="10339007" cy="170953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y P" panose="00000400000000000000" pitchFamily="2" charset="0"/>
              </a:rPr>
              <a:t>Blason or</a:t>
            </a: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45 678 + 9 543 = ……      d. 75 x 32 = </a:t>
            </a:r>
            <a:r>
              <a:rPr lang="fr-FR" sz="1800" dirty="0" smtClean="0">
                <a:latin typeface="Candy Round BTN" panose="020F0704020102040306" pitchFamily="34" charset="0"/>
              </a:rPr>
              <a:t>…………………………….     g. 784 x 7 = ………………….          </a:t>
            </a:r>
            <a:r>
              <a:rPr lang="fr-FR" sz="1800" dirty="0">
                <a:latin typeface="Candy Round BTN" panose="020F0704020102040306" pitchFamily="34" charset="0"/>
              </a:rPr>
              <a:t>j</a:t>
            </a:r>
            <a:r>
              <a:rPr lang="fr-FR" sz="1800" dirty="0" smtClean="0">
                <a:latin typeface="Candy Round BTN" panose="020F0704020102040306" pitchFamily="34" charset="0"/>
              </a:rPr>
              <a:t>. 56 891 – 23 678 = ……………. </a:t>
            </a: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76 574 – 8 793 = </a:t>
            </a:r>
            <a:r>
              <a:rPr lang="fr-FR" sz="1800" dirty="0" smtClean="0">
                <a:latin typeface="Candy Round BTN" panose="020F0704020102040306" pitchFamily="34" charset="0"/>
              </a:rPr>
              <a:t>......        e. 71 590 + 7 896 = ………..      </a:t>
            </a:r>
            <a:r>
              <a:rPr lang="fr-FR" sz="1800" dirty="0">
                <a:latin typeface="Candy Round BTN" panose="020F0704020102040306" pitchFamily="34" charset="0"/>
              </a:rPr>
              <a:t>h</a:t>
            </a:r>
            <a:r>
              <a:rPr lang="fr-FR" sz="1800" dirty="0" smtClean="0">
                <a:latin typeface="Candy Round BTN" panose="020F0704020102040306" pitchFamily="34" charset="0"/>
              </a:rPr>
              <a:t>. 863 x 84 = ……………..          k. 456 x 9 = ………………………..</a:t>
            </a: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r>
              <a:rPr lang="fr-FR" sz="1800" dirty="0">
                <a:latin typeface="Candy Round BTN" panose="020F0704020102040306" pitchFamily="34" charset="0"/>
              </a:rPr>
              <a:t>674 x 7 = </a:t>
            </a:r>
            <a:r>
              <a:rPr lang="fr-FR" sz="1800" dirty="0" smtClean="0">
                <a:latin typeface="Candy Round BTN" panose="020F0704020102040306" pitchFamily="34" charset="0"/>
              </a:rPr>
              <a:t>………………             f. 34 678 – 13 784 = ……….       i. </a:t>
            </a:r>
            <a:r>
              <a:rPr lang="fr-FR" sz="1800" dirty="0">
                <a:latin typeface="Candy Round BTN" panose="020F0704020102040306" pitchFamily="34" charset="0"/>
              </a:rPr>
              <a:t> </a:t>
            </a:r>
            <a:r>
              <a:rPr lang="fr-FR" sz="1800" dirty="0" smtClean="0">
                <a:latin typeface="Candy Round BTN" panose="020F0704020102040306" pitchFamily="34" charset="0"/>
              </a:rPr>
              <a:t>78 523 + 98 678 = ……    l. 943 x 96 = ……………………….</a:t>
            </a: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1800" dirty="0">
              <a:latin typeface="Candy Round BTN" panose="020F0704020102040306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eriod"/>
            </a:pPr>
            <a:endParaRPr lang="fr-FR" sz="2400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4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0131480" y="1334794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6152195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18928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blanc</a:t>
            </a:r>
            <a:r>
              <a:rPr lang="fr-FR" sz="2400" dirty="0" smtClean="0">
                <a:latin typeface="Harry P" panose="00000400000000000000" pitchFamily="2" charset="0"/>
              </a:rPr>
              <a:t> 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2 galleons tu dois réussir au moins 6 des 7 additions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99801" y="1441939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56 + 78 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345 + 783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742 + 808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476 + 392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764 + 468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98 + 79 = 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2 895 + 1 784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7170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662854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blanc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4094794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2 galleons tu dois réussir au moins 6 des 7 additions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94793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954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916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Espace réservé du contenu 2"/>
          <p:cNvSpPr txBox="1">
            <a:spLocks/>
          </p:cNvSpPr>
          <p:nvPr/>
        </p:nvSpPr>
        <p:spPr>
          <a:xfrm>
            <a:off x="4153918" y="1318846"/>
            <a:ext cx="2029050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72 + 91 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357 + 142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638 + 456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406 + 275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856 + 896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69 + 83 = 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6</a:t>
            </a:r>
            <a:r>
              <a:rPr lang="fr-FR" sz="1400" dirty="0" smtClean="0">
                <a:latin typeface="Candy Round BTN" panose="020F0704020102040306" pitchFamily="34" charset="0"/>
              </a:rPr>
              <a:t> 634 + 3 852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6125816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641375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blanc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073315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2 galleons tu dois réussir au moins 6 des 7 additions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73314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475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437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space réservé du contenu 2"/>
          <p:cNvSpPr txBox="1">
            <a:spLocks/>
          </p:cNvSpPr>
          <p:nvPr/>
        </p:nvSpPr>
        <p:spPr>
          <a:xfrm>
            <a:off x="8132438" y="1441939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29 + 95 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834 + 123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638 + 109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496 + 238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486 + 519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75 + 78 = 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1</a:t>
            </a:r>
            <a:r>
              <a:rPr lang="fr-FR" sz="1400" dirty="0" smtClean="0">
                <a:latin typeface="Candy Round BTN" panose="020F0704020102040306" pitchFamily="34" charset="0"/>
              </a:rPr>
              <a:t> 972 + 4 686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10104337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140272" y="4655904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160987" y="463995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198076" y="463995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717530" y="349280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blanc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149470" y="403512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2 galleons tu dois réussir au moins 6 des 7 additions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9469" y="339877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630" y="345831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2" y="347803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Espace réservé du contenu 2"/>
          <p:cNvSpPr txBox="1">
            <a:spLocks/>
          </p:cNvSpPr>
          <p:nvPr/>
        </p:nvSpPr>
        <p:spPr>
          <a:xfrm>
            <a:off x="208593" y="4634470"/>
            <a:ext cx="1971899" cy="20776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3</a:t>
            </a:r>
            <a:r>
              <a:rPr lang="fr-FR" sz="1400" dirty="0" smtClean="0">
                <a:latin typeface="Candy Round BTN" panose="020F0704020102040306" pitchFamily="34" charset="0"/>
              </a:rPr>
              <a:t>6 + 95 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471 + 783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698 + 367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237 + 237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764 + 764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 + 97 = 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3</a:t>
            </a:r>
            <a:r>
              <a:rPr lang="fr-FR" sz="1400" dirty="0" smtClean="0">
                <a:latin typeface="Candy Round BTN" panose="020F0704020102040306" pitchFamily="34" charset="0"/>
              </a:rPr>
              <a:t> 099 + 4 </a:t>
            </a: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84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2180492" y="463995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4671646" y="349280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blanc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4103586" y="403512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2 galleons tu dois réussir au moins 6 des 7 additions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03585" y="339877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46" y="345831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708" y="347803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Espace réservé du contenu 2"/>
          <p:cNvSpPr txBox="1">
            <a:spLocks/>
          </p:cNvSpPr>
          <p:nvPr/>
        </p:nvSpPr>
        <p:spPr>
          <a:xfrm>
            <a:off x="4162710" y="4639956"/>
            <a:ext cx="2029050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48 + 77 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153 + 957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475 + 695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426 + 681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248 + 753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77 + 88 = 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2 365+ 4 789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47" name="Espace réservé du contenu 2"/>
          <p:cNvSpPr txBox="1">
            <a:spLocks/>
          </p:cNvSpPr>
          <p:nvPr/>
        </p:nvSpPr>
        <p:spPr>
          <a:xfrm>
            <a:off x="6134608" y="463995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8650167" y="349280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blanc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49" name="Espace réservé du contenu 2"/>
          <p:cNvSpPr txBox="1">
            <a:spLocks/>
          </p:cNvSpPr>
          <p:nvPr/>
        </p:nvSpPr>
        <p:spPr>
          <a:xfrm>
            <a:off x="8082107" y="403512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smtClean="0">
                <a:latin typeface="That's Font Folks!" panose="03050500040606010104" pitchFamily="66" charset="0"/>
              </a:rPr>
              <a:t>Pour réussir ton blason et ainsi gagner 2 galleons tu dois réussir au moins 6 des 7 additions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082106" y="339877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267" y="345831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229" y="347803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Espace réservé du contenu 2"/>
          <p:cNvSpPr txBox="1">
            <a:spLocks/>
          </p:cNvSpPr>
          <p:nvPr/>
        </p:nvSpPr>
        <p:spPr>
          <a:xfrm>
            <a:off x="8141230" y="4655904"/>
            <a:ext cx="1971899" cy="2032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66 + 89 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823 + 458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793 + 139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547 + 268 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419 + 407 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 + 72 = 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1</a:t>
            </a:r>
            <a:r>
              <a:rPr lang="fr-FR" sz="1400" dirty="0" smtClean="0">
                <a:latin typeface="Candy Round BTN" panose="020F0704020102040306" pitchFamily="34" charset="0"/>
              </a:rPr>
              <a:t> 088 + 3 748=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4" name="Espace réservé du contenu 2"/>
          <p:cNvSpPr txBox="1">
            <a:spLocks/>
          </p:cNvSpPr>
          <p:nvPr/>
        </p:nvSpPr>
        <p:spPr>
          <a:xfrm>
            <a:off x="10113129" y="463995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3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8928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jaune</a:t>
            </a:r>
            <a:r>
              <a:rPr lang="fr-FR" sz="2400" dirty="0" smtClean="0">
                <a:latin typeface="Harry P" panose="00000400000000000000" pitchFamily="2" charset="0"/>
              </a:rPr>
              <a:t> </a:t>
            </a:r>
            <a:r>
              <a:rPr lang="fr-FR" sz="2400" dirty="0" smtClean="0">
                <a:latin typeface="Harry P" panose="00000400000000000000" pitchFamily="2" charset="0"/>
              </a:rPr>
              <a:t>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</a:t>
            </a:r>
            <a:r>
              <a:rPr lang="fr-FR" sz="1400" dirty="0">
                <a:latin typeface="That's Font Folks!" panose="03050500040606010104" pitchFamily="66" charset="0"/>
              </a:rPr>
              <a:t>2</a:t>
            </a:r>
            <a:r>
              <a:rPr lang="fr-FR" sz="1400" dirty="0" smtClean="0">
                <a:latin typeface="That's Font Folks!" panose="03050500040606010104" pitchFamily="66" charset="0"/>
              </a:rPr>
              <a:t> </a:t>
            </a:r>
            <a:r>
              <a:rPr lang="fr-FR" sz="1400" dirty="0" smtClean="0">
                <a:latin typeface="That's Font Folks!" panose="03050500040606010104" pitchFamily="66" charset="0"/>
              </a:rPr>
              <a:t>galleons tu dois réussir au moins </a:t>
            </a:r>
            <a:r>
              <a:rPr lang="fr-FR" sz="1400" dirty="0" smtClean="0">
                <a:latin typeface="That's Font Folks!" panose="03050500040606010104" pitchFamily="66" charset="0"/>
              </a:rPr>
              <a:t>5 </a:t>
            </a:r>
            <a:r>
              <a:rPr lang="fr-FR" sz="1400" dirty="0" smtClean="0">
                <a:latin typeface="That's Font Folks!" panose="03050500040606010104" pitchFamily="66" charset="0"/>
              </a:rPr>
              <a:t>des </a:t>
            </a:r>
            <a:r>
              <a:rPr lang="fr-FR" sz="1400" dirty="0" smtClean="0">
                <a:latin typeface="That's Font Folks!" panose="03050500040606010104" pitchFamily="66" charset="0"/>
              </a:rPr>
              <a:t>6 additions à 3 étages </a:t>
            </a:r>
            <a:r>
              <a:rPr lang="fr-FR" sz="1400" dirty="0" smtClean="0">
                <a:latin typeface="That's Font Folks!" panose="03050500040606010104" pitchFamily="66" charset="0"/>
              </a:rPr>
              <a:t>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99801" y="1441939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3</a:t>
            </a:r>
            <a:r>
              <a:rPr lang="fr-FR" sz="1400" dirty="0" smtClean="0">
                <a:latin typeface="Candy Round BTN" panose="020F0704020102040306" pitchFamily="34" charset="0"/>
              </a:rPr>
              <a:t>6 </a:t>
            </a:r>
            <a:r>
              <a:rPr lang="fr-FR" sz="1400" dirty="0" smtClean="0">
                <a:latin typeface="Candy Round BTN" panose="020F0704020102040306" pitchFamily="34" charset="0"/>
              </a:rPr>
              <a:t>+ </a:t>
            </a:r>
            <a:r>
              <a:rPr lang="fr-FR" sz="1400" dirty="0">
                <a:latin typeface="Candy Round BTN" panose="020F0704020102040306" pitchFamily="34" charset="0"/>
              </a:rPr>
              <a:t>9</a:t>
            </a:r>
            <a:r>
              <a:rPr lang="fr-FR" sz="1400" dirty="0" smtClean="0">
                <a:latin typeface="Candy Round BTN" panose="020F0704020102040306" pitchFamily="34" charset="0"/>
              </a:rPr>
              <a:t>8 + 56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146 + 458 + 503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953 + 769 + 124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560 + 901 + 631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78 + 154 + 856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407 + 85 + 428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7170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110652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4630106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jaune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57" name="Espace réservé du contenu 2"/>
          <p:cNvSpPr txBox="1">
            <a:spLocks/>
          </p:cNvSpPr>
          <p:nvPr/>
        </p:nvSpPr>
        <p:spPr>
          <a:xfrm>
            <a:off x="4062046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2 galleons tu dois réussir au moins 5 des 6 additions à 3 étages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62045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9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206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68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Espace réservé du contenu 2"/>
          <p:cNvSpPr txBox="1">
            <a:spLocks/>
          </p:cNvSpPr>
          <p:nvPr/>
        </p:nvSpPr>
        <p:spPr>
          <a:xfrm>
            <a:off x="4121169" y="1441939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</a:t>
            </a:r>
            <a:r>
              <a:rPr lang="fr-FR" sz="1400" dirty="0">
                <a:latin typeface="Candy Round BTN" panose="020F0704020102040306" pitchFamily="34" charset="0"/>
              </a:rPr>
              <a:t>8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+ </a:t>
            </a:r>
            <a:r>
              <a:rPr lang="fr-FR" sz="1400" dirty="0" smtClean="0">
                <a:latin typeface="Candy Round BTN" panose="020F0704020102040306" pitchFamily="34" charset="0"/>
              </a:rPr>
              <a:t>42 + 73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547 + 523 + 741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951 + 753 + 108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780 + 680 + 880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 + 326 + 354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804 + 95 + 462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62" name="Espace réservé du contenu 2"/>
          <p:cNvSpPr txBox="1">
            <a:spLocks/>
          </p:cNvSpPr>
          <p:nvPr/>
        </p:nvSpPr>
        <p:spPr>
          <a:xfrm>
            <a:off x="6093068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049605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itre 1"/>
          <p:cNvSpPr txBox="1">
            <a:spLocks/>
          </p:cNvSpPr>
          <p:nvPr/>
        </p:nvSpPr>
        <p:spPr>
          <a:xfrm>
            <a:off x="8569059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jaune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65" name="Espace réservé du contenu 2"/>
          <p:cNvSpPr txBox="1">
            <a:spLocks/>
          </p:cNvSpPr>
          <p:nvPr/>
        </p:nvSpPr>
        <p:spPr>
          <a:xfrm>
            <a:off x="8000999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2 galleons tu dois réussir au moins 5 des 6 additions à 3 étages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000998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159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121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Espace réservé du contenu 2"/>
          <p:cNvSpPr txBox="1">
            <a:spLocks/>
          </p:cNvSpPr>
          <p:nvPr/>
        </p:nvSpPr>
        <p:spPr>
          <a:xfrm>
            <a:off x="8060122" y="1441939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412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+ </a:t>
            </a:r>
            <a:r>
              <a:rPr lang="fr-FR" sz="1400" dirty="0" smtClean="0">
                <a:latin typeface="Candy Round BTN" panose="020F0704020102040306" pitchFamily="34" charset="0"/>
              </a:rPr>
              <a:t>402 + 730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 + 86 + 74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541 + 785 + 206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304 + 750 + 654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98 + 189 + 298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509 + 87 + 531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0" name="Espace réservé du contenu 2"/>
          <p:cNvSpPr txBox="1">
            <a:spLocks/>
          </p:cNvSpPr>
          <p:nvPr/>
        </p:nvSpPr>
        <p:spPr>
          <a:xfrm>
            <a:off x="10032021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189284" y="4639667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Titre 1"/>
          <p:cNvSpPr txBox="1">
            <a:spLocks/>
          </p:cNvSpPr>
          <p:nvPr/>
        </p:nvSpPr>
        <p:spPr>
          <a:xfrm>
            <a:off x="708738" y="3492515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jaune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73" name="Espace réservé du contenu 2"/>
          <p:cNvSpPr txBox="1">
            <a:spLocks/>
          </p:cNvSpPr>
          <p:nvPr/>
        </p:nvSpPr>
        <p:spPr>
          <a:xfrm>
            <a:off x="140678" y="4034839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2 galleons tu dois réussir au moins 5 des 6 additions à 3 étages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0677" y="3398486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345802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3477742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Espace réservé du contenu 2"/>
          <p:cNvSpPr txBox="1">
            <a:spLocks/>
          </p:cNvSpPr>
          <p:nvPr/>
        </p:nvSpPr>
        <p:spPr>
          <a:xfrm>
            <a:off x="199801" y="4762760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29 </a:t>
            </a:r>
            <a:r>
              <a:rPr lang="fr-FR" sz="1400" dirty="0" smtClean="0">
                <a:latin typeface="Candy Round BTN" panose="020F0704020102040306" pitchFamily="34" charset="0"/>
              </a:rPr>
              <a:t>+ </a:t>
            </a:r>
            <a:r>
              <a:rPr lang="fr-FR" sz="1400" dirty="0" smtClean="0">
                <a:latin typeface="Candy Round BTN" panose="020F0704020102040306" pitchFamily="34" charset="0"/>
              </a:rPr>
              <a:t>69</a:t>
            </a:r>
            <a:r>
              <a:rPr lang="fr-FR" sz="1400" dirty="0" smtClean="0">
                <a:latin typeface="Candy Round BTN" panose="020F0704020102040306" pitchFamily="34" charset="0"/>
              </a:rPr>
              <a:t> + 89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123 + 456 + 789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952 + 560 + 447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560 + 708 + 991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51 + 574 + 234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708 + 84 + 672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8" name="Espace réservé du contenu 2"/>
          <p:cNvSpPr txBox="1">
            <a:spLocks/>
          </p:cNvSpPr>
          <p:nvPr/>
        </p:nvSpPr>
        <p:spPr>
          <a:xfrm>
            <a:off x="2171700" y="4639667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10652" y="4639667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itre 1"/>
          <p:cNvSpPr txBox="1">
            <a:spLocks/>
          </p:cNvSpPr>
          <p:nvPr/>
        </p:nvSpPr>
        <p:spPr>
          <a:xfrm>
            <a:off x="4630106" y="3492515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jaune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81" name="Espace réservé du contenu 2"/>
          <p:cNvSpPr txBox="1">
            <a:spLocks/>
          </p:cNvSpPr>
          <p:nvPr/>
        </p:nvSpPr>
        <p:spPr>
          <a:xfrm>
            <a:off x="4062046" y="4034839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2 galleons tu dois réussir au moins 5 des 6 additions à 3 étages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62045" y="3398486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3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206" y="345802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68" y="3477742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Espace réservé du contenu 2"/>
          <p:cNvSpPr txBox="1">
            <a:spLocks/>
          </p:cNvSpPr>
          <p:nvPr/>
        </p:nvSpPr>
        <p:spPr>
          <a:xfrm>
            <a:off x="4121169" y="4762760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64 </a:t>
            </a:r>
            <a:r>
              <a:rPr lang="fr-FR" sz="1400" dirty="0" smtClean="0">
                <a:latin typeface="Candy Round BTN" panose="020F0704020102040306" pitchFamily="34" charset="0"/>
              </a:rPr>
              <a:t>+ </a:t>
            </a:r>
            <a:r>
              <a:rPr lang="fr-FR" sz="1400" dirty="0" smtClean="0">
                <a:latin typeface="Candy Round BTN" panose="020F0704020102040306" pitchFamily="34" charset="0"/>
              </a:rPr>
              <a:t>97 + 31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796 + 541 + 230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640 + 800 + 987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529 + 937 + 713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913 + 354 + 41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74 + 95 + 528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86" name="Espace réservé du contenu 2"/>
          <p:cNvSpPr txBox="1">
            <a:spLocks/>
          </p:cNvSpPr>
          <p:nvPr/>
        </p:nvSpPr>
        <p:spPr>
          <a:xfrm>
            <a:off x="6093068" y="4639667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0049605" y="4639667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itre 1"/>
          <p:cNvSpPr txBox="1">
            <a:spLocks/>
          </p:cNvSpPr>
          <p:nvPr/>
        </p:nvSpPr>
        <p:spPr>
          <a:xfrm>
            <a:off x="8569059" y="3492515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jaune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89" name="Espace réservé du contenu 2"/>
          <p:cNvSpPr txBox="1">
            <a:spLocks/>
          </p:cNvSpPr>
          <p:nvPr/>
        </p:nvSpPr>
        <p:spPr>
          <a:xfrm>
            <a:off x="8000999" y="4034839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52galleons tu dois réussir au moins 5 des 6 additions à 3 étages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000998" y="3398486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1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159" y="345802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121" y="3477742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Espace réservé du contenu 2"/>
          <p:cNvSpPr txBox="1">
            <a:spLocks/>
          </p:cNvSpPr>
          <p:nvPr/>
        </p:nvSpPr>
        <p:spPr>
          <a:xfrm>
            <a:off x="8060122" y="4762760"/>
            <a:ext cx="1971899" cy="1837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85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+ </a:t>
            </a:r>
            <a:r>
              <a:rPr lang="fr-FR" sz="1400" dirty="0" smtClean="0">
                <a:latin typeface="Candy Round BTN" panose="020F0704020102040306" pitchFamily="34" charset="0"/>
              </a:rPr>
              <a:t>99 + 51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411 + 217 + 408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547 + 539 + 201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105 + 995 + 264 = 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214 + 541 + 239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400 + 541 + 94 =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94" name="Espace réservé du contenu 2"/>
          <p:cNvSpPr txBox="1">
            <a:spLocks/>
          </p:cNvSpPr>
          <p:nvPr/>
        </p:nvSpPr>
        <p:spPr>
          <a:xfrm>
            <a:off x="10032021" y="4639667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8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547348" y="1318846"/>
            <a:ext cx="1444359" cy="4484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orange</a:t>
            </a:r>
            <a:r>
              <a:rPr lang="fr-FR" sz="2400" dirty="0" smtClean="0">
                <a:latin typeface="Harry P" panose="00000400000000000000" pitchFamily="2" charset="0"/>
              </a:rPr>
              <a:t> </a:t>
            </a:r>
            <a:r>
              <a:rPr lang="fr-FR" sz="2400" dirty="0" smtClean="0">
                <a:latin typeface="Harry P" panose="00000400000000000000" pitchFamily="2" charset="0"/>
              </a:rPr>
              <a:t>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</a:t>
            </a:r>
            <a:r>
              <a:rPr lang="fr-FR" sz="1400" dirty="0">
                <a:latin typeface="That's Font Folks!" panose="03050500040606010104" pitchFamily="66" charset="0"/>
              </a:rPr>
              <a:t>3</a:t>
            </a:r>
            <a:r>
              <a:rPr lang="fr-FR" sz="1400" dirty="0" smtClean="0">
                <a:latin typeface="That's Font Folks!" panose="03050500040606010104" pitchFamily="66" charset="0"/>
              </a:rPr>
              <a:t> </a:t>
            </a:r>
            <a:r>
              <a:rPr lang="fr-FR" sz="1400" dirty="0" smtClean="0">
                <a:latin typeface="That's Font Folks!" panose="03050500040606010104" pitchFamily="66" charset="0"/>
              </a:rPr>
              <a:t>galleons tu dois réussir au moins </a:t>
            </a:r>
            <a:r>
              <a:rPr lang="fr-FR" sz="1400" dirty="0" smtClean="0">
                <a:latin typeface="That's Font Folks!" panose="03050500040606010104" pitchFamily="66" charset="0"/>
              </a:rPr>
              <a:t>5 </a:t>
            </a:r>
            <a:r>
              <a:rPr lang="fr-FR" sz="1400" dirty="0" smtClean="0">
                <a:latin typeface="That's Font Folks!" panose="03050500040606010104" pitchFamily="66" charset="0"/>
              </a:rPr>
              <a:t>des </a:t>
            </a:r>
            <a:r>
              <a:rPr lang="fr-FR" sz="1400" dirty="0" smtClean="0">
                <a:latin typeface="That's Font Folks!" panose="03050500040606010104" pitchFamily="66" charset="0"/>
              </a:rPr>
              <a:t>6 additions à trous ci-dessous</a:t>
            </a:r>
            <a:r>
              <a:rPr lang="fr-FR" sz="1400" dirty="0" smtClean="0">
                <a:latin typeface="That's Font Folks!" panose="03050500040606010104" pitchFamily="66" charset="0"/>
              </a:rPr>
              <a:t>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2479946" y="1318846"/>
            <a:ext cx="15820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</a:t>
            </a:r>
            <a:r>
              <a:rPr lang="fr-FR" sz="1400" dirty="0" smtClean="0">
                <a:latin typeface="Candy Round BTN" panose="020F0704020102040306" pitchFamily="34" charset="0"/>
              </a:rPr>
              <a:t>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33958" y="1318846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 smtClean="0"/>
              <a:t>8 </a:t>
            </a:r>
          </a:p>
          <a:p>
            <a:r>
              <a:rPr lang="fr-FR" dirty="0"/>
              <a:t> </a:t>
            </a:r>
            <a:r>
              <a:rPr lang="fr-FR" dirty="0" smtClean="0"/>
              <a:t> . .</a:t>
            </a:r>
          </a:p>
          <a:p>
            <a:r>
              <a:rPr lang="fr-FR" dirty="0" smtClean="0"/>
              <a:t>127</a:t>
            </a:r>
            <a:endParaRPr lang="fr-FR" dirty="0"/>
          </a:p>
        </p:txBody>
      </p:sp>
      <p:cxnSp>
        <p:nvCxnSpPr>
          <p:cNvPr id="51" name="Connecteur droit 50"/>
          <p:cNvCxnSpPr/>
          <p:nvPr/>
        </p:nvCxnSpPr>
        <p:spPr>
          <a:xfrm flipH="1">
            <a:off x="277921" y="1899138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87422" y="1471246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855274" y="1318846"/>
            <a:ext cx="695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4 1 9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7 </a:t>
            </a:r>
            <a:r>
              <a:rPr lang="fr-FR" dirty="0" smtClean="0"/>
              <a:t>4 9</a:t>
            </a:r>
            <a:endParaRPr lang="fr-FR" dirty="0"/>
          </a:p>
        </p:txBody>
      </p:sp>
      <p:cxnSp>
        <p:nvCxnSpPr>
          <p:cNvPr id="54" name="Connecteur droit 53"/>
          <p:cNvCxnSpPr/>
          <p:nvPr/>
        </p:nvCxnSpPr>
        <p:spPr>
          <a:xfrm flipH="1">
            <a:off x="899238" y="1899138"/>
            <a:ext cx="55149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708738" y="1471246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96" name="ZoneTexte 95"/>
          <p:cNvSpPr txBox="1"/>
          <p:nvPr/>
        </p:nvSpPr>
        <p:spPr>
          <a:xfrm>
            <a:off x="1712076" y="1304568"/>
            <a:ext cx="76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 smtClean="0"/>
              <a:t>5 4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5 7 </a:t>
            </a:r>
            <a:r>
              <a:rPr lang="fr-FR" dirty="0"/>
              <a:t>2</a:t>
            </a:r>
            <a:endParaRPr lang="fr-FR" dirty="0"/>
          </a:p>
        </p:txBody>
      </p:sp>
      <p:cxnSp>
        <p:nvCxnSpPr>
          <p:cNvPr id="97" name="Connecteur droit 96"/>
          <p:cNvCxnSpPr/>
          <p:nvPr/>
        </p:nvCxnSpPr>
        <p:spPr>
          <a:xfrm>
            <a:off x="1784838" y="1899138"/>
            <a:ext cx="521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1565541" y="1456968"/>
            <a:ext cx="3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260336" y="2285219"/>
            <a:ext cx="7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 smtClean="0"/>
              <a:t>0 3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8 2 9</a:t>
            </a:r>
            <a:endParaRPr lang="fr-FR" dirty="0"/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199800" y="2875085"/>
            <a:ext cx="6994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ZoneTexte 100"/>
          <p:cNvSpPr txBox="1"/>
          <p:nvPr/>
        </p:nvSpPr>
        <p:spPr>
          <a:xfrm>
            <a:off x="113800" y="2437619"/>
            <a:ext cx="28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02" name="ZoneTexte 101"/>
          <p:cNvSpPr txBox="1"/>
          <p:nvPr/>
        </p:nvSpPr>
        <p:spPr>
          <a:xfrm>
            <a:off x="1010606" y="2279007"/>
            <a:ext cx="77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7 8 2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9 </a:t>
            </a:r>
            <a:r>
              <a:rPr lang="fr-FR" dirty="0" smtClean="0"/>
              <a:t>4 3</a:t>
            </a:r>
            <a:endParaRPr lang="fr-FR" dirty="0"/>
          </a:p>
        </p:txBody>
      </p:sp>
      <p:cxnSp>
        <p:nvCxnSpPr>
          <p:cNvPr id="103" name="Connecteur droit 102"/>
          <p:cNvCxnSpPr/>
          <p:nvPr/>
        </p:nvCxnSpPr>
        <p:spPr>
          <a:xfrm flipH="1">
            <a:off x="1054569" y="2859299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864070" y="2431407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05" name="ZoneTexte 104"/>
          <p:cNvSpPr txBox="1"/>
          <p:nvPr/>
        </p:nvSpPr>
        <p:spPr>
          <a:xfrm>
            <a:off x="1787254" y="2233023"/>
            <a:ext cx="80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0</a:t>
            </a:r>
            <a:r>
              <a:rPr lang="fr-FR" dirty="0" smtClean="0"/>
              <a:t> 7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/>
              <a:t>0</a:t>
            </a:r>
            <a:r>
              <a:rPr lang="fr-FR" dirty="0" smtClean="0"/>
              <a:t> 2</a:t>
            </a:r>
            <a:endParaRPr lang="fr-FR" dirty="0"/>
          </a:p>
        </p:txBody>
      </p:sp>
      <p:cxnSp>
        <p:nvCxnSpPr>
          <p:cNvPr id="106" name="Connecteur droit 105"/>
          <p:cNvCxnSpPr/>
          <p:nvPr/>
        </p:nvCxnSpPr>
        <p:spPr>
          <a:xfrm>
            <a:off x="2288420" y="2813315"/>
            <a:ext cx="87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1640718" y="2385423"/>
            <a:ext cx="27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108" name="Connecteur droit 107"/>
          <p:cNvCxnSpPr/>
          <p:nvPr/>
        </p:nvCxnSpPr>
        <p:spPr>
          <a:xfrm flipH="1">
            <a:off x="1889115" y="2832923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6485278" y="1318846"/>
            <a:ext cx="1444359" cy="4484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Titre 1"/>
          <p:cNvSpPr txBox="1">
            <a:spLocks/>
          </p:cNvSpPr>
          <p:nvPr/>
        </p:nvSpPr>
        <p:spPr>
          <a:xfrm>
            <a:off x="4646668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orange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11" name="Espace réservé du contenu 2"/>
          <p:cNvSpPr txBox="1">
            <a:spLocks/>
          </p:cNvSpPr>
          <p:nvPr/>
        </p:nvSpPr>
        <p:spPr>
          <a:xfrm>
            <a:off x="4078608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3 galleons tu dois réussir au moins 5 des 6 additions à trous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07860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3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76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73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Espace réservé du contenu 2"/>
          <p:cNvSpPr txBox="1">
            <a:spLocks/>
          </p:cNvSpPr>
          <p:nvPr/>
        </p:nvSpPr>
        <p:spPr>
          <a:xfrm>
            <a:off x="6417876" y="1318846"/>
            <a:ext cx="15820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</a:t>
            </a:r>
            <a:r>
              <a:rPr lang="fr-FR" sz="1400" dirty="0" smtClean="0">
                <a:latin typeface="Candy Round BTN" panose="020F0704020102040306" pitchFamily="34" charset="0"/>
              </a:rPr>
              <a:t>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171888" y="1318846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  </a:t>
            </a:r>
            <a:r>
              <a:rPr lang="fr-FR" dirty="0"/>
              <a:t>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</a:t>
            </a:r>
          </a:p>
          <a:p>
            <a:r>
              <a:rPr lang="fr-FR" dirty="0" smtClean="0"/>
              <a:t>1 4 9</a:t>
            </a:r>
            <a:endParaRPr lang="fr-FR" dirty="0"/>
          </a:p>
        </p:txBody>
      </p:sp>
      <p:cxnSp>
        <p:nvCxnSpPr>
          <p:cNvPr id="117" name="Connecteur droit 116"/>
          <p:cNvCxnSpPr/>
          <p:nvPr/>
        </p:nvCxnSpPr>
        <p:spPr>
          <a:xfrm flipH="1">
            <a:off x="4215851" y="1899138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4025352" y="1471246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19" name="ZoneTexte 118"/>
          <p:cNvSpPr txBox="1"/>
          <p:nvPr/>
        </p:nvSpPr>
        <p:spPr>
          <a:xfrm>
            <a:off x="4793204" y="1318846"/>
            <a:ext cx="695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2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/>
              <a:t>5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8</a:t>
            </a:r>
            <a:r>
              <a:rPr lang="fr-FR" dirty="0" smtClean="0"/>
              <a:t> 6</a:t>
            </a:r>
            <a:endParaRPr lang="fr-FR" dirty="0"/>
          </a:p>
        </p:txBody>
      </p:sp>
      <p:cxnSp>
        <p:nvCxnSpPr>
          <p:cNvPr id="120" name="Connecteur droit 119"/>
          <p:cNvCxnSpPr/>
          <p:nvPr/>
        </p:nvCxnSpPr>
        <p:spPr>
          <a:xfrm flipH="1">
            <a:off x="4837168" y="1899138"/>
            <a:ext cx="55149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4646668" y="1471246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22" name="ZoneTexte 121"/>
          <p:cNvSpPr txBox="1"/>
          <p:nvPr/>
        </p:nvSpPr>
        <p:spPr>
          <a:xfrm>
            <a:off x="5650006" y="1304568"/>
            <a:ext cx="76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4</a:t>
            </a:r>
            <a:r>
              <a:rPr lang="fr-FR" dirty="0"/>
              <a:t> 0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  .</a:t>
            </a:r>
            <a:endParaRPr lang="fr-FR" dirty="0" smtClean="0"/>
          </a:p>
          <a:p>
            <a:r>
              <a:rPr lang="fr-FR" dirty="0"/>
              <a:t>6</a:t>
            </a:r>
            <a:r>
              <a:rPr lang="fr-FR" dirty="0" smtClean="0"/>
              <a:t>  3 5</a:t>
            </a:r>
            <a:endParaRPr lang="fr-FR" dirty="0"/>
          </a:p>
        </p:txBody>
      </p:sp>
      <p:cxnSp>
        <p:nvCxnSpPr>
          <p:cNvPr id="123" name="Connecteur droit 122"/>
          <p:cNvCxnSpPr/>
          <p:nvPr/>
        </p:nvCxnSpPr>
        <p:spPr>
          <a:xfrm>
            <a:off x="5722768" y="1899138"/>
            <a:ext cx="521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5503471" y="1456968"/>
            <a:ext cx="3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4198266" y="2285219"/>
            <a:ext cx="7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8 1 9</a:t>
            </a:r>
            <a:endParaRPr lang="fr-FR" dirty="0"/>
          </a:p>
        </p:txBody>
      </p:sp>
      <p:cxnSp>
        <p:nvCxnSpPr>
          <p:cNvPr id="126" name="Connecteur droit 125"/>
          <p:cNvCxnSpPr/>
          <p:nvPr/>
        </p:nvCxnSpPr>
        <p:spPr>
          <a:xfrm flipH="1">
            <a:off x="4137730" y="2875085"/>
            <a:ext cx="6994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ZoneTexte 126"/>
          <p:cNvSpPr txBox="1"/>
          <p:nvPr/>
        </p:nvSpPr>
        <p:spPr>
          <a:xfrm>
            <a:off x="4051730" y="2437619"/>
            <a:ext cx="28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28" name="ZoneTexte 127"/>
          <p:cNvSpPr txBox="1"/>
          <p:nvPr/>
        </p:nvSpPr>
        <p:spPr>
          <a:xfrm>
            <a:off x="4948536" y="2279007"/>
            <a:ext cx="77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3</a:t>
            </a:r>
            <a:endParaRPr lang="fr-FR" dirty="0"/>
          </a:p>
        </p:txBody>
      </p:sp>
      <p:cxnSp>
        <p:nvCxnSpPr>
          <p:cNvPr id="129" name="Connecteur droit 128"/>
          <p:cNvCxnSpPr/>
          <p:nvPr/>
        </p:nvCxnSpPr>
        <p:spPr>
          <a:xfrm flipH="1">
            <a:off x="4992499" y="2859299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4802000" y="2431407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31" name="ZoneTexte 130"/>
          <p:cNvSpPr txBox="1"/>
          <p:nvPr/>
        </p:nvSpPr>
        <p:spPr>
          <a:xfrm>
            <a:off x="5725184" y="2233023"/>
            <a:ext cx="80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6</a:t>
            </a:r>
            <a:r>
              <a:rPr lang="fr-FR" dirty="0" smtClean="0"/>
              <a:t> </a:t>
            </a:r>
            <a:r>
              <a:rPr lang="fr-FR" dirty="0"/>
              <a:t>0</a:t>
            </a:r>
            <a:r>
              <a:rPr lang="fr-FR" dirty="0" smtClean="0"/>
              <a:t> 2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8 </a:t>
            </a:r>
            <a:r>
              <a:rPr lang="fr-FR" dirty="0"/>
              <a:t>0</a:t>
            </a:r>
            <a:r>
              <a:rPr lang="fr-FR" dirty="0" smtClean="0"/>
              <a:t> 0</a:t>
            </a:r>
            <a:endParaRPr lang="fr-FR" dirty="0"/>
          </a:p>
        </p:txBody>
      </p:sp>
      <p:cxnSp>
        <p:nvCxnSpPr>
          <p:cNvPr id="132" name="Connecteur droit 131"/>
          <p:cNvCxnSpPr/>
          <p:nvPr/>
        </p:nvCxnSpPr>
        <p:spPr>
          <a:xfrm>
            <a:off x="6226350" y="2813315"/>
            <a:ext cx="87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" name="ZoneTexte 132"/>
          <p:cNvSpPr txBox="1"/>
          <p:nvPr/>
        </p:nvSpPr>
        <p:spPr>
          <a:xfrm>
            <a:off x="5578648" y="2385423"/>
            <a:ext cx="27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134" name="Connecteur droit 133"/>
          <p:cNvCxnSpPr/>
          <p:nvPr/>
        </p:nvCxnSpPr>
        <p:spPr>
          <a:xfrm flipH="1">
            <a:off x="5827045" y="2832923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0418361" y="1318846"/>
            <a:ext cx="1444359" cy="4484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Titre 1"/>
          <p:cNvSpPr txBox="1">
            <a:spLocks/>
          </p:cNvSpPr>
          <p:nvPr/>
        </p:nvSpPr>
        <p:spPr>
          <a:xfrm>
            <a:off x="8579751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orange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37" name="Espace réservé du contenu 2"/>
          <p:cNvSpPr txBox="1">
            <a:spLocks/>
          </p:cNvSpPr>
          <p:nvPr/>
        </p:nvSpPr>
        <p:spPr>
          <a:xfrm>
            <a:off x="8011691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3 galleons tu dois réussir au moins 5 des 6 additions à trous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8011690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9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851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13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Espace réservé du contenu 2"/>
          <p:cNvSpPr txBox="1">
            <a:spLocks/>
          </p:cNvSpPr>
          <p:nvPr/>
        </p:nvSpPr>
        <p:spPr>
          <a:xfrm>
            <a:off x="10350959" y="1318846"/>
            <a:ext cx="15820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</a:t>
            </a:r>
            <a:r>
              <a:rPr lang="fr-FR" sz="1400" dirty="0" smtClean="0">
                <a:latin typeface="Candy Round BTN" panose="020F0704020102040306" pitchFamily="34" charset="0"/>
              </a:rPr>
              <a:t>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8104971" y="1318846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4</a:t>
            </a:r>
            <a:r>
              <a:rPr lang="fr-FR" dirty="0" smtClean="0"/>
              <a:t>  </a:t>
            </a:r>
            <a:r>
              <a:rPr lang="fr-FR" dirty="0" smtClean="0"/>
              <a:t>3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</a:t>
            </a:r>
          </a:p>
          <a:p>
            <a:r>
              <a:rPr lang="fr-FR" dirty="0"/>
              <a:t> </a:t>
            </a:r>
            <a:r>
              <a:rPr lang="fr-FR" dirty="0" smtClean="0"/>
              <a:t>8 1</a:t>
            </a:r>
            <a:endParaRPr lang="fr-FR" dirty="0"/>
          </a:p>
        </p:txBody>
      </p:sp>
      <p:cxnSp>
        <p:nvCxnSpPr>
          <p:cNvPr id="143" name="Connecteur droit 142"/>
          <p:cNvCxnSpPr/>
          <p:nvPr/>
        </p:nvCxnSpPr>
        <p:spPr>
          <a:xfrm flipH="1">
            <a:off x="8148934" y="1899138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ZoneTexte 143"/>
          <p:cNvSpPr txBox="1"/>
          <p:nvPr/>
        </p:nvSpPr>
        <p:spPr>
          <a:xfrm>
            <a:off x="8726287" y="1318846"/>
            <a:ext cx="695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1</a:t>
            </a:r>
            <a:r>
              <a:rPr lang="fr-FR" dirty="0" smtClean="0"/>
              <a:t> 9 6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3 9</a:t>
            </a:r>
            <a:r>
              <a:rPr lang="fr-FR" dirty="0" smtClean="0"/>
              <a:t> </a:t>
            </a:r>
            <a:r>
              <a:rPr lang="fr-FR" dirty="0" smtClean="0"/>
              <a:t>8</a:t>
            </a:r>
            <a:endParaRPr lang="fr-FR" dirty="0"/>
          </a:p>
        </p:txBody>
      </p:sp>
      <p:cxnSp>
        <p:nvCxnSpPr>
          <p:cNvPr id="145" name="Connecteur droit 144"/>
          <p:cNvCxnSpPr/>
          <p:nvPr/>
        </p:nvCxnSpPr>
        <p:spPr>
          <a:xfrm flipH="1">
            <a:off x="8770251" y="1899138"/>
            <a:ext cx="55149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ZoneTexte 145"/>
          <p:cNvSpPr txBox="1"/>
          <p:nvPr/>
        </p:nvSpPr>
        <p:spPr>
          <a:xfrm>
            <a:off x="8579751" y="1471246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47" name="ZoneTexte 146"/>
          <p:cNvSpPr txBox="1"/>
          <p:nvPr/>
        </p:nvSpPr>
        <p:spPr>
          <a:xfrm>
            <a:off x="9583089" y="1304568"/>
            <a:ext cx="76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6</a:t>
            </a:r>
            <a:r>
              <a:rPr lang="fr-FR" dirty="0" smtClean="0"/>
              <a:t> 3 1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  .</a:t>
            </a:r>
            <a:endParaRPr lang="fr-FR" dirty="0" smtClean="0"/>
          </a:p>
          <a:p>
            <a:r>
              <a:rPr lang="fr-FR" dirty="0" smtClean="0"/>
              <a:t>8 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0</a:t>
            </a:r>
            <a:endParaRPr lang="fr-FR" dirty="0"/>
          </a:p>
        </p:txBody>
      </p:sp>
      <p:cxnSp>
        <p:nvCxnSpPr>
          <p:cNvPr id="148" name="Connecteur droit 147"/>
          <p:cNvCxnSpPr/>
          <p:nvPr/>
        </p:nvCxnSpPr>
        <p:spPr>
          <a:xfrm>
            <a:off x="9655851" y="1899138"/>
            <a:ext cx="521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ZoneTexte 148"/>
          <p:cNvSpPr txBox="1"/>
          <p:nvPr/>
        </p:nvSpPr>
        <p:spPr>
          <a:xfrm>
            <a:off x="9436554" y="1456968"/>
            <a:ext cx="3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50" name="ZoneTexte 149"/>
          <p:cNvSpPr txBox="1"/>
          <p:nvPr/>
        </p:nvSpPr>
        <p:spPr>
          <a:xfrm>
            <a:off x="8131349" y="2285219"/>
            <a:ext cx="7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3</a:t>
            </a:r>
            <a:r>
              <a:rPr lang="fr-FR" dirty="0" smtClean="0"/>
              <a:t> </a:t>
            </a:r>
            <a:r>
              <a:rPr lang="fr-FR" dirty="0" smtClean="0"/>
              <a:t>5 8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/>
              <a:t>2</a:t>
            </a:r>
            <a:endParaRPr lang="fr-FR" dirty="0"/>
          </a:p>
        </p:txBody>
      </p:sp>
      <p:cxnSp>
        <p:nvCxnSpPr>
          <p:cNvPr id="151" name="Connecteur droit 150"/>
          <p:cNvCxnSpPr/>
          <p:nvPr/>
        </p:nvCxnSpPr>
        <p:spPr>
          <a:xfrm flipH="1">
            <a:off x="8070813" y="2875085"/>
            <a:ext cx="6994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/>
        </p:nvSpPr>
        <p:spPr>
          <a:xfrm>
            <a:off x="8881619" y="2279007"/>
            <a:ext cx="77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5 0 3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8 </a:t>
            </a:r>
            <a:r>
              <a:rPr lang="fr-FR" dirty="0"/>
              <a:t>2</a:t>
            </a:r>
            <a:r>
              <a:rPr lang="fr-FR" dirty="0" smtClean="0"/>
              <a:t> 1</a:t>
            </a:r>
            <a:endParaRPr lang="fr-FR" dirty="0"/>
          </a:p>
        </p:txBody>
      </p:sp>
      <p:cxnSp>
        <p:nvCxnSpPr>
          <p:cNvPr id="153" name="Connecteur droit 152"/>
          <p:cNvCxnSpPr/>
          <p:nvPr/>
        </p:nvCxnSpPr>
        <p:spPr>
          <a:xfrm flipH="1">
            <a:off x="8925582" y="2859299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4" name="ZoneTexte 153"/>
          <p:cNvSpPr txBox="1"/>
          <p:nvPr/>
        </p:nvSpPr>
        <p:spPr>
          <a:xfrm>
            <a:off x="8735083" y="2431407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55" name="ZoneTexte 154"/>
          <p:cNvSpPr txBox="1"/>
          <p:nvPr/>
        </p:nvSpPr>
        <p:spPr>
          <a:xfrm>
            <a:off x="9658267" y="2233023"/>
            <a:ext cx="80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3</a:t>
            </a:r>
            <a:r>
              <a:rPr lang="fr-FR" dirty="0" smtClean="0"/>
              <a:t> 1 </a:t>
            </a:r>
            <a:r>
              <a:rPr lang="fr-FR" dirty="0"/>
              <a:t>7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4</a:t>
            </a:r>
            <a:r>
              <a:rPr lang="fr-FR" dirty="0" smtClean="0"/>
              <a:t> 5 </a:t>
            </a:r>
            <a:r>
              <a:rPr lang="fr-FR" dirty="0"/>
              <a:t>9</a:t>
            </a:r>
            <a:endParaRPr lang="fr-FR" dirty="0"/>
          </a:p>
        </p:txBody>
      </p:sp>
      <p:cxnSp>
        <p:nvCxnSpPr>
          <p:cNvPr id="156" name="Connecteur droit 155"/>
          <p:cNvCxnSpPr/>
          <p:nvPr/>
        </p:nvCxnSpPr>
        <p:spPr>
          <a:xfrm>
            <a:off x="10159433" y="2813315"/>
            <a:ext cx="87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7" name="ZoneTexte 156"/>
          <p:cNvSpPr txBox="1"/>
          <p:nvPr/>
        </p:nvSpPr>
        <p:spPr>
          <a:xfrm>
            <a:off x="9511731" y="2385423"/>
            <a:ext cx="27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158" name="Connecteur droit 157"/>
          <p:cNvCxnSpPr/>
          <p:nvPr/>
        </p:nvCxnSpPr>
        <p:spPr>
          <a:xfrm flipH="1">
            <a:off x="9760128" y="2832923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2556641" y="4637401"/>
            <a:ext cx="1444359" cy="4484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Titre 1"/>
          <p:cNvSpPr txBox="1">
            <a:spLocks/>
          </p:cNvSpPr>
          <p:nvPr/>
        </p:nvSpPr>
        <p:spPr>
          <a:xfrm>
            <a:off x="718031" y="3490249"/>
            <a:ext cx="2681645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orange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61" name="Espace réservé du contenu 2"/>
          <p:cNvSpPr txBox="1">
            <a:spLocks/>
          </p:cNvSpPr>
          <p:nvPr/>
        </p:nvSpPr>
        <p:spPr>
          <a:xfrm>
            <a:off x="149971" y="4032573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3 galleons tu dois réussir au moins 5 des 6 additions à trous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9970" y="3396220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3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91" y="3455760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93" y="347547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Espace réservé du contenu 2"/>
          <p:cNvSpPr txBox="1">
            <a:spLocks/>
          </p:cNvSpPr>
          <p:nvPr/>
        </p:nvSpPr>
        <p:spPr>
          <a:xfrm>
            <a:off x="2489239" y="4637401"/>
            <a:ext cx="15820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</a:t>
            </a:r>
            <a:r>
              <a:rPr lang="fr-FR" sz="1400" dirty="0" smtClean="0">
                <a:latin typeface="Candy Round BTN" panose="020F0704020102040306" pitchFamily="34" charset="0"/>
              </a:rPr>
              <a:t>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243251" y="4637401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2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.</a:t>
            </a:r>
          </a:p>
          <a:p>
            <a:r>
              <a:rPr lang="fr-FR" dirty="0" smtClean="0"/>
              <a:t>7 3</a:t>
            </a:r>
            <a:endParaRPr lang="fr-FR" dirty="0"/>
          </a:p>
        </p:txBody>
      </p:sp>
      <p:cxnSp>
        <p:nvCxnSpPr>
          <p:cNvPr id="167" name="Connecteur droit 166"/>
          <p:cNvCxnSpPr/>
          <p:nvPr/>
        </p:nvCxnSpPr>
        <p:spPr>
          <a:xfrm flipH="1">
            <a:off x="287214" y="5217693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8" name="ZoneTexte 167"/>
          <p:cNvSpPr txBox="1"/>
          <p:nvPr/>
        </p:nvSpPr>
        <p:spPr>
          <a:xfrm>
            <a:off x="96715" y="4789801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69" name="ZoneTexte 168"/>
          <p:cNvSpPr txBox="1"/>
          <p:nvPr/>
        </p:nvSpPr>
        <p:spPr>
          <a:xfrm>
            <a:off x="864567" y="4637401"/>
            <a:ext cx="695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5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/>
              <a:t>8</a:t>
            </a:r>
            <a:endParaRPr lang="fr-FR" dirty="0"/>
          </a:p>
        </p:txBody>
      </p:sp>
      <p:cxnSp>
        <p:nvCxnSpPr>
          <p:cNvPr id="170" name="Connecteur droit 169"/>
          <p:cNvCxnSpPr/>
          <p:nvPr/>
        </p:nvCxnSpPr>
        <p:spPr>
          <a:xfrm flipH="1">
            <a:off x="908531" y="5217693"/>
            <a:ext cx="55149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1" name="ZoneTexte 170"/>
          <p:cNvSpPr txBox="1"/>
          <p:nvPr/>
        </p:nvSpPr>
        <p:spPr>
          <a:xfrm>
            <a:off x="718031" y="4789801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72" name="ZoneTexte 171"/>
          <p:cNvSpPr txBox="1"/>
          <p:nvPr/>
        </p:nvSpPr>
        <p:spPr>
          <a:xfrm>
            <a:off x="1721369" y="4623123"/>
            <a:ext cx="76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3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4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8</a:t>
            </a:r>
            <a:endParaRPr lang="fr-FR" dirty="0"/>
          </a:p>
        </p:txBody>
      </p:sp>
      <p:cxnSp>
        <p:nvCxnSpPr>
          <p:cNvPr id="173" name="Connecteur droit 172"/>
          <p:cNvCxnSpPr/>
          <p:nvPr/>
        </p:nvCxnSpPr>
        <p:spPr>
          <a:xfrm>
            <a:off x="1794131" y="5217693"/>
            <a:ext cx="521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" name="ZoneTexte 173"/>
          <p:cNvSpPr txBox="1"/>
          <p:nvPr/>
        </p:nvSpPr>
        <p:spPr>
          <a:xfrm>
            <a:off x="1574834" y="4775523"/>
            <a:ext cx="3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75" name="ZoneTexte 174"/>
          <p:cNvSpPr txBox="1"/>
          <p:nvPr/>
        </p:nvSpPr>
        <p:spPr>
          <a:xfrm>
            <a:off x="269629" y="5603774"/>
            <a:ext cx="7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3</a:t>
            </a:r>
            <a:r>
              <a:rPr lang="fr-FR" dirty="0" smtClean="0"/>
              <a:t> </a:t>
            </a:r>
            <a:r>
              <a:rPr lang="fr-FR" dirty="0" smtClean="0"/>
              <a:t>0 7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/>
              <a:t>3</a:t>
            </a:r>
            <a:r>
              <a:rPr lang="fr-FR" dirty="0" smtClean="0"/>
              <a:t> </a:t>
            </a:r>
            <a:r>
              <a:rPr lang="fr-FR" dirty="0"/>
              <a:t>5</a:t>
            </a:r>
            <a:endParaRPr lang="fr-FR" dirty="0"/>
          </a:p>
        </p:txBody>
      </p:sp>
      <p:cxnSp>
        <p:nvCxnSpPr>
          <p:cNvPr id="176" name="Connecteur droit 175"/>
          <p:cNvCxnSpPr/>
          <p:nvPr/>
        </p:nvCxnSpPr>
        <p:spPr>
          <a:xfrm flipH="1">
            <a:off x="209093" y="6193640"/>
            <a:ext cx="6994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7" name="ZoneTexte 176"/>
          <p:cNvSpPr txBox="1"/>
          <p:nvPr/>
        </p:nvSpPr>
        <p:spPr>
          <a:xfrm>
            <a:off x="123093" y="5756174"/>
            <a:ext cx="28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78" name="ZoneTexte 177"/>
          <p:cNvSpPr txBox="1"/>
          <p:nvPr/>
        </p:nvSpPr>
        <p:spPr>
          <a:xfrm>
            <a:off x="1019899" y="5597562"/>
            <a:ext cx="77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8 </a:t>
            </a:r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9 9</a:t>
            </a:r>
            <a:r>
              <a:rPr lang="fr-FR" dirty="0" smtClean="0"/>
              <a:t> 3</a:t>
            </a:r>
            <a:endParaRPr lang="fr-FR" dirty="0"/>
          </a:p>
        </p:txBody>
      </p:sp>
      <p:cxnSp>
        <p:nvCxnSpPr>
          <p:cNvPr id="179" name="Connecteur droit 178"/>
          <p:cNvCxnSpPr/>
          <p:nvPr/>
        </p:nvCxnSpPr>
        <p:spPr>
          <a:xfrm flipH="1">
            <a:off x="1063862" y="6177854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ZoneTexte 179"/>
          <p:cNvSpPr txBox="1"/>
          <p:nvPr/>
        </p:nvSpPr>
        <p:spPr>
          <a:xfrm>
            <a:off x="873363" y="5749962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81" name="ZoneTexte 180"/>
          <p:cNvSpPr txBox="1"/>
          <p:nvPr/>
        </p:nvSpPr>
        <p:spPr>
          <a:xfrm>
            <a:off x="1796547" y="5551578"/>
            <a:ext cx="80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/>
              <a:t>3</a:t>
            </a:r>
            <a:r>
              <a:rPr lang="fr-FR" dirty="0" smtClean="0"/>
              <a:t> 8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7</a:t>
            </a:r>
            <a:r>
              <a:rPr lang="fr-FR" dirty="0" smtClean="0"/>
              <a:t> 1 5</a:t>
            </a:r>
            <a:endParaRPr lang="fr-FR" dirty="0"/>
          </a:p>
        </p:txBody>
      </p:sp>
      <p:cxnSp>
        <p:nvCxnSpPr>
          <p:cNvPr id="182" name="Connecteur droit 181"/>
          <p:cNvCxnSpPr/>
          <p:nvPr/>
        </p:nvCxnSpPr>
        <p:spPr>
          <a:xfrm>
            <a:off x="2297713" y="6131870"/>
            <a:ext cx="87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ZoneTexte 182"/>
          <p:cNvSpPr txBox="1"/>
          <p:nvPr/>
        </p:nvSpPr>
        <p:spPr>
          <a:xfrm>
            <a:off x="1650011" y="5703978"/>
            <a:ext cx="27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184" name="Connecteur droit 183"/>
          <p:cNvCxnSpPr/>
          <p:nvPr/>
        </p:nvCxnSpPr>
        <p:spPr>
          <a:xfrm flipH="1">
            <a:off x="1898408" y="6151478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" name="Rectangle 184"/>
          <p:cNvSpPr/>
          <p:nvPr/>
        </p:nvSpPr>
        <p:spPr>
          <a:xfrm>
            <a:off x="6494571" y="4637401"/>
            <a:ext cx="1444359" cy="4484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Titre 1"/>
          <p:cNvSpPr txBox="1">
            <a:spLocks/>
          </p:cNvSpPr>
          <p:nvPr/>
        </p:nvSpPr>
        <p:spPr>
          <a:xfrm>
            <a:off x="4655961" y="3490249"/>
            <a:ext cx="2676798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orange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87" name="Espace réservé du contenu 2"/>
          <p:cNvSpPr txBox="1">
            <a:spLocks/>
          </p:cNvSpPr>
          <p:nvPr/>
        </p:nvSpPr>
        <p:spPr>
          <a:xfrm>
            <a:off x="4087901" y="4032573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3 galleons tu dois réussir au moins 5 des 6 additions à trous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087900" y="3396220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9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021" y="3455760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23" y="347547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" name="Espace réservé du contenu 2"/>
          <p:cNvSpPr txBox="1">
            <a:spLocks/>
          </p:cNvSpPr>
          <p:nvPr/>
        </p:nvSpPr>
        <p:spPr>
          <a:xfrm>
            <a:off x="6427169" y="4637401"/>
            <a:ext cx="15820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</a:t>
            </a:r>
            <a:r>
              <a:rPr lang="fr-FR" sz="1400" dirty="0" smtClean="0">
                <a:latin typeface="Candy Round BTN" panose="020F0704020102040306" pitchFamily="34" charset="0"/>
              </a:rPr>
              <a:t>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92" name="ZoneTexte 191"/>
          <p:cNvSpPr txBox="1"/>
          <p:nvPr/>
        </p:nvSpPr>
        <p:spPr>
          <a:xfrm>
            <a:off x="4181181" y="4637401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5 9</a:t>
            </a:r>
            <a:r>
              <a:rPr lang="fr-FR" dirty="0" smtClean="0"/>
              <a:t> 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</a:t>
            </a:r>
          </a:p>
          <a:p>
            <a:r>
              <a:rPr lang="fr-FR" dirty="0"/>
              <a:t>9</a:t>
            </a:r>
            <a:r>
              <a:rPr lang="fr-FR" dirty="0" smtClean="0"/>
              <a:t>  9</a:t>
            </a:r>
            <a:endParaRPr lang="fr-FR" dirty="0"/>
          </a:p>
        </p:txBody>
      </p:sp>
      <p:cxnSp>
        <p:nvCxnSpPr>
          <p:cNvPr id="193" name="Connecteur droit 192"/>
          <p:cNvCxnSpPr/>
          <p:nvPr/>
        </p:nvCxnSpPr>
        <p:spPr>
          <a:xfrm flipH="1">
            <a:off x="4225144" y="5217693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" name="ZoneTexte 193"/>
          <p:cNvSpPr txBox="1"/>
          <p:nvPr/>
        </p:nvSpPr>
        <p:spPr>
          <a:xfrm>
            <a:off x="4034645" y="4789801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95" name="ZoneTexte 194"/>
          <p:cNvSpPr txBox="1"/>
          <p:nvPr/>
        </p:nvSpPr>
        <p:spPr>
          <a:xfrm>
            <a:off x="4802497" y="4637401"/>
            <a:ext cx="695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3</a:t>
            </a:r>
            <a:r>
              <a:rPr lang="fr-FR" dirty="0" smtClean="0"/>
              <a:t> 1 </a:t>
            </a:r>
            <a:r>
              <a:rPr lang="fr-FR" dirty="0"/>
              <a:t>5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5 0</a:t>
            </a:r>
            <a:r>
              <a:rPr lang="fr-FR" dirty="0" smtClean="0"/>
              <a:t> 6</a:t>
            </a:r>
            <a:endParaRPr lang="fr-FR" dirty="0"/>
          </a:p>
        </p:txBody>
      </p:sp>
      <p:cxnSp>
        <p:nvCxnSpPr>
          <p:cNvPr id="196" name="Connecteur droit 195"/>
          <p:cNvCxnSpPr/>
          <p:nvPr/>
        </p:nvCxnSpPr>
        <p:spPr>
          <a:xfrm flipH="1">
            <a:off x="4846461" y="5217693"/>
            <a:ext cx="55149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7" name="ZoneTexte 196"/>
          <p:cNvSpPr txBox="1"/>
          <p:nvPr/>
        </p:nvSpPr>
        <p:spPr>
          <a:xfrm>
            <a:off x="4655961" y="4789801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98" name="ZoneTexte 197"/>
          <p:cNvSpPr txBox="1"/>
          <p:nvPr/>
        </p:nvSpPr>
        <p:spPr>
          <a:xfrm>
            <a:off x="5659299" y="4623123"/>
            <a:ext cx="76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3</a:t>
            </a:r>
            <a:r>
              <a:rPr lang="fr-FR" dirty="0" smtClean="0"/>
              <a:t> 4 2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  .</a:t>
            </a:r>
            <a:endParaRPr lang="fr-FR" dirty="0" smtClean="0"/>
          </a:p>
          <a:p>
            <a:r>
              <a:rPr lang="fr-FR" dirty="0" smtClean="0"/>
              <a:t> 7 1 </a:t>
            </a:r>
            <a:r>
              <a:rPr lang="fr-FR" dirty="0"/>
              <a:t>9</a:t>
            </a:r>
            <a:endParaRPr lang="fr-FR" dirty="0"/>
          </a:p>
        </p:txBody>
      </p:sp>
      <p:cxnSp>
        <p:nvCxnSpPr>
          <p:cNvPr id="199" name="Connecteur droit 198"/>
          <p:cNvCxnSpPr/>
          <p:nvPr/>
        </p:nvCxnSpPr>
        <p:spPr>
          <a:xfrm>
            <a:off x="5732061" y="5217693"/>
            <a:ext cx="521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0" name="ZoneTexte 199"/>
          <p:cNvSpPr txBox="1"/>
          <p:nvPr/>
        </p:nvSpPr>
        <p:spPr>
          <a:xfrm>
            <a:off x="5512764" y="4775523"/>
            <a:ext cx="3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01" name="ZoneTexte 200"/>
          <p:cNvSpPr txBox="1"/>
          <p:nvPr/>
        </p:nvSpPr>
        <p:spPr>
          <a:xfrm>
            <a:off x="4207559" y="5603774"/>
            <a:ext cx="7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 smtClean="0"/>
              <a:t>4 1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 4 </a:t>
            </a:r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/>
              <a:t>0</a:t>
            </a:r>
            <a:endParaRPr lang="fr-FR" dirty="0"/>
          </a:p>
        </p:txBody>
      </p:sp>
      <p:cxnSp>
        <p:nvCxnSpPr>
          <p:cNvPr id="202" name="Connecteur droit 201"/>
          <p:cNvCxnSpPr/>
          <p:nvPr/>
        </p:nvCxnSpPr>
        <p:spPr>
          <a:xfrm flipH="1">
            <a:off x="4147023" y="6193640"/>
            <a:ext cx="6994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3" name="ZoneTexte 202"/>
          <p:cNvSpPr txBox="1"/>
          <p:nvPr/>
        </p:nvSpPr>
        <p:spPr>
          <a:xfrm>
            <a:off x="4061023" y="5756174"/>
            <a:ext cx="28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04" name="ZoneTexte 203"/>
          <p:cNvSpPr txBox="1"/>
          <p:nvPr/>
        </p:nvSpPr>
        <p:spPr>
          <a:xfrm>
            <a:off x="4957829" y="5597562"/>
            <a:ext cx="77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3</a:t>
            </a:r>
            <a:endParaRPr lang="fr-FR" dirty="0"/>
          </a:p>
        </p:txBody>
      </p:sp>
      <p:cxnSp>
        <p:nvCxnSpPr>
          <p:cNvPr id="205" name="Connecteur droit 204"/>
          <p:cNvCxnSpPr/>
          <p:nvPr/>
        </p:nvCxnSpPr>
        <p:spPr>
          <a:xfrm flipH="1">
            <a:off x="5001792" y="6177854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" name="ZoneTexte 205"/>
          <p:cNvSpPr txBox="1"/>
          <p:nvPr/>
        </p:nvSpPr>
        <p:spPr>
          <a:xfrm>
            <a:off x="4811293" y="5749962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07" name="ZoneTexte 206"/>
          <p:cNvSpPr txBox="1"/>
          <p:nvPr/>
        </p:nvSpPr>
        <p:spPr>
          <a:xfrm>
            <a:off x="5734477" y="5551578"/>
            <a:ext cx="80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4</a:t>
            </a:r>
            <a:r>
              <a:rPr lang="fr-FR" dirty="0" smtClean="0"/>
              <a:t> 5 </a:t>
            </a:r>
            <a:r>
              <a:rPr lang="fr-FR" dirty="0"/>
              <a:t>3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6 </a:t>
            </a:r>
            <a:r>
              <a:rPr lang="fr-FR" dirty="0"/>
              <a:t>0</a:t>
            </a:r>
            <a:r>
              <a:rPr lang="fr-FR" dirty="0" smtClean="0"/>
              <a:t> 0</a:t>
            </a:r>
            <a:endParaRPr lang="fr-FR" dirty="0"/>
          </a:p>
        </p:txBody>
      </p:sp>
      <p:cxnSp>
        <p:nvCxnSpPr>
          <p:cNvPr id="208" name="Connecteur droit 207"/>
          <p:cNvCxnSpPr/>
          <p:nvPr/>
        </p:nvCxnSpPr>
        <p:spPr>
          <a:xfrm>
            <a:off x="6235643" y="6131870"/>
            <a:ext cx="87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9" name="ZoneTexte 208"/>
          <p:cNvSpPr txBox="1"/>
          <p:nvPr/>
        </p:nvSpPr>
        <p:spPr>
          <a:xfrm>
            <a:off x="5587941" y="5703978"/>
            <a:ext cx="27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210" name="Connecteur droit 209"/>
          <p:cNvCxnSpPr/>
          <p:nvPr/>
        </p:nvCxnSpPr>
        <p:spPr>
          <a:xfrm flipH="1">
            <a:off x="5836338" y="6151478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10427654" y="4637401"/>
            <a:ext cx="1444359" cy="4484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Titre 1"/>
          <p:cNvSpPr txBox="1">
            <a:spLocks/>
          </p:cNvSpPr>
          <p:nvPr/>
        </p:nvSpPr>
        <p:spPr>
          <a:xfrm>
            <a:off x="8589044" y="3490249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orange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213" name="Espace réservé du contenu 2"/>
          <p:cNvSpPr txBox="1">
            <a:spLocks/>
          </p:cNvSpPr>
          <p:nvPr/>
        </p:nvSpPr>
        <p:spPr>
          <a:xfrm>
            <a:off x="8020984" y="4032573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3 galleons tu dois réussir au moins 5 des 6 additions à trous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8020983" y="3396220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4312" y="3455760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106" y="347547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" name="Espace réservé du contenu 2"/>
          <p:cNvSpPr txBox="1">
            <a:spLocks/>
          </p:cNvSpPr>
          <p:nvPr/>
        </p:nvSpPr>
        <p:spPr>
          <a:xfrm>
            <a:off x="10360252" y="4637401"/>
            <a:ext cx="15820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</a:t>
            </a:r>
            <a:r>
              <a:rPr lang="fr-FR" sz="1400" dirty="0" smtClean="0">
                <a:latin typeface="Candy Round BTN" panose="020F0704020102040306" pitchFamily="34" charset="0"/>
              </a:rPr>
              <a:t>6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</a:t>
            </a:r>
            <a:r>
              <a:rPr lang="fr-FR" sz="1400" dirty="0" smtClean="0">
                <a:latin typeface="Candy Round BTN" panose="020F0704020102040306" pitchFamily="34" charset="0"/>
              </a:rPr>
              <a:t>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218" name="ZoneTexte 217"/>
          <p:cNvSpPr txBox="1"/>
          <p:nvPr/>
        </p:nvSpPr>
        <p:spPr>
          <a:xfrm>
            <a:off x="8114264" y="4637401"/>
            <a:ext cx="66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9  </a:t>
            </a:r>
            <a:r>
              <a:rPr lang="fr-FR" dirty="0"/>
              <a:t>1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</a:t>
            </a:r>
          </a:p>
          <a:p>
            <a:r>
              <a:rPr lang="fr-FR" dirty="0" smtClean="0"/>
              <a:t>1 3</a:t>
            </a:r>
            <a:r>
              <a:rPr lang="fr-FR" dirty="0" smtClean="0"/>
              <a:t> 1</a:t>
            </a:r>
            <a:endParaRPr lang="fr-FR" dirty="0"/>
          </a:p>
        </p:txBody>
      </p:sp>
      <p:cxnSp>
        <p:nvCxnSpPr>
          <p:cNvPr id="219" name="Connecteur droit 218"/>
          <p:cNvCxnSpPr/>
          <p:nvPr/>
        </p:nvCxnSpPr>
        <p:spPr>
          <a:xfrm flipH="1">
            <a:off x="8158227" y="5217693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0" name="ZoneTexte 219"/>
          <p:cNvSpPr txBox="1"/>
          <p:nvPr/>
        </p:nvSpPr>
        <p:spPr>
          <a:xfrm>
            <a:off x="8735580" y="4637401"/>
            <a:ext cx="695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4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/>
              <a:t>1</a:t>
            </a:r>
            <a:r>
              <a:rPr lang="fr-FR" dirty="0" smtClean="0"/>
              <a:t> </a:t>
            </a:r>
            <a:r>
              <a:rPr lang="fr-FR" dirty="0"/>
              <a:t>9</a:t>
            </a:r>
            <a:endParaRPr lang="fr-FR" dirty="0"/>
          </a:p>
        </p:txBody>
      </p:sp>
      <p:cxnSp>
        <p:nvCxnSpPr>
          <p:cNvPr id="221" name="Connecteur droit 220"/>
          <p:cNvCxnSpPr/>
          <p:nvPr/>
        </p:nvCxnSpPr>
        <p:spPr>
          <a:xfrm flipH="1">
            <a:off x="8779544" y="5217693"/>
            <a:ext cx="55149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2" name="ZoneTexte 221"/>
          <p:cNvSpPr txBox="1"/>
          <p:nvPr/>
        </p:nvSpPr>
        <p:spPr>
          <a:xfrm>
            <a:off x="8589044" y="4789801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23" name="ZoneTexte 222"/>
          <p:cNvSpPr txBox="1"/>
          <p:nvPr/>
        </p:nvSpPr>
        <p:spPr>
          <a:xfrm>
            <a:off x="9592382" y="4623123"/>
            <a:ext cx="764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</a:t>
            </a:r>
            <a:r>
              <a:rPr lang="fr-FR" dirty="0" smtClean="0"/>
              <a:t> 3 1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/>
              <a:t>.  .  .</a:t>
            </a:r>
            <a:endParaRPr lang="fr-FR" dirty="0" smtClean="0"/>
          </a:p>
          <a:p>
            <a:r>
              <a:rPr lang="fr-FR" dirty="0"/>
              <a:t>9</a:t>
            </a:r>
            <a:r>
              <a:rPr lang="fr-FR" dirty="0" smtClean="0"/>
              <a:t>  1 </a:t>
            </a:r>
            <a:r>
              <a:rPr lang="fr-FR" dirty="0"/>
              <a:t>0</a:t>
            </a:r>
            <a:endParaRPr lang="fr-FR" dirty="0"/>
          </a:p>
        </p:txBody>
      </p:sp>
      <p:cxnSp>
        <p:nvCxnSpPr>
          <p:cNvPr id="224" name="Connecteur droit 223"/>
          <p:cNvCxnSpPr/>
          <p:nvPr/>
        </p:nvCxnSpPr>
        <p:spPr>
          <a:xfrm>
            <a:off x="9665144" y="5217693"/>
            <a:ext cx="521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" name="ZoneTexte 224"/>
          <p:cNvSpPr txBox="1"/>
          <p:nvPr/>
        </p:nvSpPr>
        <p:spPr>
          <a:xfrm>
            <a:off x="9445847" y="4775523"/>
            <a:ext cx="3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26" name="ZoneTexte 225"/>
          <p:cNvSpPr txBox="1"/>
          <p:nvPr/>
        </p:nvSpPr>
        <p:spPr>
          <a:xfrm>
            <a:off x="8140642" y="5603774"/>
            <a:ext cx="700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6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4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8 </a:t>
            </a:r>
            <a:r>
              <a:rPr lang="fr-FR" dirty="0"/>
              <a:t>6</a:t>
            </a:r>
            <a:r>
              <a:rPr lang="fr-FR" dirty="0" smtClean="0"/>
              <a:t> 1</a:t>
            </a:r>
            <a:endParaRPr lang="fr-FR" dirty="0"/>
          </a:p>
        </p:txBody>
      </p:sp>
      <p:cxnSp>
        <p:nvCxnSpPr>
          <p:cNvPr id="227" name="Connecteur droit 226"/>
          <p:cNvCxnSpPr/>
          <p:nvPr/>
        </p:nvCxnSpPr>
        <p:spPr>
          <a:xfrm flipH="1">
            <a:off x="8080106" y="6193640"/>
            <a:ext cx="6994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8" name="ZoneTexte 227"/>
          <p:cNvSpPr txBox="1"/>
          <p:nvPr/>
        </p:nvSpPr>
        <p:spPr>
          <a:xfrm>
            <a:off x="8890912" y="5597562"/>
            <a:ext cx="77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9</a:t>
            </a:r>
            <a:r>
              <a:rPr lang="fr-FR" dirty="0" smtClean="0"/>
              <a:t> </a:t>
            </a:r>
            <a:r>
              <a:rPr lang="fr-FR" dirty="0"/>
              <a:t>6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/>
              <a:t>4</a:t>
            </a:r>
            <a:r>
              <a:rPr lang="fr-FR" dirty="0" smtClean="0"/>
              <a:t> 4</a:t>
            </a:r>
            <a:r>
              <a:rPr lang="fr-FR" dirty="0" smtClean="0"/>
              <a:t> </a:t>
            </a:r>
            <a:r>
              <a:rPr lang="fr-FR" dirty="0"/>
              <a:t>7</a:t>
            </a:r>
            <a:endParaRPr lang="fr-FR" dirty="0"/>
          </a:p>
        </p:txBody>
      </p:sp>
      <p:cxnSp>
        <p:nvCxnSpPr>
          <p:cNvPr id="229" name="Connecteur droit 228"/>
          <p:cNvCxnSpPr/>
          <p:nvPr/>
        </p:nvCxnSpPr>
        <p:spPr>
          <a:xfrm flipH="1">
            <a:off x="8987627" y="6177854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0" name="ZoneTexte 229"/>
          <p:cNvSpPr txBox="1"/>
          <p:nvPr/>
        </p:nvSpPr>
        <p:spPr>
          <a:xfrm>
            <a:off x="8744376" y="5749962"/>
            <a:ext cx="26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31" name="ZoneTexte 230"/>
          <p:cNvSpPr txBox="1"/>
          <p:nvPr/>
        </p:nvSpPr>
        <p:spPr>
          <a:xfrm>
            <a:off x="9667560" y="5551578"/>
            <a:ext cx="807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7</a:t>
            </a:r>
            <a:r>
              <a:rPr lang="fr-FR" dirty="0" smtClean="0"/>
              <a:t> 1 3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. </a:t>
            </a:r>
            <a:r>
              <a:rPr lang="fr-FR" dirty="0" smtClean="0"/>
              <a:t>.  .</a:t>
            </a:r>
            <a:endParaRPr lang="fr-FR" dirty="0" smtClean="0"/>
          </a:p>
          <a:p>
            <a:r>
              <a:rPr lang="fr-FR" dirty="0" smtClean="0"/>
              <a:t>9 </a:t>
            </a:r>
            <a:r>
              <a:rPr lang="fr-FR" dirty="0"/>
              <a:t>6</a:t>
            </a:r>
            <a:r>
              <a:rPr lang="fr-FR" dirty="0" smtClean="0"/>
              <a:t> 2</a:t>
            </a:r>
            <a:endParaRPr lang="fr-FR" dirty="0"/>
          </a:p>
        </p:txBody>
      </p:sp>
      <p:cxnSp>
        <p:nvCxnSpPr>
          <p:cNvPr id="232" name="Connecteur droit 231"/>
          <p:cNvCxnSpPr/>
          <p:nvPr/>
        </p:nvCxnSpPr>
        <p:spPr>
          <a:xfrm>
            <a:off x="10168726" y="6131870"/>
            <a:ext cx="87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3" name="ZoneTexte 232"/>
          <p:cNvSpPr txBox="1"/>
          <p:nvPr/>
        </p:nvSpPr>
        <p:spPr>
          <a:xfrm>
            <a:off x="9521024" y="5703978"/>
            <a:ext cx="27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cxnSp>
        <p:nvCxnSpPr>
          <p:cNvPr id="234" name="Connecteur droit 233"/>
          <p:cNvCxnSpPr/>
          <p:nvPr/>
        </p:nvCxnSpPr>
        <p:spPr>
          <a:xfrm flipH="1">
            <a:off x="9769421" y="6151478"/>
            <a:ext cx="4572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18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8928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vert</a:t>
            </a:r>
            <a:r>
              <a:rPr lang="fr-FR" sz="2400" dirty="0" smtClean="0">
                <a:latin typeface="Harry P" panose="00000400000000000000" pitchFamily="2" charset="0"/>
              </a:rPr>
              <a:t> </a:t>
            </a:r>
            <a:r>
              <a:rPr lang="fr-FR" sz="2400" dirty="0" smtClean="0">
                <a:latin typeface="Harry P" panose="00000400000000000000" pitchFamily="2" charset="0"/>
              </a:rPr>
              <a:t>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</a:t>
            </a:r>
            <a:r>
              <a:rPr lang="fr-FR" sz="1400" dirty="0" smtClean="0">
                <a:latin typeface="That's Font Folks!" panose="03050500040606010104" pitchFamily="66" charset="0"/>
              </a:rPr>
              <a:t> </a:t>
            </a:r>
            <a:r>
              <a:rPr lang="fr-FR" sz="1400" dirty="0" smtClean="0">
                <a:latin typeface="That's Font Folks!" panose="03050500040606010104" pitchFamily="66" charset="0"/>
              </a:rPr>
              <a:t>galleons tu dois réussir au moins 6 des 7 </a:t>
            </a:r>
            <a:r>
              <a:rPr lang="fr-FR" sz="1400" dirty="0" smtClean="0">
                <a:latin typeface="That's Font Folks!" panose="03050500040606010104" pitchFamily="66" charset="0"/>
              </a:rPr>
              <a:t>soustractions </a:t>
            </a:r>
            <a:r>
              <a:rPr lang="fr-FR" sz="1400" dirty="0" smtClean="0">
                <a:latin typeface="That's Font Folks!" panose="03050500040606010104" pitchFamily="66" charset="0"/>
              </a:rPr>
              <a:t>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99801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87</a:t>
            </a:r>
            <a:r>
              <a:rPr lang="fr-FR" sz="1400" dirty="0" smtClean="0">
                <a:latin typeface="Candy Round BTN" panose="020F0704020102040306" pitchFamily="34" charset="0"/>
              </a:rPr>
              <a:t> - 54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785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521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452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328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287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179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754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698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421</a:t>
            </a:r>
            <a:r>
              <a:rPr lang="fr-FR" sz="1400" dirty="0" smtClean="0">
                <a:latin typeface="Candy Round BTN" panose="020F0704020102040306" pitchFamily="34" charset="0"/>
              </a:rPr>
              <a:t> – 289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</a:t>
            </a:r>
            <a:r>
              <a:rPr lang="fr-FR" sz="1400" dirty="0" smtClean="0">
                <a:latin typeface="Candy Round BTN" panose="020F0704020102040306" pitchFamily="34" charset="0"/>
              </a:rPr>
              <a:t> 891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 779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7170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128237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4647691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vert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57" name="Espace réservé du contenu 2"/>
          <p:cNvSpPr txBox="1">
            <a:spLocks/>
          </p:cNvSpPr>
          <p:nvPr/>
        </p:nvSpPr>
        <p:spPr>
          <a:xfrm>
            <a:off x="4079631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5 galleons tu dois réussir au moins 6 des 7 soustractions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79630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9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791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753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Espace réservé du contenu 2"/>
          <p:cNvSpPr txBox="1">
            <a:spLocks/>
          </p:cNvSpPr>
          <p:nvPr/>
        </p:nvSpPr>
        <p:spPr>
          <a:xfrm>
            <a:off x="4138754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59 - 34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652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431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745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372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631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471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637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428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604 – 367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 674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 2 691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62" name="Espace réservé du contenu 2"/>
          <p:cNvSpPr txBox="1">
            <a:spLocks/>
          </p:cNvSpPr>
          <p:nvPr/>
        </p:nvSpPr>
        <p:spPr>
          <a:xfrm>
            <a:off x="6110653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055973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itre 1"/>
          <p:cNvSpPr txBox="1">
            <a:spLocks/>
          </p:cNvSpPr>
          <p:nvPr/>
        </p:nvSpPr>
        <p:spPr>
          <a:xfrm>
            <a:off x="8575427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vert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65" name="Espace réservé du contenu 2"/>
          <p:cNvSpPr txBox="1">
            <a:spLocks/>
          </p:cNvSpPr>
          <p:nvPr/>
        </p:nvSpPr>
        <p:spPr>
          <a:xfrm>
            <a:off x="8007367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5 galleons tu dois réussir au moins 6 des 7 soustractions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007366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527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489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Espace réservé du contenu 2"/>
          <p:cNvSpPr txBox="1">
            <a:spLocks/>
          </p:cNvSpPr>
          <p:nvPr/>
        </p:nvSpPr>
        <p:spPr>
          <a:xfrm>
            <a:off x="8066490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72</a:t>
            </a:r>
            <a:r>
              <a:rPr lang="fr-FR" sz="1400" dirty="0" smtClean="0">
                <a:latin typeface="Candy Round BTN" panose="020F0704020102040306" pitchFamily="34" charset="0"/>
              </a:rPr>
              <a:t> - 51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789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455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632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425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907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609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456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178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703</a:t>
            </a:r>
            <a:r>
              <a:rPr lang="fr-FR" sz="1400" dirty="0" smtClean="0">
                <a:latin typeface="Candy Round BTN" panose="020F0704020102040306" pitchFamily="34" charset="0"/>
              </a:rPr>
              <a:t> – 171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</a:t>
            </a:r>
            <a:r>
              <a:rPr lang="fr-FR" sz="1400" dirty="0" smtClean="0">
                <a:latin typeface="Candy Round BTN" panose="020F0704020102040306" pitchFamily="34" charset="0"/>
              </a:rPr>
              <a:t> 654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 1 </a:t>
            </a:r>
            <a:r>
              <a:rPr lang="fr-FR" sz="1400" dirty="0" smtClean="0">
                <a:latin typeface="Candy Round BTN" panose="020F0704020102040306" pitchFamily="34" charset="0"/>
              </a:rPr>
              <a:t>582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0" name="Espace réservé du contenu 2"/>
          <p:cNvSpPr txBox="1">
            <a:spLocks/>
          </p:cNvSpPr>
          <p:nvPr/>
        </p:nvSpPr>
        <p:spPr>
          <a:xfrm>
            <a:off x="10038389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189283" y="4613291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Titre 1"/>
          <p:cNvSpPr txBox="1">
            <a:spLocks/>
          </p:cNvSpPr>
          <p:nvPr/>
        </p:nvSpPr>
        <p:spPr>
          <a:xfrm>
            <a:off x="708737" y="3466139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vert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73" name="Espace réservé du contenu 2"/>
          <p:cNvSpPr txBox="1">
            <a:spLocks/>
          </p:cNvSpPr>
          <p:nvPr/>
        </p:nvSpPr>
        <p:spPr>
          <a:xfrm>
            <a:off x="140677" y="4008463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5 galleons tu dois réussir au moins 6 des 7 soustractions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0676" y="3372110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7" y="3431650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99" y="345136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Espace réservé du contenu 2"/>
          <p:cNvSpPr txBox="1">
            <a:spLocks/>
          </p:cNvSpPr>
          <p:nvPr/>
        </p:nvSpPr>
        <p:spPr>
          <a:xfrm>
            <a:off x="199800" y="4613291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59 - 34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854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432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324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271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514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286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523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1</a:t>
            </a:r>
            <a:r>
              <a:rPr lang="fr-FR" sz="1400" dirty="0" smtClean="0">
                <a:latin typeface="Candy Round BTN" panose="020F0704020102040306" pitchFamily="34" charset="0"/>
              </a:rPr>
              <a:t>47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785</a:t>
            </a:r>
            <a:r>
              <a:rPr lang="fr-FR" sz="1400" dirty="0" smtClean="0">
                <a:latin typeface="Candy Round BTN" panose="020F0704020102040306" pitchFamily="34" charset="0"/>
              </a:rPr>
              <a:t> – 128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2</a:t>
            </a:r>
            <a:r>
              <a:rPr lang="fr-FR" sz="1400" dirty="0" smtClean="0">
                <a:latin typeface="Candy Round BTN" panose="020F0704020102040306" pitchFamily="34" charset="0"/>
              </a:rPr>
              <a:t> 724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 1 284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8" name="Espace réservé du contenu 2"/>
          <p:cNvSpPr txBox="1">
            <a:spLocks/>
          </p:cNvSpPr>
          <p:nvPr/>
        </p:nvSpPr>
        <p:spPr>
          <a:xfrm>
            <a:off x="2171699" y="4613291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28236" y="4613291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itre 1"/>
          <p:cNvSpPr txBox="1">
            <a:spLocks/>
          </p:cNvSpPr>
          <p:nvPr/>
        </p:nvSpPr>
        <p:spPr>
          <a:xfrm>
            <a:off x="4647690" y="3466139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vert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81" name="Espace réservé du contenu 2"/>
          <p:cNvSpPr txBox="1">
            <a:spLocks/>
          </p:cNvSpPr>
          <p:nvPr/>
        </p:nvSpPr>
        <p:spPr>
          <a:xfrm>
            <a:off x="4079630" y="4008463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5 galleons tu dois réussir au moins 6 des 7 soustractions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79629" y="3372110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3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790" y="3431650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752" y="345136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Espace réservé du contenu 2"/>
          <p:cNvSpPr txBox="1">
            <a:spLocks/>
          </p:cNvSpPr>
          <p:nvPr/>
        </p:nvSpPr>
        <p:spPr>
          <a:xfrm>
            <a:off x="4138753" y="4613291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86</a:t>
            </a:r>
            <a:r>
              <a:rPr lang="fr-FR" sz="1400" dirty="0" smtClean="0">
                <a:latin typeface="Candy Round BTN" panose="020F0704020102040306" pitchFamily="34" charset="0"/>
              </a:rPr>
              <a:t> - 75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47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215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424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183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912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784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808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672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671 – 395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 324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 1 118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86" name="Espace réservé du contenu 2"/>
          <p:cNvSpPr txBox="1">
            <a:spLocks/>
          </p:cNvSpPr>
          <p:nvPr/>
        </p:nvSpPr>
        <p:spPr>
          <a:xfrm>
            <a:off x="6110652" y="4613291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0055972" y="4613291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itre 1"/>
          <p:cNvSpPr txBox="1">
            <a:spLocks/>
          </p:cNvSpPr>
          <p:nvPr/>
        </p:nvSpPr>
        <p:spPr>
          <a:xfrm>
            <a:off x="8575426" y="3466139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vert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89" name="Espace réservé du contenu 2"/>
          <p:cNvSpPr txBox="1">
            <a:spLocks/>
          </p:cNvSpPr>
          <p:nvPr/>
        </p:nvSpPr>
        <p:spPr>
          <a:xfrm>
            <a:off x="8007366" y="4008463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5 galleons tu dois réussir au moins 6 des 7 soustractions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007365" y="3372110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1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526" y="3431650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488" y="3451366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Espace réservé du contenu 2"/>
          <p:cNvSpPr txBox="1">
            <a:spLocks/>
          </p:cNvSpPr>
          <p:nvPr/>
        </p:nvSpPr>
        <p:spPr>
          <a:xfrm>
            <a:off x="8066489" y="4613291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96 - 55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753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351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654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418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604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129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541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289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547</a:t>
            </a:r>
            <a:r>
              <a:rPr lang="fr-FR" sz="1400" dirty="0" smtClean="0">
                <a:latin typeface="Candy Round BTN" panose="020F0704020102040306" pitchFamily="34" charset="0"/>
              </a:rPr>
              <a:t> – 267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>
                <a:latin typeface="Candy Round BTN" panose="020F0704020102040306" pitchFamily="34" charset="0"/>
              </a:rPr>
              <a:t>4</a:t>
            </a:r>
            <a:r>
              <a:rPr lang="fr-FR" sz="1400" dirty="0" smtClean="0">
                <a:latin typeface="Candy Round BTN" panose="020F0704020102040306" pitchFamily="34" charset="0"/>
              </a:rPr>
              <a:t> 426 </a:t>
            </a:r>
            <a:r>
              <a:rPr lang="fr-FR" sz="1400" dirty="0">
                <a:latin typeface="Candy Round BTN" panose="020F0704020102040306" pitchFamily="34" charset="0"/>
              </a:rPr>
              <a:t>-</a:t>
            </a:r>
            <a:r>
              <a:rPr lang="fr-FR" sz="1400" dirty="0" smtClean="0">
                <a:latin typeface="Candy Round BTN" panose="020F0704020102040306" pitchFamily="34" charset="0"/>
              </a:rPr>
              <a:t>  1 </a:t>
            </a:r>
            <a:r>
              <a:rPr lang="fr-FR" sz="1400" dirty="0" smtClean="0">
                <a:latin typeface="Candy Round BTN" panose="020F0704020102040306" pitchFamily="34" charset="0"/>
              </a:rPr>
              <a:t>539</a:t>
            </a:r>
            <a:r>
              <a:rPr lang="fr-FR" sz="1400" dirty="0" smtClean="0">
                <a:latin typeface="Candy Round BTN" panose="020F0704020102040306" pitchFamily="34" charset="0"/>
              </a:rPr>
              <a:t>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94" name="Espace réservé du contenu 2"/>
          <p:cNvSpPr txBox="1">
            <a:spLocks/>
          </p:cNvSpPr>
          <p:nvPr/>
        </p:nvSpPr>
        <p:spPr>
          <a:xfrm>
            <a:off x="10038388" y="4613291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6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8928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738" y="171694"/>
            <a:ext cx="2605961" cy="496521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bleu</a:t>
            </a:r>
            <a:r>
              <a:rPr lang="fr-FR" sz="2400" dirty="0" smtClean="0">
                <a:latin typeface="Harry P" panose="00000400000000000000" pitchFamily="2" charset="0"/>
              </a:rPr>
              <a:t> </a:t>
            </a:r>
            <a:r>
              <a:rPr lang="fr-FR" sz="2400" dirty="0" smtClean="0">
                <a:latin typeface="Harry P" panose="00000400000000000000" pitchFamily="2" charset="0"/>
              </a:rPr>
              <a:t>calcul 1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78" y="714018"/>
            <a:ext cx="3921368" cy="714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</a:t>
            </a:r>
            <a:r>
              <a:rPr lang="fr-FR" sz="1400" dirty="0">
                <a:latin typeface="That's Font Folks!" panose="03050500040606010104" pitchFamily="66" charset="0"/>
              </a:rPr>
              <a:t>6</a:t>
            </a:r>
            <a:r>
              <a:rPr lang="fr-FR" sz="1400" dirty="0" smtClean="0">
                <a:latin typeface="That's Font Folks!" panose="03050500040606010104" pitchFamily="66" charset="0"/>
              </a:rPr>
              <a:t> </a:t>
            </a:r>
            <a:r>
              <a:rPr lang="fr-FR" sz="1400" dirty="0" smtClean="0">
                <a:latin typeface="That's Font Folks!" panose="03050500040606010104" pitchFamily="66" charset="0"/>
              </a:rPr>
              <a:t>galleons tu dois réussir au moins </a:t>
            </a:r>
            <a:r>
              <a:rPr lang="fr-FR" sz="1400" dirty="0">
                <a:latin typeface="That's Font Folks!" panose="03050500040606010104" pitchFamily="66" charset="0"/>
              </a:rPr>
              <a:t>6</a:t>
            </a:r>
            <a:r>
              <a:rPr lang="fr-FR" sz="1400" dirty="0" smtClean="0">
                <a:latin typeface="That's Font Folks!" panose="03050500040606010104" pitchFamily="66" charset="0"/>
              </a:rPr>
              <a:t> </a:t>
            </a:r>
            <a:r>
              <a:rPr lang="fr-FR" sz="1400" dirty="0" smtClean="0">
                <a:latin typeface="That's Font Folks!" panose="03050500040606010104" pitchFamily="66" charset="0"/>
              </a:rPr>
              <a:t>des 7 </a:t>
            </a:r>
            <a:r>
              <a:rPr lang="fr-FR" sz="1400" dirty="0" smtClean="0">
                <a:latin typeface="That's Font Folks!" panose="03050500040606010104" pitchFamily="66" charset="0"/>
              </a:rPr>
              <a:t>multiplications </a:t>
            </a:r>
            <a:r>
              <a:rPr lang="fr-FR" sz="1400" dirty="0" smtClean="0">
                <a:latin typeface="That's Font Folks!" panose="03050500040606010104" pitchFamily="66" charset="0"/>
              </a:rPr>
              <a:t>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67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99801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35</a:t>
            </a:r>
            <a:r>
              <a:rPr lang="fr-FR" sz="1400" dirty="0" smtClean="0">
                <a:latin typeface="Candy Round BTN" panose="020F0704020102040306" pitchFamily="34" charset="0"/>
              </a:rPr>
              <a:t> x 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87  x  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536 x 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963</a:t>
            </a:r>
            <a:r>
              <a:rPr lang="fr-FR" sz="1400" dirty="0" smtClean="0">
                <a:latin typeface="Candy Round BTN" panose="020F0704020102040306" pitchFamily="34" charset="0"/>
              </a:rPr>
              <a:t> x 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458</a:t>
            </a:r>
            <a:r>
              <a:rPr lang="fr-FR" sz="1400" dirty="0" smtClean="0">
                <a:latin typeface="Candy Round BTN" panose="020F0704020102040306" pitchFamily="34" charset="0"/>
              </a:rPr>
              <a:t> x 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501</a:t>
            </a:r>
            <a:r>
              <a:rPr lang="fr-FR" sz="1400" dirty="0" smtClean="0">
                <a:latin typeface="Candy Round BTN" panose="020F0704020102040306" pitchFamily="34" charset="0"/>
              </a:rPr>
              <a:t> x 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3 684 </a:t>
            </a:r>
            <a:r>
              <a:rPr lang="fr-FR" sz="1400" dirty="0" smtClean="0">
                <a:latin typeface="Candy Round BTN" panose="020F0704020102040306" pitchFamily="34" charset="0"/>
              </a:rPr>
              <a:t>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7170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34608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itre 1"/>
          <p:cNvSpPr txBox="1">
            <a:spLocks/>
          </p:cNvSpPr>
          <p:nvPr/>
        </p:nvSpPr>
        <p:spPr>
          <a:xfrm>
            <a:off x="4654062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bleu</a:t>
            </a:r>
            <a:r>
              <a:rPr lang="fr-FR" sz="2400" dirty="0" smtClean="0">
                <a:latin typeface="Harry P" panose="00000400000000000000" pitchFamily="2" charset="0"/>
              </a:rPr>
              <a:t> calcul 2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52" name="Espace réservé du contenu 2"/>
          <p:cNvSpPr txBox="1">
            <a:spLocks/>
          </p:cNvSpPr>
          <p:nvPr/>
        </p:nvSpPr>
        <p:spPr>
          <a:xfrm>
            <a:off x="4086002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6 galleons tu dois réussir au moins 6 des 7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86001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162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24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Espace réservé du contenu 2"/>
          <p:cNvSpPr txBox="1">
            <a:spLocks/>
          </p:cNvSpPr>
          <p:nvPr/>
        </p:nvSpPr>
        <p:spPr>
          <a:xfrm>
            <a:off x="4145125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 x 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96</a:t>
            </a:r>
            <a:r>
              <a:rPr lang="fr-FR" sz="1400" dirty="0" smtClean="0">
                <a:latin typeface="Candy Round BTN" panose="020F0704020102040306" pitchFamily="34" charset="0"/>
              </a:rPr>
              <a:t>  x  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357</a:t>
            </a:r>
            <a:r>
              <a:rPr lang="fr-FR" sz="1400" dirty="0" smtClean="0">
                <a:latin typeface="Candy Round BTN" panose="020F0704020102040306" pitchFamily="34" charset="0"/>
              </a:rPr>
              <a:t> x 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951</a:t>
            </a:r>
            <a:r>
              <a:rPr lang="fr-FR" sz="1400" dirty="0" smtClean="0">
                <a:latin typeface="Candy Round BTN" panose="020F0704020102040306" pitchFamily="34" charset="0"/>
              </a:rPr>
              <a:t> x 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456</a:t>
            </a:r>
            <a:r>
              <a:rPr lang="fr-FR" sz="1400" dirty="0" smtClean="0">
                <a:latin typeface="Candy Round BTN" panose="020F0704020102040306" pitchFamily="34" charset="0"/>
              </a:rPr>
              <a:t> x 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504</a:t>
            </a:r>
            <a:r>
              <a:rPr lang="fr-FR" sz="1400" dirty="0" smtClean="0">
                <a:latin typeface="Candy Round BTN" panose="020F0704020102040306" pitchFamily="34" charset="0"/>
              </a:rPr>
              <a:t> x 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6 578 </a:t>
            </a:r>
            <a:r>
              <a:rPr lang="fr-FR" sz="1400" dirty="0" smtClean="0">
                <a:latin typeface="Candy Round BTN" panose="020F0704020102040306" pitchFamily="34" charset="0"/>
              </a:rPr>
              <a:t>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97" name="Espace réservé du contenu 2"/>
          <p:cNvSpPr txBox="1">
            <a:spLocks/>
          </p:cNvSpPr>
          <p:nvPr/>
        </p:nvSpPr>
        <p:spPr>
          <a:xfrm>
            <a:off x="6117024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0088724" y="1318846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itre 1"/>
          <p:cNvSpPr txBox="1">
            <a:spLocks/>
          </p:cNvSpPr>
          <p:nvPr/>
        </p:nvSpPr>
        <p:spPr>
          <a:xfrm>
            <a:off x="8608178" y="171694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bleu</a:t>
            </a:r>
            <a:r>
              <a:rPr lang="fr-FR" sz="2400" dirty="0" smtClean="0">
                <a:latin typeface="Harry P" panose="00000400000000000000" pitchFamily="2" charset="0"/>
              </a:rPr>
              <a:t> calcul 3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00" name="Espace réservé du contenu 2"/>
          <p:cNvSpPr txBox="1">
            <a:spLocks/>
          </p:cNvSpPr>
          <p:nvPr/>
        </p:nvSpPr>
        <p:spPr>
          <a:xfrm>
            <a:off x="8040118" y="714018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6 galleons tu dois réussir au moins 6 des 7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8040117" y="77665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278" y="137205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40" y="15692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Espace réservé du contenu 2"/>
          <p:cNvSpPr txBox="1">
            <a:spLocks/>
          </p:cNvSpPr>
          <p:nvPr/>
        </p:nvSpPr>
        <p:spPr>
          <a:xfrm>
            <a:off x="8099241" y="1318846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84</a:t>
            </a:r>
            <a:r>
              <a:rPr lang="fr-FR" sz="1400" dirty="0" smtClean="0">
                <a:latin typeface="Candy Round BTN" panose="020F0704020102040306" pitchFamily="34" charset="0"/>
              </a:rPr>
              <a:t> x 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47  x  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694 x 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327 x 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951 x 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907 x 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4 257 </a:t>
            </a:r>
            <a:r>
              <a:rPr lang="fr-FR" sz="1400" dirty="0" smtClean="0">
                <a:latin typeface="Candy Round BTN" panose="020F0704020102040306" pitchFamily="34" charset="0"/>
              </a:rPr>
              <a:t>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05" name="Espace réservé du contenu 2"/>
          <p:cNvSpPr txBox="1">
            <a:spLocks/>
          </p:cNvSpPr>
          <p:nvPr/>
        </p:nvSpPr>
        <p:spPr>
          <a:xfrm>
            <a:off x="10071140" y="1318846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189284" y="4629642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Titre 1"/>
          <p:cNvSpPr txBox="1">
            <a:spLocks/>
          </p:cNvSpPr>
          <p:nvPr/>
        </p:nvSpPr>
        <p:spPr>
          <a:xfrm>
            <a:off x="708738" y="3482490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bleu</a:t>
            </a:r>
            <a:r>
              <a:rPr lang="fr-FR" sz="2400" dirty="0" smtClean="0">
                <a:latin typeface="Harry P" panose="00000400000000000000" pitchFamily="2" charset="0"/>
              </a:rPr>
              <a:t> calcul 4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08" name="Espace réservé du contenu 2"/>
          <p:cNvSpPr txBox="1">
            <a:spLocks/>
          </p:cNvSpPr>
          <p:nvPr/>
        </p:nvSpPr>
        <p:spPr>
          <a:xfrm>
            <a:off x="140678" y="4024814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6 galleons tu dois réussir au moins 6 des 7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40677" y="3388461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0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344800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00" y="3467717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Espace réservé du contenu 2"/>
          <p:cNvSpPr txBox="1">
            <a:spLocks/>
          </p:cNvSpPr>
          <p:nvPr/>
        </p:nvSpPr>
        <p:spPr>
          <a:xfrm>
            <a:off x="199801" y="4629642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67 x 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64</a:t>
            </a:r>
            <a:r>
              <a:rPr lang="fr-FR" sz="1400" dirty="0" smtClean="0">
                <a:latin typeface="Candy Round BTN" panose="020F0704020102040306" pitchFamily="34" charset="0"/>
              </a:rPr>
              <a:t>  x  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571 x 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653</a:t>
            </a:r>
            <a:r>
              <a:rPr lang="fr-FR" sz="1400" dirty="0" smtClean="0">
                <a:latin typeface="Candy Round BTN" panose="020F0704020102040306" pitchFamily="34" charset="0"/>
              </a:rPr>
              <a:t> x 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128</a:t>
            </a:r>
            <a:r>
              <a:rPr lang="fr-FR" sz="1400" dirty="0" smtClean="0">
                <a:latin typeface="Candy Round BTN" panose="020F0704020102040306" pitchFamily="34" charset="0"/>
              </a:rPr>
              <a:t> x 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507</a:t>
            </a:r>
            <a:r>
              <a:rPr lang="fr-FR" sz="1400" dirty="0" smtClean="0">
                <a:latin typeface="Candy Round BTN" panose="020F0704020102040306" pitchFamily="34" charset="0"/>
              </a:rPr>
              <a:t> x 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6 478 </a:t>
            </a:r>
            <a:r>
              <a:rPr lang="fr-FR" sz="1400" dirty="0" smtClean="0">
                <a:latin typeface="Candy Round BTN" panose="020F0704020102040306" pitchFamily="34" charset="0"/>
              </a:rPr>
              <a:t>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3" name="Espace réservé du contenu 2"/>
          <p:cNvSpPr txBox="1">
            <a:spLocks/>
          </p:cNvSpPr>
          <p:nvPr/>
        </p:nvSpPr>
        <p:spPr>
          <a:xfrm>
            <a:off x="2171700" y="4629642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134608" y="4629642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itre 1"/>
          <p:cNvSpPr txBox="1">
            <a:spLocks/>
          </p:cNvSpPr>
          <p:nvPr/>
        </p:nvSpPr>
        <p:spPr>
          <a:xfrm>
            <a:off x="4654062" y="3482490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bleu</a:t>
            </a:r>
            <a:r>
              <a:rPr lang="fr-FR" sz="2400" dirty="0" smtClean="0">
                <a:latin typeface="Harry P" panose="00000400000000000000" pitchFamily="2" charset="0"/>
              </a:rPr>
              <a:t> calcul 5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16" name="Espace réservé du contenu 2"/>
          <p:cNvSpPr txBox="1">
            <a:spLocks/>
          </p:cNvSpPr>
          <p:nvPr/>
        </p:nvSpPr>
        <p:spPr>
          <a:xfrm>
            <a:off x="4086002" y="4024814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6 galleons tu dois réussir au moins 6 des 7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086001" y="3388461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8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162" y="344800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24" y="3467717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Espace réservé du contenu 2"/>
          <p:cNvSpPr txBox="1">
            <a:spLocks/>
          </p:cNvSpPr>
          <p:nvPr/>
        </p:nvSpPr>
        <p:spPr>
          <a:xfrm>
            <a:off x="4145125" y="4629642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28 </a:t>
            </a:r>
            <a:r>
              <a:rPr lang="fr-FR" sz="1400" dirty="0" smtClean="0">
                <a:latin typeface="Candy Round BTN" panose="020F0704020102040306" pitchFamily="34" charset="0"/>
              </a:rPr>
              <a:t>x 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74  x  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174</a:t>
            </a:r>
            <a:r>
              <a:rPr lang="fr-FR" sz="1400" dirty="0" smtClean="0">
                <a:latin typeface="Candy Round BTN" panose="020F0704020102040306" pitchFamily="34" charset="0"/>
              </a:rPr>
              <a:t> x 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415</a:t>
            </a:r>
            <a:r>
              <a:rPr lang="fr-FR" sz="1400" dirty="0" smtClean="0">
                <a:latin typeface="Candy Round BTN" panose="020F0704020102040306" pitchFamily="34" charset="0"/>
              </a:rPr>
              <a:t> x 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268</a:t>
            </a:r>
            <a:r>
              <a:rPr lang="fr-FR" sz="1400" dirty="0" smtClean="0">
                <a:latin typeface="Candy Round BTN" panose="020F0704020102040306" pitchFamily="34" charset="0"/>
              </a:rPr>
              <a:t> x 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508</a:t>
            </a:r>
            <a:r>
              <a:rPr lang="fr-FR" sz="1400" dirty="0" smtClean="0">
                <a:latin typeface="Candy Round BTN" panose="020F0704020102040306" pitchFamily="34" charset="0"/>
              </a:rPr>
              <a:t> x 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3 569 </a:t>
            </a:r>
            <a:r>
              <a:rPr lang="fr-FR" sz="1400" dirty="0" smtClean="0">
                <a:latin typeface="Candy Round BTN" panose="020F0704020102040306" pitchFamily="34" charset="0"/>
              </a:rPr>
              <a:t>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21" name="Espace réservé du contenu 2"/>
          <p:cNvSpPr txBox="1">
            <a:spLocks/>
          </p:cNvSpPr>
          <p:nvPr/>
        </p:nvSpPr>
        <p:spPr>
          <a:xfrm>
            <a:off x="6117024" y="4629642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0088724" y="4629642"/>
            <a:ext cx="1811215" cy="50116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Titre 1"/>
          <p:cNvSpPr txBox="1">
            <a:spLocks/>
          </p:cNvSpPr>
          <p:nvPr/>
        </p:nvSpPr>
        <p:spPr>
          <a:xfrm>
            <a:off x="8608178" y="3482490"/>
            <a:ext cx="2605961" cy="496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 smtClean="0">
                <a:latin typeface="Harry P" panose="00000400000000000000" pitchFamily="2" charset="0"/>
              </a:rPr>
              <a:t>Test blason </a:t>
            </a:r>
            <a:r>
              <a:rPr lang="fr-FR" sz="2400" u="sng" dirty="0" smtClean="0">
                <a:latin typeface="Harry P" panose="00000400000000000000" pitchFamily="2" charset="0"/>
              </a:rPr>
              <a:t>bleu</a:t>
            </a:r>
            <a:r>
              <a:rPr lang="fr-FR" sz="2400" dirty="0" smtClean="0">
                <a:latin typeface="Harry P" panose="00000400000000000000" pitchFamily="2" charset="0"/>
              </a:rPr>
              <a:t> calcul 6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124" name="Espace réservé du contenu 2"/>
          <p:cNvSpPr txBox="1">
            <a:spLocks/>
          </p:cNvSpPr>
          <p:nvPr/>
        </p:nvSpPr>
        <p:spPr>
          <a:xfrm>
            <a:off x="8040118" y="4024814"/>
            <a:ext cx="3921368" cy="714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400" dirty="0" smtClean="0">
                <a:latin typeface="That's Font Folks!" panose="03050500040606010104" pitchFamily="66" charset="0"/>
              </a:rPr>
              <a:t>Pour réussir ton blason et ainsi gagner 6 galleons tu dois réussir au moins 6 des 7 multiplications ci-dessous. Sinon tu dois te corriger puis passer un autre test</a:t>
            </a:r>
            <a:endParaRPr lang="fr-FR" sz="1400" dirty="0">
              <a:latin typeface="That's Font Folks!" panose="03050500040606010104" pitchFamily="66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8040117" y="3388461"/>
            <a:ext cx="3921369" cy="32897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6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278" y="3448001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Afficher l'image d'origine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40" y="3467717"/>
            <a:ext cx="508939" cy="5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Espace réservé du contenu 2"/>
          <p:cNvSpPr txBox="1">
            <a:spLocks/>
          </p:cNvSpPr>
          <p:nvPr/>
        </p:nvSpPr>
        <p:spPr>
          <a:xfrm>
            <a:off x="8099241" y="4629642"/>
            <a:ext cx="1971899" cy="204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96 x 4 </a:t>
            </a:r>
            <a:r>
              <a:rPr lang="fr-FR" sz="1400" dirty="0" smtClean="0">
                <a:latin typeface="Candy Round BTN" panose="020F0704020102040306" pitchFamily="34" charset="0"/>
              </a:rPr>
              <a:t>= 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44</a:t>
            </a:r>
            <a:r>
              <a:rPr lang="fr-FR" sz="1400" dirty="0" smtClean="0">
                <a:latin typeface="Candy Round BTN" panose="020F0704020102040306" pitchFamily="34" charset="0"/>
              </a:rPr>
              <a:t>  x  7 </a:t>
            </a:r>
            <a:r>
              <a:rPr lang="fr-FR" sz="1400" dirty="0" smtClean="0">
                <a:latin typeface="Candy Round BTN" panose="020F0704020102040306" pitchFamily="34" charset="0"/>
              </a:rPr>
              <a:t>= 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869</a:t>
            </a:r>
            <a:r>
              <a:rPr lang="fr-FR" sz="1400" dirty="0" smtClean="0">
                <a:latin typeface="Candy Round BTN" panose="020F0704020102040306" pitchFamily="34" charset="0"/>
              </a:rPr>
              <a:t> x 5=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624 x 3=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129 x 7 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209</a:t>
            </a:r>
            <a:r>
              <a:rPr lang="fr-FR" sz="1400" dirty="0" smtClean="0">
                <a:latin typeface="Candy Round BTN" panose="020F0704020102040306" pitchFamily="34" charset="0"/>
              </a:rPr>
              <a:t> x 6=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r>
              <a:rPr lang="fr-FR" sz="1400" dirty="0" smtClean="0">
                <a:latin typeface="Candy Round BTN" panose="020F0704020102040306" pitchFamily="34" charset="0"/>
              </a:rPr>
              <a:t>6 874 </a:t>
            </a:r>
            <a:r>
              <a:rPr lang="fr-FR" sz="1400" dirty="0" smtClean="0">
                <a:latin typeface="Candy Round BTN" panose="020F0704020102040306" pitchFamily="34" charset="0"/>
              </a:rPr>
              <a:t>x 9= </a:t>
            </a:r>
            <a:r>
              <a:rPr lang="fr-FR" sz="1400" dirty="0" smtClean="0">
                <a:latin typeface="Candy Round BTN" panose="020F0704020102040306" pitchFamily="34" charset="0"/>
              </a:rPr>
              <a:t>………….</a:t>
            </a: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 smtClean="0">
              <a:latin typeface="Candy Round BTN" panose="020F070402010204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lphaLcPeriod"/>
            </a:pPr>
            <a:endParaRPr lang="fr-FR" sz="1400" dirty="0">
              <a:latin typeface="Candy Round BTN" panose="020F0704020102040306" pitchFamily="34" charset="0"/>
            </a:endParaRPr>
          </a:p>
        </p:txBody>
      </p:sp>
      <p:sp>
        <p:nvSpPr>
          <p:cNvPr id="129" name="Espace réservé du contenu 2"/>
          <p:cNvSpPr txBox="1">
            <a:spLocks/>
          </p:cNvSpPr>
          <p:nvPr/>
        </p:nvSpPr>
        <p:spPr>
          <a:xfrm>
            <a:off x="10071140" y="4629642"/>
            <a:ext cx="1890346" cy="204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Nombre de bonnes réponses : …………. / 7</a:t>
            </a:r>
            <a:endParaRPr lang="fr-FR" sz="100" dirty="0">
              <a:latin typeface="Candy Round BTN" panose="020F0704020102040306" pitchFamily="34" charset="0"/>
            </a:endParaRPr>
          </a:p>
          <a:p>
            <a:pPr marL="0" indent="0" algn="just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Commentaire(s) du professeur : </a:t>
            </a:r>
          </a:p>
          <a:p>
            <a:pPr marL="0" indent="0">
              <a:buNone/>
            </a:pPr>
            <a:r>
              <a:rPr lang="fr-FR" sz="1400" dirty="0" smtClean="0">
                <a:latin typeface="Candy Round BTN" panose="020F0704020102040306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400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332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4517</Words>
  <Application>Microsoft Office PowerPoint</Application>
  <PresentationFormat>Grand écran</PresentationFormat>
  <Paragraphs>759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Candy Round BTN</vt:lpstr>
      <vt:lpstr>Harry P</vt:lpstr>
      <vt:lpstr>That's Font Folks!</vt:lpstr>
      <vt:lpstr>Thème Office</vt:lpstr>
      <vt:lpstr>Mes blasons  de calcul</vt:lpstr>
      <vt:lpstr>Présentation PowerPoint</vt:lpstr>
      <vt:lpstr>Fiche d’entrainements – Mes blasons de calculs</vt:lpstr>
      <vt:lpstr>Présentation PowerPoint</vt:lpstr>
      <vt:lpstr>Test blason blanc calcul 1</vt:lpstr>
      <vt:lpstr>Test blason jaune calcul 1</vt:lpstr>
      <vt:lpstr>Test blason orange calcul 1</vt:lpstr>
      <vt:lpstr>Test blason vert calcul 1</vt:lpstr>
      <vt:lpstr>Test blason bleu calcul 1</vt:lpstr>
      <vt:lpstr>Test blason noir calcul 1</vt:lpstr>
      <vt:lpstr>Test blason or calcul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blasons  de calcul</dc:title>
  <dc:creator>romain ...</dc:creator>
  <cp:lastModifiedBy>romain ...</cp:lastModifiedBy>
  <cp:revision>33</cp:revision>
  <dcterms:created xsi:type="dcterms:W3CDTF">2016-08-06T21:05:15Z</dcterms:created>
  <dcterms:modified xsi:type="dcterms:W3CDTF">2016-08-08T10:23:21Z</dcterms:modified>
</cp:coreProperties>
</file>