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3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4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7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8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88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39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2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94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65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44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39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6E64-2D00-45B2-A159-0FC50CB5E7E8}" type="datetimeFigureOut">
              <a:rPr lang="fr-FR" smtClean="0"/>
              <a:t>19/12/2012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213DF-C75E-4766-8C6D-6F6EA018A9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88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tmp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/>
        </p:nvCxnSpPr>
        <p:spPr>
          <a:xfrm>
            <a:off x="260648" y="488504"/>
            <a:ext cx="0" cy="94174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92896" y="181308"/>
            <a:ext cx="157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Évaluation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797152" y="488504"/>
            <a:ext cx="1750076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Étude de la langue</a:t>
            </a:r>
            <a:endParaRPr lang="fr-FR" sz="11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Évaluation </a:t>
            </a:r>
            <a:r>
              <a:rPr lang="fr-FR" sz="1100" dirty="0" smtClean="0">
                <a:solidFill>
                  <a:schemeClr val="tx1"/>
                </a:solidFill>
              </a:rPr>
              <a:t>2</a:t>
            </a:r>
            <a:r>
              <a:rPr lang="fr-FR" sz="1100" baseline="30000" dirty="0" smtClean="0">
                <a:solidFill>
                  <a:schemeClr val="tx1"/>
                </a:solidFill>
              </a:rPr>
              <a:t>ème</a:t>
            </a:r>
            <a:r>
              <a:rPr lang="fr-FR" sz="1100" dirty="0" smtClean="0">
                <a:solidFill>
                  <a:schemeClr val="tx1"/>
                </a:solidFill>
              </a:rPr>
              <a:t> période</a:t>
            </a:r>
            <a:endParaRPr lang="fr-FR" sz="11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42614" y="1838210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1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8660" y="1775356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Dans les phrases suivantes, souligne en rouge le verbe (V) et entoure en bleu le sujet (S). </a:t>
            </a:r>
            <a:endParaRPr lang="fr-FR" dirty="0">
              <a:latin typeface="Pere Castor" pitchFamily="2" charset="0"/>
            </a:endParaRPr>
          </a:p>
        </p:txBody>
      </p:sp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99887">
            <a:off x="517910" y="191223"/>
            <a:ext cx="239446" cy="24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9" y="345037"/>
            <a:ext cx="248081" cy="252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7774">
            <a:off x="1148988" y="175057"/>
            <a:ext cx="282613" cy="288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62" y="345037"/>
            <a:ext cx="260052" cy="26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21" y="203009"/>
            <a:ext cx="276097" cy="2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62890" y="1424608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le verbe et j’identifie son sujet.</a:t>
            </a:r>
            <a:endParaRPr lang="fr-FR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6546192" y="1491099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627088" y="2144687"/>
            <a:ext cx="397248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1) Maman épluche la salade.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2) Elle fait la sauce.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3) Papa met les assiettes sur la table.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4) Lina et son frère posent les couverts.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5) Ce soir, toute la famille dine ensemble.</a:t>
            </a:r>
            <a:endParaRPr lang="fr-FR" dirty="0">
              <a:latin typeface="Cursive standard" pitchFamily="2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171164" y="4790538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2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397210" y="4727684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Récris les phrases suivantes en remplaçant le sujet par un pronom personnel. 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91440" y="4376936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les pronoms personnels et je sais qui ils désignent.</a:t>
            </a:r>
            <a:endParaRPr lang="fr-FR" sz="1200" b="1" dirty="0"/>
          </a:p>
        </p:txBody>
      </p:sp>
      <p:sp>
        <p:nvSpPr>
          <p:cNvPr id="55" name="Rectangle 54"/>
          <p:cNvSpPr/>
          <p:nvPr/>
        </p:nvSpPr>
        <p:spPr>
          <a:xfrm>
            <a:off x="6574742" y="4443427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95976" y="5097015"/>
            <a:ext cx="63620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1) </a:t>
            </a:r>
            <a:r>
              <a:rPr lang="fr-FR" sz="1200" b="1" i="1" u="sng" dirty="0" smtClean="0">
                <a:latin typeface="+mj-lt"/>
              </a:rPr>
              <a:t>Lina</a:t>
            </a:r>
            <a:r>
              <a:rPr lang="fr-FR" sz="1200" dirty="0" smtClean="0">
                <a:latin typeface="+mj-lt"/>
              </a:rPr>
              <a:t>  saute à la corde.</a:t>
            </a:r>
          </a:p>
          <a:p>
            <a:pPr marL="228600" indent="-228600">
              <a:lnSpc>
                <a:spcPct val="150000"/>
              </a:lnSpc>
              <a:buAutoNum type="arabicParenR"/>
            </a:pPr>
            <a:endParaRPr lang="fr-FR" sz="1200" dirty="0">
              <a:latin typeface="+mj-lt"/>
            </a:endParaRPr>
          </a:p>
          <a:p>
            <a:pPr marL="228600" indent="-228600">
              <a:lnSpc>
                <a:spcPct val="150000"/>
              </a:lnSpc>
              <a:buAutoNum type="arabicParenR"/>
            </a:pP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2) </a:t>
            </a:r>
            <a:r>
              <a:rPr lang="fr-FR" sz="1200" b="1" i="1" u="sng" dirty="0" smtClean="0">
                <a:latin typeface="+mj-lt"/>
              </a:rPr>
              <a:t>Les trois enfants</a:t>
            </a:r>
            <a:r>
              <a:rPr lang="fr-FR" sz="1200" b="1" i="1" dirty="0" smtClean="0">
                <a:latin typeface="+mj-lt"/>
              </a:rPr>
              <a:t> </a:t>
            </a:r>
            <a:r>
              <a:rPr lang="fr-FR" sz="1200" dirty="0" smtClean="0">
                <a:latin typeface="+mj-lt"/>
              </a:rPr>
              <a:t>jouent au jeu vidéo.</a:t>
            </a:r>
          </a:p>
          <a:p>
            <a:pPr>
              <a:lnSpc>
                <a:spcPct val="150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3) Demain, </a:t>
            </a:r>
            <a:r>
              <a:rPr lang="fr-FR" sz="1200" b="1" i="1" u="sng" dirty="0" smtClean="0">
                <a:latin typeface="+mj-lt"/>
              </a:rPr>
              <a:t>mes cousins et moi</a:t>
            </a:r>
            <a:r>
              <a:rPr lang="fr-FR" sz="1200" b="1" i="1" dirty="0" smtClean="0">
                <a:latin typeface="+mj-lt"/>
              </a:rPr>
              <a:t> </a:t>
            </a:r>
            <a:r>
              <a:rPr lang="fr-FR" sz="1200" dirty="0" smtClean="0">
                <a:latin typeface="+mj-lt"/>
              </a:rPr>
              <a:t>irons au cinéma.</a:t>
            </a:r>
          </a:p>
          <a:p>
            <a:pPr>
              <a:lnSpc>
                <a:spcPct val="150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fr-FR" sz="1200" dirty="0" smtClean="0">
              <a:latin typeface="+mj-lt"/>
            </a:endParaRPr>
          </a:p>
        </p:txBody>
      </p:sp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01"/>
          <a:stretch/>
        </p:blipFill>
        <p:spPr>
          <a:xfrm>
            <a:off x="607294" y="5443544"/>
            <a:ext cx="6206082" cy="556869"/>
          </a:xfrm>
          <a:prstGeom prst="rect">
            <a:avLst/>
          </a:prstGeom>
        </p:spPr>
      </p:pic>
      <p:pic>
        <p:nvPicPr>
          <p:cNvPr id="57" name="Image 56" descr="Capture d’écra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01"/>
          <a:stretch/>
        </p:blipFill>
        <p:spPr>
          <a:xfrm>
            <a:off x="607294" y="6249144"/>
            <a:ext cx="6206082" cy="556869"/>
          </a:xfrm>
          <a:prstGeom prst="rect">
            <a:avLst/>
          </a:prstGeom>
        </p:spPr>
      </p:pic>
      <p:pic>
        <p:nvPicPr>
          <p:cNvPr id="58" name="Image 57" descr="Capture d’écran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401"/>
          <a:stretch/>
        </p:blipFill>
        <p:spPr>
          <a:xfrm>
            <a:off x="607294" y="7041232"/>
            <a:ext cx="6206082" cy="556869"/>
          </a:xfrm>
          <a:prstGeom prst="rect">
            <a:avLst/>
          </a:prstGeom>
        </p:spPr>
      </p:pic>
      <p:sp>
        <p:nvSpPr>
          <p:cNvPr id="61" name="Rectangle à coins arrondis 60"/>
          <p:cNvSpPr/>
          <p:nvPr/>
        </p:nvSpPr>
        <p:spPr>
          <a:xfrm>
            <a:off x="171164" y="8184206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3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97210" y="8121352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Pour chacun de ces mots, colorie le personnage de sa nature.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91440" y="7770604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les classes de mots.</a:t>
            </a:r>
            <a:endParaRPr lang="fr-FR" sz="1200" b="1" dirty="0"/>
          </a:p>
        </p:txBody>
      </p:sp>
      <p:sp>
        <p:nvSpPr>
          <p:cNvPr id="64" name="Rectangle 63"/>
          <p:cNvSpPr/>
          <p:nvPr/>
        </p:nvSpPr>
        <p:spPr>
          <a:xfrm>
            <a:off x="6574742" y="7837095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2" name="Groupe 31"/>
          <p:cNvGrpSpPr/>
          <p:nvPr/>
        </p:nvGrpSpPr>
        <p:grpSpPr>
          <a:xfrm>
            <a:off x="362890" y="8999058"/>
            <a:ext cx="2662281" cy="768673"/>
            <a:chOff x="299064" y="9018668"/>
            <a:chExt cx="2662281" cy="768673"/>
          </a:xfrm>
        </p:grpSpPr>
        <p:pic>
          <p:nvPicPr>
            <p:cNvPr id="26" name="Picture 2" descr="E:\Ecole\Cycle 2\Outils\Personnages RSEEG\adjectif_nb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64" y="9018668"/>
              <a:ext cx="586746" cy="758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E:\Ecole\Cycle 2\Outils\Personnages RSEEG\déterminant_nb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3302" y="9018668"/>
              <a:ext cx="665642" cy="76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E:\Ecole\Cycle 2\Outils\Personnages RSEEG\nom commun_nb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2231" y="9018668"/>
              <a:ext cx="731797" cy="76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E:\Ecole\Cycle 2\Outils\Personnages RSEEG\pronom_personnel_nb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4028" y="9018668"/>
              <a:ext cx="617317" cy="758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e 28"/>
          <p:cNvGrpSpPr/>
          <p:nvPr/>
        </p:nvGrpSpPr>
        <p:grpSpPr>
          <a:xfrm>
            <a:off x="4042487" y="9008863"/>
            <a:ext cx="2662281" cy="768673"/>
            <a:chOff x="4013937" y="9147132"/>
            <a:chExt cx="2662281" cy="768673"/>
          </a:xfrm>
        </p:grpSpPr>
        <p:pic>
          <p:nvPicPr>
            <p:cNvPr id="65" name="Picture 2" descr="E:\Ecole\Cycle 2\Outils\Personnages RSEEG\adjectif_nb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3937" y="9147132"/>
              <a:ext cx="586746" cy="758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3" descr="E:\Ecole\Cycle 2\Outils\Personnages RSEEG\déterminant_nb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8175" y="9147132"/>
              <a:ext cx="665642" cy="76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4" descr="E:\Ecole\Cycle 2\Outils\Personnages RSEEG\nom commun_nb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7104" y="9147132"/>
              <a:ext cx="731797" cy="76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5" descr="E:\Ecole\Cycle 2\Outils\Personnages RSEEG\pronom_personnel_nb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8901" y="9147132"/>
              <a:ext cx="617317" cy="758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ZoneTexte 27"/>
          <p:cNvSpPr txBox="1"/>
          <p:nvPr/>
        </p:nvSpPr>
        <p:spPr>
          <a:xfrm>
            <a:off x="5167182" y="8562875"/>
            <a:ext cx="532397" cy="369332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ursive standard" pitchFamily="2" charset="0"/>
              </a:rPr>
              <a:t>chat</a:t>
            </a:r>
            <a:endParaRPr lang="fr-FR" b="1" dirty="0">
              <a:latin typeface="Cursive standard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1229958" y="8562875"/>
            <a:ext cx="709075" cy="369332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ursive standard" pitchFamily="2" charset="0"/>
              </a:rPr>
              <a:t>gentil</a:t>
            </a:r>
            <a:endParaRPr lang="fr-FR" b="1" dirty="0">
              <a:latin typeface="Cursive standard" pitchFamily="2" charset="0"/>
            </a:endParaRPr>
          </a:p>
        </p:txBody>
      </p:sp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4950">
            <a:off x="5720024" y="2605817"/>
            <a:ext cx="84773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909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/>
        </p:nvCxnSpPr>
        <p:spPr>
          <a:xfrm>
            <a:off x="260648" y="0"/>
            <a:ext cx="0" cy="990600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142614" y="3494394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5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8660" y="3431540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Relie </a:t>
            </a:r>
            <a:r>
              <a:rPr lang="fr-FR" dirty="0" smtClean="0">
                <a:latin typeface="Pere Castor" pitchFamily="2" charset="0"/>
              </a:rPr>
              <a:t>ensemble </a:t>
            </a:r>
            <a:r>
              <a:rPr lang="fr-FR" dirty="0" smtClean="0">
                <a:latin typeface="Pere Castor" pitchFamily="2" charset="0"/>
              </a:rPr>
              <a:t>les </a:t>
            </a:r>
            <a:r>
              <a:rPr lang="fr-FR" dirty="0" smtClean="0">
                <a:latin typeface="Pere Castor" pitchFamily="2" charset="0"/>
              </a:rPr>
              <a:t>mots qui s’accordent.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62890" y="3080792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la chaine d’accord article + nom + adjectif.</a:t>
            </a:r>
            <a:endParaRPr lang="fr-FR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6546192" y="3147283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75832"/>
              </p:ext>
            </p:extLst>
          </p:nvPr>
        </p:nvGraphicFramePr>
        <p:xfrm>
          <a:off x="380108" y="3872880"/>
          <a:ext cx="6361257" cy="1656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751"/>
                <a:gridCol w="908751"/>
                <a:gridCol w="908751"/>
                <a:gridCol w="908751"/>
                <a:gridCol w="908751"/>
                <a:gridCol w="908751"/>
                <a:gridCol w="908751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un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petite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chat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noirs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une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petits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chatte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noires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deux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petit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chattes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noir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les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petites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chats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noire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6" name="Ellipse 15"/>
          <p:cNvSpPr/>
          <p:nvPr/>
        </p:nvSpPr>
        <p:spPr>
          <a:xfrm>
            <a:off x="1124744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2060848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1124744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060848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124744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2060848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1124744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2060848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996952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3933056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96952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933056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996952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3933056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996952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3933056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797152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5733256" y="396927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797152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733256" y="434836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4797152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733256" y="478993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4797152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33256" y="51934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150948" y="686082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4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376994" y="623228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Trouve et écris un adjectif pour chaque nom.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371224" y="272480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le rôle et les caractéristiques de l’adjectif qualificatif.</a:t>
            </a:r>
            <a:endParaRPr lang="fr-FR" sz="1200" b="1" dirty="0"/>
          </a:p>
        </p:txBody>
      </p:sp>
      <p:sp>
        <p:nvSpPr>
          <p:cNvPr id="92" name="Rectangle 91"/>
          <p:cNvSpPr/>
          <p:nvPr/>
        </p:nvSpPr>
        <p:spPr>
          <a:xfrm>
            <a:off x="6554526" y="338971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ZoneTexte 117"/>
          <p:cNvSpPr txBox="1"/>
          <p:nvPr/>
        </p:nvSpPr>
        <p:spPr>
          <a:xfrm>
            <a:off x="409799" y="1136576"/>
            <a:ext cx="32118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 lion ________________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 bonbon ______________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une chaussette 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une tortue ______________</a:t>
            </a:r>
            <a:endParaRPr lang="fr-FR" dirty="0"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3613330" y="1136576"/>
            <a:ext cx="32118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 citron _______________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 élève ________________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une voiture ______________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ursive standard" pitchFamily="2" charset="0"/>
              </a:rPr>
              <a:t>un singe ________________</a:t>
            </a:r>
            <a:endParaRPr lang="fr-FR" dirty="0">
              <a:latin typeface="Cursive standard" pitchFamily="2" charset="0"/>
            </a:endParaRPr>
          </a:p>
        </p:txBody>
      </p:sp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2983">
            <a:off x="5970885" y="569750"/>
            <a:ext cx="690108" cy="70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à coins arrondis 38"/>
          <p:cNvSpPr/>
          <p:nvPr/>
        </p:nvSpPr>
        <p:spPr>
          <a:xfrm>
            <a:off x="136844" y="6311998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Mia's Scribblings ~" pitchFamily="2" charset="0"/>
              </a:rPr>
              <a:t>6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62890" y="6249144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Dans les phrases suivantes, entoure la forme du verbe qui convient.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57120" y="5898396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connais </a:t>
            </a:r>
            <a:r>
              <a:rPr lang="fr-FR" sz="1200" b="1" dirty="0" smtClean="0"/>
              <a:t>l’accord du sujet avec son verbe.</a:t>
            </a:r>
            <a:endParaRPr lang="fr-FR" sz="1200" b="1" dirty="0"/>
          </a:p>
        </p:txBody>
      </p:sp>
      <p:sp>
        <p:nvSpPr>
          <p:cNvPr id="42" name="Rectangle 41"/>
          <p:cNvSpPr/>
          <p:nvPr/>
        </p:nvSpPr>
        <p:spPr>
          <a:xfrm>
            <a:off x="6540422" y="5964887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57120" y="6753200"/>
            <a:ext cx="6468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Martin et son frère (parle / parles / parlent) de leur match de foot. Leur cousine (arrive / arrives / arrivent) pour jouer avec eux.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Vous (voulez / voulons / veux) bien m’apprendre à jouer ? demande-t-elle.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Oh non ! Si nous (jouez / jouons / jouent) avec toi, on ne va pas s’amuser ! répondent-ils.</a:t>
            </a:r>
            <a:endParaRPr lang="fr-FR" sz="1200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136844" y="8318930"/>
            <a:ext cx="237494" cy="24362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Mia's Scribblings ~" pitchFamily="2" charset="0"/>
              </a:rPr>
              <a:t>7</a:t>
            </a:r>
            <a:endParaRPr lang="fr-FR" dirty="0">
              <a:solidFill>
                <a:schemeClr val="tx1"/>
              </a:solidFill>
              <a:latin typeface="Mia's Scribblings ~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62890" y="8256076"/>
            <a:ext cx="648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Pere Castor" pitchFamily="2" charset="0"/>
              </a:rPr>
              <a:t>Complète les phrases en conjuguant le verbe écrit entre parenthèses au présent.</a:t>
            </a:r>
            <a:endParaRPr lang="fr-FR" dirty="0">
              <a:latin typeface="Pere Castor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357120" y="7905328"/>
            <a:ext cx="6378478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Je </a:t>
            </a:r>
            <a:r>
              <a:rPr lang="fr-FR" sz="1200" b="1" dirty="0" smtClean="0"/>
              <a:t>sais conjuguer les verbes du 1</a:t>
            </a:r>
            <a:r>
              <a:rPr lang="fr-FR" sz="1200" b="1" baseline="30000" dirty="0" smtClean="0"/>
              <a:t>er</a:t>
            </a:r>
            <a:r>
              <a:rPr lang="fr-FR" sz="1200" b="1" dirty="0" smtClean="0"/>
              <a:t> groupe au présent de l’indicatif.</a:t>
            </a:r>
            <a:endParaRPr lang="fr-FR" sz="1200" b="1" dirty="0"/>
          </a:p>
        </p:txBody>
      </p:sp>
      <p:sp>
        <p:nvSpPr>
          <p:cNvPr id="56" name="Rectangle 55"/>
          <p:cNvSpPr/>
          <p:nvPr/>
        </p:nvSpPr>
        <p:spPr>
          <a:xfrm>
            <a:off x="6540422" y="7971819"/>
            <a:ext cx="1300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269696" y="8782198"/>
            <a:ext cx="3663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Tu ______________ (chanter) sous la douche.</a:t>
            </a: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Ma mère et moi ______________ (préparer) un gâteau.</a:t>
            </a: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Ils ______________ (acheter) des fruits au marché.</a:t>
            </a:r>
            <a:endParaRPr lang="fr-FR" sz="1200" dirty="0" smtClean="0">
              <a:latin typeface="+mj-lt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868839" y="8782198"/>
            <a:ext cx="293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Ils ___________ (manger) trop de bonbons.</a:t>
            </a: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Léa ________________ (danser) le samedi.</a:t>
            </a:r>
            <a:endParaRPr lang="fr-FR" sz="12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+mj-lt"/>
              </a:rPr>
              <a:t>Vous ______________ (acheter) des fraises.</a:t>
            </a:r>
            <a:endParaRPr lang="fr-FR" sz="1200" dirty="0" smtClean="0">
              <a:latin typeface="+mj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3868839" y="8697416"/>
            <a:ext cx="0" cy="108012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7170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418</Words>
  <Application>Microsoft Office PowerPoint</Application>
  <PresentationFormat>Format A4 (210 x 297 mm)</PresentationFormat>
  <Paragraphs>71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Mysticlolly</cp:lastModifiedBy>
  <cp:revision>8</cp:revision>
  <dcterms:created xsi:type="dcterms:W3CDTF">2012-12-19T16:21:19Z</dcterms:created>
  <dcterms:modified xsi:type="dcterms:W3CDTF">2012-12-19T23:14:00Z</dcterms:modified>
</cp:coreProperties>
</file>