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C95D-9C4B-4E1B-9C60-08D8B3835692}" type="datetimeFigureOut">
              <a:rPr lang="fr-FR" smtClean="0"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72DD-EC62-4C7C-9CEC-8354389313B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C95D-9C4B-4E1B-9C60-08D8B3835692}" type="datetimeFigureOut">
              <a:rPr lang="fr-FR" smtClean="0"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72DD-EC62-4C7C-9CEC-8354389313B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C95D-9C4B-4E1B-9C60-08D8B3835692}" type="datetimeFigureOut">
              <a:rPr lang="fr-FR" smtClean="0"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72DD-EC62-4C7C-9CEC-8354389313B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C95D-9C4B-4E1B-9C60-08D8B3835692}" type="datetimeFigureOut">
              <a:rPr lang="fr-FR" smtClean="0"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72DD-EC62-4C7C-9CEC-8354389313B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C95D-9C4B-4E1B-9C60-08D8B3835692}" type="datetimeFigureOut">
              <a:rPr lang="fr-FR" smtClean="0"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72DD-EC62-4C7C-9CEC-8354389313B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C95D-9C4B-4E1B-9C60-08D8B3835692}" type="datetimeFigureOut">
              <a:rPr lang="fr-FR" smtClean="0"/>
              <a:t>14/07/2017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72DD-EC62-4C7C-9CEC-8354389313B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C95D-9C4B-4E1B-9C60-08D8B3835692}" type="datetimeFigureOut">
              <a:rPr lang="fr-FR" smtClean="0"/>
              <a:t>14/07/2017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72DD-EC62-4C7C-9CEC-8354389313B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C95D-9C4B-4E1B-9C60-08D8B3835692}" type="datetimeFigureOut">
              <a:rPr lang="fr-FR" smtClean="0"/>
              <a:t>14/07/2017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72DD-EC62-4C7C-9CEC-8354389313B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C95D-9C4B-4E1B-9C60-08D8B3835692}" type="datetimeFigureOut">
              <a:rPr lang="fr-FR" smtClean="0"/>
              <a:t>14/07/2017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72DD-EC62-4C7C-9CEC-8354389313B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C95D-9C4B-4E1B-9C60-08D8B3835692}" type="datetimeFigureOut">
              <a:rPr lang="fr-FR" smtClean="0"/>
              <a:t>14/07/2017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72DD-EC62-4C7C-9CEC-8354389313B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C95D-9C4B-4E1B-9C60-08D8B3835692}" type="datetimeFigureOut">
              <a:rPr lang="fr-FR" smtClean="0"/>
              <a:t>14/07/2017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72DD-EC62-4C7C-9CEC-8354389313B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7C95D-9C4B-4E1B-9C60-08D8B3835692}" type="datetimeFigureOut">
              <a:rPr lang="fr-FR" smtClean="0"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972DD-EC62-4C7C-9CEC-8354389313B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-2738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p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r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o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g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r</a:t>
            </a:r>
            <a:r>
              <a:rPr lang="fr-FR" sz="2400" dirty="0" smtClean="0">
                <a:solidFill>
                  <a:schemeClr val="accent6"/>
                </a:solidFill>
                <a:latin typeface="KG Counting Stars" pitchFamily="2" charset="0"/>
              </a:rPr>
              <a:t>e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s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s</a:t>
            </a:r>
            <a:r>
              <a:rPr lang="fr-FR" sz="2400" dirty="0" smtClean="0">
                <a:solidFill>
                  <a:srgbClr val="00B0F0"/>
                </a:solidFill>
                <a:latin typeface="KG Counting Stars" pitchFamily="2" charset="0"/>
              </a:rPr>
              <a:t>i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o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n 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h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i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s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t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o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i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r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e 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e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t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 </a:t>
            </a:r>
            <a:r>
              <a:rPr lang="fr-FR" sz="2400" dirty="0" err="1" smtClean="0">
                <a:solidFill>
                  <a:srgbClr val="00B0F0"/>
                </a:solidFill>
                <a:latin typeface="KG Counting Stars" pitchFamily="2" charset="0"/>
              </a:rPr>
              <a:t>g</a:t>
            </a:r>
            <a:r>
              <a:rPr lang="fr-FR" sz="2400" dirty="0" err="1" smtClean="0">
                <a:solidFill>
                  <a:srgbClr val="FF3399"/>
                </a:solidFill>
                <a:latin typeface="KG Counting Stars" pitchFamily="2" charset="0"/>
              </a:rPr>
              <a:t>e</a:t>
            </a:r>
            <a:r>
              <a:rPr lang="fr-FR" sz="2400" dirty="0" err="1" smtClean="0">
                <a:solidFill>
                  <a:srgbClr val="FFC000"/>
                </a:solidFill>
                <a:latin typeface="KG Counting Stars" pitchFamily="2" charset="0"/>
              </a:rPr>
              <a:t>o</a:t>
            </a:r>
            <a:r>
              <a:rPr lang="fr-FR" sz="2400" dirty="0" err="1" smtClean="0">
                <a:solidFill>
                  <a:srgbClr val="92D050"/>
                </a:solidFill>
                <a:latin typeface="KG Counting Stars" pitchFamily="2" charset="0"/>
              </a:rPr>
              <a:t>g</a:t>
            </a:r>
            <a:r>
              <a:rPr lang="fr-FR" sz="2400" dirty="0" err="1" smtClean="0">
                <a:solidFill>
                  <a:srgbClr val="A66BD3"/>
                </a:solidFill>
                <a:latin typeface="KG Counting Stars" pitchFamily="2" charset="0"/>
              </a:rPr>
              <a:t>r</a:t>
            </a:r>
            <a:r>
              <a:rPr lang="fr-FR" sz="2400" dirty="0" err="1" smtClean="0">
                <a:solidFill>
                  <a:schemeClr val="accent1"/>
                </a:solidFill>
                <a:latin typeface="KG Counting Stars" pitchFamily="2" charset="0"/>
              </a:rPr>
              <a:t>a</a:t>
            </a:r>
            <a:r>
              <a:rPr lang="fr-FR" sz="2400" dirty="0" err="1" smtClean="0">
                <a:solidFill>
                  <a:schemeClr val="accent6"/>
                </a:solidFill>
                <a:latin typeface="KG Counting Stars" pitchFamily="2" charset="0"/>
              </a:rPr>
              <a:t>p</a:t>
            </a:r>
            <a:r>
              <a:rPr lang="fr-FR" sz="2400" dirty="0" err="1" smtClean="0">
                <a:solidFill>
                  <a:srgbClr val="FF3399"/>
                </a:solidFill>
                <a:latin typeface="KG Counting Stars" pitchFamily="2" charset="0"/>
              </a:rPr>
              <a:t>h</a:t>
            </a:r>
            <a:r>
              <a:rPr lang="fr-FR" sz="2400" dirty="0" err="1" smtClean="0">
                <a:solidFill>
                  <a:srgbClr val="92D050"/>
                </a:solidFill>
                <a:latin typeface="KG Counting Stars" pitchFamily="2" charset="0"/>
              </a:rPr>
              <a:t>i</a:t>
            </a:r>
            <a:r>
              <a:rPr lang="fr-FR" sz="2400" dirty="0" err="1" smtClean="0">
                <a:solidFill>
                  <a:srgbClr val="00B0F0"/>
                </a:solidFill>
                <a:latin typeface="KG Counting Stars" pitchFamily="2" charset="0"/>
              </a:rPr>
              <a:t>e</a:t>
            </a:r>
            <a:r>
              <a:rPr lang="fr-FR" sz="2400" dirty="0" smtClean="0">
                <a:latin typeface="KG Counting Stars" pitchFamily="2" charset="0"/>
              </a:rPr>
              <a:t> 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c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m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1</a:t>
            </a:r>
            <a:endParaRPr lang="fr-FR" sz="2400" dirty="0" smtClean="0">
              <a:latin typeface="KG Counting Stars" pitchFamily="2" charset="0"/>
            </a:endParaRPr>
          </a:p>
          <a:p>
            <a:pPr algn="ctr"/>
            <a:r>
              <a:rPr lang="fr-FR" sz="2400" dirty="0" smtClean="0">
                <a:latin typeface="KG Counting Stars" pitchFamily="2" charset="0"/>
              </a:rPr>
              <a:t> 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2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0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1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7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-</a:t>
            </a:r>
            <a:r>
              <a:rPr lang="fr-FR" sz="2400" dirty="0" smtClean="0">
                <a:solidFill>
                  <a:schemeClr val="accent6"/>
                </a:solidFill>
                <a:latin typeface="KG Counting Stars" pitchFamily="2" charset="0"/>
              </a:rPr>
              <a:t>2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0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1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8</a:t>
            </a:r>
            <a:endParaRPr lang="fr-FR" sz="2400" dirty="0">
              <a:solidFill>
                <a:srgbClr val="A66BD3"/>
              </a:solidFill>
              <a:latin typeface="KG Counting Stars" pitchFamily="2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07502" y="836712"/>
          <a:ext cx="8856986" cy="308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7165"/>
                <a:gridCol w="7319821"/>
              </a:tblGrid>
              <a:tr h="360039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err="1" smtClean="0">
                          <a:solidFill>
                            <a:schemeClr val="tx1"/>
                          </a:solidFill>
                          <a:latin typeface="Agent Orange" pitchFamily="2" charset="0"/>
                          <a:cs typeface="Agent Orange" pitchFamily="2" charset="0"/>
                        </a:rPr>
                        <a:t>PEriode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gent Orange" pitchFamily="2" charset="0"/>
                          <a:cs typeface="Agent Orange" pitchFamily="2" charset="0"/>
                        </a:rPr>
                        <a:t> 1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gent Orange" pitchFamily="2" charset="0"/>
                        <a:cs typeface="Agent Orang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</a:tr>
              <a:tr h="806489">
                <a:tc>
                  <a:txBody>
                    <a:bodyPr/>
                    <a:lstStyle/>
                    <a:p>
                      <a:pPr algn="ctr"/>
                      <a:r>
                        <a:rPr lang="fr-FR" sz="1400" b="0" u="sng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Histoire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 : </a:t>
                      </a:r>
                      <a:endParaRPr lang="fr-FR" sz="1400" b="0" baseline="0" dirty="0" smtClean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  <a:p>
                      <a:pPr algn="ctr"/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Et avant la </a:t>
                      </a:r>
                    </a:p>
                    <a:p>
                      <a:pPr algn="ctr"/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France 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-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Qu’est-ce que l’Histoire ? Les sources de l’historien. Séance 0 p16-17 (H0)</a:t>
                      </a:r>
                    </a:p>
                    <a:p>
                      <a:pPr algn="l">
                        <a:buFontTx/>
                        <a:buNone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-La frise historique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. Séance 0 bis p18-19 (H0 bis)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rgbClr val="FF3399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séances</a:t>
                      </a:r>
                      <a:r>
                        <a:rPr lang="fr-FR" sz="1000" kern="1200" baseline="0" dirty="0" smtClean="0">
                          <a:solidFill>
                            <a:srgbClr val="FF3399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0</a:t>
                      </a:r>
                      <a:endParaRPr lang="fr-FR" sz="1000" kern="1200" dirty="0" smtClean="0">
                        <a:solidFill>
                          <a:srgbClr val="FF3399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algn="ctr">
                        <a:buFontTx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algn="l">
                        <a:buFontTx/>
                        <a:buChar char="-"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Quelles traces d’une occupation ancienne du territoire français ? séance 1 (H1)</a:t>
                      </a:r>
                    </a:p>
                    <a:p>
                      <a:pPr algn="ctr">
                        <a:buFontTx/>
                        <a:buNone/>
                      </a:pPr>
                      <a:r>
                        <a:rPr lang="fr-FR" sz="1000" kern="1200" dirty="0" smtClean="0">
                          <a:solidFill>
                            <a:srgbClr val="FF3399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(H1) séance 1</a:t>
                      </a:r>
                    </a:p>
                    <a:p>
                      <a:pPr algn="l">
                        <a:buFontTx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lvl="0">
                        <a:buFontTx/>
                        <a:buChar char="-"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Celtes, Gaulois, Grecs et Romains : quels héritages des mondes anciens ? séances 2-3 (H2 et H3)</a:t>
                      </a:r>
                    </a:p>
                    <a:p>
                      <a:pPr lvl="0" algn="ctr">
                        <a:buFontTx/>
                        <a:buNone/>
                      </a:pPr>
                      <a:r>
                        <a:rPr lang="fr-FR" sz="1000" kern="1200" dirty="0" smtClean="0">
                          <a:solidFill>
                            <a:srgbClr val="FF3399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</a:t>
                      </a:r>
                      <a:r>
                        <a:rPr lang="fr-FR" sz="1000" kern="1200" baseline="0" dirty="0" smtClean="0">
                          <a:solidFill>
                            <a:srgbClr val="FF3399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séances 2 et 3 (H2 H3) </a:t>
                      </a:r>
                    </a:p>
                    <a:p>
                      <a:pPr lvl="0" algn="ctr">
                        <a:buFontTx/>
                        <a:buNone/>
                      </a:pPr>
                      <a:endParaRPr lang="fr-FR" sz="1000" kern="1200" baseline="0" dirty="0" smtClean="0">
                        <a:solidFill>
                          <a:srgbClr val="FF3399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lvl="0" algn="l">
                        <a:buFontTx/>
                        <a:buChar char="-"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Celtes, Gaulois, Grecs et Romains : quels héritages des mondes anciens ? séance 4 (H4)</a:t>
                      </a:r>
                    </a:p>
                    <a:p>
                      <a:pPr lvl="0" algn="ctr">
                        <a:buFontTx/>
                        <a:buNone/>
                      </a:pPr>
                      <a:r>
                        <a:rPr lang="fr-FR" sz="1000" kern="1200" dirty="0" smtClean="0">
                          <a:solidFill>
                            <a:srgbClr val="FF3399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séance  4 (H4) </a:t>
                      </a: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6489">
                <a:tc>
                  <a:txBody>
                    <a:bodyPr/>
                    <a:lstStyle/>
                    <a:p>
                      <a:pPr algn="ctr"/>
                      <a:r>
                        <a:rPr lang="fr-FR" sz="1400" b="0" u="sng" kern="1200" dirty="0" smtClean="0">
                          <a:solidFill>
                            <a:schemeClr val="dk1"/>
                          </a:solidFill>
                          <a:latin typeface="MamaeQueNosFaz" pitchFamily="34" charset="0"/>
                          <a:ea typeface="+mn-ea"/>
                          <a:cs typeface="+mn-cs"/>
                        </a:rPr>
                        <a:t>Géographie : </a:t>
                      </a:r>
                    </a:p>
                    <a:p>
                      <a:pPr algn="ctr"/>
                      <a:r>
                        <a:rPr lang="fr-FR" sz="1400" b="0" u="none" kern="1200" dirty="0" smtClean="0">
                          <a:solidFill>
                            <a:schemeClr val="dk1"/>
                          </a:solidFill>
                          <a:latin typeface="MamaeQueNosFaz" pitchFamily="34" charset="0"/>
                          <a:ea typeface="+mn-ea"/>
                          <a:cs typeface="+mn-cs"/>
                        </a:rPr>
                        <a:t>Découvrir le(s) lieu(x) ou j’habite </a:t>
                      </a:r>
                      <a:endParaRPr lang="fr-FR" sz="1400" b="0" u="none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FontTx/>
                        <a:buChar char="-"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Identifier les caractéristiques de mon (mes) lieu(x) de vie. Séance 1 (G1)</a:t>
                      </a:r>
                    </a:p>
                    <a:p>
                      <a:pPr lvl="0">
                        <a:buFontTx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lvl="0">
                        <a:buFontTx/>
                        <a:buChar char="-"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Localiser mon (mes) lieu(x) de vie et le(s) situer à différentes échelles. Séances 2, 3, (G2 et G3)</a:t>
                      </a:r>
                      <a:endParaRPr lang="fr-FR" sz="1000" kern="1200" baseline="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07502" y="4009609"/>
          <a:ext cx="8856986" cy="2554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8"/>
                <a:gridCol w="7272808"/>
              </a:tblGrid>
              <a:tr h="360039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  <a:latin typeface="Agent Orange" pitchFamily="2" charset="0"/>
                          <a:ea typeface="Coming Soon" pitchFamily="2" charset="0"/>
                          <a:cs typeface="Agent Orange" pitchFamily="2" charset="0"/>
                        </a:rPr>
                        <a:t>PEriode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Agent Orange" pitchFamily="2" charset="0"/>
                          <a:ea typeface="Coming Soon" pitchFamily="2" charset="0"/>
                          <a:cs typeface="Agent Orange" pitchFamily="2" charset="0"/>
                        </a:rPr>
                        <a:t> 2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Agent Orange" pitchFamily="2" charset="0"/>
                        <a:ea typeface="Coming Soon" pitchFamily="2" charset="0"/>
                        <a:cs typeface="Agent Orang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6BD3"/>
                    </a:solidFill>
                  </a:tcPr>
                </a:tc>
              </a:tr>
              <a:tr h="806489">
                <a:tc>
                  <a:txBody>
                    <a:bodyPr/>
                    <a:lstStyle/>
                    <a:p>
                      <a:pPr algn="ctr"/>
                      <a:r>
                        <a:rPr lang="fr-FR" sz="1400" b="0" u="sng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Histoire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 : </a:t>
                      </a:r>
                      <a:endParaRPr lang="fr-FR" sz="1400" b="0" baseline="0" dirty="0" smtClean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  <a:p>
                      <a:pPr algn="ctr"/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Et avant la </a:t>
                      </a:r>
                    </a:p>
                    <a:p>
                      <a:pPr algn="ctr"/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France ?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Avant la France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: des Mérovingiens aux Carolingiens, la frise historique p34-35</a:t>
                      </a: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lvl="0">
                        <a:buFontTx/>
                        <a:buChar char="-"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Les grands mouvements et déplacements de populations (IV-Xe siècles). séance 1 (H5)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rgbClr val="A66BD3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séance 1 (H5)</a:t>
                      </a:r>
                    </a:p>
                    <a:p>
                      <a:pPr lvl="0">
                        <a:buFontTx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lvl="0">
                        <a:buFontTx/>
                        <a:buChar char="-"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Clovis et Charlemagne, Mérovingiens et Carolingiens dans la continuité de l’empire romain séances 2-3 (H6-H7)</a:t>
                      </a:r>
                    </a:p>
                    <a:p>
                      <a:pPr lvl="0" algn="ctr">
                        <a:buFontTx/>
                        <a:buNone/>
                      </a:pPr>
                      <a:r>
                        <a:rPr lang="fr-FR" sz="1000" kern="1200" dirty="0" smtClean="0">
                          <a:solidFill>
                            <a:srgbClr val="A66BD3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séances 2 et 3 (H6 et H7)</a:t>
                      </a:r>
                    </a:p>
                    <a:p>
                      <a:pPr lvl="0" algn="ctr">
                        <a:buFontTx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Clovis et Charlemagne, Mérovingiens et Carolingiens dans la continuité de l’empire romain séance 4 (H8)</a:t>
                      </a:r>
                    </a:p>
                    <a:p>
                      <a:pPr algn="ctr">
                        <a:buFontTx/>
                        <a:buNone/>
                      </a:pPr>
                      <a:r>
                        <a:rPr lang="fr-FR" sz="1000" kern="1200" dirty="0" smtClean="0">
                          <a:solidFill>
                            <a:srgbClr val="A66BD3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séance 4 (H8)</a:t>
                      </a:r>
                      <a:endParaRPr lang="fr-FR" sz="1000" dirty="0">
                        <a:solidFill>
                          <a:srgbClr val="A66BD3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1353">
                <a:tc>
                  <a:txBody>
                    <a:bodyPr/>
                    <a:lstStyle/>
                    <a:p>
                      <a:pPr algn="ctr"/>
                      <a:r>
                        <a:rPr lang="fr-FR" sz="1400" b="0" u="sng" kern="1200" dirty="0" smtClean="0">
                          <a:solidFill>
                            <a:schemeClr val="dk1"/>
                          </a:solidFill>
                          <a:latin typeface="MamaeQueNosFaz" pitchFamily="34" charset="0"/>
                          <a:ea typeface="Coming Soon" pitchFamily="2" charset="0"/>
                          <a:cs typeface="+mn-cs"/>
                        </a:rPr>
                        <a:t>Géographie 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u="none" kern="1200" dirty="0" smtClean="0">
                          <a:solidFill>
                            <a:schemeClr val="dk1"/>
                          </a:solidFill>
                          <a:latin typeface="MamaeQueNosFaz" pitchFamily="34" charset="0"/>
                          <a:ea typeface="+mn-ea"/>
                          <a:cs typeface="+mn-cs"/>
                        </a:rPr>
                        <a:t>Découvrir le(s) lieu(x) ou j’habite </a:t>
                      </a:r>
                      <a:endParaRPr lang="fr-FR" sz="1400" b="0" u="none" dirty="0" smtClean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Localiser mon (mes) lieu(x) de vie et le(s) situer à différentes échelles. Séance4 (G4)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rgbClr val="A66BD3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séances 1 à 4 (G1 G2 G3 G4)</a:t>
                      </a:r>
                    </a:p>
                    <a:p>
                      <a:pPr algn="l"/>
                      <a:endParaRPr lang="fr-FR" sz="1000" dirty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517750" y="6673334"/>
            <a:ext cx="173477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 smtClean="0"/>
              <a:t>http://www.laclassedestef.fr/</a:t>
            </a:r>
            <a:endParaRPr lang="fr-FR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-2738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p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r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o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g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r</a:t>
            </a:r>
            <a:r>
              <a:rPr lang="fr-FR" sz="2400" dirty="0" smtClean="0">
                <a:solidFill>
                  <a:schemeClr val="accent6"/>
                </a:solidFill>
                <a:latin typeface="KG Counting Stars" pitchFamily="2" charset="0"/>
              </a:rPr>
              <a:t>e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s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s</a:t>
            </a:r>
            <a:r>
              <a:rPr lang="fr-FR" sz="2400" dirty="0" smtClean="0">
                <a:solidFill>
                  <a:srgbClr val="00B0F0"/>
                </a:solidFill>
                <a:latin typeface="KG Counting Stars" pitchFamily="2" charset="0"/>
              </a:rPr>
              <a:t>i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o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n 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h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i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s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t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o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i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r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e 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e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t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 </a:t>
            </a:r>
            <a:r>
              <a:rPr lang="fr-FR" sz="2400" dirty="0" err="1" smtClean="0">
                <a:solidFill>
                  <a:srgbClr val="00B0F0"/>
                </a:solidFill>
                <a:latin typeface="KG Counting Stars" pitchFamily="2" charset="0"/>
              </a:rPr>
              <a:t>g</a:t>
            </a:r>
            <a:r>
              <a:rPr lang="fr-FR" sz="2400" dirty="0" err="1" smtClean="0">
                <a:solidFill>
                  <a:srgbClr val="FF3399"/>
                </a:solidFill>
                <a:latin typeface="KG Counting Stars" pitchFamily="2" charset="0"/>
              </a:rPr>
              <a:t>e</a:t>
            </a:r>
            <a:r>
              <a:rPr lang="fr-FR" sz="2400" dirty="0" err="1" smtClean="0">
                <a:solidFill>
                  <a:srgbClr val="FFC000"/>
                </a:solidFill>
                <a:latin typeface="KG Counting Stars" pitchFamily="2" charset="0"/>
              </a:rPr>
              <a:t>o</a:t>
            </a:r>
            <a:r>
              <a:rPr lang="fr-FR" sz="2400" dirty="0" err="1" smtClean="0">
                <a:solidFill>
                  <a:srgbClr val="92D050"/>
                </a:solidFill>
                <a:latin typeface="KG Counting Stars" pitchFamily="2" charset="0"/>
              </a:rPr>
              <a:t>g</a:t>
            </a:r>
            <a:r>
              <a:rPr lang="fr-FR" sz="2400" dirty="0" err="1" smtClean="0">
                <a:solidFill>
                  <a:srgbClr val="A66BD3"/>
                </a:solidFill>
                <a:latin typeface="KG Counting Stars" pitchFamily="2" charset="0"/>
              </a:rPr>
              <a:t>r</a:t>
            </a:r>
            <a:r>
              <a:rPr lang="fr-FR" sz="2400" dirty="0" err="1" smtClean="0">
                <a:solidFill>
                  <a:schemeClr val="accent1"/>
                </a:solidFill>
                <a:latin typeface="KG Counting Stars" pitchFamily="2" charset="0"/>
              </a:rPr>
              <a:t>a</a:t>
            </a:r>
            <a:r>
              <a:rPr lang="fr-FR" sz="2400" dirty="0" err="1" smtClean="0">
                <a:solidFill>
                  <a:schemeClr val="accent6"/>
                </a:solidFill>
                <a:latin typeface="KG Counting Stars" pitchFamily="2" charset="0"/>
              </a:rPr>
              <a:t>p</a:t>
            </a:r>
            <a:r>
              <a:rPr lang="fr-FR" sz="2400" dirty="0" err="1" smtClean="0">
                <a:solidFill>
                  <a:srgbClr val="FF3399"/>
                </a:solidFill>
                <a:latin typeface="KG Counting Stars" pitchFamily="2" charset="0"/>
              </a:rPr>
              <a:t>h</a:t>
            </a:r>
            <a:r>
              <a:rPr lang="fr-FR" sz="2400" dirty="0" err="1" smtClean="0">
                <a:solidFill>
                  <a:srgbClr val="92D050"/>
                </a:solidFill>
                <a:latin typeface="KG Counting Stars" pitchFamily="2" charset="0"/>
              </a:rPr>
              <a:t>i</a:t>
            </a:r>
            <a:r>
              <a:rPr lang="fr-FR" sz="2400" dirty="0" err="1" smtClean="0">
                <a:solidFill>
                  <a:srgbClr val="00B0F0"/>
                </a:solidFill>
                <a:latin typeface="KG Counting Stars" pitchFamily="2" charset="0"/>
              </a:rPr>
              <a:t>e</a:t>
            </a:r>
            <a:r>
              <a:rPr lang="fr-FR" sz="2400" dirty="0" smtClean="0">
                <a:latin typeface="KG Counting Stars" pitchFamily="2" charset="0"/>
              </a:rPr>
              <a:t> 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c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m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1</a:t>
            </a:r>
            <a:endParaRPr lang="fr-FR" sz="2400" dirty="0" smtClean="0">
              <a:latin typeface="KG Counting Stars" pitchFamily="2" charset="0"/>
            </a:endParaRPr>
          </a:p>
          <a:p>
            <a:pPr algn="ctr"/>
            <a:r>
              <a:rPr lang="fr-FR" sz="2400" dirty="0" smtClean="0">
                <a:latin typeface="KG Counting Stars" pitchFamily="2" charset="0"/>
              </a:rPr>
              <a:t> 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2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0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1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7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-</a:t>
            </a:r>
            <a:r>
              <a:rPr lang="fr-FR" sz="2400" dirty="0" smtClean="0">
                <a:solidFill>
                  <a:schemeClr val="accent6"/>
                </a:solidFill>
                <a:latin typeface="KG Counting Stars" pitchFamily="2" charset="0"/>
              </a:rPr>
              <a:t>2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0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1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8</a:t>
            </a:r>
            <a:endParaRPr lang="fr-FR" sz="2400" dirty="0">
              <a:solidFill>
                <a:srgbClr val="A66BD3"/>
              </a:solidFill>
              <a:latin typeface="KG Counting Stars" pitchFamily="2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07502" y="836712"/>
          <a:ext cx="8712969" cy="3225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2"/>
                <a:gridCol w="6912767"/>
              </a:tblGrid>
              <a:tr h="360039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err="1" smtClean="0">
                          <a:solidFill>
                            <a:schemeClr val="tx1"/>
                          </a:solidFill>
                          <a:latin typeface="Agent Orange" pitchFamily="2" charset="0"/>
                          <a:cs typeface="Agent Orange" pitchFamily="2" charset="0"/>
                        </a:rPr>
                        <a:t>PEriode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gent Orange" pitchFamily="2" charset="0"/>
                          <a:cs typeface="Agent Orange" pitchFamily="2" charset="0"/>
                        </a:rPr>
                        <a:t> 3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gent Orange" pitchFamily="2" charset="0"/>
                        <a:cs typeface="Agent Orang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806489">
                <a:tc>
                  <a:txBody>
                    <a:bodyPr/>
                    <a:lstStyle/>
                    <a:p>
                      <a:pPr algn="ctr"/>
                      <a:r>
                        <a:rPr lang="fr-FR" sz="1400" b="0" u="sng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Histoire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 : </a:t>
                      </a:r>
                      <a:endParaRPr lang="fr-FR" sz="1400" b="0" baseline="0" dirty="0" smtClean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  <a:p>
                      <a:pPr algn="ctr"/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Le temps des </a:t>
                      </a: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rois</a:t>
                      </a:r>
                      <a:endParaRPr lang="fr-FR" sz="1400" b="0" baseline="0" dirty="0" smtClean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Le </a:t>
                      </a:r>
                      <a:r>
                        <a:rPr lang="fr-FR" sz="100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temps des rois, la frise chronologique p46-47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Dossier</a:t>
                      </a:r>
                      <a:r>
                        <a:rPr lang="fr-FR" sz="10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 le rôle des reines p52-53</a:t>
                      </a: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lvl="0">
                        <a:buFontTx/>
                        <a:buChar char="-"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Louis IX, le « roi chrétien » au XIIIème siècle. séance 1 (H9)</a:t>
                      </a:r>
                    </a:p>
                    <a:p>
                      <a:pPr lvl="0"/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- François 1</a:t>
                      </a:r>
                      <a:r>
                        <a:rPr lang="fr-FR" sz="1000" kern="1200" baseline="300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er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, un protecteur des Arts et des Lettres à la Renaissance. séance 2 (H10)</a:t>
                      </a:r>
                    </a:p>
                    <a:p>
                      <a:pPr algn="ctr"/>
                      <a:r>
                        <a:rPr lang="fr-FR" sz="1000" kern="1200" dirty="0" smtClean="0">
                          <a:solidFill>
                            <a:srgbClr val="92D050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séances 1 et 2 (H9 et H10)</a:t>
                      </a:r>
                    </a:p>
                    <a:p>
                      <a:pPr algn="ctr"/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lvl="0"/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- Henri IV et l’édit de Nantes. séance 3 (H11)</a:t>
                      </a:r>
                    </a:p>
                    <a:p>
                      <a:pPr lvl="0"/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- Louis XIV, le roi Soleil à Versailles. Séance  4 (H12)</a:t>
                      </a:r>
                    </a:p>
                    <a:p>
                      <a:pPr algn="ctr"/>
                      <a:r>
                        <a:rPr lang="fr-FR" sz="1000" kern="1200" dirty="0" smtClean="0">
                          <a:solidFill>
                            <a:srgbClr val="92D050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séances 3 et 4 (H11 et H12)</a:t>
                      </a:r>
                    </a:p>
                    <a:p>
                      <a:pPr algn="ctr"/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- Louis XIV, le roi Soleil à Versailles. Séances  4 bis et 4 ter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(H13 et H14)</a:t>
                      </a: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algn="ctr"/>
                      <a:r>
                        <a:rPr lang="fr-FR" sz="1000" kern="1200" dirty="0" smtClean="0">
                          <a:solidFill>
                            <a:srgbClr val="92D050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séances 4 bis et 4 ter (H13 et H14)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44057">
                <a:tc>
                  <a:txBody>
                    <a:bodyPr/>
                    <a:lstStyle/>
                    <a:p>
                      <a:pPr algn="ctr"/>
                      <a:r>
                        <a:rPr lang="fr-FR" sz="1400" b="0" u="sng" kern="1200" dirty="0" smtClean="0">
                          <a:solidFill>
                            <a:schemeClr val="dk1"/>
                          </a:solidFill>
                          <a:latin typeface="MamaeQueNosFaz" pitchFamily="34" charset="0"/>
                          <a:ea typeface="+mn-ea"/>
                          <a:cs typeface="+mn-cs"/>
                        </a:rPr>
                        <a:t>Géographie : </a:t>
                      </a:r>
                    </a:p>
                    <a:p>
                      <a:pPr algn="ctr"/>
                      <a:r>
                        <a:rPr lang="fr-FR" sz="1400" b="0" u="none" kern="1200" dirty="0" smtClean="0">
                          <a:solidFill>
                            <a:schemeClr val="dk1"/>
                          </a:solidFill>
                          <a:latin typeface="MamaeQueNosFaz" pitchFamily="34" charset="0"/>
                          <a:ea typeface="Coming Soon" pitchFamily="2" charset="0"/>
                          <a:cs typeface="+mn-cs"/>
                        </a:rPr>
                        <a:t>Se loger, travailler, se cultiver, avoir des loisirs en France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Dans des espaces urbains. Séances 1, 2, 3 (G5 G6 et G7)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rgbClr val="92D050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séance 1 à 3 (G5 G6 et G7)</a:t>
                      </a:r>
                    </a:p>
                    <a:p>
                      <a:pPr algn="l"/>
                      <a:endParaRPr lang="fr-FR" sz="1000" dirty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07502" y="4217249"/>
          <a:ext cx="8856986" cy="2463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8"/>
                <a:gridCol w="7272808"/>
              </a:tblGrid>
              <a:tr h="360039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  <a:latin typeface="Agent Orange" pitchFamily="2" charset="0"/>
                          <a:ea typeface="Coming Soon" pitchFamily="2" charset="0"/>
                          <a:cs typeface="Agent Orange" pitchFamily="2" charset="0"/>
                        </a:rPr>
                        <a:t>PEriode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latin typeface="Agent Orange" pitchFamily="2" charset="0"/>
                          <a:ea typeface="Coming Soon" pitchFamily="2" charset="0"/>
                          <a:cs typeface="Agent Orange" pitchFamily="2" charset="0"/>
                        </a:rPr>
                        <a:t> 4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Agent Orange" pitchFamily="2" charset="0"/>
                        <a:ea typeface="Coming Soon" pitchFamily="2" charset="0"/>
                        <a:cs typeface="Agent Orang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806489">
                <a:tc>
                  <a:txBody>
                    <a:bodyPr/>
                    <a:lstStyle/>
                    <a:p>
                      <a:pPr algn="ctr"/>
                      <a:r>
                        <a:rPr lang="fr-FR" sz="1400" b="0" u="sng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Histoire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 : </a:t>
                      </a:r>
                      <a:endParaRPr lang="fr-FR" sz="1400" b="0" baseline="0" dirty="0" smtClean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  <a:p>
                      <a:pPr algn="ctr"/>
                      <a:r>
                        <a:rPr lang="fr-FR" sz="1400" b="0" u="none" kern="1200" dirty="0" smtClean="0">
                          <a:solidFill>
                            <a:schemeClr val="dk1"/>
                          </a:solidFill>
                          <a:latin typeface="MamaeQueNosFaz" pitchFamily="34" charset="0"/>
                          <a:ea typeface="+mn-ea"/>
                          <a:cs typeface="+mn-cs"/>
                        </a:rPr>
                        <a:t>Le temps de la Révolution et de l’Empire </a:t>
                      </a:r>
                      <a:endParaRPr lang="fr-FR" sz="1400" b="0" u="none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Comment les rois de France agrandissent-ils leur royaume hors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d’Europe ? Séance 5 (H15)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Comment les rois de France ont-ils renforcé leur puissance ? Séance 6 (H16)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accent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séances</a:t>
                      </a:r>
                      <a:r>
                        <a:rPr lang="fr-FR" sz="1000" kern="1200" baseline="0" dirty="0" smtClean="0">
                          <a:solidFill>
                            <a:schemeClr val="accent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5 et 6 (H15 et H16)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De l’année 1789 à l’exécution du roi : Louis XVI, la Révolution, la Nation. séances 1, 2 (H17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et H18)</a:t>
                      </a: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53264">
                <a:tc>
                  <a:txBody>
                    <a:bodyPr/>
                    <a:lstStyle/>
                    <a:p>
                      <a:pPr algn="ctr"/>
                      <a:r>
                        <a:rPr lang="fr-FR" sz="1400" b="0" u="sng" kern="1200" dirty="0" smtClean="0">
                          <a:solidFill>
                            <a:schemeClr val="dk1"/>
                          </a:solidFill>
                          <a:latin typeface="MamaeQueNosFaz" pitchFamily="34" charset="0"/>
                          <a:ea typeface="Coming Soon" pitchFamily="2" charset="0"/>
                          <a:cs typeface="+mn-cs"/>
                        </a:rPr>
                        <a:t>Géographie :</a:t>
                      </a:r>
                    </a:p>
                    <a:p>
                      <a:pPr algn="ctr"/>
                      <a:r>
                        <a:rPr lang="fr-FR" sz="1400" b="0" u="none" kern="1200" dirty="0" smtClean="0">
                          <a:solidFill>
                            <a:schemeClr val="dk1"/>
                          </a:solidFill>
                          <a:latin typeface="MamaeQueNosFaz" pitchFamily="34" charset="0"/>
                          <a:ea typeface="Coming Soon" pitchFamily="2" charset="0"/>
                          <a:cs typeface="+mn-cs"/>
                        </a:rPr>
                        <a:t>Se loger, travailler, se cultiver, avoir des loisirs en France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Dans des espaces touristiques. Séances 1, 2, 3, 4 (G8 G9 G10 G11)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accent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séances 1</a:t>
                      </a:r>
                      <a:r>
                        <a:rPr lang="fr-FR" sz="1000" kern="1200" baseline="0" dirty="0" smtClean="0">
                          <a:solidFill>
                            <a:schemeClr val="accent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à 4</a:t>
                      </a:r>
                      <a:endParaRPr lang="fr-FR" sz="1000" kern="1200" dirty="0" smtClean="0">
                        <a:solidFill>
                          <a:schemeClr val="accent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algn="l"/>
                      <a:endParaRPr lang="fr-FR" sz="1000" dirty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517750" y="6673334"/>
            <a:ext cx="173477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 smtClean="0"/>
              <a:t>http://www.laclassedestef.fr/</a:t>
            </a:r>
            <a:endParaRPr lang="fr-FR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-2738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p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r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o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g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r</a:t>
            </a:r>
            <a:r>
              <a:rPr lang="fr-FR" sz="2400" dirty="0" smtClean="0">
                <a:solidFill>
                  <a:schemeClr val="accent6"/>
                </a:solidFill>
                <a:latin typeface="KG Counting Stars" pitchFamily="2" charset="0"/>
              </a:rPr>
              <a:t>e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s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s</a:t>
            </a:r>
            <a:r>
              <a:rPr lang="fr-FR" sz="2400" dirty="0" smtClean="0">
                <a:solidFill>
                  <a:srgbClr val="00B0F0"/>
                </a:solidFill>
                <a:latin typeface="KG Counting Stars" pitchFamily="2" charset="0"/>
              </a:rPr>
              <a:t>i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o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n 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h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i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s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t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o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i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r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e 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e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t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 </a:t>
            </a:r>
            <a:r>
              <a:rPr lang="fr-FR" sz="2400" dirty="0" err="1" smtClean="0">
                <a:solidFill>
                  <a:srgbClr val="00B0F0"/>
                </a:solidFill>
                <a:latin typeface="KG Counting Stars" pitchFamily="2" charset="0"/>
              </a:rPr>
              <a:t>g</a:t>
            </a:r>
            <a:r>
              <a:rPr lang="fr-FR" sz="2400" dirty="0" err="1" smtClean="0">
                <a:solidFill>
                  <a:srgbClr val="FF3399"/>
                </a:solidFill>
                <a:latin typeface="KG Counting Stars" pitchFamily="2" charset="0"/>
              </a:rPr>
              <a:t>e</a:t>
            </a:r>
            <a:r>
              <a:rPr lang="fr-FR" sz="2400" dirty="0" err="1" smtClean="0">
                <a:solidFill>
                  <a:srgbClr val="FFC000"/>
                </a:solidFill>
                <a:latin typeface="KG Counting Stars" pitchFamily="2" charset="0"/>
              </a:rPr>
              <a:t>o</a:t>
            </a:r>
            <a:r>
              <a:rPr lang="fr-FR" sz="2400" dirty="0" err="1" smtClean="0">
                <a:solidFill>
                  <a:srgbClr val="92D050"/>
                </a:solidFill>
                <a:latin typeface="KG Counting Stars" pitchFamily="2" charset="0"/>
              </a:rPr>
              <a:t>g</a:t>
            </a:r>
            <a:r>
              <a:rPr lang="fr-FR" sz="2400" dirty="0" err="1" smtClean="0">
                <a:solidFill>
                  <a:srgbClr val="A66BD3"/>
                </a:solidFill>
                <a:latin typeface="KG Counting Stars" pitchFamily="2" charset="0"/>
              </a:rPr>
              <a:t>r</a:t>
            </a:r>
            <a:r>
              <a:rPr lang="fr-FR" sz="2400" dirty="0" err="1" smtClean="0">
                <a:solidFill>
                  <a:schemeClr val="accent1"/>
                </a:solidFill>
                <a:latin typeface="KG Counting Stars" pitchFamily="2" charset="0"/>
              </a:rPr>
              <a:t>a</a:t>
            </a:r>
            <a:r>
              <a:rPr lang="fr-FR" sz="2400" dirty="0" err="1" smtClean="0">
                <a:solidFill>
                  <a:schemeClr val="accent6"/>
                </a:solidFill>
                <a:latin typeface="KG Counting Stars" pitchFamily="2" charset="0"/>
              </a:rPr>
              <a:t>p</a:t>
            </a:r>
            <a:r>
              <a:rPr lang="fr-FR" sz="2400" dirty="0" err="1" smtClean="0">
                <a:solidFill>
                  <a:srgbClr val="FF3399"/>
                </a:solidFill>
                <a:latin typeface="KG Counting Stars" pitchFamily="2" charset="0"/>
              </a:rPr>
              <a:t>h</a:t>
            </a:r>
            <a:r>
              <a:rPr lang="fr-FR" sz="2400" dirty="0" err="1" smtClean="0">
                <a:solidFill>
                  <a:srgbClr val="92D050"/>
                </a:solidFill>
                <a:latin typeface="KG Counting Stars" pitchFamily="2" charset="0"/>
              </a:rPr>
              <a:t>i</a:t>
            </a:r>
            <a:r>
              <a:rPr lang="fr-FR" sz="2400" dirty="0" err="1" smtClean="0">
                <a:solidFill>
                  <a:srgbClr val="00B0F0"/>
                </a:solidFill>
                <a:latin typeface="KG Counting Stars" pitchFamily="2" charset="0"/>
              </a:rPr>
              <a:t>e</a:t>
            </a:r>
            <a:r>
              <a:rPr lang="fr-FR" sz="2400" dirty="0" smtClean="0">
                <a:latin typeface="KG Counting Stars" pitchFamily="2" charset="0"/>
              </a:rPr>
              <a:t> 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c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m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1</a:t>
            </a:r>
            <a:endParaRPr lang="fr-FR" sz="2400" dirty="0" smtClean="0">
              <a:latin typeface="KG Counting Stars" pitchFamily="2" charset="0"/>
            </a:endParaRPr>
          </a:p>
          <a:p>
            <a:pPr algn="ctr"/>
            <a:r>
              <a:rPr lang="fr-FR" sz="2400" dirty="0" smtClean="0">
                <a:latin typeface="KG Counting Stars" pitchFamily="2" charset="0"/>
              </a:rPr>
              <a:t> 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2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0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1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7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-</a:t>
            </a:r>
            <a:r>
              <a:rPr lang="fr-FR" sz="2400" dirty="0" smtClean="0">
                <a:solidFill>
                  <a:schemeClr val="accent6"/>
                </a:solidFill>
                <a:latin typeface="KG Counting Stars" pitchFamily="2" charset="0"/>
              </a:rPr>
              <a:t>2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0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1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8</a:t>
            </a:r>
            <a:endParaRPr lang="fr-FR" sz="2400" dirty="0">
              <a:solidFill>
                <a:srgbClr val="A66BD3"/>
              </a:solidFill>
              <a:latin typeface="KG Counting Stars" pitchFamily="2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07502" y="836712"/>
          <a:ext cx="8712969" cy="2371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70"/>
                <a:gridCol w="7200799"/>
              </a:tblGrid>
              <a:tr h="360039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err="1" smtClean="0">
                          <a:solidFill>
                            <a:schemeClr val="tx1"/>
                          </a:solidFill>
                          <a:latin typeface="Agent Orange" pitchFamily="2" charset="0"/>
                          <a:cs typeface="Agent Orange" pitchFamily="2" charset="0"/>
                        </a:rPr>
                        <a:t>PEriode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gent Orange" pitchFamily="2" charset="0"/>
                          <a:cs typeface="Agent Orange" pitchFamily="2" charset="0"/>
                        </a:rPr>
                        <a:t> 5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gent Orange" pitchFamily="2" charset="0"/>
                        <a:cs typeface="Agent Orang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806489">
                <a:tc>
                  <a:txBody>
                    <a:bodyPr/>
                    <a:lstStyle/>
                    <a:p>
                      <a:pPr algn="ctr"/>
                      <a:r>
                        <a:rPr lang="fr-FR" sz="1400" b="0" u="sng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Histoire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 : </a:t>
                      </a:r>
                      <a:endParaRPr lang="fr-FR" sz="1400" b="0" baseline="0" dirty="0" smtClean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  <a:p>
                      <a:pPr algn="ctr"/>
                      <a:r>
                        <a:rPr lang="fr-FR" sz="1400" b="0" u="none" kern="1200" dirty="0" smtClean="0">
                          <a:solidFill>
                            <a:schemeClr val="dk1"/>
                          </a:solidFill>
                          <a:latin typeface="MamaeQueNosFaz" pitchFamily="34" charset="0"/>
                          <a:ea typeface="+mn-ea"/>
                          <a:cs typeface="+mn-cs"/>
                        </a:rPr>
                        <a:t>Le temps de la Révolution et de l’Empire </a:t>
                      </a:r>
                      <a:endParaRPr lang="fr-FR" sz="1400" b="0" u="none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De l’année 1789 à l’exécution du roi : Louis XVI, la Révolution, la Nation. Séance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3 (H19 )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rgbClr val="FFC000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séance 1 , 2 et 3 (H17 H18 et H19)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Napoléon Bonaparte, du général à l’Empereur, de la Révolution à l’Empire. séances 4, 5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rgbClr val="FFC000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séances</a:t>
                      </a:r>
                      <a:r>
                        <a:rPr lang="fr-FR" sz="1000" kern="1200" baseline="0" dirty="0" smtClean="0">
                          <a:solidFill>
                            <a:srgbClr val="FFC000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4 et 5 (H20 et H21)</a:t>
                      </a:r>
                      <a:endParaRPr lang="fr-FR" sz="1000" kern="1200" dirty="0" smtClean="0">
                        <a:solidFill>
                          <a:srgbClr val="FFC000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lvl="0">
                        <a:buFontTx/>
                        <a:buChar char="-"/>
                      </a:pPr>
                      <a:endParaRPr lang="fr-FR" sz="1000" kern="1200" dirty="0" smtClean="0">
                        <a:solidFill>
                          <a:srgbClr val="92D050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6489">
                <a:tc>
                  <a:txBody>
                    <a:bodyPr/>
                    <a:lstStyle/>
                    <a:p>
                      <a:pPr algn="ctr"/>
                      <a:r>
                        <a:rPr lang="fr-FR" sz="1400" b="0" u="sng" kern="1200" dirty="0" smtClean="0">
                          <a:solidFill>
                            <a:schemeClr val="dk1"/>
                          </a:solidFill>
                          <a:latin typeface="MamaeQueNosFaz" pitchFamily="34" charset="0"/>
                          <a:ea typeface="+mn-ea"/>
                          <a:cs typeface="+mn-cs"/>
                        </a:rPr>
                        <a:t>Géographie : </a:t>
                      </a:r>
                    </a:p>
                    <a:p>
                      <a:pPr algn="ctr"/>
                      <a:r>
                        <a:rPr lang="fr-FR" sz="1400" b="0" u="none" kern="1200" dirty="0" smtClean="0">
                          <a:solidFill>
                            <a:schemeClr val="dk1"/>
                          </a:solidFill>
                          <a:latin typeface="MamaeQueNosFaz" pitchFamily="34" charset="0"/>
                          <a:ea typeface="Coming Soon" pitchFamily="2" charset="0"/>
                          <a:cs typeface="+mn-cs"/>
                        </a:rPr>
                        <a:t>Consommer en France </a:t>
                      </a:r>
                      <a:endParaRPr lang="fr-FR" sz="1400" b="0" u="none" dirty="0">
                        <a:solidFill>
                          <a:schemeClr val="tx1"/>
                        </a:solidFill>
                        <a:latin typeface="MamaeQueNosFaz" pitchFamily="34" charset="0"/>
                        <a:ea typeface="Coming Soon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FontTx/>
                        <a:buChar char="-"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Satisfaire les besoins en énergie, en eau. Séances 1 et 2 sur l’énergie  puis séances 3 et 4 sur l’eau </a:t>
                      </a:r>
                    </a:p>
                    <a:p>
                      <a:pPr algn="ctr">
                        <a:buFontTx/>
                        <a:buNone/>
                      </a:pPr>
                      <a:r>
                        <a:rPr lang="fr-FR" sz="1000" kern="1200" dirty="0" smtClean="0">
                          <a:solidFill>
                            <a:srgbClr val="FFC000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Séance 1 à 4 (G12 à G15)</a:t>
                      </a:r>
                    </a:p>
                    <a:p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lvl="0">
                        <a:buFontTx/>
                        <a:buChar char="-"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Satisfaire les besoins alimentaires. Séances 5 et 6</a:t>
                      </a:r>
                    </a:p>
                    <a:p>
                      <a:pPr lvl="0" algn="ctr">
                        <a:buFontTx/>
                        <a:buNone/>
                      </a:pPr>
                      <a:r>
                        <a:rPr lang="fr-FR" sz="1000" kern="1200" dirty="0" smtClean="0">
                          <a:solidFill>
                            <a:srgbClr val="FFC000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séances</a:t>
                      </a:r>
                      <a:r>
                        <a:rPr lang="fr-FR" sz="1000" kern="1200" baseline="0" dirty="0" smtClean="0">
                          <a:solidFill>
                            <a:srgbClr val="FFC000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5 </a:t>
                      </a:r>
                      <a:r>
                        <a:rPr lang="fr-FR" sz="1000" kern="1200" baseline="0" smtClean="0">
                          <a:solidFill>
                            <a:srgbClr val="FFC000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et 6 (G16 et G17)</a:t>
                      </a:r>
                      <a:endParaRPr lang="fr-FR" sz="1000" kern="1200" dirty="0" smtClean="0">
                        <a:solidFill>
                          <a:srgbClr val="FFC000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algn="ctr"/>
                      <a:endParaRPr lang="fr-FR" sz="1000" dirty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517750" y="6673334"/>
            <a:ext cx="173477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 smtClean="0"/>
              <a:t>http://www.laclassedestef.fr/</a:t>
            </a:r>
            <a:endParaRPr lang="fr-FR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519</Words>
  <Application>Microsoft Office PowerPoint</Application>
  <PresentationFormat>Affichage à l'écran (4:3)</PresentationFormat>
  <Paragraphs>95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Stéphanie</dc:creator>
  <cp:lastModifiedBy>Stéphanie</cp:lastModifiedBy>
  <cp:revision>2</cp:revision>
  <dcterms:created xsi:type="dcterms:W3CDTF">2017-07-13T22:06:32Z</dcterms:created>
  <dcterms:modified xsi:type="dcterms:W3CDTF">2017-07-13T22:07:53Z</dcterms:modified>
</cp:coreProperties>
</file>