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8" r:id="rId3"/>
    <p:sldId id="264" r:id="rId4"/>
    <p:sldId id="267" r:id="rId5"/>
    <p:sldId id="263" r:id="rId6"/>
    <p:sldId id="260" r:id="rId7"/>
    <p:sldId id="261" r:id="rId8"/>
    <p:sldId id="256" r:id="rId9"/>
    <p:sldId id="258" r:id="rId10"/>
    <p:sldId id="259" r:id="rId11"/>
    <p:sldId id="262" r:id="rId12"/>
    <p:sldId id="266" r:id="rId13"/>
    <p:sldId id="275" r:id="rId14"/>
  </p:sldIdLst>
  <p:sldSz cx="9906000" cy="6858000" type="A4"/>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66FFFF"/>
    <a:srgbClr val="FF9999"/>
    <a:srgbClr val="FFCCCC"/>
    <a:srgbClr val="FF6699"/>
    <a:srgbClr val="E6E6E6"/>
    <a:srgbClr val="FF99CC"/>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1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62BA731-6685-4751-9F6C-D970D74C29FE}" type="datetimeFigureOut">
              <a:rPr lang="fr-FR" smtClean="0"/>
              <a:t>25/07/2021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172254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62BA731-6685-4751-9F6C-D970D74C29FE}" type="datetimeFigureOut">
              <a:rPr lang="fr-FR" smtClean="0"/>
              <a:t>25/07/2021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213186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62BA731-6685-4751-9F6C-D970D74C29FE}" type="datetimeFigureOut">
              <a:rPr lang="fr-FR" smtClean="0"/>
              <a:t>25/07/2021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1659775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62BA731-6685-4751-9F6C-D970D74C29FE}" type="datetimeFigureOut">
              <a:rPr lang="fr-FR" smtClean="0"/>
              <a:t>25/07/2021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118894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62BA731-6685-4751-9F6C-D970D74C29FE}" type="datetimeFigureOut">
              <a:rPr lang="fr-FR" smtClean="0"/>
              <a:t>25/07/2021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120078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62BA731-6685-4751-9F6C-D970D74C29FE}" type="datetimeFigureOut">
              <a:rPr lang="fr-FR" smtClean="0"/>
              <a:t>25/07/2021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294768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2329" y="2505075"/>
            <a:ext cx="4190702"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14913" y="2505075"/>
            <a:ext cx="4211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62BA731-6685-4751-9F6C-D970D74C29FE}" type="datetimeFigureOut">
              <a:rPr lang="fr-FR" smtClean="0"/>
              <a:t>25/07/2021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102999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62BA731-6685-4751-9F6C-D970D74C29FE}" type="datetimeFigureOut">
              <a:rPr lang="fr-FR" smtClean="0"/>
              <a:t>25/07/2021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506766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BA731-6685-4751-9F6C-D970D74C29FE}" type="datetimeFigureOut">
              <a:rPr lang="fr-FR" smtClean="0"/>
              <a:t>25/07/2021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174968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62BA731-6685-4751-9F6C-D970D74C29FE}" type="datetimeFigureOut">
              <a:rPr lang="fr-FR" smtClean="0"/>
              <a:t>25/07/2021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3430885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62BA731-6685-4751-9F6C-D970D74C29FE}" type="datetimeFigureOut">
              <a:rPr lang="fr-FR" smtClean="0"/>
              <a:t>25/07/2021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CFE2C05-4C26-4FE4-8156-27FEA9B259E0}" type="slidenum">
              <a:rPr lang="fr-FR" smtClean="0"/>
              <a:t>‹N°›</a:t>
            </a:fld>
            <a:endParaRPr lang="fr-FR"/>
          </a:p>
        </p:txBody>
      </p:sp>
    </p:spTree>
    <p:extLst>
      <p:ext uri="{BB962C8B-B14F-4D97-AF65-F5344CB8AC3E}">
        <p14:creationId xmlns:p14="http://schemas.microsoft.com/office/powerpoint/2010/main" val="3739056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BA731-6685-4751-9F6C-D970D74C29FE}" type="datetimeFigureOut">
              <a:rPr lang="fr-FR" smtClean="0"/>
              <a:t>25/07/2021</a:t>
            </a:fld>
            <a:endParaRPr lang="fr-F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FE2C05-4C26-4FE4-8156-27FEA9B259E0}" type="slidenum">
              <a:rPr lang="fr-FR" smtClean="0"/>
              <a:t>‹N°›</a:t>
            </a:fld>
            <a:endParaRPr lang="fr-FR"/>
          </a:p>
        </p:txBody>
      </p:sp>
    </p:spTree>
    <p:extLst>
      <p:ext uri="{BB962C8B-B14F-4D97-AF65-F5344CB8AC3E}">
        <p14:creationId xmlns:p14="http://schemas.microsoft.com/office/powerpoint/2010/main" val="3599032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9EBF19E-9CB5-4ADF-9919-2AA7ABF47357}"/>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8DAD23D9-8851-4E83-B86D-312A8DFF73BE}"/>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5">
                    <a:lumMod val="75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E8F4C059-8AA3-42C0-9347-8B275B9A7B52}"/>
              </a:ext>
            </a:extLst>
          </p:cNvPr>
          <p:cNvSpPr>
            <a:spLocks noChangeArrowheads="1"/>
          </p:cNvSpPr>
          <p:nvPr/>
        </p:nvSpPr>
        <p:spPr bwMode="auto">
          <a:xfrm>
            <a:off x="2407027" y="43934"/>
            <a:ext cx="47916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spcAft>
                <a:spcPts val="600"/>
              </a:spcAft>
            </a:pPr>
            <a:r>
              <a:rPr lang="fr-FR" sz="1800" kern="150" dirty="0">
                <a:solidFill>
                  <a:srgbClr val="2E74B5"/>
                </a:solidFill>
                <a:effectLst/>
                <a:latin typeface="KG Second Chances Solid" panose="02000000000000000000" pitchFamily="2" charset="0"/>
                <a:ea typeface="SimSun" panose="02010600030101010101" pitchFamily="2" charset="-122"/>
                <a:cs typeface="Lucida Sans" panose="020B0602030504020204" pitchFamily="34" charset="0"/>
              </a:rPr>
              <a:t>LECTURE ET COMPRÉHENSION DE L’ÉCRIT</a:t>
            </a:r>
            <a:endParaRPr lang="fr-FR" sz="1800" kern="150" dirty="0">
              <a:effectLst/>
              <a:latin typeface="KG Second Chances Solid" panose="02000000000000000000" pitchFamily="2" charset="0"/>
              <a:ea typeface="SimSun" panose="02010600030101010101" pitchFamily="2" charset="-122"/>
              <a:cs typeface="Lucida Sans" panose="020B0602030504020204" pitchFamily="34" charset="0"/>
            </a:endParaRPr>
          </a:p>
        </p:txBody>
      </p:sp>
      <p:sp>
        <p:nvSpPr>
          <p:cNvPr id="7" name="Zone de texte 40">
            <a:extLst>
              <a:ext uri="{FF2B5EF4-FFF2-40B4-BE49-F238E27FC236}">
                <a16:creationId xmlns:a16="http://schemas.microsoft.com/office/drawing/2014/main" id="{8C013A65-6755-413B-9D1A-44C78B316453}"/>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5">
                    <a:lumMod val="75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graphicFrame>
        <p:nvGraphicFramePr>
          <p:cNvPr id="8" name="Tableau 7">
            <a:extLst>
              <a:ext uri="{FF2B5EF4-FFF2-40B4-BE49-F238E27FC236}">
                <a16:creationId xmlns:a16="http://schemas.microsoft.com/office/drawing/2014/main" id="{D71267EA-9A65-4742-85DC-6509211A1483}"/>
              </a:ext>
            </a:extLst>
          </p:cNvPr>
          <p:cNvGraphicFramePr>
            <a:graphicFrameLocks noGrp="1"/>
          </p:cNvGraphicFramePr>
          <p:nvPr>
            <p:extLst>
              <p:ext uri="{D42A27DB-BD31-4B8C-83A1-F6EECF244321}">
                <p14:modId xmlns:p14="http://schemas.microsoft.com/office/powerpoint/2010/main" val="3882077833"/>
              </p:ext>
            </p:extLst>
          </p:nvPr>
        </p:nvGraphicFramePr>
        <p:xfrm>
          <a:off x="30520" y="501134"/>
          <a:ext cx="9817278" cy="6284063"/>
        </p:xfrm>
        <a:graphic>
          <a:graphicData uri="http://schemas.openxmlformats.org/drawingml/2006/table">
            <a:tbl>
              <a:tblPr>
                <a:tableStyleId>{5940675A-B579-460E-94D1-54222C63F5DA}</a:tableStyleId>
              </a:tblPr>
              <a:tblGrid>
                <a:gridCol w="1852207">
                  <a:extLst>
                    <a:ext uri="{9D8B030D-6E8A-4147-A177-3AD203B41FA5}">
                      <a16:colId xmlns:a16="http://schemas.microsoft.com/office/drawing/2014/main" val="2398262013"/>
                    </a:ext>
                  </a:extLst>
                </a:gridCol>
                <a:gridCol w="73102">
                  <a:extLst>
                    <a:ext uri="{9D8B030D-6E8A-4147-A177-3AD203B41FA5}">
                      <a16:colId xmlns:a16="http://schemas.microsoft.com/office/drawing/2014/main" val="1890400621"/>
                    </a:ext>
                  </a:extLst>
                </a:gridCol>
                <a:gridCol w="27545">
                  <a:extLst>
                    <a:ext uri="{9D8B030D-6E8A-4147-A177-3AD203B41FA5}">
                      <a16:colId xmlns:a16="http://schemas.microsoft.com/office/drawing/2014/main" val="59812915"/>
                    </a:ext>
                  </a:extLst>
                </a:gridCol>
                <a:gridCol w="43343">
                  <a:extLst>
                    <a:ext uri="{9D8B030D-6E8A-4147-A177-3AD203B41FA5}">
                      <a16:colId xmlns:a16="http://schemas.microsoft.com/office/drawing/2014/main" val="418148825"/>
                    </a:ext>
                  </a:extLst>
                </a:gridCol>
                <a:gridCol w="1823306">
                  <a:extLst>
                    <a:ext uri="{9D8B030D-6E8A-4147-A177-3AD203B41FA5}">
                      <a16:colId xmlns:a16="http://schemas.microsoft.com/office/drawing/2014/main" val="2323197406"/>
                    </a:ext>
                  </a:extLst>
                </a:gridCol>
                <a:gridCol w="71087">
                  <a:extLst>
                    <a:ext uri="{9D8B030D-6E8A-4147-A177-3AD203B41FA5}">
                      <a16:colId xmlns:a16="http://schemas.microsoft.com/office/drawing/2014/main" val="282378226"/>
                    </a:ext>
                  </a:extLst>
                </a:gridCol>
                <a:gridCol w="43343">
                  <a:extLst>
                    <a:ext uri="{9D8B030D-6E8A-4147-A177-3AD203B41FA5}">
                      <a16:colId xmlns:a16="http://schemas.microsoft.com/office/drawing/2014/main" val="2251772271"/>
                    </a:ext>
                  </a:extLst>
                </a:gridCol>
                <a:gridCol w="1964589">
                  <a:extLst>
                    <a:ext uri="{9D8B030D-6E8A-4147-A177-3AD203B41FA5}">
                      <a16:colId xmlns:a16="http://schemas.microsoft.com/office/drawing/2014/main" val="3757560584"/>
                    </a:ext>
                  </a:extLst>
                </a:gridCol>
                <a:gridCol w="27545">
                  <a:extLst>
                    <a:ext uri="{9D8B030D-6E8A-4147-A177-3AD203B41FA5}">
                      <a16:colId xmlns:a16="http://schemas.microsoft.com/office/drawing/2014/main" val="2470967549"/>
                    </a:ext>
                  </a:extLst>
                </a:gridCol>
                <a:gridCol w="43343">
                  <a:extLst>
                    <a:ext uri="{9D8B030D-6E8A-4147-A177-3AD203B41FA5}">
                      <a16:colId xmlns:a16="http://schemas.microsoft.com/office/drawing/2014/main" val="1752389196"/>
                    </a:ext>
                  </a:extLst>
                </a:gridCol>
                <a:gridCol w="1838806">
                  <a:extLst>
                    <a:ext uri="{9D8B030D-6E8A-4147-A177-3AD203B41FA5}">
                      <a16:colId xmlns:a16="http://schemas.microsoft.com/office/drawing/2014/main" val="3209902277"/>
                    </a:ext>
                  </a:extLst>
                </a:gridCol>
                <a:gridCol w="43343">
                  <a:extLst>
                    <a:ext uri="{9D8B030D-6E8A-4147-A177-3AD203B41FA5}">
                      <a16:colId xmlns:a16="http://schemas.microsoft.com/office/drawing/2014/main" val="987113278"/>
                    </a:ext>
                  </a:extLst>
                </a:gridCol>
                <a:gridCol w="27545">
                  <a:extLst>
                    <a:ext uri="{9D8B030D-6E8A-4147-A177-3AD203B41FA5}">
                      <a16:colId xmlns:a16="http://schemas.microsoft.com/office/drawing/2014/main" val="917251785"/>
                    </a:ext>
                  </a:extLst>
                </a:gridCol>
                <a:gridCol w="1938174">
                  <a:extLst>
                    <a:ext uri="{9D8B030D-6E8A-4147-A177-3AD203B41FA5}">
                      <a16:colId xmlns:a16="http://schemas.microsoft.com/office/drawing/2014/main" val="1459045949"/>
                    </a:ext>
                  </a:extLst>
                </a:gridCol>
              </a:tblGrid>
              <a:tr h="122012">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gridSpan="4">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gridSpan="5">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gridSpan="3">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25767422"/>
                  </a:ext>
                </a:extLst>
              </a:tr>
              <a:tr h="129842">
                <a:tc gridSpan="14">
                  <a:txBody>
                    <a:bodyPr/>
                    <a:lstStyle/>
                    <a:p>
                      <a:pPr algn="just"/>
                      <a:r>
                        <a:rPr lang="fr-FR" sz="1100" dirty="0">
                          <a:effectLst/>
                        </a:rPr>
                        <a:t>Identifier des mots rapidement : décoder aisément des mots inconnus réguliers, reconnaitre des mots fréquents et des mots irréguliers mémorisés.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45" marR="2145" marT="2145" marB="2145">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877330"/>
                  </a:ext>
                </a:extLst>
              </a:tr>
              <a:tr h="505666">
                <a:tc gridSpan="14">
                  <a:txBody>
                    <a:bodyPr/>
                    <a:lstStyle/>
                    <a:p>
                      <a:pPr marL="342900" lvl="0" indent="-342900" algn="just">
                        <a:buFont typeface="Symbol" panose="05050102010706020507" pitchFamily="18" charset="2"/>
                        <a:buChar char=""/>
                      </a:pPr>
                      <a:r>
                        <a:rPr lang="fr-FR" sz="1100" dirty="0">
                          <a:effectLst/>
                        </a:rPr>
                        <a:t>Etablir les correspondances graphophonologiques ; combinatoire (produire des syllabes simples et complexes).</a:t>
                      </a:r>
                    </a:p>
                    <a:p>
                      <a:pPr marL="342900" lvl="0" indent="-342900" algn="just">
                        <a:buFont typeface="Symbol" panose="05050102010706020507" pitchFamily="18" charset="2"/>
                        <a:buChar char=""/>
                      </a:pPr>
                      <a:r>
                        <a:rPr lang="fr-FR" sz="1100" dirty="0">
                          <a:effectLst/>
                        </a:rPr>
                        <a:t>Mémoriser des mots fréquents (notamment en situation scolaire) et irréguliers.</a:t>
                      </a:r>
                    </a:p>
                    <a:p>
                      <a:r>
                        <a:rPr lang="fr-FR" sz="1100" dirty="0">
                          <a:effectLst/>
                        </a:rPr>
                        <a:t>Parcours  </a:t>
                      </a:r>
                      <a:r>
                        <a:rPr lang="fr-FR" sz="1100" dirty="0">
                          <a:effectLst/>
                          <a:latin typeface="Cute Notes" panose="03000600000000000000" pitchFamily="66" charset="0"/>
                        </a:rPr>
                        <a:t>DECLIC</a:t>
                      </a:r>
                      <a:endParaRPr lang="fr-FR" sz="1100" dirty="0">
                        <a:effectLst/>
                        <a:latin typeface="Cute Notes" panose="03000600000000000000" pitchFamily="66" charset="0"/>
                        <a:ea typeface="Times New Roman" panose="02020603050405020304" pitchFamily="18"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1824528"/>
                  </a:ext>
                </a:extLst>
              </a:tr>
              <a:tr h="505666">
                <a:tc gridSpan="2">
                  <a:txBody>
                    <a:bodyPr/>
                    <a:lstStyle/>
                    <a:p>
                      <a:r>
                        <a:rPr lang="fr-FR" sz="1050" u="sng" kern="1200" dirty="0">
                          <a:solidFill>
                            <a:schemeClr val="tx1"/>
                          </a:solidFill>
                          <a:effectLst/>
                          <a:latin typeface="Cute Notes" panose="03000600000000000000" pitchFamily="66" charset="0"/>
                          <a:ea typeface="+mn-ea"/>
                          <a:cs typeface="+mn-cs"/>
                        </a:rPr>
                        <a:t>D</a:t>
                      </a:r>
                      <a:r>
                        <a:rPr lang="fr-FR" sz="1050" u="sng" kern="1200" dirty="0">
                          <a:solidFill>
                            <a:schemeClr val="tx1"/>
                          </a:solidFill>
                          <a:effectLst/>
                          <a:latin typeface="+mn-lt"/>
                          <a:ea typeface="+mn-ea"/>
                          <a:cs typeface="+mn-cs"/>
                        </a:rPr>
                        <a:t>échiffrer</a:t>
                      </a:r>
                    </a:p>
                    <a:p>
                      <a:r>
                        <a:rPr lang="fr-FR" sz="1050" dirty="0">
                          <a:effectLst/>
                          <a:latin typeface="+mj-lt"/>
                          <a:ea typeface="Times New Roman" panose="02020603050405020304" pitchFamily="18" charset="0"/>
                          <a:cs typeface="Times New Roman" panose="02020603050405020304" pitchFamily="18" charset="0"/>
                        </a:rPr>
                        <a:t>Suivre avec son doigt</a:t>
                      </a:r>
                    </a:p>
                    <a:p>
                      <a:r>
                        <a:rPr lang="fr-FR" sz="1050" dirty="0">
                          <a:effectLst/>
                          <a:latin typeface="+mj-lt"/>
                          <a:ea typeface="Times New Roman" panose="02020603050405020304" pitchFamily="18" charset="0"/>
                          <a:cs typeface="Times New Roman" panose="02020603050405020304" pitchFamily="18" charset="0"/>
                        </a:rPr>
                        <a:t>Utiliser la vérification croix</a:t>
                      </a:r>
                    </a:p>
                  </a:txBody>
                  <a:tcPr marL="2145" marR="2145" marT="2145" marB="2145"/>
                </a:tc>
                <a:tc hMerge="1">
                  <a:txBody>
                    <a:bodyPr/>
                    <a:lstStyle/>
                    <a:p>
                      <a:endParaRPr lang="fr-FR"/>
                    </a:p>
                  </a:txBody>
                  <a:tcPr/>
                </a:tc>
                <a:tc gridSpan="4">
                  <a:txBody>
                    <a:bodyPr/>
                    <a:lstStyle/>
                    <a:p>
                      <a:r>
                        <a:rPr lang="fr-FR" sz="1050" u="sng" kern="1200" dirty="0">
                          <a:solidFill>
                            <a:schemeClr val="tx1"/>
                          </a:solidFill>
                          <a:effectLst/>
                          <a:latin typeface="Cute Notes" panose="03000600000000000000" pitchFamily="66" charset="0"/>
                          <a:ea typeface="+mn-ea"/>
                          <a:cs typeface="+mn-cs"/>
                        </a:rPr>
                        <a:t>D</a:t>
                      </a:r>
                      <a:r>
                        <a:rPr lang="fr-FR" sz="1050" u="sng" kern="1200" dirty="0">
                          <a:solidFill>
                            <a:schemeClr val="tx1"/>
                          </a:solidFill>
                          <a:effectLst/>
                          <a:latin typeface="+mn-lt"/>
                          <a:ea typeface="+mn-ea"/>
                          <a:cs typeface="+mn-cs"/>
                        </a:rPr>
                        <a:t>échiffrer</a:t>
                      </a:r>
                    </a:p>
                    <a:p>
                      <a:r>
                        <a:rPr lang="fr-FR" sz="1050" dirty="0">
                          <a:effectLst/>
                          <a:latin typeface="+mj-lt"/>
                          <a:ea typeface="Times New Roman" panose="02020603050405020304" pitchFamily="18" charset="0"/>
                          <a:cs typeface="Times New Roman" panose="02020603050405020304" pitchFamily="18" charset="0"/>
                        </a:rPr>
                        <a:t>Sauter un mot inconnu et y revenir</a:t>
                      </a: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u="sng" kern="1200" dirty="0">
                          <a:solidFill>
                            <a:schemeClr val="tx1"/>
                          </a:solidFill>
                          <a:effectLst/>
                          <a:latin typeface="Cute Notes" panose="03000600000000000000" pitchFamily="66" charset="0"/>
                          <a:ea typeface="+mn-ea"/>
                          <a:cs typeface="+mn-cs"/>
                        </a:rPr>
                        <a:t>D</a:t>
                      </a:r>
                      <a:r>
                        <a:rPr lang="fr-FR" sz="1050" u="sng" kern="1200" dirty="0">
                          <a:solidFill>
                            <a:schemeClr val="tx1"/>
                          </a:solidFill>
                          <a:effectLst/>
                          <a:latin typeface="+mn-lt"/>
                          <a:ea typeface="+mn-ea"/>
                          <a:cs typeface="+mn-cs"/>
                        </a:rPr>
                        <a:t>échiffrer</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kern="1200" dirty="0">
                          <a:solidFill>
                            <a:schemeClr val="tx1"/>
                          </a:solidFill>
                          <a:effectLst/>
                          <a:latin typeface="+mn-lt"/>
                          <a:ea typeface="Times New Roman" panose="02020603050405020304" pitchFamily="18" charset="0"/>
                          <a:cs typeface="Times New Roman" panose="02020603050405020304" pitchFamily="18" charset="0"/>
                        </a:rPr>
                        <a:t>Remplacer un mot inconnu par un autre</a:t>
                      </a:r>
                    </a:p>
                  </a:txBody>
                  <a:tcPr marL="2145" marR="2145" marT="2145" marB="2145"/>
                </a:tc>
                <a:tc hMerge="1">
                  <a:txBody>
                    <a:bodyPr/>
                    <a:lstStyle/>
                    <a:p>
                      <a:endParaRPr lang="fr-FR"/>
                    </a:p>
                  </a:txBody>
                  <a:tcPr/>
                </a:tc>
                <a:tc hMerge="1">
                  <a:txBody>
                    <a:bodyPr/>
                    <a:lstStyle/>
                    <a:p>
                      <a:endParaRPr lang="fr-FR"/>
                    </a:p>
                  </a:txBody>
                  <a:tcPr/>
                </a:tc>
                <a:tc gridSpan="3">
                  <a:txBody>
                    <a:bodyPr/>
                    <a:lstStyle/>
                    <a:p>
                      <a:endParaRPr lang="fr-FR" sz="1050" dirty="0">
                        <a:effectLst/>
                        <a:latin typeface="+mj-lt"/>
                        <a:ea typeface="Times New Roman" panose="02020603050405020304" pitchFamily="18"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a:p>
                  </a:txBody>
                  <a:tcPr/>
                </a:tc>
                <a:tc gridSpan="2">
                  <a:txBody>
                    <a:bodyPr/>
                    <a:lstStyle/>
                    <a:p>
                      <a:endParaRPr lang="fr-FR" sz="1050" dirty="0">
                        <a:effectLst/>
                        <a:latin typeface="+mj-lt"/>
                        <a:ea typeface="Times New Roman" panose="02020603050405020304" pitchFamily="18" charset="0"/>
                        <a:cs typeface="Times New Roman" panose="02020603050405020304" pitchFamily="18" charset="0"/>
                      </a:endParaRPr>
                    </a:p>
                  </a:txBody>
                  <a:tcPr marL="2145" marR="2145" marT="2145" marB="2145"/>
                </a:tc>
                <a:tc hMerge="1">
                  <a:txBody>
                    <a:bodyPr/>
                    <a:lstStyle/>
                    <a:p>
                      <a:endParaRPr lang="fr-FR"/>
                    </a:p>
                  </a:txBody>
                  <a:tcPr/>
                </a:tc>
                <a:extLst>
                  <a:ext uri="{0D108BD9-81ED-4DB2-BD59-A6C34878D82A}">
                    <a16:rowId xmlns:a16="http://schemas.microsoft.com/office/drawing/2014/main" val="2414255816"/>
                  </a:ext>
                </a:extLst>
              </a:tr>
              <a:tr h="149725">
                <a:tc gridSpan="14">
                  <a:txBody>
                    <a:bodyPr/>
                    <a:lstStyle/>
                    <a:p>
                      <a:pPr>
                        <a:spcAft>
                          <a:spcPts val="600"/>
                        </a:spcAft>
                      </a:pPr>
                      <a:r>
                        <a:rPr lang="fr-FR" sz="1100" kern="150" dirty="0">
                          <a:effectLst/>
                        </a:rPr>
                        <a:t>Lire avec fluidité</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145" marR="2145" marT="2145" marB="2145">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94099835"/>
                  </a:ext>
                </a:extLst>
              </a:tr>
              <a:tr h="505666">
                <a:tc gridSpan="14">
                  <a:txBody>
                    <a:bodyPr/>
                    <a:lstStyle/>
                    <a:p>
                      <a:pPr marL="342900" lvl="0" indent="-342900" algn="just">
                        <a:buFont typeface="Symbol" panose="05050102010706020507" pitchFamily="18" charset="2"/>
                        <a:buChar char=""/>
                      </a:pPr>
                      <a:r>
                        <a:rPr lang="fr-FR" sz="1100" dirty="0">
                          <a:effectLst/>
                        </a:rPr>
                        <a:t>Savoir décoder et comprendre un texte.</a:t>
                      </a:r>
                    </a:p>
                    <a:p>
                      <a:pPr marL="342900" lvl="0" indent="-342900" algn="just">
                        <a:buFont typeface="Symbol" panose="05050102010706020507" pitchFamily="18" charset="2"/>
                        <a:buChar char=""/>
                      </a:pPr>
                      <a:r>
                        <a:rPr lang="fr-FR" sz="1100" dirty="0">
                          <a:effectLst/>
                        </a:rPr>
                        <a:t>Identifier les marques de ponctuation et les prendre en compte.</a:t>
                      </a:r>
                    </a:p>
                    <a:p>
                      <a:pPr marL="342900" lvl="0" indent="-342900" algn="just">
                        <a:buFont typeface="Symbol" panose="05050102010706020507" pitchFamily="18" charset="2"/>
                        <a:buChar char=""/>
                      </a:pPr>
                      <a:r>
                        <a:rPr lang="fr-FR" sz="1100" dirty="0">
                          <a:effectLst/>
                        </a:rPr>
                        <a:t>Montrer sa compréhension par une lecture expressive.</a:t>
                      </a:r>
                    </a:p>
                    <a:p>
                      <a:r>
                        <a:rPr lang="fr-FR" sz="1100" dirty="0">
                          <a:effectLst/>
                        </a:rPr>
                        <a:t>Parcours  </a:t>
                      </a:r>
                      <a:r>
                        <a:rPr lang="fr-FR" sz="1100" dirty="0">
                          <a:effectLst/>
                          <a:latin typeface="Cute Notes" panose="03000600000000000000" pitchFamily="66" charset="0"/>
                        </a:rPr>
                        <a:t>DECLIC</a:t>
                      </a:r>
                      <a:endParaRPr lang="fr-FR" sz="1100" dirty="0">
                        <a:effectLst/>
                        <a:latin typeface="Cute Notes" panose="03000600000000000000" pitchFamily="66" charset="0"/>
                        <a:ea typeface="Times New Roman" panose="02020603050405020304" pitchFamily="18"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65330145"/>
                  </a:ext>
                </a:extLst>
              </a:tr>
              <a:tr h="50566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u="sng" kern="1200" dirty="0">
                          <a:solidFill>
                            <a:schemeClr val="tx1"/>
                          </a:solidFill>
                          <a:effectLst/>
                          <a:latin typeface="Cute Notes" panose="03000600000000000000" pitchFamily="66" charset="0"/>
                          <a:ea typeface="+mn-ea"/>
                          <a:cs typeface="+mn-cs"/>
                        </a:rPr>
                        <a:t>L</a:t>
                      </a:r>
                      <a:r>
                        <a:rPr lang="fr-FR" sz="1050" u="sng" kern="1200" dirty="0">
                          <a:solidFill>
                            <a:schemeClr val="tx1"/>
                          </a:solidFill>
                          <a:effectLst/>
                          <a:latin typeface="+mn-lt"/>
                          <a:ea typeface="+mn-ea"/>
                          <a:cs typeface="+mn-cs"/>
                        </a:rPr>
                        <a:t>ire à voix haute et avec fluidité </a:t>
                      </a:r>
                      <a:r>
                        <a:rPr lang="fr-FR" sz="1050" dirty="0">
                          <a:effectLst/>
                          <a:latin typeface="+mj-lt"/>
                          <a:ea typeface="Times New Roman" panose="02020603050405020304" pitchFamily="18" charset="0"/>
                          <a:cs typeface="Times New Roman" panose="02020603050405020304" pitchFamily="18" charset="0"/>
                        </a:rPr>
                        <a:t>S’aider des images pour lire un mot</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dirty="0">
                          <a:effectLst/>
                          <a:latin typeface="+mj-lt"/>
                          <a:ea typeface="Times New Roman" panose="02020603050405020304" pitchFamily="18" charset="0"/>
                          <a:cs typeface="Times New Roman" panose="02020603050405020304" pitchFamily="18" charset="0"/>
                        </a:rPr>
                        <a:t>S’entrainer à lire des mots fréquents rapidement</a:t>
                      </a:r>
                    </a:p>
                  </a:txBody>
                  <a:tcPr marL="2145" marR="2145" marT="2145" marB="2145"/>
                </a:tc>
                <a:tc hMerge="1">
                  <a:txBody>
                    <a:bodyPr/>
                    <a:lstStyle/>
                    <a:p>
                      <a:endParaRPr lang="fr-FR"/>
                    </a:p>
                  </a:txBody>
                  <a:tcPr/>
                </a:tc>
                <a:tc hMerge="1">
                  <a:txBody>
                    <a:bodyPr/>
                    <a:lstStyle/>
                    <a:p>
                      <a:endParaRPr lang="fr-FR"/>
                    </a:p>
                  </a:txBody>
                  <a:tcPr/>
                </a:tc>
                <a:tc gridSpan="4">
                  <a:txBody>
                    <a:bodyPr/>
                    <a:lstStyle/>
                    <a:p>
                      <a:r>
                        <a:rPr lang="fr-FR" sz="1050" u="sng" kern="1200" dirty="0">
                          <a:solidFill>
                            <a:schemeClr val="tx1"/>
                          </a:solidFill>
                          <a:effectLst/>
                          <a:latin typeface="Cute Notes" panose="03000600000000000000" pitchFamily="66" charset="0"/>
                          <a:ea typeface="+mn-ea"/>
                          <a:cs typeface="+mn-cs"/>
                        </a:rPr>
                        <a:t>L</a:t>
                      </a:r>
                      <a:r>
                        <a:rPr lang="fr-FR" sz="1050" u="sng" kern="1200" dirty="0">
                          <a:solidFill>
                            <a:schemeClr val="tx1"/>
                          </a:solidFill>
                          <a:effectLst/>
                          <a:latin typeface="+mn-lt"/>
                          <a:ea typeface="+mn-ea"/>
                          <a:cs typeface="+mn-cs"/>
                        </a:rPr>
                        <a:t>ire à voix haute et avec fluidité </a:t>
                      </a:r>
                      <a:r>
                        <a:rPr lang="fr-FR" sz="1050" dirty="0">
                          <a:effectLst/>
                          <a:latin typeface="+mj-lt"/>
                          <a:ea typeface="Times New Roman" panose="02020603050405020304" pitchFamily="18" charset="0"/>
                          <a:cs typeface="Times New Roman" panose="02020603050405020304" pitchFamily="18" charset="0"/>
                        </a:rPr>
                        <a:t>Reconnaitre des mots rapidement</a:t>
                      </a:r>
                    </a:p>
                    <a:p>
                      <a:r>
                        <a:rPr lang="fr-FR" sz="1050" dirty="0">
                          <a:effectLst/>
                          <a:latin typeface="+mj-lt"/>
                          <a:ea typeface="Times New Roman" panose="02020603050405020304" pitchFamily="18" charset="0"/>
                          <a:cs typeface="Times New Roman" panose="02020603050405020304" pitchFamily="18" charset="0"/>
                        </a:rPr>
                        <a:t>Ne pas lire comme un robot</a:t>
                      </a:r>
                    </a:p>
                    <a:p>
                      <a:r>
                        <a:rPr lang="fr-FR" sz="1050" dirty="0">
                          <a:effectLst/>
                          <a:latin typeface="+mj-lt"/>
                          <a:ea typeface="Times New Roman" panose="02020603050405020304" pitchFamily="18" charset="0"/>
                          <a:cs typeface="Times New Roman" panose="02020603050405020304" pitchFamily="18" charset="0"/>
                        </a:rPr>
                        <a:t>Lire un texte en se chronométrant</a:t>
                      </a: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u="sng" kern="1200" dirty="0">
                          <a:solidFill>
                            <a:schemeClr val="tx1"/>
                          </a:solidFill>
                          <a:effectLst/>
                          <a:latin typeface="Cute Notes" panose="03000600000000000000" pitchFamily="66" charset="0"/>
                          <a:ea typeface="+mn-ea"/>
                          <a:cs typeface="+mn-cs"/>
                        </a:rPr>
                        <a:t>L</a:t>
                      </a:r>
                      <a:r>
                        <a:rPr lang="fr-FR" sz="1050" u="sng" kern="1200" dirty="0">
                          <a:solidFill>
                            <a:schemeClr val="tx1"/>
                          </a:solidFill>
                          <a:effectLst/>
                          <a:latin typeface="+mn-lt"/>
                          <a:ea typeface="+mn-ea"/>
                          <a:cs typeface="+mn-cs"/>
                        </a:rPr>
                        <a:t>ire à voix haute et avec fluidité </a:t>
                      </a:r>
                      <a:r>
                        <a:rPr lang="fr-FR" sz="1050" kern="1200" dirty="0">
                          <a:solidFill>
                            <a:schemeClr val="tx1"/>
                          </a:solidFill>
                          <a:effectLst/>
                          <a:latin typeface="+mn-lt"/>
                          <a:ea typeface="Times New Roman" panose="02020603050405020304" pitchFamily="18" charset="0"/>
                          <a:cs typeface="Times New Roman" panose="02020603050405020304" pitchFamily="18" charset="0"/>
                        </a:rPr>
                        <a:t>Suivre le texte en écoutant une histoire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kern="1200" dirty="0">
                          <a:solidFill>
                            <a:schemeClr val="tx1"/>
                          </a:solidFill>
                          <a:effectLst/>
                          <a:latin typeface="+mn-lt"/>
                          <a:ea typeface="Times New Roman" panose="02020603050405020304" pitchFamily="18" charset="0"/>
                          <a:cs typeface="Times New Roman" panose="02020603050405020304" pitchFamily="18" charset="0"/>
                        </a:rPr>
                        <a:t>Mettre le ton</a:t>
                      </a:r>
                    </a:p>
                  </a:txBody>
                  <a:tcPr marL="2145" marR="2145" marT="2145" marB="2145"/>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u="sng" kern="1200" dirty="0">
                          <a:solidFill>
                            <a:schemeClr val="tx1"/>
                          </a:solidFill>
                          <a:effectLst/>
                          <a:latin typeface="Cute Notes" panose="03000600000000000000" pitchFamily="66" charset="0"/>
                          <a:ea typeface="+mn-ea"/>
                          <a:cs typeface="+mn-cs"/>
                        </a:rPr>
                        <a:t>L</a:t>
                      </a:r>
                      <a:r>
                        <a:rPr lang="fr-FR" sz="1050" u="sng" kern="1200" dirty="0">
                          <a:solidFill>
                            <a:schemeClr val="tx1"/>
                          </a:solidFill>
                          <a:effectLst/>
                          <a:latin typeface="+mn-lt"/>
                          <a:ea typeface="+mn-ea"/>
                          <a:cs typeface="+mn-cs"/>
                        </a:rPr>
                        <a:t>ire à voix haute et avec fluidité </a:t>
                      </a:r>
                      <a:r>
                        <a:rPr lang="fr-FR" sz="1050" kern="1200" dirty="0">
                          <a:solidFill>
                            <a:schemeClr val="tx1"/>
                          </a:solidFill>
                          <a:effectLst/>
                          <a:latin typeface="+mn-lt"/>
                          <a:ea typeface="Times New Roman" panose="02020603050405020304" pitchFamily="18" charset="0"/>
                          <a:cs typeface="Times New Roman" panose="02020603050405020304" pitchFamily="18" charset="0"/>
                        </a:rPr>
                        <a:t>Faire les liaisons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50" kern="1200" dirty="0">
                          <a:solidFill>
                            <a:schemeClr val="tx1"/>
                          </a:solidFill>
                          <a:effectLst/>
                          <a:latin typeface="+mn-lt"/>
                          <a:ea typeface="Times New Roman" panose="02020603050405020304" pitchFamily="18" charset="0"/>
                          <a:cs typeface="Times New Roman" panose="02020603050405020304" pitchFamily="18" charset="0"/>
                        </a:rPr>
                        <a:t>Respecter la ponctuation</a:t>
                      </a:r>
                    </a:p>
                    <a:p>
                      <a:endParaRPr lang="fr-FR" sz="1050" dirty="0">
                        <a:effectLst/>
                        <a:latin typeface="+mj-lt"/>
                        <a:ea typeface="Times New Roman" panose="02020603050405020304" pitchFamily="18"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50" u="sng" kern="1200" dirty="0">
                          <a:solidFill>
                            <a:schemeClr val="tx1"/>
                          </a:solidFill>
                          <a:effectLst/>
                          <a:latin typeface="Cute Notes" panose="03000600000000000000" pitchFamily="66" charset="0"/>
                          <a:ea typeface="+mn-ea"/>
                          <a:cs typeface="+mn-cs"/>
                        </a:rPr>
                        <a:t>L</a:t>
                      </a:r>
                      <a:r>
                        <a:rPr lang="fr-FR" sz="1050" u="sng" kern="1200" dirty="0">
                          <a:solidFill>
                            <a:schemeClr val="tx1"/>
                          </a:solidFill>
                          <a:effectLst/>
                          <a:latin typeface="+mn-lt"/>
                          <a:ea typeface="+mn-ea"/>
                          <a:cs typeface="+mn-cs"/>
                        </a:rPr>
                        <a:t>ire à voix haute et avec fluidité L</a:t>
                      </a:r>
                      <a:r>
                        <a:rPr lang="fr-FR" sz="1050" kern="1200" dirty="0">
                          <a:solidFill>
                            <a:schemeClr val="tx1"/>
                          </a:solidFill>
                          <a:effectLst/>
                          <a:latin typeface="+mn-lt"/>
                          <a:ea typeface="Times New Roman" panose="02020603050405020304" pitchFamily="18" charset="0"/>
                          <a:cs typeface="Times New Roman" panose="02020603050405020304" pitchFamily="18" charset="0"/>
                        </a:rPr>
                        <a:t>ire par groupe de souffle</a:t>
                      </a:r>
                    </a:p>
                    <a:p>
                      <a:endParaRPr lang="fr-FR" sz="1050" dirty="0">
                        <a:effectLst/>
                        <a:latin typeface="+mj-lt"/>
                        <a:ea typeface="Times New Roman" panose="02020603050405020304" pitchFamily="18" charset="0"/>
                        <a:cs typeface="Times New Roman" panose="02020603050405020304" pitchFamily="18" charset="0"/>
                      </a:endParaRPr>
                    </a:p>
                  </a:txBody>
                  <a:tcPr marL="2145" marR="2145" marT="2145" marB="2145"/>
                </a:tc>
                <a:extLst>
                  <a:ext uri="{0D108BD9-81ED-4DB2-BD59-A6C34878D82A}">
                    <a16:rowId xmlns:a16="http://schemas.microsoft.com/office/drawing/2014/main" val="3298202680"/>
                  </a:ext>
                </a:extLst>
              </a:tr>
              <a:tr h="179245">
                <a:tc gridSpan="1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dirty="0">
                          <a:effectLst/>
                        </a:rPr>
                        <a:t>Lire et comprendre des textes adaptés à la maturité et à la culture scolaire des élèves. </a:t>
                      </a:r>
                      <a:endParaRPr lang="fr-FR" sz="1100" dirty="0">
                        <a:effectLst/>
                        <a:latin typeface="Cute Notes" panose="03000600000000000000" pitchFamily="66" charset="0"/>
                        <a:ea typeface="Times New Roman" panose="02020603050405020304" pitchFamily="18" charset="0"/>
                        <a:cs typeface="Times New Roman" panose="02020603050405020304" pitchFamily="18" charset="0"/>
                      </a:endParaRPr>
                    </a:p>
                  </a:txBody>
                  <a:tcPr marL="2145" marR="2145" marT="2145" marB="2145">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949903193"/>
                  </a:ext>
                </a:extLst>
              </a:tr>
              <a:tr h="280689">
                <a:tc gridSpan="7">
                  <a:txBody>
                    <a:bodyPr/>
                    <a:lstStyle/>
                    <a:p>
                      <a:pPr marL="342900" lvl="0" indent="-342900">
                        <a:buFont typeface="Symbol" panose="05050102010706020507" pitchFamily="18" charset="2"/>
                        <a:buChar char=""/>
                      </a:pPr>
                      <a:r>
                        <a:rPr lang="fr-FR" sz="1100" dirty="0">
                          <a:effectLst/>
                        </a:rPr>
                        <a:t>Savoir mobiliser la compétence de décodage.</a:t>
                      </a:r>
                    </a:p>
                    <a:p>
                      <a:pPr marL="342900" lvl="0" indent="-342900">
                        <a:buFont typeface="Symbol" panose="05050102010706020507" pitchFamily="18" charset="2"/>
                        <a:buChar char=""/>
                      </a:pPr>
                      <a:r>
                        <a:rPr lang="fr-FR" sz="1100" kern="150" dirty="0">
                          <a:effectLst/>
                        </a:rPr>
                        <a:t>Mettre en œuvre (de manière guidée, puis autonome) une démarche explicite pour découvrir et comprendre un texte.</a:t>
                      </a:r>
                    </a:p>
                    <a:p>
                      <a:pPr marL="0" lvl="0" indent="0">
                        <a:buFont typeface="Symbol" panose="05050102010706020507" pitchFamily="18" charset="2"/>
                        <a:buNone/>
                      </a:pP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p>
                      <a:pPr marL="0" lvl="0" indent="0" algn="just">
                        <a:buFont typeface="Wingdings" panose="05000000000000000000" pitchFamily="2" charset="2"/>
                        <a:buNone/>
                      </a:pPr>
                      <a:r>
                        <a:rPr lang="fr-FR" sz="1100" dirty="0">
                          <a:effectLst/>
                        </a:rPr>
                        <a:t>Parcours  </a:t>
                      </a:r>
                      <a:r>
                        <a:rPr lang="fr-FR" sz="1100" dirty="0">
                          <a:effectLst/>
                          <a:latin typeface="Cute Notes" panose="03000600000000000000" pitchFamily="66" charset="0"/>
                        </a:rPr>
                        <a:t>DECLIC</a:t>
                      </a:r>
                      <a:endParaRPr lang="fr-FR" sz="1100" dirty="0">
                        <a:effectLst/>
                        <a:latin typeface="+mj-lt"/>
                        <a:ea typeface="Calibri" panose="020F0502020204030204" pitchFamily="34" charset="0"/>
                        <a:cs typeface="Times New Roman" panose="02020603050405020304" pitchFamily="18" charset="0"/>
                      </a:endParaRPr>
                    </a:p>
                  </a:txBody>
                  <a:tcPr marL="17943" marR="17943" marT="17943" marB="17943"/>
                </a:tc>
                <a:tc hMerge="1">
                  <a:txBody>
                    <a:bodyPr/>
                    <a:lstStyle/>
                    <a:p>
                      <a:pPr marL="342900" lvl="0" indent="-342900" algn="just">
                        <a:buFont typeface="Wingdings" panose="05000000000000000000" pitchFamily="2" charset="2"/>
                        <a:buChar char="§"/>
                      </a:pPr>
                      <a:endParaRPr lang="fr-FR" sz="1100" dirty="0">
                        <a:effectLst/>
                        <a:latin typeface="+mj-lt"/>
                        <a:ea typeface="Calibri" panose="020F0502020204030204" pitchFamily="34" charset="0"/>
                        <a:cs typeface="Times New Roman" panose="02020603050405020304" pitchFamily="18" charset="0"/>
                      </a:endParaRPr>
                    </a:p>
                  </a:txBody>
                  <a:tcPr marL="3262" marR="3262"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marL="342900" lvl="0" indent="-342900" algn="just">
                        <a:buFont typeface="Wingdings" panose="05000000000000000000" pitchFamily="2" charset="2"/>
                        <a:buChar char="§"/>
                      </a:pPr>
                      <a:endParaRPr lang="fr-FR" sz="1100" dirty="0">
                        <a:effectLst/>
                        <a:latin typeface="+mj-lt"/>
                        <a:ea typeface="Calibri" panose="020F0502020204030204" pitchFamily="34" charset="0"/>
                        <a:cs typeface="Times New Roman" panose="02020603050405020304" pitchFamily="18" charset="0"/>
                      </a:endParaRPr>
                    </a:p>
                  </a:txBody>
                  <a:tcPr marL="3262" marR="3262" marT="0" marB="0"/>
                </a:tc>
                <a:tc hMerge="1">
                  <a:txBody>
                    <a:bodyPr/>
                    <a:lstStyle/>
                    <a:p>
                      <a:endParaRPr lang="fr-FR"/>
                    </a:p>
                  </a:txBody>
                  <a:tcPr/>
                </a:tc>
                <a:tc>
                  <a:txBody>
                    <a:bodyPr/>
                    <a:lstStyle/>
                    <a:p>
                      <a:pPr marL="342900" lvl="0" indent="-342900">
                        <a:buFont typeface="Symbol" panose="05050102010706020507" pitchFamily="18" charset="2"/>
                        <a:buChar char=""/>
                      </a:pPr>
                      <a:r>
                        <a:rPr lang="fr-FR" sz="1100">
                          <a:effectLst/>
                        </a:rPr>
                        <a:t>Savoir mobiliser ses expériences antérieures de lecture (lien avec les lectures personnelles, les expériences vécues et des connaissances qui en sont issues (sur des univers, des personnages-types).</a:t>
                      </a:r>
                    </a:p>
                    <a:p>
                      <a:pPr marL="0" lvl="0" indent="0">
                        <a:buFont typeface="Symbol" panose="05050102010706020507" pitchFamily="18" charset="2"/>
                        <a:buNone/>
                      </a:pPr>
                      <a:r>
                        <a:rPr lang="fr-FR" sz="1100">
                          <a:effectLst/>
                        </a:rPr>
                        <a:t>Parcours  </a:t>
                      </a:r>
                      <a:r>
                        <a:rPr lang="fr-FR" sz="1100">
                          <a:effectLst/>
                          <a:latin typeface="Cute Notes" panose="03000600000000000000" pitchFamily="66" charset="0"/>
                        </a:rPr>
                        <a:t>DECLIC</a:t>
                      </a:r>
                      <a:r>
                        <a:rPr lang="fr-FR" sz="1100">
                          <a:effectLst/>
                        </a:rPr>
                        <a:t>	</a:t>
                      </a:r>
                      <a:endParaRPr lang="fr-FR"/>
                    </a:p>
                  </a:txBody>
                  <a:tcPr marL="2145" marR="2145" marT="2145" marB="2145"/>
                </a:tc>
                <a:tc gridSpan="5">
                  <a:txBody>
                    <a:bodyPr/>
                    <a:lstStyle/>
                    <a:p>
                      <a:pPr marL="342900" lvl="0" indent="-342900">
                        <a:buFont typeface="Symbol" panose="05050102010706020507" pitchFamily="18" charset="2"/>
                        <a:buChar char=""/>
                      </a:pPr>
                      <a:r>
                        <a:rPr lang="fr-FR" sz="1100" kern="150">
                          <a:effectLst/>
                        </a:rPr>
                        <a:t>Être capable de faire des inférences.</a:t>
                      </a:r>
                    </a:p>
                    <a:p>
                      <a:r>
                        <a:rPr lang="fr-FR" sz="1100" kern="150">
                          <a:effectLst/>
                        </a:rPr>
                        <a:t> </a:t>
                      </a:r>
                      <a:endParaRPr lang="fr-FR" sz="1100">
                        <a:effectLst/>
                      </a:endParaRPr>
                    </a:p>
                    <a:p>
                      <a:pPr marL="342900" lvl="0" indent="-342900">
                        <a:buFont typeface="Symbol" panose="05050102010706020507" pitchFamily="18" charset="2"/>
                        <a:buChar char=""/>
                      </a:pPr>
                      <a:r>
                        <a:rPr lang="fr-FR" sz="1100">
                          <a:effectLst/>
                        </a:rPr>
                        <a:t>Savoir mettre en relation sa lecture avec des éléments de sa propre culture.</a:t>
                      </a:r>
                    </a:p>
                    <a:p>
                      <a:r>
                        <a:rPr lang="fr-FR" sz="1100">
                          <a:effectLst/>
                        </a:rPr>
                        <a:t>Parcours  </a:t>
                      </a:r>
                      <a:r>
                        <a:rPr lang="fr-FR" sz="1100">
                          <a:effectLst/>
                          <a:latin typeface="Cute Notes" panose="03000600000000000000" pitchFamily="66" charset="0"/>
                        </a:rPr>
                        <a:t>DECLIC</a:t>
                      </a:r>
                      <a:endParaRPr lang="fr-FR"/>
                    </a:p>
                  </a:txBody>
                  <a:tcPr marL="2145" marR="2145" marT="2145" marB="2145"/>
                </a:tc>
                <a:tc hMerge="1">
                  <a:txBody>
                    <a:bodyPr/>
                    <a:lstStyle/>
                    <a:p>
                      <a:endParaRPr lang="fr-FR"/>
                    </a:p>
                  </a:txBody>
                  <a:tcPr/>
                </a:tc>
                <a:tc hMerge="1">
                  <a:txBody>
                    <a:bodyPr/>
                    <a:lstStyle/>
                    <a:p>
                      <a:pPr marL="342900" lvl="0" indent="-342900">
                        <a:buFont typeface="Symbol" panose="05050102010706020507" pitchFamily="18" charset="2"/>
                        <a:buChar char=""/>
                      </a:pPr>
                      <a:r>
                        <a:rPr lang="fr-FR" sz="1100" kern="150" dirty="0">
                          <a:effectLst/>
                        </a:rPr>
                        <a:t>Être capable de faire des inférences.</a:t>
                      </a:r>
                    </a:p>
                    <a:p>
                      <a:r>
                        <a:rPr lang="fr-FR" sz="1100" kern="150" dirty="0">
                          <a:effectLst/>
                        </a:rPr>
                        <a:t> </a:t>
                      </a:r>
                      <a:endParaRPr lang="fr-FR" sz="1100" dirty="0">
                        <a:effectLst/>
                      </a:endParaRPr>
                    </a:p>
                    <a:p>
                      <a:pPr marL="342900" lvl="0" indent="-342900">
                        <a:buFont typeface="Symbol" panose="05050102010706020507" pitchFamily="18" charset="2"/>
                        <a:buChar char=""/>
                      </a:pPr>
                      <a:r>
                        <a:rPr lang="fr-FR" sz="1100" dirty="0">
                          <a:effectLst/>
                        </a:rPr>
                        <a:t>Savoir mettre en relation sa lecture avec des éléments de sa propre culture.</a:t>
                      </a:r>
                    </a:p>
                    <a:p>
                      <a:r>
                        <a:rPr lang="fr-FR" sz="1100" dirty="0">
                          <a:effectLst/>
                        </a:rPr>
                        <a:t>Parcours  </a:t>
                      </a:r>
                      <a:r>
                        <a:rPr lang="fr-FR" sz="1100" dirty="0">
                          <a:effectLst/>
                          <a:latin typeface="Cute Notes" panose="03000600000000000000" pitchFamily="66" charset="0"/>
                        </a:rPr>
                        <a:t>DECLIC</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145" marR="2145" marT="2145" marB="2145"/>
                </a:tc>
                <a:tc hMerge="1">
                  <a:txBody>
                    <a:bodyPr/>
                    <a:lstStyle/>
                    <a:p>
                      <a:pPr marL="342900" lvl="0" indent="-342900">
                        <a:buFont typeface="Symbol" panose="05050102010706020507" pitchFamily="18" charset="2"/>
                        <a:buChar char=""/>
                      </a:pPr>
                      <a:r>
                        <a:rPr lang="fr-FR" sz="1100" kern="150">
                          <a:effectLst/>
                        </a:rPr>
                        <a:t>Être capable de faire des inférences.</a:t>
                      </a:r>
                    </a:p>
                    <a:p>
                      <a:r>
                        <a:rPr lang="fr-FR" sz="1100" kern="150">
                          <a:effectLst/>
                        </a:rPr>
                        <a:t> </a:t>
                      </a:r>
                      <a:endParaRPr lang="fr-FR" sz="1100">
                        <a:effectLst/>
                      </a:endParaRPr>
                    </a:p>
                    <a:p>
                      <a:pPr marL="342900" lvl="0" indent="-342900">
                        <a:buFont typeface="Symbol" panose="05050102010706020507" pitchFamily="18" charset="2"/>
                        <a:buChar char=""/>
                      </a:pPr>
                      <a:r>
                        <a:rPr lang="fr-FR" sz="1100">
                          <a:effectLst/>
                        </a:rPr>
                        <a:t>Savoir mettre en relation sa lecture avec des éléments de sa propre culture.</a:t>
                      </a:r>
                    </a:p>
                    <a:p>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2145" marR="2145" marT="2145" marB="2145"/>
                </a:tc>
                <a:tc hMerge="1">
                  <a:txBody>
                    <a:bodyPr/>
                    <a:lstStyle/>
                    <a:p>
                      <a:endParaRPr lang="fr-FR"/>
                    </a:p>
                  </a:txBody>
                  <a:tcPr/>
                </a:tc>
                <a:tc>
                  <a:txBody>
                    <a:bodyPr/>
                    <a:lstStyle/>
                    <a:p>
                      <a:pPr marL="342900" lvl="0" indent="-342900">
                        <a:buFont typeface="Symbol" panose="05050102010706020507" pitchFamily="18" charset="2"/>
                        <a:buChar char=""/>
                      </a:pPr>
                      <a:r>
                        <a:rPr lang="fr-FR" sz="1100" kern="150" dirty="0">
                          <a:effectLst/>
                        </a:rPr>
                        <a:t>Être capable de formuler ses difficultés, d'esquisser une analyse de leurs motifs, de demander de l'aide.</a:t>
                      </a:r>
                    </a:p>
                    <a:p>
                      <a:r>
                        <a:rPr lang="fr-FR" sz="1100" kern="150" dirty="0">
                          <a:effectLst/>
                        </a:rPr>
                        <a:t> </a:t>
                      </a:r>
                      <a:endParaRPr lang="fr-FR" sz="1100" dirty="0">
                        <a:effectLst/>
                      </a:endParaRPr>
                    </a:p>
                    <a:p>
                      <a:pPr marL="342900" lvl="0" indent="-342900">
                        <a:buFont typeface="Symbol" panose="05050102010706020507" pitchFamily="18" charset="2"/>
                        <a:buChar char=""/>
                      </a:pPr>
                      <a:r>
                        <a:rPr lang="fr-FR" sz="1100" dirty="0">
                          <a:effectLst/>
                        </a:rPr>
                        <a:t>Maintenir une attitude active et réflexive, une vigilance relative à l'objectif (compréhension, buts de la lecture).  </a:t>
                      </a:r>
                    </a:p>
                    <a:p>
                      <a:pPr marL="0" lvl="0" indent="0">
                        <a:buFont typeface="Symbol" panose="05050102010706020507" pitchFamily="18" charset="2"/>
                        <a:buNone/>
                      </a:pPr>
                      <a:r>
                        <a:rPr lang="fr-FR" sz="1100" dirty="0">
                          <a:effectLst/>
                        </a:rPr>
                        <a:t>Parcours  </a:t>
                      </a:r>
                      <a:r>
                        <a:rPr lang="fr-FR" sz="1100" dirty="0">
                          <a:effectLst/>
                          <a:latin typeface="Cute Notes" panose="03000600000000000000" pitchFamily="66" charset="0"/>
                        </a:rPr>
                        <a:t>DECLIC</a:t>
                      </a:r>
                      <a:endParaRPr lang="fr-FR" dirty="0"/>
                    </a:p>
                  </a:txBody>
                  <a:tcPr marL="2145" marR="2145" marT="2145" marB="2145"/>
                </a:tc>
                <a:extLst>
                  <a:ext uri="{0D108BD9-81ED-4DB2-BD59-A6C34878D82A}">
                    <a16:rowId xmlns:a16="http://schemas.microsoft.com/office/drawing/2014/main" val="2783243710"/>
                  </a:ext>
                </a:extLst>
              </a:tr>
              <a:tr h="280689">
                <a:tc gridSpan="4">
                  <a:txBody>
                    <a:bodyPr/>
                    <a:lstStyle/>
                    <a:p>
                      <a:pPr marL="0" lvl="0" indent="0" algn="just">
                        <a:buFont typeface="Wingdings" panose="05000000000000000000" pitchFamily="2" charset="2"/>
                        <a:buNone/>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lvl="0" indent="0" algn="just">
                        <a:buFont typeface="Wingdings" panose="05000000000000000000" pitchFamily="2" charset="2"/>
                        <a:buNone/>
                      </a:pPr>
                      <a:r>
                        <a:rPr lang="fr-FR" sz="1100" dirty="0">
                          <a:effectLst/>
                          <a:latin typeface="+mj-lt"/>
                          <a:ea typeface="Calibri" panose="020F0502020204030204" pitchFamily="34" charset="0"/>
                          <a:cs typeface="Times New Roman" panose="02020603050405020304" pitchFamily="18" charset="0"/>
                        </a:rPr>
                        <a:t>Savoir écouter sa voix intérieure</a:t>
                      </a:r>
                    </a:p>
                    <a:p>
                      <a:pPr marL="0" lvl="0" indent="0" algn="just">
                        <a:buFont typeface="Wingdings" panose="05000000000000000000" pitchFamily="2" charset="2"/>
                        <a:buNone/>
                      </a:pPr>
                      <a:r>
                        <a:rPr lang="fr-FR" sz="1100" dirty="0">
                          <a:effectLst/>
                          <a:latin typeface="+mj-lt"/>
                          <a:ea typeface="Calibri" panose="020F0502020204030204" pitchFamily="34" charset="0"/>
                          <a:cs typeface="Times New Roman" panose="02020603050405020304" pitchFamily="18" charset="0"/>
                        </a:rPr>
                        <a:t>Sentir que sa pensée s’envole</a:t>
                      </a:r>
                    </a:p>
                  </a:txBody>
                  <a:tcPr marL="17943" marR="17943" marT="17943" marB="17943"/>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marL="0" lvl="0" indent="0" algn="just">
                        <a:buFont typeface="Wingdings" panose="05000000000000000000" pitchFamily="2" charset="2"/>
                        <a:buNone/>
                      </a:pPr>
                      <a:r>
                        <a:rPr lang="fr-FR" sz="1100" u="sng" kern="1200" dirty="0">
                          <a:solidFill>
                            <a:schemeClr val="tx1"/>
                          </a:solidFill>
                          <a:effectLst/>
                          <a:latin typeface="Cute Notes" panose="03000600000000000000" pitchFamily="66" charset="0"/>
                          <a:ea typeface="+mn-ea"/>
                          <a:cs typeface="+mn-cs"/>
                        </a:rPr>
                        <a:t>E</a:t>
                      </a:r>
                      <a:r>
                        <a:rPr lang="fr-FR" sz="1100" u="sng" kern="1200" dirty="0">
                          <a:solidFill>
                            <a:schemeClr val="tx1"/>
                          </a:solidFill>
                          <a:effectLst/>
                          <a:latin typeface="+mn-lt"/>
                          <a:ea typeface="+mn-ea"/>
                          <a:cs typeface="+mn-cs"/>
                        </a:rPr>
                        <a:t>nrichir son vocabulaire </a:t>
                      </a:r>
                    </a:p>
                    <a:p>
                      <a:pPr marL="0" lvl="0" indent="0" algn="just">
                        <a:buFont typeface="Wingdings" panose="05000000000000000000" pitchFamily="2" charset="2"/>
                        <a:buNone/>
                      </a:pPr>
                      <a:r>
                        <a:rPr lang="fr-FR" sz="1100" kern="1200" dirty="0">
                          <a:solidFill>
                            <a:schemeClr val="tx1"/>
                          </a:solidFill>
                          <a:effectLst/>
                          <a:latin typeface="+mn-lt"/>
                          <a:ea typeface="Calibri" panose="020F0502020204030204" pitchFamily="34" charset="0"/>
                          <a:cs typeface="Times New Roman" panose="02020603050405020304" pitchFamily="18" charset="0"/>
                        </a:rPr>
                        <a:t>Aller à la chasse aux mots nouveaux</a:t>
                      </a:r>
                    </a:p>
                    <a:p>
                      <a:pPr marL="0" lvl="0" indent="0" algn="just">
                        <a:buFont typeface="Wingdings" panose="05000000000000000000" pitchFamily="2" charset="2"/>
                        <a:buNone/>
                      </a:pPr>
                      <a:r>
                        <a:rPr lang="fr-FR" sz="1100" kern="1200" dirty="0">
                          <a:solidFill>
                            <a:schemeClr val="tx1"/>
                          </a:solidFill>
                          <a:effectLst/>
                          <a:latin typeface="+mn-lt"/>
                          <a:ea typeface="Calibri" panose="020F0502020204030204" pitchFamily="34" charset="0"/>
                          <a:cs typeface="Times New Roman" panose="02020603050405020304" pitchFamily="18" charset="0"/>
                        </a:rPr>
                        <a:t>Utiliser l’image pour comprendre un mot</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lvl="0" indent="0" algn="just">
                        <a:buFont typeface="Wingdings" panose="05000000000000000000" pitchFamily="2" charset="2"/>
                        <a:buNone/>
                      </a:pPr>
                      <a:r>
                        <a:rPr lang="fr-FR" sz="1100" kern="1200" dirty="0">
                          <a:solidFill>
                            <a:schemeClr val="tx1"/>
                          </a:solidFill>
                          <a:effectLst/>
                          <a:latin typeface="+mn-lt"/>
                          <a:ea typeface="Calibri" panose="020F0502020204030204" pitchFamily="34" charset="0"/>
                          <a:cs typeface="Times New Roman" panose="02020603050405020304" pitchFamily="18" charset="0"/>
                        </a:rPr>
                        <a:t>Vérifier sa compréhension lors d’une lecture de texte.</a:t>
                      </a:r>
                    </a:p>
                  </a:txBody>
                  <a:tcPr marL="17943" marR="17943" marT="17943" marB="17943"/>
                </a:tc>
                <a:tc hMerge="1">
                  <a:txBody>
                    <a:bodyPr/>
                    <a:lstStyle/>
                    <a:p>
                      <a:endParaRPr lang="fr-FR"/>
                    </a:p>
                  </a:txBody>
                  <a:tcPr/>
                </a:tc>
                <a:tc hMerge="1">
                  <a:txBody>
                    <a:bodyPr/>
                    <a:lstStyle/>
                    <a:p>
                      <a:endParaRPr lang="fr-FR"/>
                    </a:p>
                  </a:txBody>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lvl="0" indent="0" algn="just">
                        <a:buFont typeface="Wingdings" panose="05000000000000000000" pitchFamily="2" charset="2"/>
                        <a:buNone/>
                      </a:pPr>
                      <a:r>
                        <a:rPr lang="fr-FR" sz="1100" kern="1200" dirty="0">
                          <a:solidFill>
                            <a:schemeClr val="tx1"/>
                          </a:solidFill>
                          <a:effectLst/>
                          <a:latin typeface="+mn-lt"/>
                          <a:ea typeface="Calibri" panose="020F0502020204030204" pitchFamily="34" charset="0"/>
                          <a:cs typeface="Times New Roman" panose="02020603050405020304" pitchFamily="18" charset="0"/>
                        </a:rPr>
                        <a:t>Revenir en arrière et relire pour comprendre</a:t>
                      </a:r>
                    </a:p>
                    <a:p>
                      <a:pPr marL="0" lvl="0" indent="0" algn="just">
                        <a:buFont typeface="Wingdings" panose="05000000000000000000" pitchFamily="2" charset="2"/>
                        <a:buNone/>
                      </a:pPr>
                      <a:r>
                        <a:rPr lang="fr-FR" sz="1100" kern="1200" dirty="0">
                          <a:solidFill>
                            <a:schemeClr val="tx1"/>
                          </a:solidFill>
                          <a:effectLst/>
                          <a:latin typeface="+mn-lt"/>
                          <a:ea typeface="Calibri" panose="020F0502020204030204" pitchFamily="34" charset="0"/>
                          <a:cs typeface="Times New Roman" panose="02020603050405020304" pitchFamily="18" charset="0"/>
                        </a:rPr>
                        <a:t>Faire des connexions</a:t>
                      </a:r>
                    </a:p>
                    <a:p>
                      <a:pPr marL="0" lvl="0" indent="0" algn="just">
                        <a:buFont typeface="Wingdings" panose="05000000000000000000" pitchFamily="2" charset="2"/>
                        <a:buNone/>
                      </a:pPr>
                      <a:endParaRPr lang="fr-FR" sz="1100" kern="1200" dirty="0">
                        <a:solidFill>
                          <a:schemeClr val="tx1"/>
                        </a:solidFill>
                        <a:effectLst/>
                        <a:latin typeface="+mn-lt"/>
                        <a:ea typeface="Calibri" panose="020F0502020204030204" pitchFamily="34" charset="0"/>
                        <a:cs typeface="Times New Roman" panose="02020603050405020304" pitchFamily="18" charset="0"/>
                      </a:endParaRPr>
                    </a:p>
                    <a:p>
                      <a:endParaRPr lang="fr-FR" sz="1100" dirty="0"/>
                    </a:p>
                  </a:txBody>
                  <a:tcPr marL="2145" marR="2145" marT="2145" marB="2145"/>
                </a:tc>
                <a:tc gridSpan="5">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100" u="sng" kern="1200" dirty="0">
                          <a:solidFill>
                            <a:schemeClr val="tx1"/>
                          </a:solidFill>
                          <a:effectLst/>
                          <a:latin typeface="Cute Notes" panose="03000600000000000000" pitchFamily="66" charset="0"/>
                          <a:ea typeface="+mn-ea"/>
                          <a:cs typeface="+mn-cs"/>
                        </a:rPr>
                        <a:t>E</a:t>
                      </a:r>
                      <a:r>
                        <a:rPr lang="fr-FR" sz="1100" u="sng" kern="1200" dirty="0">
                          <a:solidFill>
                            <a:schemeClr val="tx1"/>
                          </a:solidFill>
                          <a:effectLst/>
                          <a:latin typeface="+mn-lt"/>
                          <a:ea typeface="+mn-ea"/>
                          <a:cs typeface="+mn-cs"/>
                        </a:rPr>
                        <a:t>nrichir son vocabulaire </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100" kern="1200" dirty="0">
                          <a:solidFill>
                            <a:schemeClr val="tx1"/>
                          </a:solidFill>
                          <a:effectLst/>
                          <a:latin typeface="+mn-lt"/>
                          <a:ea typeface="Calibri" panose="020F0502020204030204" pitchFamily="34" charset="0"/>
                          <a:cs typeface="Times New Roman" panose="02020603050405020304" pitchFamily="18" charset="0"/>
                        </a:rPr>
                        <a:t>Utiliser le contexte pour donner un sens au mot nouveau</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lvl="0" indent="0" algn="just">
                        <a:buFont typeface="Wingdings" panose="05000000000000000000" pitchFamily="2" charset="2"/>
                        <a:buNone/>
                      </a:pPr>
                      <a:r>
                        <a:rPr lang="fr-FR" sz="1100" kern="1200" dirty="0">
                          <a:solidFill>
                            <a:schemeClr val="tx1"/>
                          </a:solidFill>
                          <a:effectLst/>
                          <a:latin typeface="+mn-lt"/>
                          <a:ea typeface="Calibri" panose="020F0502020204030204" pitchFamily="34" charset="0"/>
                          <a:cs typeface="Times New Roman" panose="02020603050405020304" pitchFamily="18" charset="0"/>
                        </a:rPr>
                        <a:t>Faire des connexions entre plusieurs lectures</a:t>
                      </a:r>
                    </a:p>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FR" sz="1100" kern="1200" dirty="0">
                        <a:solidFill>
                          <a:schemeClr val="tx1"/>
                        </a:solidFill>
                        <a:effectLst/>
                        <a:latin typeface="+mn-lt"/>
                        <a:ea typeface="Calibri" panose="020F0502020204030204" pitchFamily="34" charset="0"/>
                        <a:cs typeface="Times New Roman" panose="02020603050405020304" pitchFamily="18" charset="0"/>
                      </a:endParaRPr>
                    </a:p>
                    <a:p>
                      <a:pPr marL="0" lvl="0" indent="0" algn="just">
                        <a:buFont typeface="Wingdings" panose="05000000000000000000" pitchFamily="2" charset="2"/>
                        <a:buNone/>
                      </a:pPr>
                      <a:endParaRPr lang="fr-FR" sz="1100" kern="1200" dirty="0">
                        <a:solidFill>
                          <a:schemeClr val="tx1"/>
                        </a:solidFill>
                        <a:effectLst/>
                        <a:latin typeface="+mn-lt"/>
                        <a:ea typeface="Calibri" panose="020F0502020204030204" pitchFamily="34"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sz="1100" dirty="0">
                        <a:effectLst/>
                        <a:latin typeface="+mj-lt"/>
                        <a:ea typeface="Calibri" panose="020F0502020204030204" pitchFamily="34"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E</a:t>
                      </a:r>
                      <a:r>
                        <a:rPr lang="fr-FR" sz="1100" u="sng" kern="1200" dirty="0">
                          <a:solidFill>
                            <a:schemeClr val="tx1"/>
                          </a:solidFill>
                          <a:effectLst/>
                          <a:latin typeface="+mn-lt"/>
                          <a:ea typeface="+mn-ea"/>
                          <a:cs typeface="+mn-cs"/>
                        </a:rPr>
                        <a:t>nrichir son vocabulaire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tx1"/>
                          </a:solidFill>
                          <a:effectLst/>
                          <a:latin typeface="+mn-lt"/>
                          <a:ea typeface="Calibri" panose="020F0502020204030204" pitchFamily="34" charset="0"/>
                          <a:cs typeface="Times New Roman" panose="02020603050405020304" pitchFamily="18" charset="0"/>
                        </a:rPr>
                        <a:t>Chercher la signification d’un mot inconnu</a:t>
                      </a:r>
                    </a:p>
                    <a:p>
                      <a:endParaRPr lang="fr-FR" sz="1100" dirty="0"/>
                    </a:p>
                  </a:txBody>
                  <a:tcPr marL="2145" marR="2145" marT="2145" marB="2145"/>
                </a:tc>
                <a:extLst>
                  <a:ext uri="{0D108BD9-81ED-4DB2-BD59-A6C34878D82A}">
                    <a16:rowId xmlns:a16="http://schemas.microsoft.com/office/drawing/2014/main" val="730502069"/>
                  </a:ext>
                </a:extLst>
              </a:tr>
            </a:tbl>
          </a:graphicData>
        </a:graphic>
      </p:graphicFrame>
    </p:spTree>
    <p:extLst>
      <p:ext uri="{BB962C8B-B14F-4D97-AF65-F5344CB8AC3E}">
        <p14:creationId xmlns:p14="http://schemas.microsoft.com/office/powerpoint/2010/main" val="2886024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A99DC4CA-CCC9-4BA6-8F91-30D66F0E6273}"/>
              </a:ext>
            </a:extLst>
          </p:cNvPr>
          <p:cNvGraphicFramePr>
            <a:graphicFrameLocks noGrp="1"/>
          </p:cNvGraphicFramePr>
          <p:nvPr>
            <p:extLst>
              <p:ext uri="{D42A27DB-BD31-4B8C-83A1-F6EECF244321}">
                <p14:modId xmlns:p14="http://schemas.microsoft.com/office/powerpoint/2010/main" val="1379476598"/>
              </p:ext>
            </p:extLst>
          </p:nvPr>
        </p:nvGraphicFramePr>
        <p:xfrm>
          <a:off x="94315" y="3475836"/>
          <a:ext cx="9717370" cy="3289780"/>
        </p:xfrm>
        <a:graphic>
          <a:graphicData uri="http://schemas.openxmlformats.org/drawingml/2006/table">
            <a:tbl>
              <a:tblPr>
                <a:tableStyleId>{E8B1032C-EA38-4F05-BA0D-38AFFFC7BED3}</a:tableStyleId>
              </a:tblPr>
              <a:tblGrid>
                <a:gridCol w="1943474">
                  <a:extLst>
                    <a:ext uri="{9D8B030D-6E8A-4147-A177-3AD203B41FA5}">
                      <a16:colId xmlns:a16="http://schemas.microsoft.com/office/drawing/2014/main" val="1673984684"/>
                    </a:ext>
                  </a:extLst>
                </a:gridCol>
                <a:gridCol w="1943474">
                  <a:extLst>
                    <a:ext uri="{9D8B030D-6E8A-4147-A177-3AD203B41FA5}">
                      <a16:colId xmlns:a16="http://schemas.microsoft.com/office/drawing/2014/main" val="3190674077"/>
                    </a:ext>
                  </a:extLst>
                </a:gridCol>
                <a:gridCol w="1943474">
                  <a:extLst>
                    <a:ext uri="{9D8B030D-6E8A-4147-A177-3AD203B41FA5}">
                      <a16:colId xmlns:a16="http://schemas.microsoft.com/office/drawing/2014/main" val="3088273671"/>
                    </a:ext>
                  </a:extLst>
                </a:gridCol>
                <a:gridCol w="1943474">
                  <a:extLst>
                    <a:ext uri="{9D8B030D-6E8A-4147-A177-3AD203B41FA5}">
                      <a16:colId xmlns:a16="http://schemas.microsoft.com/office/drawing/2014/main" val="211263542"/>
                    </a:ext>
                  </a:extLst>
                </a:gridCol>
                <a:gridCol w="1943474">
                  <a:extLst>
                    <a:ext uri="{9D8B030D-6E8A-4147-A177-3AD203B41FA5}">
                      <a16:colId xmlns:a16="http://schemas.microsoft.com/office/drawing/2014/main" val="1981571137"/>
                    </a:ext>
                  </a:extLst>
                </a:gridCol>
              </a:tblGrid>
              <a:tr h="471498">
                <a:tc gridSpan="5">
                  <a:txBody>
                    <a:bodyPr/>
                    <a:lstStyle/>
                    <a:p>
                      <a:pPr>
                        <a:spcAft>
                          <a:spcPts val="0"/>
                        </a:spcAft>
                      </a:pPr>
                      <a:r>
                        <a:rPr lang="fr-FR" sz="1100" u="sng" kern="150" dirty="0">
                          <a:effectLst/>
                        </a:rPr>
                        <a:t>ACQUÉRIR ET PARTAGER LES VALEURS DE LA RÉPUBLIQUE :</a:t>
                      </a:r>
                    </a:p>
                    <a:p>
                      <a:pPr>
                        <a:spcAft>
                          <a:spcPts val="0"/>
                        </a:spcAft>
                      </a:pPr>
                      <a:r>
                        <a:rPr lang="fr-FR" sz="1100" kern="150" dirty="0">
                          <a:effectLst/>
                        </a:rPr>
                        <a:t>Comprendre que la vie collective implique le respect de règles ; Connaitre les valeurs, principes et symboles de la République française, de l’Union européenne et des sociétés démocratiques ; Identifier et connaitre les cadres d’une société démocratique</a:t>
                      </a:r>
                      <a:endParaRPr lang="fr-FR" sz="1100" kern="150" dirty="0">
                        <a:effectLst/>
                        <a:latin typeface="Times New Roman" panose="02020603050405020304" pitchFamily="18" charset="0"/>
                        <a:ea typeface="SimSun" panose="02010600030101010101" pitchFamily="2" charset="-122"/>
                      </a:endParaRPr>
                    </a:p>
                  </a:txBody>
                  <a:tcPr marL="4366" marR="4366" marT="4366" marB="4366">
                    <a:solidFill>
                      <a:schemeClr val="accent6">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061679813"/>
                  </a:ext>
                </a:extLst>
              </a:tr>
              <a:tr h="1040279">
                <a:tc>
                  <a:txBody>
                    <a:bodyPr/>
                    <a:lstStyle/>
                    <a:p>
                      <a:pPr>
                        <a:spcAft>
                          <a:spcPts val="0"/>
                        </a:spcAft>
                      </a:pPr>
                      <a:r>
                        <a:rPr lang="fr-FR" sz="1050" kern="150">
                          <a:effectLst/>
                        </a:rPr>
                        <a:t>• Elaborer les règles de vie. </a:t>
                      </a:r>
                    </a:p>
                    <a:p>
                      <a:pPr>
                        <a:spcAft>
                          <a:spcPts val="0"/>
                        </a:spcAft>
                      </a:pPr>
                      <a:r>
                        <a:rPr lang="fr-FR" sz="1050" kern="150">
                          <a:effectLst/>
                        </a:rPr>
                        <a:t>• Préciser les règles de sécurité et d’hygiène en classe </a:t>
                      </a:r>
                    </a:p>
                    <a:p>
                      <a:pPr>
                        <a:spcAft>
                          <a:spcPts val="0"/>
                        </a:spcAft>
                      </a:pPr>
                      <a:r>
                        <a:rPr lang="fr-FR" sz="1050" kern="150">
                          <a:effectLst/>
                        </a:rPr>
                        <a:t>• Mettre en œuvre, une fois par mois, un conseil d’élèves.</a:t>
                      </a:r>
                    </a:p>
                    <a:p>
                      <a:pPr>
                        <a:spcAft>
                          <a:spcPts val="0"/>
                        </a:spcAft>
                      </a:pPr>
                      <a:r>
                        <a:rPr lang="fr-FR" sz="1050" kern="150">
                          <a:effectLst/>
                        </a:rPr>
                        <a:t>• Distinguer les droits et les devoirs à l’école et dans la classe. </a:t>
                      </a:r>
                      <a:endParaRPr lang="fr-FR" sz="1050" kern="150">
                        <a:effectLst/>
                        <a:latin typeface="Times New Roman" panose="02020603050405020304" pitchFamily="18" charset="0"/>
                        <a:ea typeface="SimSun" panose="02010600030101010101" pitchFamily="2" charset="-122"/>
                        <a:cs typeface="Lucida Sans" panose="020B0602030504020204" pitchFamily="34" charset="0"/>
                      </a:endParaRPr>
                    </a:p>
                  </a:txBody>
                  <a:tcPr marL="4366" marR="4366" marT="4366" marB="4366"/>
                </a:tc>
                <a:tc>
                  <a:txBody>
                    <a:bodyPr/>
                    <a:lstStyle/>
                    <a:p>
                      <a:pPr>
                        <a:spcAft>
                          <a:spcPts val="0"/>
                        </a:spcAft>
                      </a:pPr>
                      <a:r>
                        <a:rPr lang="fr-FR" sz="1050" kern="150" dirty="0">
                          <a:effectLst/>
                        </a:rPr>
                        <a:t>• Les stéréotypes filles-garçons : </a:t>
                      </a:r>
                    </a:p>
                    <a:p>
                      <a:pPr>
                        <a:spcAft>
                          <a:spcPts val="0"/>
                        </a:spcAft>
                      </a:pPr>
                      <a:r>
                        <a:rPr lang="fr-FR" sz="1050" kern="150" dirty="0">
                          <a:effectLst/>
                        </a:rPr>
                        <a:t>A partir de la lecture d’albums ou de films, discuter de l’égalité</a:t>
                      </a:r>
                    </a:p>
                    <a:p>
                      <a:pPr>
                        <a:spcAft>
                          <a:spcPts val="0"/>
                        </a:spcAft>
                      </a:pPr>
                      <a:r>
                        <a:rPr lang="fr-FR" sz="1050" kern="150" dirty="0">
                          <a:effectLst/>
                        </a:rPr>
                        <a:t>garçons-filles</a:t>
                      </a:r>
                    </a:p>
                    <a:p>
                      <a:pPr>
                        <a:spcAft>
                          <a:spcPts val="0"/>
                        </a:spcAft>
                      </a:pPr>
                      <a:r>
                        <a:rPr lang="fr-FR" sz="1050" kern="150" dirty="0">
                          <a:effectLst/>
                        </a:rPr>
                        <a:t>• Comprendre le principe de laïcité.</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a:spcAft>
                          <a:spcPts val="0"/>
                        </a:spcAft>
                      </a:pPr>
                      <a:r>
                        <a:rPr lang="fr-FR" sz="1050" kern="150" dirty="0">
                          <a:effectLst/>
                        </a:rPr>
                        <a:t>• connaitre les valeurs et les principes de la république française. </a:t>
                      </a:r>
                    </a:p>
                    <a:p>
                      <a:pPr>
                        <a:spcAft>
                          <a:spcPts val="0"/>
                        </a:spcAft>
                      </a:pPr>
                      <a:r>
                        <a:rPr lang="fr-FR" sz="1050" kern="150" dirty="0">
                          <a:effectLst/>
                        </a:rPr>
                        <a:t> • connaitre les droits des enfants</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a:spcAft>
                          <a:spcPts val="0"/>
                        </a:spcAft>
                      </a:pPr>
                      <a:r>
                        <a:rPr lang="fr-FR" sz="1050" kern="150" dirty="0">
                          <a:effectLst/>
                        </a:rPr>
                        <a:t>• Identifier les attitudes adéquates et le respect des lieux visités : respect de la nature et de ses habitants, ... </a:t>
                      </a:r>
                    </a:p>
                  </a:txBody>
                  <a:tcPr marL="794" marR="794" marT="0" marB="0"/>
                </a:tc>
                <a:tc>
                  <a:txBody>
                    <a:bodyPr/>
                    <a:lstStyle/>
                    <a:p>
                      <a:pPr>
                        <a:spcAft>
                          <a:spcPts val="0"/>
                        </a:spcAft>
                      </a:pPr>
                      <a:r>
                        <a:rPr lang="fr-FR" sz="1050" kern="150" dirty="0">
                          <a:effectLst/>
                        </a:rPr>
                        <a:t>• Préciser les règles de sécurité en sortie.</a:t>
                      </a:r>
                    </a:p>
                    <a:p>
                      <a:pPr>
                        <a:spcAft>
                          <a:spcPts val="0"/>
                        </a:spcAft>
                      </a:pPr>
                      <a:r>
                        <a:rPr lang="fr-FR" sz="1050" kern="150" dirty="0">
                          <a:effectLst/>
                        </a:rPr>
                        <a:t>• Se déplacer en tant que piéton en respectant les règles élémentaires de prudence.</a:t>
                      </a:r>
                    </a:p>
                  </a:txBody>
                  <a:tcPr marL="794" marR="794" marT="0" marB="0"/>
                </a:tc>
                <a:extLst>
                  <a:ext uri="{0D108BD9-81ED-4DB2-BD59-A6C34878D82A}">
                    <a16:rowId xmlns:a16="http://schemas.microsoft.com/office/drawing/2014/main" val="1097736769"/>
                  </a:ext>
                </a:extLst>
              </a:tr>
              <a:tr h="471498">
                <a:tc gridSpan="5">
                  <a:txBody>
                    <a:bodyPr/>
                    <a:lstStyle/>
                    <a:p>
                      <a:pPr>
                        <a:spcAft>
                          <a:spcPts val="0"/>
                        </a:spcAft>
                      </a:pPr>
                      <a:r>
                        <a:rPr lang="fr-FR" sz="1100" u="sng" kern="150" dirty="0">
                          <a:effectLst/>
                        </a:rPr>
                        <a:t>CONSTRUIRE UNE CULTURE CIVIQUE :</a:t>
                      </a:r>
                    </a:p>
                    <a:p>
                      <a:pPr>
                        <a:spcAft>
                          <a:spcPts val="0"/>
                        </a:spcAft>
                      </a:pPr>
                      <a:r>
                        <a:rPr lang="fr-FR" sz="1100" kern="150" dirty="0">
                          <a:effectLst/>
                        </a:rPr>
                        <a:t>Comprendre et expérimenter l’engagement dans la classe, dans l’école et dans l’établissement ; Comprendre le sens de l’intérêt général ; Exercer son jugement, construire l’esprit critique</a:t>
                      </a:r>
                      <a:endParaRPr lang="fr-FR" sz="1100" kern="150" dirty="0">
                        <a:effectLst/>
                        <a:latin typeface="Times New Roman" panose="02020603050405020304" pitchFamily="18" charset="0"/>
                        <a:ea typeface="SimSun" panose="02010600030101010101" pitchFamily="2" charset="-122"/>
                      </a:endParaRPr>
                    </a:p>
                  </a:txBody>
                  <a:tcPr marL="4366" marR="4366" marT="4366" marB="4366">
                    <a:solidFill>
                      <a:schemeClr val="accent6">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4889650"/>
                  </a:ext>
                </a:extLst>
              </a:tr>
              <a:tr h="327676">
                <a:tc>
                  <a:txBody>
                    <a:bodyPr/>
                    <a:lstStyle/>
                    <a:p>
                      <a:pPr>
                        <a:spcAft>
                          <a:spcPts val="600"/>
                        </a:spcAft>
                      </a:pPr>
                      <a:r>
                        <a:rPr lang="fr-FR" sz="1050" kern="150" dirty="0">
                          <a:effectLst/>
                        </a:rPr>
                        <a:t>• Débat réglé : Pourquoi on ne fait pas tout ce qu’on veut ?</a:t>
                      </a:r>
                    </a:p>
                  </a:txBody>
                  <a:tcPr marL="4366" marR="4366" marT="4366" marB="4366"/>
                </a:tc>
                <a:tc>
                  <a:txBody>
                    <a:bodyPr/>
                    <a:lstStyle/>
                    <a:p>
                      <a:pPr>
                        <a:spcAft>
                          <a:spcPts val="600"/>
                        </a:spcAft>
                      </a:pPr>
                      <a:r>
                        <a:rPr lang="fr-FR" sz="1050" kern="150" dirty="0">
                          <a:effectLst/>
                        </a:rPr>
                        <a:t>• Débat réglé : Être une fille ou un garçon, est-ce que c’est pareil ?</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a:spcAft>
                          <a:spcPts val="600"/>
                        </a:spcAft>
                      </a:pPr>
                      <a:r>
                        <a:rPr lang="fr-FR" sz="1050" kern="150" dirty="0">
                          <a:effectLst/>
                        </a:rPr>
                        <a:t>• Débat réglé : C’est quoi être un enfant ?</a:t>
                      </a:r>
                    </a:p>
                  </a:txBody>
                  <a:tcPr marL="794" marR="794" marT="0" marB="0"/>
                </a:tc>
                <a:tc>
                  <a:txBody>
                    <a:bodyPr/>
                    <a:lstStyle/>
                    <a:p>
                      <a:pPr>
                        <a:spcAft>
                          <a:spcPts val="600"/>
                        </a:spcAft>
                      </a:pPr>
                      <a:r>
                        <a:rPr lang="fr-FR" sz="1050" kern="150" dirty="0">
                          <a:effectLst/>
                        </a:rPr>
                        <a:t>• Débat réglé : c’est quoi l’amitié?</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fr-FR" sz="1050" kern="150" dirty="0">
                          <a:effectLst/>
                        </a:rPr>
                        <a:t> • Débat réglé : c’est quoi se moquer?</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extLst>
                  <a:ext uri="{0D108BD9-81ED-4DB2-BD59-A6C34878D82A}">
                    <a16:rowId xmlns:a16="http://schemas.microsoft.com/office/drawing/2014/main" val="4255659926"/>
                  </a:ext>
                </a:extLst>
              </a:tr>
              <a:tr h="745355">
                <a:tc>
                  <a:txBody>
                    <a:bodyPr/>
                    <a:lstStyle/>
                    <a:p>
                      <a:pPr>
                        <a:spcAft>
                          <a:spcPts val="0"/>
                        </a:spcAft>
                      </a:pPr>
                      <a:r>
                        <a:rPr lang="fr-FR" sz="1050" kern="150" dirty="0">
                          <a:effectLst/>
                        </a:rPr>
                        <a:t>•Prendre des responsabilités dans la classe et dans son école. </a:t>
                      </a:r>
                    </a:p>
                    <a:p>
                      <a:pPr>
                        <a:spcAft>
                          <a:spcPts val="0"/>
                        </a:spcAft>
                      </a:pPr>
                      <a:r>
                        <a:rPr lang="fr-FR" sz="1050" kern="150" dirty="0">
                          <a:effectLst/>
                        </a:rPr>
                        <a:t>• Retenir quelques règles à appliquer en situation de danger : jeu théâtral. </a:t>
                      </a:r>
                    </a:p>
                  </a:txBody>
                  <a:tcPr marL="4366" marR="4366" marT="4366" marB="4366"/>
                </a:tc>
                <a:tc>
                  <a:txBody>
                    <a:bodyPr/>
                    <a:lstStyle/>
                    <a:p>
                      <a:pPr>
                        <a:spcAft>
                          <a:spcPts val="0"/>
                        </a:spcAft>
                      </a:pPr>
                      <a:r>
                        <a:rPr lang="fr-FR" sz="1050" kern="150" dirty="0">
                          <a:effectLst/>
                        </a:rPr>
                        <a:t> </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a:spcAft>
                          <a:spcPts val="0"/>
                        </a:spcAft>
                      </a:pPr>
                      <a:r>
                        <a:rPr lang="fr-FR" sz="1050" kern="150" dirty="0">
                          <a:effectLst/>
                        </a:rPr>
                        <a:t> </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a:spcAft>
                          <a:spcPts val="0"/>
                        </a:spcAft>
                      </a:pPr>
                      <a:r>
                        <a:rPr lang="fr-FR" sz="1050" kern="150" dirty="0">
                          <a:effectLst/>
                        </a:rPr>
                        <a:t>• Prendre des responsabilités dans la classe et dans son école. </a:t>
                      </a:r>
                    </a:p>
                    <a:p>
                      <a:pPr>
                        <a:spcAft>
                          <a:spcPts val="0"/>
                        </a:spcAft>
                      </a:pPr>
                      <a:r>
                        <a:rPr lang="fr-FR" sz="1050" kern="150" dirty="0">
                          <a:effectLst/>
                        </a:rPr>
                        <a:t>• Participer au nettoyage de printemps dans l’école ou le quartier.</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794" marR="794" marT="0" marB="0"/>
                </a:tc>
                <a:tc>
                  <a:txBody>
                    <a:bodyPr/>
                    <a:lstStyle/>
                    <a:p>
                      <a:pPr>
                        <a:spcAft>
                          <a:spcPts val="0"/>
                        </a:spcAft>
                      </a:pPr>
                      <a:r>
                        <a:rPr lang="fr-FR" sz="1050" kern="150" dirty="0">
                          <a:effectLst/>
                        </a:rPr>
                        <a:t>• Identifier les risques dans la rue et sur la route lors de déplacements et de sorties à pieds. </a:t>
                      </a:r>
                    </a:p>
                  </a:txBody>
                  <a:tcPr marL="794" marR="794" marT="0" marB="0"/>
                </a:tc>
                <a:extLst>
                  <a:ext uri="{0D108BD9-81ED-4DB2-BD59-A6C34878D82A}">
                    <a16:rowId xmlns:a16="http://schemas.microsoft.com/office/drawing/2014/main" val="1480430777"/>
                  </a:ext>
                </a:extLst>
              </a:tr>
            </a:tbl>
          </a:graphicData>
        </a:graphic>
      </p:graphicFrame>
      <p:sp>
        <p:nvSpPr>
          <p:cNvPr id="3" name="Zone de texte 41">
            <a:extLst>
              <a:ext uri="{FF2B5EF4-FFF2-40B4-BE49-F238E27FC236}">
                <a16:creationId xmlns:a16="http://schemas.microsoft.com/office/drawing/2014/main" id="{2C12BAD6-E9F4-4A22-8790-4859E0C3B2B5}"/>
              </a:ext>
            </a:extLst>
          </p:cNvPr>
          <p:cNvSpPr txBox="1">
            <a:spLocks noChangeArrowheads="1"/>
          </p:cNvSpPr>
          <p:nvPr/>
        </p:nvSpPr>
        <p:spPr bwMode="auto">
          <a:xfrm>
            <a:off x="9367976" y="35435"/>
            <a:ext cx="656362" cy="343813"/>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B050"/>
                </a:solidFill>
                <a:effectLst/>
                <a:latin typeface="KG Second Chances Solid" panose="02000000000000000000" pitchFamily="2" charset="0"/>
                <a:ea typeface="Calibri" panose="020F0502020204030204" pitchFamily="34" charset="0"/>
                <a:cs typeface="Times New Roman" panose="02020603050405020304" pitchFamily="18" charset="0"/>
              </a:rPr>
              <a:t>CE1</a:t>
            </a:r>
          </a:p>
        </p:txBody>
      </p:sp>
      <p:sp>
        <p:nvSpPr>
          <p:cNvPr id="5" name="Zone de texte 40">
            <a:extLst>
              <a:ext uri="{FF2B5EF4-FFF2-40B4-BE49-F238E27FC236}">
                <a16:creationId xmlns:a16="http://schemas.microsoft.com/office/drawing/2014/main" id="{9E958306-D04D-4E7B-90D9-6D58CA273F86}"/>
              </a:ext>
            </a:extLst>
          </p:cNvPr>
          <p:cNvSpPr txBox="1">
            <a:spLocks noChangeArrowheads="1"/>
          </p:cNvSpPr>
          <p:nvPr/>
        </p:nvSpPr>
        <p:spPr bwMode="auto">
          <a:xfrm>
            <a:off x="-1" y="0"/>
            <a:ext cx="1115219" cy="297711"/>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B050"/>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p>
        </p:txBody>
      </p:sp>
      <p:sp>
        <p:nvSpPr>
          <p:cNvPr id="6" name="Rectangle 6">
            <a:extLst>
              <a:ext uri="{FF2B5EF4-FFF2-40B4-BE49-F238E27FC236}">
                <a16:creationId xmlns:a16="http://schemas.microsoft.com/office/drawing/2014/main" id="{F83DB6A8-6DC1-4711-9879-D575F0E80CA3}"/>
              </a:ext>
            </a:extLst>
          </p:cNvPr>
          <p:cNvSpPr>
            <a:spLocks noChangeArrowheads="1"/>
          </p:cNvSpPr>
          <p:nvPr/>
        </p:nvSpPr>
        <p:spPr bwMode="auto">
          <a:xfrm>
            <a:off x="1679954" y="-40981"/>
            <a:ext cx="6331349"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1600" b="1" i="0" u="none" strike="noStrike" cap="none" normalizeH="0" baseline="0" dirty="0">
                <a:ln>
                  <a:noFill/>
                </a:ln>
                <a:solidFill>
                  <a:srgbClr val="00B050"/>
                </a:solidFill>
                <a:effectLst/>
                <a:latin typeface="KG Second Chances Solid" panose="02000000000000000000" pitchFamily="2" charset="0"/>
                <a:ea typeface="SimSun" panose="02010600030101010101" pitchFamily="2" charset="-122"/>
                <a:cs typeface="Times New Roman" panose="02020603050405020304" pitchFamily="18" charset="0"/>
              </a:rPr>
              <a:t>ENSEIGNEMENT MORAL ET CIVIQUE</a:t>
            </a:r>
            <a:endParaRPr kumimoji="0" lang="fr-FR" altLang="zh-CN" sz="900" b="0" i="0" u="none" strike="noStrike" cap="none" normalizeH="0" baseline="0" dirty="0">
              <a:ln>
                <a:noFill/>
              </a:ln>
              <a:solidFill>
                <a:srgbClr val="00B050"/>
              </a:solidFill>
              <a:effectLst/>
              <a:latin typeface="KG Second Chances Solid" panose="02000000000000000000"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1800" b="1" i="0" u="sng" strike="noStrike" cap="none" normalizeH="0" baseline="0" dirty="0">
                <a:ln>
                  <a:noFill/>
                </a:ln>
                <a:solidFill>
                  <a:srgbClr val="00B050"/>
                </a:solidFill>
                <a:effectLst/>
                <a:latin typeface="KG Eliza Schuyler Script" panose="03000500000000020002" pitchFamily="66" charset="0"/>
                <a:ea typeface="SimSun" panose="02010600030101010101" pitchFamily="2" charset="-122"/>
                <a:cs typeface="Times New Roman" panose="02020603050405020304" pitchFamily="18" charset="0"/>
              </a:rPr>
              <a:t>Parcours citoyen – Éducation aux médias et à l'information</a:t>
            </a:r>
            <a:endParaRPr kumimoji="0" lang="fr-FR" altLang="zh-CN" sz="1800" b="0" i="0" u="none" strike="noStrike" cap="none" normalizeH="0" baseline="0" dirty="0">
              <a:ln>
                <a:noFill/>
              </a:ln>
              <a:solidFill>
                <a:srgbClr val="00B050"/>
              </a:solidFill>
              <a:effectLst/>
              <a:latin typeface="Arial" panose="020B0604020202020204" pitchFamily="34" charset="0"/>
            </a:endParaRPr>
          </a:p>
        </p:txBody>
      </p:sp>
      <p:graphicFrame>
        <p:nvGraphicFramePr>
          <p:cNvPr id="7" name="Tableau 6">
            <a:extLst>
              <a:ext uri="{FF2B5EF4-FFF2-40B4-BE49-F238E27FC236}">
                <a16:creationId xmlns:a16="http://schemas.microsoft.com/office/drawing/2014/main" id="{DAE1A876-14FD-4DAD-8CF8-05B452056480}"/>
              </a:ext>
            </a:extLst>
          </p:cNvPr>
          <p:cNvGraphicFramePr>
            <a:graphicFrameLocks noGrp="1"/>
          </p:cNvGraphicFramePr>
          <p:nvPr>
            <p:extLst>
              <p:ext uri="{D42A27DB-BD31-4B8C-83A1-F6EECF244321}">
                <p14:modId xmlns:p14="http://schemas.microsoft.com/office/powerpoint/2010/main" val="792411220"/>
              </p:ext>
            </p:extLst>
          </p:nvPr>
        </p:nvGraphicFramePr>
        <p:xfrm>
          <a:off x="94315" y="574572"/>
          <a:ext cx="9717370" cy="2854428"/>
        </p:xfrm>
        <a:graphic>
          <a:graphicData uri="http://schemas.openxmlformats.org/drawingml/2006/table">
            <a:tbl>
              <a:tblPr>
                <a:tableStyleId>{E8B1032C-EA38-4F05-BA0D-38AFFFC7BED3}</a:tableStyleId>
              </a:tblPr>
              <a:tblGrid>
                <a:gridCol w="1942863">
                  <a:extLst>
                    <a:ext uri="{9D8B030D-6E8A-4147-A177-3AD203B41FA5}">
                      <a16:colId xmlns:a16="http://schemas.microsoft.com/office/drawing/2014/main" val="905781693"/>
                    </a:ext>
                  </a:extLst>
                </a:gridCol>
                <a:gridCol w="1943474">
                  <a:extLst>
                    <a:ext uri="{9D8B030D-6E8A-4147-A177-3AD203B41FA5}">
                      <a16:colId xmlns:a16="http://schemas.microsoft.com/office/drawing/2014/main" val="595086239"/>
                    </a:ext>
                  </a:extLst>
                </a:gridCol>
                <a:gridCol w="1943474">
                  <a:extLst>
                    <a:ext uri="{9D8B030D-6E8A-4147-A177-3AD203B41FA5}">
                      <a16:colId xmlns:a16="http://schemas.microsoft.com/office/drawing/2014/main" val="4203278680"/>
                    </a:ext>
                  </a:extLst>
                </a:gridCol>
                <a:gridCol w="1943474">
                  <a:extLst>
                    <a:ext uri="{9D8B030D-6E8A-4147-A177-3AD203B41FA5}">
                      <a16:colId xmlns:a16="http://schemas.microsoft.com/office/drawing/2014/main" val="102924498"/>
                    </a:ext>
                  </a:extLst>
                </a:gridCol>
                <a:gridCol w="1944085">
                  <a:extLst>
                    <a:ext uri="{9D8B030D-6E8A-4147-A177-3AD203B41FA5}">
                      <a16:colId xmlns:a16="http://schemas.microsoft.com/office/drawing/2014/main" val="1989695125"/>
                    </a:ext>
                  </a:extLst>
                </a:gridCol>
              </a:tblGrid>
              <a:tr h="167308">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extLst>
                  <a:ext uri="{0D108BD9-81ED-4DB2-BD59-A6C34878D82A}">
                    <a16:rowId xmlns:a16="http://schemas.microsoft.com/office/drawing/2014/main" val="3260193638"/>
                  </a:ext>
                </a:extLst>
              </a:tr>
              <a:tr h="304315">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50" dirty="0">
                          <a:effectLst/>
                        </a:rPr>
                        <a:t>RESPECTER AUTRUI :</a:t>
                      </a:r>
                      <a:endParaRPr lang="fr-FR" sz="1100" u="sng" kern="150" dirty="0">
                        <a:effectLst/>
                        <a:latin typeface="Times New Roman" panose="02020603050405020304" pitchFamily="18" charset="0"/>
                        <a:ea typeface="SimSun" panose="02010600030101010101" pitchFamily="2" charset="-122"/>
                        <a:cs typeface="Lucida Sans" panose="020B0602030504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kern="150" dirty="0">
                          <a:effectLst/>
                        </a:rPr>
                        <a:t>Le respect d’autrui ; Identifier et exprimer les émotions et les sentiments</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8538" marR="18538" marT="18538" marB="18538">
                    <a:solidFill>
                      <a:schemeClr val="accent6">
                        <a:lumMod val="60000"/>
                        <a:lumOff val="40000"/>
                      </a:schemeClr>
                    </a:solidFill>
                  </a:tcPr>
                </a:tc>
                <a:tc hMerge="1">
                  <a:txBody>
                    <a:bodyPr/>
                    <a:lstStyle/>
                    <a:p>
                      <a:pPr algn="just"/>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tc hMerge="1">
                  <a:txBody>
                    <a:bodyPr/>
                    <a:lstStyle/>
                    <a:p>
                      <a:pPr algn="just"/>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tc hMerge="1">
                  <a:txBody>
                    <a:bodyPr/>
                    <a:lstStyle/>
                    <a:p>
                      <a:pPr algn="just"/>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tc hMerge="1">
                  <a:txBody>
                    <a:bodyPr/>
                    <a:lstStyle/>
                    <a:p>
                      <a:pPr algn="just"/>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extLst>
                  <a:ext uri="{0D108BD9-81ED-4DB2-BD59-A6C34878D82A}">
                    <a16:rowId xmlns:a16="http://schemas.microsoft.com/office/drawing/2014/main" val="2652811318"/>
                  </a:ext>
                </a:extLst>
              </a:tr>
              <a:tr h="1861213">
                <a:tc>
                  <a:txBody>
                    <a:bodyPr/>
                    <a:lstStyle/>
                    <a:p>
                      <a:pPr>
                        <a:spcAft>
                          <a:spcPts val="0"/>
                        </a:spcAft>
                      </a:pPr>
                      <a:r>
                        <a:rPr lang="fr-FR" sz="1050" kern="150" dirty="0">
                          <a:effectLst/>
                        </a:rPr>
                        <a:t>• Connaître les émotions de base : lecture d’un album dédié aux émotions puis échanges.</a:t>
                      </a:r>
                    </a:p>
                    <a:p>
                      <a:pPr>
                        <a:spcAft>
                          <a:spcPts val="0"/>
                        </a:spcAft>
                      </a:pPr>
                      <a:r>
                        <a:rPr lang="fr-FR" sz="1050" kern="150" dirty="0">
                          <a:effectLst/>
                        </a:rPr>
                        <a:t>• Connaître et appliquer les principes élémentaires de l’hygiène corporelle. </a:t>
                      </a:r>
                    </a:p>
                    <a:p>
                      <a:pPr>
                        <a:spcAft>
                          <a:spcPts val="0"/>
                        </a:spcAft>
                      </a:pPr>
                      <a:r>
                        <a:rPr lang="fr-FR" sz="1050" kern="150" dirty="0">
                          <a:effectLst/>
                        </a:rPr>
                        <a:t>• Connaître et appliquer les principes élémentaires d’hygiène bucco-dentaire.</a:t>
                      </a:r>
                    </a:p>
                    <a:p>
                      <a:pPr>
                        <a:spcAft>
                          <a:spcPts val="0"/>
                        </a:spcAft>
                      </a:pPr>
                      <a:r>
                        <a:rPr lang="fr-FR" sz="1050" kern="150" dirty="0">
                          <a:solidFill>
                            <a:srgbClr val="00B050"/>
                          </a:solidFill>
                          <a:effectLst/>
                        </a:rPr>
                        <a:t># fichier « le corps humain »</a:t>
                      </a:r>
                    </a:p>
                    <a:p>
                      <a:pPr>
                        <a:spcAft>
                          <a:spcPts val="0"/>
                        </a:spcAft>
                      </a:pPr>
                      <a:r>
                        <a:rPr lang="fr-FR" sz="1050" u="sng" kern="150" dirty="0">
                          <a:effectLst/>
                          <a:uFill>
                            <a:solidFill>
                              <a:srgbClr val="FFD966"/>
                            </a:solidFill>
                          </a:uFill>
                        </a:rPr>
                        <a:t>Apprendre à coopérer.</a:t>
                      </a:r>
                      <a:endParaRPr lang="fr-FR" sz="1050" kern="150" dirty="0">
                        <a:effectLst/>
                      </a:endParaRPr>
                    </a:p>
                    <a:p>
                      <a:pPr>
                        <a:spcAft>
                          <a:spcPts val="0"/>
                        </a:spcAft>
                      </a:pPr>
                      <a:r>
                        <a:rPr lang="fr-FR" sz="1050" kern="150" dirty="0">
                          <a:effectLst/>
                        </a:rPr>
                        <a:t>• Créer des affiches pour le respect de l’hygiène dans les toilettes de l’école. </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8538" marR="18538" marT="18538" marB="18538"/>
                </a:tc>
                <a:tc>
                  <a:txBody>
                    <a:bodyPr/>
                    <a:lstStyle/>
                    <a:p>
                      <a:pPr>
                        <a:spcAft>
                          <a:spcPts val="600"/>
                        </a:spcAft>
                      </a:pPr>
                      <a:r>
                        <a:rPr lang="fr-FR" sz="1050" u="sng" kern="150" dirty="0">
                          <a:solidFill>
                            <a:schemeClr val="tx1"/>
                          </a:solidFill>
                          <a:effectLst/>
                          <a:uFill>
                            <a:solidFill>
                              <a:srgbClr val="FFD966"/>
                            </a:solidFill>
                          </a:uFill>
                        </a:rPr>
                        <a:t>Apprendre à coopérer.</a:t>
                      </a:r>
                      <a:endParaRPr lang="fr-FR" sz="1050" u="sng" kern="150" dirty="0">
                        <a:solidFill>
                          <a:schemeClr val="tx1"/>
                        </a:solidFill>
                        <a:effectLst/>
                      </a:endParaRPr>
                    </a:p>
                    <a:p>
                      <a:pPr>
                        <a:spcAft>
                          <a:spcPts val="600"/>
                        </a:spcAft>
                      </a:pPr>
                      <a:r>
                        <a:rPr lang="fr-FR" sz="1050" kern="150" dirty="0">
                          <a:effectLst/>
                        </a:rPr>
                        <a:t>Créer une affiche reprenant les règles élémentaires de prudence identifiées au cours d’une sortie dans le quartier. </a:t>
                      </a:r>
                    </a:p>
                    <a:p>
                      <a:pPr>
                        <a:spcAft>
                          <a:spcPts val="600"/>
                        </a:spcAft>
                      </a:pPr>
                      <a:endParaRPr lang="fr-FR" sz="1050" kern="150" dirty="0">
                        <a:effectLst/>
                      </a:endParaRPr>
                    </a:p>
                    <a:p>
                      <a:pPr>
                        <a:spcAft>
                          <a:spcPts val="600"/>
                        </a:spcAft>
                      </a:pPr>
                      <a:r>
                        <a:rPr lang="fr-FR" sz="1050" u="sng" kern="150" dirty="0">
                          <a:effectLst/>
                          <a:uFill>
                            <a:solidFill>
                              <a:srgbClr val="FFD966"/>
                            </a:solidFill>
                          </a:uFill>
                        </a:rPr>
                        <a:t>Apprendre à coopérer.</a:t>
                      </a:r>
                      <a:endParaRPr lang="fr-FR" sz="1050" kern="150" dirty="0">
                        <a:effectLst/>
                      </a:endParaRPr>
                    </a:p>
                    <a:p>
                      <a:pPr>
                        <a:spcAft>
                          <a:spcPts val="600"/>
                        </a:spcAft>
                      </a:pPr>
                      <a:r>
                        <a:rPr lang="fr-FR" sz="1050" kern="150" dirty="0">
                          <a:effectLst/>
                        </a:rPr>
                        <a:t>• S’initier au tutorat, s’entraider. </a:t>
                      </a:r>
                    </a:p>
                    <a:p>
                      <a:pPr>
                        <a:spcAft>
                          <a:spcPts val="600"/>
                        </a:spcAft>
                      </a:pPr>
                      <a:r>
                        <a:rPr lang="fr-FR" sz="1050" kern="150" dirty="0">
                          <a:effectLst/>
                        </a:rPr>
                        <a:t> </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8538" marR="18538" marT="18538" marB="18538"/>
                </a:tc>
                <a:tc>
                  <a:txBody>
                    <a:bodyPr/>
                    <a:lstStyle/>
                    <a:p>
                      <a:pPr>
                        <a:spcAft>
                          <a:spcPts val="600"/>
                        </a:spcAft>
                      </a:pPr>
                      <a:r>
                        <a:rPr lang="fr-FR" sz="1050" u="sng" kern="150" dirty="0">
                          <a:effectLst/>
                        </a:rPr>
                        <a:t>Le respect de la nature</a:t>
                      </a:r>
                    </a:p>
                    <a:p>
                      <a:pPr>
                        <a:spcAft>
                          <a:spcPts val="600"/>
                        </a:spcAft>
                      </a:pPr>
                      <a:r>
                        <a:rPr lang="fr-FR" sz="1050" u="none" kern="150" dirty="0">
                          <a:effectLst/>
                          <a:uFill>
                            <a:solidFill>
                              <a:srgbClr val="FFD966"/>
                            </a:solidFill>
                          </a:uFill>
                        </a:rPr>
                        <a:t>A partir d’un diaporama, se sensibiliser au thème de la pollution des océans</a:t>
                      </a:r>
                      <a:endParaRPr lang="fr-FR" sz="1050" u="none" kern="150" dirty="0">
                        <a:effectLst/>
                      </a:endParaRPr>
                    </a:p>
                    <a:p>
                      <a:pPr>
                        <a:spcAft>
                          <a:spcPts val="600"/>
                        </a:spcAft>
                      </a:pPr>
                      <a:r>
                        <a:rPr lang="fr-FR" sz="1050" kern="150" dirty="0">
                          <a:effectLst/>
                        </a:rPr>
                        <a:t># fichier « l’eau dans tous ses états »</a:t>
                      </a:r>
                    </a:p>
                    <a:p>
                      <a:pPr>
                        <a:spcAft>
                          <a:spcPts val="600"/>
                        </a:spcAft>
                      </a:pPr>
                      <a:r>
                        <a:rPr lang="fr-FR" sz="1050" u="sng" kern="150" dirty="0">
                          <a:effectLst/>
                          <a:uFill>
                            <a:solidFill>
                              <a:srgbClr val="FFD966"/>
                            </a:solidFill>
                          </a:uFill>
                        </a:rPr>
                        <a:t>Apprendre à coopérer.</a:t>
                      </a:r>
                      <a:endParaRPr lang="fr-FR" sz="1050" kern="150" dirty="0">
                        <a:effectLst/>
                      </a:endParaRPr>
                    </a:p>
                    <a:p>
                      <a:pPr>
                        <a:spcAft>
                          <a:spcPts val="600"/>
                        </a:spcAft>
                      </a:pPr>
                      <a:r>
                        <a:rPr lang="fr-FR" sz="1050" kern="150" dirty="0">
                          <a:effectLst/>
                        </a:rPr>
                        <a:t>Créer une affiche sur la pollution des océans afin de sensibiliser les élèves de l’école.</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8538" marR="18538" marT="18538" marB="18538"/>
                </a:tc>
                <a:tc>
                  <a:txBody>
                    <a:bodyPr/>
                    <a:lstStyle/>
                    <a:p>
                      <a:pPr>
                        <a:spcAft>
                          <a:spcPts val="600"/>
                        </a:spcAft>
                      </a:pPr>
                      <a:r>
                        <a:rPr lang="fr-FR" sz="1050" u="sng" kern="150" dirty="0">
                          <a:effectLst/>
                        </a:rPr>
                        <a:t>Le respect de la nature</a:t>
                      </a:r>
                    </a:p>
                    <a:p>
                      <a:pPr>
                        <a:spcAft>
                          <a:spcPts val="600"/>
                        </a:spcAft>
                      </a:pPr>
                      <a:r>
                        <a:rPr lang="fr-FR" sz="1050" kern="150" dirty="0">
                          <a:effectLst/>
                        </a:rPr>
                        <a:t>• le recyclage des déchets </a:t>
                      </a:r>
                    </a:p>
                    <a:p>
                      <a:pPr>
                        <a:spcAft>
                          <a:spcPts val="600"/>
                        </a:spcAft>
                      </a:pPr>
                      <a:r>
                        <a:rPr lang="fr-FR" sz="1050" u="sng" kern="150" dirty="0">
                          <a:effectLst/>
                          <a:uFill>
                            <a:solidFill>
                              <a:srgbClr val="FFD966"/>
                            </a:solidFill>
                          </a:uFill>
                        </a:rPr>
                        <a:t>Apprendre à coopérer.</a:t>
                      </a:r>
                      <a:endParaRPr lang="fr-FR" sz="1050" kern="150" dirty="0">
                        <a:effectLst/>
                      </a:endParaRPr>
                    </a:p>
                    <a:p>
                      <a:pPr>
                        <a:spcAft>
                          <a:spcPts val="600"/>
                        </a:spcAft>
                      </a:pPr>
                      <a:r>
                        <a:rPr lang="fr-FR" sz="1050" kern="150" dirty="0">
                          <a:effectLst/>
                        </a:rPr>
                        <a:t>• Créer des affiches pour le respect de la nature lors d’une sortie.</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p>
                      <a:pPr algn="just"/>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8538" marR="18538" marT="18538" marB="18538"/>
                </a:tc>
                <a:tc>
                  <a:txBody>
                    <a:bodyPr/>
                    <a:lstStyle/>
                    <a:p>
                      <a:pPr>
                        <a:spcAft>
                          <a:spcPts val="600"/>
                        </a:spcAft>
                      </a:pPr>
                      <a:r>
                        <a:rPr lang="fr-FR" sz="1050" u="sng" kern="150" dirty="0">
                          <a:effectLst/>
                          <a:uFill>
                            <a:solidFill>
                              <a:srgbClr val="FFD966"/>
                            </a:solidFill>
                          </a:uFill>
                        </a:rPr>
                        <a:t>Prendre soin de soi et des autres</a:t>
                      </a:r>
                      <a:r>
                        <a:rPr lang="fr-FR" sz="1050" kern="150" dirty="0">
                          <a:effectLst/>
                        </a:rPr>
                        <a:t>.</a:t>
                      </a:r>
                    </a:p>
                    <a:p>
                      <a:pPr>
                        <a:spcAft>
                          <a:spcPts val="600"/>
                        </a:spcAft>
                      </a:pPr>
                      <a:r>
                        <a:rPr lang="fr-FR" sz="1050" kern="150" dirty="0">
                          <a:effectLst/>
                        </a:rPr>
                        <a:t>• A partir d’un corpus d’albums,</a:t>
                      </a:r>
                    </a:p>
                    <a:p>
                      <a:pPr>
                        <a:spcAft>
                          <a:spcPts val="600"/>
                        </a:spcAft>
                      </a:pPr>
                      <a:r>
                        <a:rPr lang="fr-FR" sz="1050" kern="150" dirty="0">
                          <a:effectLst/>
                        </a:rPr>
                        <a:t>Recenser les différences que nous pouvons avoir</a:t>
                      </a:r>
                    </a:p>
                    <a:p>
                      <a:pPr>
                        <a:spcAft>
                          <a:spcPts val="600"/>
                        </a:spcAft>
                      </a:pPr>
                      <a:r>
                        <a:rPr lang="fr-FR" sz="1050" u="sng" kern="150" dirty="0">
                          <a:effectLst/>
                        </a:rPr>
                        <a:t>Les handicaps</a:t>
                      </a:r>
                    </a:p>
                    <a:p>
                      <a:pPr>
                        <a:spcAft>
                          <a:spcPts val="600"/>
                        </a:spcAft>
                      </a:pPr>
                      <a:r>
                        <a:rPr lang="fr-FR" sz="1050" kern="150" dirty="0">
                          <a:effectLst/>
                        </a:rPr>
                        <a:t>• Connaitre et comprendre les différents types de handicaps et les adaptations nécessaires pour vivre en société.</a:t>
                      </a:r>
                    </a:p>
                  </a:txBody>
                  <a:tcPr marL="3371" marR="3371" marT="0" marB="0"/>
                </a:tc>
                <a:extLst>
                  <a:ext uri="{0D108BD9-81ED-4DB2-BD59-A6C34878D82A}">
                    <a16:rowId xmlns:a16="http://schemas.microsoft.com/office/drawing/2014/main" val="1771527240"/>
                  </a:ext>
                </a:extLst>
              </a:tr>
            </a:tbl>
          </a:graphicData>
        </a:graphic>
      </p:graphicFrame>
    </p:spTree>
    <p:extLst>
      <p:ext uri="{BB962C8B-B14F-4D97-AF65-F5344CB8AC3E}">
        <p14:creationId xmlns:p14="http://schemas.microsoft.com/office/powerpoint/2010/main" val="1074957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9EBF19E-9CB5-4ADF-9919-2AA7ABF47357}"/>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8DAD23D9-8851-4E83-B86D-312A8DFF73BE}"/>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FF9999"/>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rgbClr val="FF9999"/>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E8F4C059-8AA3-42C0-9347-8B275B9A7B52}"/>
              </a:ext>
            </a:extLst>
          </p:cNvPr>
          <p:cNvSpPr>
            <a:spLocks noChangeArrowheads="1"/>
          </p:cNvSpPr>
          <p:nvPr/>
        </p:nvSpPr>
        <p:spPr bwMode="auto">
          <a:xfrm>
            <a:off x="2996136" y="-2232"/>
            <a:ext cx="36134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rgbClr val="FF9999"/>
                </a:solidFill>
                <a:effectLst/>
                <a:latin typeface="KG Second Chances Solid" panose="02000000000000000000" pitchFamily="2" charset="0"/>
                <a:ea typeface="SimSun" panose="02010600030101010101" pitchFamily="2" charset="-122"/>
                <a:cs typeface="Times New Roman" panose="02020603050405020304" pitchFamily="18" charset="0"/>
              </a:rPr>
              <a:t>Pratiques artistiques</a:t>
            </a:r>
            <a:endParaRPr kumimoji="0" lang="fr-FR" altLang="zh-CN" sz="1050" b="0" i="0" u="none" strike="noStrike" cap="none" normalizeH="0" baseline="0" dirty="0">
              <a:ln>
                <a:noFill/>
              </a:ln>
              <a:solidFill>
                <a:srgbClr val="FF9999"/>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8C013A65-6755-413B-9D1A-44C78B316453}"/>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FF9999"/>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rgbClr val="FF9999"/>
              </a:solidFill>
              <a:effectLst/>
              <a:latin typeface="KG Second Chances Solid" panose="02000000000000000000" pitchFamily="2" charset="0"/>
            </a:endParaRPr>
          </a:p>
        </p:txBody>
      </p:sp>
      <p:graphicFrame>
        <p:nvGraphicFramePr>
          <p:cNvPr id="9" name="Tableau 8">
            <a:extLst>
              <a:ext uri="{FF2B5EF4-FFF2-40B4-BE49-F238E27FC236}">
                <a16:creationId xmlns:a16="http://schemas.microsoft.com/office/drawing/2014/main" id="{C36CBA16-6318-42A6-8F02-DB784FDD625A}"/>
              </a:ext>
            </a:extLst>
          </p:cNvPr>
          <p:cNvGraphicFramePr>
            <a:graphicFrameLocks noGrp="1"/>
          </p:cNvGraphicFramePr>
          <p:nvPr>
            <p:extLst>
              <p:ext uri="{D42A27DB-BD31-4B8C-83A1-F6EECF244321}">
                <p14:modId xmlns:p14="http://schemas.microsoft.com/office/powerpoint/2010/main" val="2769726331"/>
              </p:ext>
            </p:extLst>
          </p:nvPr>
        </p:nvGraphicFramePr>
        <p:xfrm>
          <a:off x="109182" y="853891"/>
          <a:ext cx="9689910" cy="4909940"/>
        </p:xfrm>
        <a:graphic>
          <a:graphicData uri="http://schemas.openxmlformats.org/drawingml/2006/table">
            <a:tbl>
              <a:tblPr>
                <a:tableStyleId>{616DA210-FB5B-4158-B5E0-FEB733F419BA}</a:tableStyleId>
              </a:tblPr>
              <a:tblGrid>
                <a:gridCol w="1925059">
                  <a:extLst>
                    <a:ext uri="{9D8B030D-6E8A-4147-A177-3AD203B41FA5}">
                      <a16:colId xmlns:a16="http://schemas.microsoft.com/office/drawing/2014/main" val="2518864477"/>
                    </a:ext>
                  </a:extLst>
                </a:gridCol>
                <a:gridCol w="1943955">
                  <a:extLst>
                    <a:ext uri="{9D8B030D-6E8A-4147-A177-3AD203B41FA5}">
                      <a16:colId xmlns:a16="http://schemas.microsoft.com/office/drawing/2014/main" val="3371948925"/>
                    </a:ext>
                  </a:extLst>
                </a:gridCol>
                <a:gridCol w="1934813">
                  <a:extLst>
                    <a:ext uri="{9D8B030D-6E8A-4147-A177-3AD203B41FA5}">
                      <a16:colId xmlns:a16="http://schemas.microsoft.com/office/drawing/2014/main" val="99496016"/>
                    </a:ext>
                  </a:extLst>
                </a:gridCol>
                <a:gridCol w="1944565">
                  <a:extLst>
                    <a:ext uri="{9D8B030D-6E8A-4147-A177-3AD203B41FA5}">
                      <a16:colId xmlns:a16="http://schemas.microsoft.com/office/drawing/2014/main" val="1341089814"/>
                    </a:ext>
                  </a:extLst>
                </a:gridCol>
                <a:gridCol w="1941518">
                  <a:extLst>
                    <a:ext uri="{9D8B030D-6E8A-4147-A177-3AD203B41FA5}">
                      <a16:colId xmlns:a16="http://schemas.microsoft.com/office/drawing/2014/main" val="4142130922"/>
                    </a:ext>
                  </a:extLst>
                </a:gridCol>
              </a:tblGrid>
              <a:tr h="105443">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rgbClr val="FFCCCC"/>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rgbClr val="FFCCCC"/>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rgbClr val="FFCCCC"/>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rgbClr val="FFCCCC"/>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rgbClr val="FFCCCC"/>
                    </a:solidFill>
                  </a:tcPr>
                </a:tc>
                <a:extLst>
                  <a:ext uri="{0D108BD9-81ED-4DB2-BD59-A6C34878D82A}">
                    <a16:rowId xmlns:a16="http://schemas.microsoft.com/office/drawing/2014/main" val="2074124866"/>
                  </a:ext>
                </a:extLst>
              </a:tr>
              <a:tr h="193405">
                <a:tc gridSpan="5">
                  <a:txBody>
                    <a:bodyPr/>
                    <a:lstStyle/>
                    <a:p>
                      <a:r>
                        <a:rPr lang="fr-FR" sz="1100" u="none" kern="1200" dirty="0">
                          <a:solidFill>
                            <a:schemeClr val="tx1"/>
                          </a:solidFill>
                          <a:effectLst/>
                          <a:latin typeface="+mn-lt"/>
                          <a:ea typeface="+mn-ea"/>
                          <a:cs typeface="+mn-cs"/>
                        </a:rPr>
                        <a:t>Expérimenter, produire, créer.</a:t>
                      </a:r>
                    </a:p>
                    <a:p>
                      <a:r>
                        <a:rPr lang="fr-FR" sz="1100" u="none" kern="1200" dirty="0">
                          <a:solidFill>
                            <a:schemeClr val="tx1"/>
                          </a:solidFill>
                          <a:effectLst/>
                          <a:latin typeface="+mn-lt"/>
                          <a:ea typeface="+mn-ea"/>
                          <a:cs typeface="+mn-cs"/>
                        </a:rPr>
                        <a:t>Mettre en œuvre un projet artistique.	</a:t>
                      </a:r>
                      <a:endParaRPr lang="fr-FR" sz="1100" u="none" dirty="0">
                        <a:effectLst/>
                        <a:latin typeface="+mn-lt"/>
                        <a:ea typeface="Calibri" panose="020F0502020204030204" pitchFamily="34" charset="0"/>
                        <a:cs typeface="Times New Roman" panose="02020603050405020304" pitchFamily="18" charset="0"/>
                      </a:endParaRPr>
                    </a:p>
                  </a:txBody>
                  <a:tcPr marL="15506" marR="15506" marT="15506" marB="15506">
                    <a:solidFill>
                      <a:srgbClr val="FF999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32608160"/>
                  </a:ext>
                </a:extLst>
              </a:tr>
              <a:tr h="892969">
                <a:tc>
                  <a:txBody>
                    <a:bodyPr/>
                    <a:lstStyle/>
                    <a:p>
                      <a:pPr>
                        <a:spcAft>
                          <a:spcPts val="595"/>
                        </a:spcAft>
                      </a:pPr>
                      <a:r>
                        <a:rPr lang="fr-FR" sz="1100" u="sng" kern="150" dirty="0">
                          <a:effectLst/>
                          <a:latin typeface="+mn-lt"/>
                          <a:ea typeface="SimSun" panose="02010600030101010101" pitchFamily="2" charset="-122"/>
                          <a:cs typeface="Lucida Sans" panose="020B0602030504020204" pitchFamily="34" charset="0"/>
                        </a:rPr>
                        <a:t>Couleur</a:t>
                      </a:r>
                      <a:r>
                        <a:rPr lang="fr-FR" sz="1100" kern="150" dirty="0">
                          <a:effectLst/>
                          <a:latin typeface="+mn-lt"/>
                          <a:ea typeface="SimSun" panose="02010600030101010101" pitchFamily="2" charset="-122"/>
                          <a:cs typeface="Lucida Sans" panose="020B0602030504020204" pitchFamily="34" charset="0"/>
                        </a:rPr>
                        <a:t>: monochrome</a:t>
                      </a:r>
                    </a:p>
                    <a:p>
                      <a:pPr>
                        <a:spcAft>
                          <a:spcPts val="595"/>
                        </a:spcAft>
                      </a:pPr>
                      <a:r>
                        <a:rPr lang="fr-FR" sz="1100" u="sng" kern="150" dirty="0">
                          <a:effectLst/>
                          <a:latin typeface="+mn-lt"/>
                          <a:ea typeface="SimSun" panose="02010600030101010101" pitchFamily="2" charset="-122"/>
                          <a:cs typeface="Lucida Sans" panose="020B0602030504020204" pitchFamily="34" charset="0"/>
                        </a:rPr>
                        <a:t>Graphisme</a:t>
                      </a:r>
                      <a:r>
                        <a:rPr lang="fr-FR" sz="1100" kern="150" dirty="0">
                          <a:effectLst/>
                          <a:latin typeface="+mn-lt"/>
                          <a:ea typeface="SimSun" panose="02010600030101010101" pitchFamily="2" charset="-122"/>
                          <a:cs typeface="Lucida Sans" panose="020B0602030504020204" pitchFamily="34" charset="0"/>
                        </a:rPr>
                        <a:t>: initiale de son prénom</a:t>
                      </a:r>
                    </a:p>
                    <a:p>
                      <a:pPr>
                        <a:spcAft>
                          <a:spcPts val="595"/>
                        </a:spcAft>
                      </a:pPr>
                      <a:r>
                        <a:rPr lang="fr-FR" sz="1100" u="sng" kern="150" dirty="0">
                          <a:effectLst/>
                          <a:latin typeface="+mn-lt"/>
                          <a:ea typeface="SimSun" panose="02010600030101010101" pitchFamily="2" charset="-122"/>
                          <a:cs typeface="Lucida Sans" panose="020B0602030504020204" pitchFamily="34" charset="0"/>
                        </a:rPr>
                        <a:t>Art et maths</a:t>
                      </a:r>
                      <a:r>
                        <a:rPr lang="fr-FR" sz="1100" kern="150" dirty="0">
                          <a:effectLst/>
                          <a:latin typeface="+mn-lt"/>
                          <a:ea typeface="SimSun" panose="02010600030101010101" pitchFamily="2" charset="-122"/>
                          <a:cs typeface="Lucida Sans" panose="020B0602030504020204" pitchFamily="34" charset="0"/>
                        </a:rPr>
                        <a:t>: mosaïque</a:t>
                      </a:r>
                    </a:p>
                    <a:p>
                      <a:pPr>
                        <a:spcAft>
                          <a:spcPts val="595"/>
                        </a:spcAft>
                      </a:pPr>
                      <a:r>
                        <a:rPr lang="fr-FR" sz="1100" dirty="0">
                          <a:effectLst/>
                          <a:latin typeface="+mn-lt"/>
                          <a:ea typeface="Calibri" panose="020F0502020204030204" pitchFamily="34" charset="0"/>
                          <a:cs typeface="Times New Roman" panose="02020603050405020304" pitchFamily="18" charset="0"/>
                        </a:rPr>
                        <a:t>les rituels de la tanière </a:t>
                      </a:r>
                      <a:r>
                        <a:rPr lang="fr-FR" sz="1100" dirty="0" err="1">
                          <a:effectLst/>
                          <a:latin typeface="+mn-lt"/>
                          <a:ea typeface="Calibri" panose="020F0502020204030204" pitchFamily="34" charset="0"/>
                          <a:cs typeface="Times New Roman" panose="02020603050405020304" pitchFamily="18" charset="0"/>
                        </a:rPr>
                        <a:t>Kyban</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a:spcAft>
                          <a:spcPts val="595"/>
                        </a:spcAft>
                      </a:pPr>
                      <a:r>
                        <a:rPr lang="fr-FR" sz="1100" u="sng" kern="150" dirty="0">
                          <a:effectLst/>
                          <a:latin typeface="+mn-lt"/>
                          <a:ea typeface="SimSun" panose="02010600030101010101" pitchFamily="2" charset="-122"/>
                          <a:cs typeface="Lucida Sans" panose="020B0602030504020204" pitchFamily="34" charset="0"/>
                        </a:rPr>
                        <a:t>Couleur</a:t>
                      </a:r>
                      <a:r>
                        <a:rPr lang="fr-FR" sz="1100" kern="150" dirty="0">
                          <a:effectLst/>
                          <a:latin typeface="+mn-lt"/>
                          <a:ea typeface="SimSun" panose="02010600030101010101" pitchFamily="2" charset="-122"/>
                          <a:cs typeface="Lucida Sans" panose="020B0602030504020204" pitchFamily="34" charset="0"/>
                        </a:rPr>
                        <a:t>: le cercle chromatique et les mélanges de couleurs</a:t>
                      </a:r>
                    </a:p>
                    <a:p>
                      <a:pPr>
                        <a:spcAft>
                          <a:spcPts val="595"/>
                        </a:spcAft>
                      </a:pPr>
                      <a:r>
                        <a:rPr lang="fr-FR" sz="1100" u="sng" kern="150" dirty="0">
                          <a:effectLst/>
                          <a:latin typeface="+mn-lt"/>
                          <a:ea typeface="SimSun" panose="02010600030101010101" pitchFamily="2" charset="-122"/>
                          <a:cs typeface="Lucida Sans" panose="020B0602030504020204" pitchFamily="34" charset="0"/>
                        </a:rPr>
                        <a:t>Graphisme</a:t>
                      </a:r>
                      <a:r>
                        <a:rPr lang="fr-FR" sz="1100" kern="150" dirty="0">
                          <a:effectLst/>
                          <a:latin typeface="+mn-lt"/>
                          <a:ea typeface="SimSun" panose="02010600030101010101" pitchFamily="2" charset="-122"/>
                          <a:cs typeface="Lucida Sans" panose="020B0602030504020204" pitchFamily="34" charset="0"/>
                        </a:rPr>
                        <a:t>: art aborigène (pointillisme)</a:t>
                      </a:r>
                    </a:p>
                    <a:p>
                      <a:pPr>
                        <a:spcAft>
                          <a:spcPts val="595"/>
                        </a:spcAft>
                      </a:pPr>
                      <a:r>
                        <a:rPr lang="fr-FR" sz="1100" u="sng" kern="150" dirty="0">
                          <a:effectLst/>
                          <a:latin typeface="+mn-lt"/>
                          <a:ea typeface="SimSun" panose="02010600030101010101" pitchFamily="2" charset="-122"/>
                          <a:cs typeface="Lucida Sans" panose="020B0602030504020204" pitchFamily="34" charset="0"/>
                        </a:rPr>
                        <a:t>Matière: </a:t>
                      </a:r>
                      <a:r>
                        <a:rPr lang="fr-FR" sz="1100" kern="150" dirty="0">
                          <a:effectLst/>
                          <a:latin typeface="+mn-lt"/>
                          <a:ea typeface="SimSun" panose="02010600030101010101" pitchFamily="2" charset="-122"/>
                          <a:cs typeface="Lucida Sans" panose="020B0602030504020204" pitchFamily="34" charset="0"/>
                        </a:rPr>
                        <a:t>land art d’automne</a:t>
                      </a:r>
                    </a:p>
                    <a:p>
                      <a:pPr>
                        <a:spcAft>
                          <a:spcPts val="595"/>
                        </a:spcAft>
                      </a:pPr>
                      <a:r>
                        <a:rPr lang="fr-FR" sz="1100" dirty="0">
                          <a:effectLst/>
                          <a:latin typeface="+mn-lt"/>
                          <a:ea typeface="Calibri" panose="020F0502020204030204" pitchFamily="34" charset="0"/>
                          <a:cs typeface="Times New Roman" panose="02020603050405020304" pitchFamily="18" charset="0"/>
                        </a:rPr>
                        <a:t>les rituels de la tanière </a:t>
                      </a:r>
                      <a:r>
                        <a:rPr lang="fr-FR" sz="1100" dirty="0" err="1">
                          <a:effectLst/>
                          <a:latin typeface="+mn-lt"/>
                          <a:ea typeface="Calibri" panose="020F0502020204030204" pitchFamily="34" charset="0"/>
                          <a:cs typeface="Times New Roman" panose="02020603050405020304" pitchFamily="18" charset="0"/>
                        </a:rPr>
                        <a:t>Kyban</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a:spcAft>
                          <a:spcPts val="595"/>
                        </a:spcAft>
                      </a:pPr>
                      <a:r>
                        <a:rPr lang="fr-FR" sz="1100" u="sng" kern="150" dirty="0">
                          <a:effectLst/>
                          <a:latin typeface="+mn-lt"/>
                          <a:ea typeface="SimSun" panose="02010600030101010101" pitchFamily="2" charset="-122"/>
                          <a:cs typeface="Lucida Sans" panose="020B0602030504020204" pitchFamily="34" charset="0"/>
                        </a:rPr>
                        <a:t>Couleur</a:t>
                      </a:r>
                      <a:r>
                        <a:rPr lang="fr-FR" sz="1100" kern="150" dirty="0">
                          <a:effectLst/>
                          <a:latin typeface="+mn-lt"/>
                          <a:ea typeface="SimSun" panose="02010600030101010101" pitchFamily="2" charset="-122"/>
                          <a:cs typeface="Lucida Sans" panose="020B0602030504020204" pitchFamily="34" charset="0"/>
                        </a:rPr>
                        <a:t>: les dégradés</a:t>
                      </a:r>
                    </a:p>
                    <a:p>
                      <a:pPr>
                        <a:spcAft>
                          <a:spcPts val="595"/>
                        </a:spcAft>
                      </a:pPr>
                      <a:r>
                        <a:rPr lang="fr-FR" sz="1100" kern="150" dirty="0">
                          <a:effectLst/>
                          <a:latin typeface="+mn-lt"/>
                          <a:ea typeface="SimSun" panose="02010600030101010101" pitchFamily="2" charset="-122"/>
                          <a:cs typeface="Lucida Sans" panose="020B0602030504020204" pitchFamily="34" charset="0"/>
                        </a:rPr>
                        <a:t># paysage d’hiver</a:t>
                      </a:r>
                    </a:p>
                    <a:p>
                      <a:pPr>
                        <a:spcAft>
                          <a:spcPts val="595"/>
                        </a:spcAft>
                      </a:pPr>
                      <a:r>
                        <a:rPr lang="fr-FR" sz="1100" u="sng" kern="150" dirty="0">
                          <a:effectLst/>
                          <a:latin typeface="+mn-lt"/>
                          <a:ea typeface="SimSun" panose="02010600030101010101" pitchFamily="2" charset="-122"/>
                          <a:cs typeface="Lucida Sans" panose="020B0602030504020204" pitchFamily="34" charset="0"/>
                        </a:rPr>
                        <a:t>Graphisme: </a:t>
                      </a:r>
                    </a:p>
                    <a:p>
                      <a:pPr marL="0" marR="0" lvl="0" indent="0" algn="l" defTabSz="914400" rtl="0" eaLnBrk="1" fontAlgn="auto" latinLnBrk="0" hangingPunct="1">
                        <a:lnSpc>
                          <a:spcPct val="100000"/>
                        </a:lnSpc>
                        <a:spcBef>
                          <a:spcPts val="0"/>
                        </a:spcBef>
                        <a:spcAft>
                          <a:spcPts val="595"/>
                        </a:spcAft>
                        <a:buClrTx/>
                        <a:buSzTx/>
                        <a:buFontTx/>
                        <a:buNone/>
                        <a:tabLst/>
                        <a:defRPr/>
                      </a:pPr>
                      <a:r>
                        <a:rPr lang="fr-FR" sz="1100" u="sng" kern="150" dirty="0">
                          <a:effectLst/>
                          <a:latin typeface="+mn-lt"/>
                          <a:ea typeface="SimSun" panose="02010600030101010101" pitchFamily="2" charset="-122"/>
                          <a:cs typeface="Lucida Sans" panose="020B0602030504020204" pitchFamily="34" charset="0"/>
                        </a:rPr>
                        <a:t>Art et maths: </a:t>
                      </a:r>
                      <a:r>
                        <a:rPr lang="fr-FR" sz="1100" kern="150" dirty="0">
                          <a:effectLst/>
                          <a:latin typeface="+mn-lt"/>
                          <a:ea typeface="SimSun" panose="02010600030101010101" pitchFamily="2" charset="-122"/>
                          <a:cs typeface="Lucida Sans" panose="020B0602030504020204" pitchFamily="34" charset="0"/>
                        </a:rPr>
                        <a:t>symétrie</a:t>
                      </a:r>
                    </a:p>
                    <a:p>
                      <a:pPr marL="0" marR="0" lvl="0" indent="0" algn="l" defTabSz="914400" rtl="0" eaLnBrk="1" fontAlgn="auto" latinLnBrk="0" hangingPunct="1">
                        <a:lnSpc>
                          <a:spcPct val="100000"/>
                        </a:lnSpc>
                        <a:spcBef>
                          <a:spcPts val="0"/>
                        </a:spcBef>
                        <a:spcAft>
                          <a:spcPts val="595"/>
                        </a:spcAft>
                        <a:buClrTx/>
                        <a:buSzTx/>
                        <a:buFontTx/>
                        <a:buNone/>
                        <a:tabLst/>
                        <a:defRPr/>
                      </a:pPr>
                      <a:r>
                        <a:rPr lang="fr-FR" sz="1100" dirty="0">
                          <a:effectLst/>
                          <a:latin typeface="+mn-lt"/>
                          <a:ea typeface="Calibri" panose="020F0502020204030204" pitchFamily="34" charset="0"/>
                          <a:cs typeface="Times New Roman" panose="02020603050405020304" pitchFamily="18" charset="0"/>
                        </a:rPr>
                        <a:t>les rituels de la tanière </a:t>
                      </a:r>
                      <a:r>
                        <a:rPr lang="fr-FR" sz="1100" dirty="0" err="1">
                          <a:effectLst/>
                          <a:latin typeface="+mn-lt"/>
                          <a:ea typeface="Calibri" panose="020F0502020204030204" pitchFamily="34" charset="0"/>
                          <a:cs typeface="Times New Roman" panose="02020603050405020304" pitchFamily="18" charset="0"/>
                        </a:rPr>
                        <a:t>Kyban</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a:spcAft>
                          <a:spcPts val="600"/>
                        </a:spcAft>
                      </a:pPr>
                      <a:r>
                        <a:rPr lang="fr-FR" sz="1100" u="sng" kern="150" dirty="0">
                          <a:effectLst/>
                          <a:latin typeface="+mn-lt"/>
                          <a:ea typeface="SimSun" panose="02010600030101010101" pitchFamily="2" charset="-122"/>
                          <a:cs typeface="Lucida Sans" panose="020B0602030504020204" pitchFamily="34" charset="0"/>
                        </a:rPr>
                        <a:t>Couleur</a:t>
                      </a:r>
                      <a:r>
                        <a:rPr lang="fr-FR" sz="1100" kern="150" dirty="0">
                          <a:effectLst/>
                          <a:latin typeface="+mn-lt"/>
                          <a:ea typeface="SimSun" panose="02010600030101010101" pitchFamily="2" charset="-122"/>
                          <a:cs typeface="Lucida Sans" panose="020B0602030504020204" pitchFamily="34" charset="0"/>
                        </a:rPr>
                        <a:t>: les couleurs chaudes et froides</a:t>
                      </a:r>
                    </a:p>
                    <a:p>
                      <a:pPr>
                        <a:spcAft>
                          <a:spcPts val="600"/>
                        </a:spcAft>
                      </a:pPr>
                      <a:r>
                        <a:rPr lang="fr-FR" sz="1100" u="sng" kern="150" dirty="0">
                          <a:effectLst/>
                          <a:latin typeface="+mn-lt"/>
                          <a:ea typeface="SimSun" panose="02010600030101010101" pitchFamily="2" charset="-122"/>
                          <a:cs typeface="Lucida Sans" panose="020B0602030504020204" pitchFamily="34" charset="0"/>
                        </a:rPr>
                        <a:t>Graphisme:</a:t>
                      </a:r>
                    </a:p>
                    <a:p>
                      <a:pPr>
                        <a:spcAft>
                          <a:spcPts val="600"/>
                        </a:spcAft>
                      </a:pPr>
                      <a:r>
                        <a:rPr lang="fr-FR" sz="1100" dirty="0">
                          <a:effectLst/>
                          <a:latin typeface="+mn-lt"/>
                          <a:ea typeface="Calibri" panose="020F0502020204030204" pitchFamily="34" charset="0"/>
                          <a:cs typeface="Times New Roman" panose="02020603050405020304" pitchFamily="18" charset="0"/>
                        </a:rPr>
                        <a:t>les rituels de la tanière </a:t>
                      </a:r>
                      <a:r>
                        <a:rPr lang="fr-FR" sz="1100" dirty="0" err="1">
                          <a:effectLst/>
                          <a:latin typeface="+mn-lt"/>
                          <a:ea typeface="Calibri" panose="020F0502020204030204" pitchFamily="34" charset="0"/>
                          <a:cs typeface="Times New Roman" panose="02020603050405020304" pitchFamily="18" charset="0"/>
                        </a:rPr>
                        <a:t>Kyban</a:t>
                      </a:r>
                      <a:endParaRPr lang="fr-FR" sz="1100" u="sng" kern="150" dirty="0">
                        <a:effectLst/>
                        <a:latin typeface="+mn-lt"/>
                        <a:ea typeface="SimSun" panose="02010600030101010101" pitchFamily="2" charset="-122"/>
                        <a:cs typeface="Lucida Sans" panose="020B0602030504020204" pitchFamily="34" charset="0"/>
                      </a:endParaRPr>
                    </a:p>
                    <a:p>
                      <a:pPr>
                        <a:spcAft>
                          <a:spcPts val="600"/>
                        </a:spcAft>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r>
                        <a:rPr lang="fr-FR" sz="1100" u="sng" kern="150" dirty="0">
                          <a:effectLst/>
                          <a:latin typeface="+mn-lt"/>
                          <a:ea typeface="SimSun" panose="02010600030101010101" pitchFamily="2" charset="-122"/>
                          <a:cs typeface="Lucida Sans" panose="020B0602030504020204" pitchFamily="34" charset="0"/>
                        </a:rPr>
                        <a:t>Couleur</a:t>
                      </a:r>
                      <a:r>
                        <a:rPr lang="fr-FR" sz="1100" kern="150" dirty="0">
                          <a:effectLst/>
                          <a:latin typeface="+mn-lt"/>
                          <a:ea typeface="SimSun" panose="02010600030101010101" pitchFamily="2" charset="-122"/>
                          <a:cs typeface="Lucida Sans" panose="020B0602030504020204" pitchFamily="34" charset="0"/>
                        </a:rPr>
                        <a:t>: noir, blanc et gris</a:t>
                      </a:r>
                    </a:p>
                    <a:p>
                      <a:endParaRPr lang="fr-FR" sz="1100" kern="150" dirty="0">
                        <a:effectLst/>
                        <a:latin typeface="+mn-lt"/>
                        <a:ea typeface="SimSun" panose="02010600030101010101" pitchFamily="2" charset="-122"/>
                        <a:cs typeface="Lucida Sans" panose="020B0602030504020204" pitchFamily="34" charset="0"/>
                      </a:endParaRPr>
                    </a:p>
                    <a:p>
                      <a:r>
                        <a:rPr lang="fr-FR" sz="1100" u="sng" kern="150" dirty="0">
                          <a:effectLst/>
                          <a:latin typeface="+mn-lt"/>
                          <a:ea typeface="SimSun" panose="02010600030101010101" pitchFamily="2" charset="-122"/>
                          <a:cs typeface="Lucida Sans" panose="020B0602030504020204" pitchFamily="34" charset="0"/>
                        </a:rPr>
                        <a:t>Graphisme</a:t>
                      </a:r>
                      <a:r>
                        <a:rPr lang="fr-FR" sz="1100" kern="150" dirty="0">
                          <a:effectLst/>
                          <a:latin typeface="+mn-lt"/>
                          <a:ea typeface="SimSun" panose="02010600030101010101" pitchFamily="2" charset="-122"/>
                          <a:cs typeface="Lucida Sans" panose="020B0602030504020204" pitchFamily="34" charset="0"/>
                        </a:rPr>
                        <a:t>: </a:t>
                      </a:r>
                    </a:p>
                    <a:p>
                      <a:endParaRPr lang="fr-FR" sz="1100" kern="150" dirty="0">
                        <a:effectLst/>
                        <a:latin typeface="+mn-lt"/>
                        <a:ea typeface="SimSun" panose="02010600030101010101" pitchFamily="2" charset="-122"/>
                        <a:cs typeface="Lucida Sans" panose="020B0602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50" dirty="0">
                          <a:effectLst/>
                          <a:latin typeface="+mn-lt"/>
                          <a:ea typeface="SimSun" panose="02010600030101010101" pitchFamily="2" charset="-122"/>
                          <a:cs typeface="Lucida Sans" panose="020B0602030504020204" pitchFamily="34" charset="0"/>
                        </a:rPr>
                        <a:t>Art et éveil</a:t>
                      </a:r>
                      <a:r>
                        <a:rPr lang="fr-FR" sz="1100" kern="150" dirty="0">
                          <a:effectLst/>
                          <a:latin typeface="+mn-lt"/>
                          <a:ea typeface="SimSun" panose="02010600030101010101" pitchFamily="2" charset="-122"/>
                          <a:cs typeface="Lucida Sans" panose="020B0602030504020204" pitchFamily="34" charset="0"/>
                        </a:rPr>
                        <a:t>: prolonger un paysage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50" dirty="0">
                        <a:effectLst/>
                        <a:latin typeface="+mn-lt"/>
                        <a:ea typeface="SimSun" panose="02010600030101010101" pitchFamily="2" charset="-122"/>
                        <a:cs typeface="Lucida Sans" panose="020B0602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dirty="0">
                          <a:effectLst/>
                          <a:latin typeface="+mn-lt"/>
                          <a:ea typeface="Calibri" panose="020F0502020204030204" pitchFamily="34" charset="0"/>
                          <a:cs typeface="Times New Roman" panose="02020603050405020304" pitchFamily="18" charset="0"/>
                        </a:rPr>
                        <a:t>les rituels de la tanière </a:t>
                      </a:r>
                      <a:r>
                        <a:rPr lang="fr-FR" sz="1100" dirty="0" err="1">
                          <a:effectLst/>
                          <a:latin typeface="+mn-lt"/>
                          <a:ea typeface="Calibri" panose="020F0502020204030204" pitchFamily="34" charset="0"/>
                          <a:cs typeface="Times New Roman" panose="02020603050405020304" pitchFamily="18" charset="0"/>
                        </a:rPr>
                        <a:t>Kyban</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3673218983"/>
                  </a:ext>
                </a:extLst>
              </a:tr>
              <a:tr h="112209">
                <a:tc gridSpan="5">
                  <a:txBody>
                    <a:bodyPr/>
                    <a:lstStyle/>
                    <a:p>
                      <a:pPr algn="ctr"/>
                      <a:r>
                        <a:rPr lang="fr-FR" sz="1100" dirty="0">
                          <a:effectLst/>
                          <a:latin typeface="+mn-lt"/>
                          <a:ea typeface="Calibri" panose="020F0502020204030204" pitchFamily="34" charset="0"/>
                          <a:cs typeface="Times New Roman" panose="02020603050405020304" pitchFamily="18" charset="0"/>
                        </a:rPr>
                        <a:t>Histoire des arts: </a:t>
                      </a:r>
                    </a:p>
                    <a:p>
                      <a:pPr algn="just"/>
                      <a:r>
                        <a:rPr lang="fr-FR" sz="1100" dirty="0">
                          <a:effectLst/>
                          <a:latin typeface="+mn-lt"/>
                          <a:ea typeface="Calibri" panose="020F0502020204030204" pitchFamily="34" charset="0"/>
                          <a:cs typeface="Times New Roman" panose="02020603050405020304" pitchFamily="18" charset="0"/>
                        </a:rPr>
                        <a:t>Centre des arts visuels: les cartes de lecture compréhension (Alice en Ulis), les rituels de la tanière </a:t>
                      </a:r>
                      <a:r>
                        <a:rPr lang="fr-FR" sz="1100" dirty="0" err="1">
                          <a:effectLst/>
                          <a:latin typeface="+mn-lt"/>
                          <a:ea typeface="Calibri" panose="020F0502020204030204" pitchFamily="34" charset="0"/>
                          <a:cs typeface="Times New Roman" panose="02020603050405020304" pitchFamily="18" charset="0"/>
                        </a:rPr>
                        <a:t>Kyban</a:t>
                      </a:r>
                      <a:endParaRPr lang="fr-FR" sz="1100" dirty="0">
                        <a:effectLst/>
                        <a:latin typeface="+mn-lt"/>
                        <a:ea typeface="Calibri" panose="020F0502020204030204" pitchFamily="34" charset="0"/>
                        <a:cs typeface="Times New Roman" panose="02020603050405020304" pitchFamily="18" charset="0"/>
                      </a:endParaRPr>
                    </a:p>
                    <a:p>
                      <a:pPr algn="just"/>
                      <a:r>
                        <a:rPr lang="fr-FR" sz="1100" dirty="0">
                          <a:effectLst/>
                          <a:latin typeface="+mn-lt"/>
                          <a:ea typeface="Calibri" panose="020F0502020204030204" pitchFamily="34" charset="0"/>
                          <a:cs typeface="Times New Roman" panose="02020603050405020304" pitchFamily="18" charset="0"/>
                        </a:rPr>
                        <a:t>musette-</a:t>
                      </a:r>
                      <a:r>
                        <a:rPr lang="fr-FR" sz="1100" dirty="0" err="1">
                          <a:effectLst/>
                          <a:latin typeface="+mn-lt"/>
                          <a:ea typeface="Calibri" panose="020F0502020204030204" pitchFamily="34" charset="0"/>
                          <a:cs typeface="Times New Roman" panose="02020603050405020304" pitchFamily="18" charset="0"/>
                        </a:rPr>
                        <a:t>souricette</a:t>
                      </a:r>
                      <a:endParaRPr lang="fr-FR" sz="1100" dirty="0">
                        <a:effectLst/>
                        <a:latin typeface="+mn-lt"/>
                        <a:ea typeface="Calibri" panose="020F0502020204030204" pitchFamily="34" charset="0"/>
                        <a:cs typeface="Times New Roman" panose="02020603050405020304" pitchFamily="18" charset="0"/>
                      </a:endParaRPr>
                    </a:p>
                  </a:txBody>
                  <a:tcPr marL="15506" marR="15506" marT="15506" marB="15506"/>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76405749"/>
                  </a:ext>
                </a:extLst>
              </a:tr>
              <a:tr h="112209">
                <a:tc gridSpan="5">
                  <a:txBody>
                    <a:bodyPr/>
                    <a:lstStyle/>
                    <a:p>
                      <a:pPr algn="just"/>
                      <a:r>
                        <a:rPr lang="fr-FR" sz="1100" u="none" dirty="0">
                          <a:solidFill>
                            <a:srgbClr val="000000"/>
                          </a:solidFill>
                          <a:effectLst/>
                          <a:uFill>
                            <a:solidFill>
                              <a:srgbClr val="FFD966"/>
                            </a:solidFill>
                          </a:uFill>
                          <a:latin typeface="+mn-lt"/>
                          <a:ea typeface="Calibri" panose="020F0502020204030204" pitchFamily="34" charset="0"/>
                          <a:cs typeface="Calibri" panose="020F0502020204030204" pitchFamily="34" charset="0"/>
                        </a:rPr>
                        <a:t>S'exprimer, analyser sa pratique, celle de ses pairs ; établir une relation avec celle des artistes, s'ouvrir à l'altérité.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u="none" kern="1200" dirty="0">
                          <a:solidFill>
                            <a:schemeClr val="tx1"/>
                          </a:solidFill>
                          <a:effectLst/>
                          <a:latin typeface="+mn-lt"/>
                          <a:ea typeface="+mn-ea"/>
                          <a:cs typeface="+mn-cs"/>
                        </a:rPr>
                        <a:t>La représentation du monde</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u="none" kern="1200" dirty="0">
                          <a:solidFill>
                            <a:schemeClr val="tx1"/>
                          </a:solidFill>
                          <a:effectLst/>
                          <a:latin typeface="+mn-lt"/>
                          <a:ea typeface="+mn-ea"/>
                          <a:cs typeface="+mn-cs"/>
                        </a:rPr>
                        <a:t>L’expression des émotions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100" u="none" kern="1200" dirty="0">
                          <a:solidFill>
                            <a:schemeClr val="tx1"/>
                          </a:solidFill>
                          <a:effectLst/>
                          <a:latin typeface="+mn-lt"/>
                          <a:ea typeface="+mn-ea"/>
                          <a:cs typeface="+mn-cs"/>
                        </a:rPr>
                        <a:t>La narration et le témoignage par les images</a:t>
                      </a:r>
                    </a:p>
                  </a:txBody>
                  <a:tcPr marL="6350" marR="6350" marT="0" marB="0">
                    <a:solidFill>
                      <a:srgbClr val="FF9999"/>
                    </a:solidFill>
                  </a:tcPr>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483078487"/>
                  </a:ext>
                </a:extLst>
              </a:tr>
              <a:tr h="1445183">
                <a:tc>
                  <a:txBody>
                    <a:bodyPr/>
                    <a:lstStyle/>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sa poésie</a:t>
                      </a:r>
                    </a:p>
                    <a:p>
                      <a:pPr marL="171450" indent="-171450">
                        <a:buFont typeface="Arial" panose="020B0604020202020204" pitchFamily="34" charset="0"/>
                        <a:buChar char="•"/>
                      </a:pPr>
                      <a:r>
                        <a:rPr lang="fr-FR" sz="1100" kern="1200" dirty="0">
                          <a:solidFill>
                            <a:schemeClr val="tx1"/>
                          </a:solidFill>
                          <a:effectLst/>
                          <a:latin typeface="+mn-lt"/>
                          <a:ea typeface="+mn-ea"/>
                          <a:cs typeface="+mn-cs"/>
                        </a:rPr>
                        <a:t>L’écoute de sophrologie: Mimi la joie &gt; illustrer ce que l’on a visualisé lors de l’écoute</a:t>
                      </a:r>
                    </a:p>
                    <a:p>
                      <a:pPr marL="171450" indent="-171450">
                        <a:buFont typeface="Arial" panose="020B0604020202020204" pitchFamily="34" charset="0"/>
                        <a:buChar char="•"/>
                      </a:pPr>
                      <a:r>
                        <a:rPr lang="fr-FR" sz="1100" u="sng" kern="1200" dirty="0">
                          <a:solidFill>
                            <a:schemeClr val="tx1"/>
                          </a:solidFill>
                          <a:effectLst/>
                          <a:latin typeface="+mn-lt"/>
                          <a:ea typeface="+mn-ea"/>
                          <a:cs typeface="+mn-cs"/>
                        </a:rPr>
                        <a:t>Dessiner les émotions que l’on connait.</a:t>
                      </a:r>
                      <a:endParaRPr lang="fr-FR" sz="11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100" kern="1200" dirty="0">
                          <a:solidFill>
                            <a:schemeClr val="tx1"/>
                          </a:solidFill>
                          <a:effectLst/>
                          <a:latin typeface="+mn-lt"/>
                          <a:ea typeface="+mn-ea"/>
                          <a:cs typeface="+mn-cs"/>
                        </a:rPr>
                        <a:t>Observer les œuvres de chacun, comparer, trouver des points communs aux représentations des émotions. #EMC #langage oral</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sa poésie</a:t>
                      </a:r>
                    </a:p>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un passage d’un livre lu ou entendu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kern="1200" dirty="0">
                          <a:solidFill>
                            <a:schemeClr val="tx1"/>
                          </a:solidFill>
                          <a:effectLst/>
                          <a:latin typeface="+mn-lt"/>
                          <a:ea typeface="+mn-ea"/>
                          <a:cs typeface="+mn-cs"/>
                        </a:rPr>
                        <a:t>L’écoute de sophrologie: Chez Auguste </a:t>
                      </a:r>
                    </a:p>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sa poésie</a:t>
                      </a:r>
                    </a:p>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un passage d’un livre lu ou entendu </a:t>
                      </a:r>
                    </a:p>
                    <a:p>
                      <a:pPr marL="171450" indent="-171450">
                        <a:buFont typeface="Arial" panose="020B0604020202020204" pitchFamily="34" charset="0"/>
                        <a:buChar char="•"/>
                      </a:pPr>
                      <a:r>
                        <a:rPr lang="fr-FR" sz="1100" kern="1200" dirty="0">
                          <a:solidFill>
                            <a:schemeClr val="tx1"/>
                          </a:solidFill>
                          <a:effectLst/>
                          <a:latin typeface="+mn-lt"/>
                          <a:ea typeface="+mn-ea"/>
                          <a:cs typeface="+mn-cs"/>
                        </a:rPr>
                        <a:t>L’écoute de sophrologie: Dina la tortue, la patience (Les fonds marins, la tortue)</a:t>
                      </a:r>
                    </a:p>
                    <a:p>
                      <a:pPr marL="171450" indent="-171450">
                        <a:buFont typeface="Arial" panose="020B0604020202020204" pitchFamily="34" charset="0"/>
                        <a:buChar char="•"/>
                      </a:pPr>
                      <a:endParaRPr lang="fr-FR" sz="1100" kern="1200" dirty="0">
                        <a:solidFill>
                          <a:schemeClr val="tx1"/>
                        </a:solidFill>
                        <a:effectLst/>
                        <a:latin typeface="+mn-lt"/>
                        <a:ea typeface="+mn-ea"/>
                        <a:cs typeface="+mn-cs"/>
                      </a:endParaRPr>
                    </a:p>
                    <a:p>
                      <a:pPr marL="171450" indent="-171450">
                        <a:buFont typeface="Arial" panose="020B0604020202020204" pitchFamily="34" charset="0"/>
                        <a:buChar char="•"/>
                      </a:pPr>
                      <a:r>
                        <a:rPr lang="fr-FR" sz="1100" kern="1200" dirty="0">
                          <a:solidFill>
                            <a:schemeClr val="tx1"/>
                          </a:solidFill>
                          <a:effectLst/>
                          <a:latin typeface="+mn-lt"/>
                          <a:ea typeface="+mn-ea"/>
                          <a:cs typeface="+mn-cs"/>
                        </a:rPr>
                        <a:t>Reproduire un schéma scientifique</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sa poésie</a:t>
                      </a:r>
                    </a:p>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un passage d’un livre lu ou entendu</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sa poésie</a:t>
                      </a:r>
                    </a:p>
                    <a:p>
                      <a:pPr marL="171450" indent="-171450">
                        <a:buFont typeface="Arial" panose="020B0604020202020204" pitchFamily="34" charset="0"/>
                        <a:buChar char="•"/>
                      </a:pPr>
                      <a:r>
                        <a:rPr lang="fr-FR" sz="1100" kern="1200" dirty="0">
                          <a:solidFill>
                            <a:schemeClr val="tx1"/>
                          </a:solidFill>
                          <a:effectLst/>
                          <a:latin typeface="+mn-lt"/>
                          <a:ea typeface="+mn-ea"/>
                          <a:cs typeface="+mn-cs"/>
                        </a:rPr>
                        <a:t>Illustrer un passage d’un livre lu ou entendu</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2148298524"/>
                  </a:ext>
                </a:extLst>
              </a:tr>
            </a:tbl>
          </a:graphicData>
        </a:graphic>
      </p:graphicFrame>
      <p:sp>
        <p:nvSpPr>
          <p:cNvPr id="11" name="ZoneTexte 10">
            <a:extLst>
              <a:ext uri="{FF2B5EF4-FFF2-40B4-BE49-F238E27FC236}">
                <a16:creationId xmlns:a16="http://schemas.microsoft.com/office/drawing/2014/main" id="{69228790-68EB-4B47-B39D-0BC008F019E9}"/>
              </a:ext>
            </a:extLst>
          </p:cNvPr>
          <p:cNvSpPr txBox="1"/>
          <p:nvPr/>
        </p:nvSpPr>
        <p:spPr>
          <a:xfrm>
            <a:off x="2325813" y="457200"/>
            <a:ext cx="4954136" cy="369332"/>
          </a:xfrm>
          <a:prstGeom prst="rect">
            <a:avLst/>
          </a:prstGeom>
          <a:noFill/>
        </p:spPr>
        <p:txBody>
          <a:bodyPr wrap="square">
            <a:spAutoFit/>
          </a:bodyPr>
          <a:lstStyle/>
          <a:p>
            <a:pPr algn="ctr">
              <a:spcAft>
                <a:spcPts val="600"/>
              </a:spcAft>
            </a:pPr>
            <a:r>
              <a:rPr lang="fr-FR" sz="1800" b="1" u="sng" kern="150" dirty="0">
                <a:solidFill>
                  <a:srgbClr val="FF9999"/>
                </a:solidFill>
                <a:effectLst/>
                <a:latin typeface="KG Eliza Schuyler Script" panose="03000500000000020002" pitchFamily="66" charset="0"/>
                <a:ea typeface="SimSun" panose="02010600030101010101" pitchFamily="2" charset="-122"/>
                <a:cs typeface="Lucida Sans" panose="020B0602030504020204" pitchFamily="34" charset="0"/>
              </a:rPr>
              <a:t>Arts plastiques</a:t>
            </a:r>
            <a:endParaRPr lang="fr-FR" sz="1200" kern="150" dirty="0">
              <a:solidFill>
                <a:srgbClr val="FF9999"/>
              </a:solidFill>
              <a:effectLst/>
              <a:latin typeface="Times New Roman" panose="02020603050405020304" pitchFamily="18" charset="0"/>
              <a:ea typeface="SimSun" panose="02010600030101010101" pitchFamily="2" charset="-122"/>
              <a:cs typeface="Lucida Sans" panose="020B0602030504020204" pitchFamily="34" charset="0"/>
            </a:endParaRPr>
          </a:p>
        </p:txBody>
      </p:sp>
    </p:spTree>
    <p:extLst>
      <p:ext uri="{BB962C8B-B14F-4D97-AF65-F5344CB8AC3E}">
        <p14:creationId xmlns:p14="http://schemas.microsoft.com/office/powerpoint/2010/main" val="3419661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9EBF19E-9CB5-4ADF-9919-2AA7ABF47357}"/>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8DAD23D9-8851-4E83-B86D-312A8DFF73BE}"/>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FF9999"/>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rgbClr val="FF9999"/>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E8F4C059-8AA3-42C0-9347-8B275B9A7B52}"/>
              </a:ext>
            </a:extLst>
          </p:cNvPr>
          <p:cNvSpPr>
            <a:spLocks noChangeArrowheads="1"/>
          </p:cNvSpPr>
          <p:nvPr/>
        </p:nvSpPr>
        <p:spPr bwMode="auto">
          <a:xfrm>
            <a:off x="2996136" y="-2232"/>
            <a:ext cx="361349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rgbClr val="FF9999"/>
                </a:solidFill>
                <a:effectLst/>
                <a:latin typeface="KG Second Chances Solid" panose="02000000000000000000" pitchFamily="2" charset="0"/>
                <a:ea typeface="SimSun" panose="02010600030101010101" pitchFamily="2" charset="-122"/>
                <a:cs typeface="Times New Roman" panose="02020603050405020304" pitchFamily="18" charset="0"/>
              </a:rPr>
              <a:t>Pratiques artistiques</a:t>
            </a:r>
            <a:endParaRPr kumimoji="0" lang="fr-FR" altLang="zh-CN" sz="1050" b="0" i="0" u="none" strike="noStrike" cap="none" normalizeH="0" baseline="0" dirty="0">
              <a:ln>
                <a:noFill/>
              </a:ln>
              <a:solidFill>
                <a:srgbClr val="FF9999"/>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8C013A65-6755-413B-9D1A-44C78B316453}"/>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FF9999"/>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rgbClr val="FF9999"/>
              </a:solidFill>
              <a:effectLst/>
              <a:latin typeface="KG Second Chances Solid" panose="02000000000000000000" pitchFamily="2" charset="0"/>
            </a:endParaRPr>
          </a:p>
        </p:txBody>
      </p:sp>
      <p:graphicFrame>
        <p:nvGraphicFramePr>
          <p:cNvPr id="2" name="Tableau 1">
            <a:extLst>
              <a:ext uri="{FF2B5EF4-FFF2-40B4-BE49-F238E27FC236}">
                <a16:creationId xmlns:a16="http://schemas.microsoft.com/office/drawing/2014/main" id="{60F93291-8B5C-4699-90C9-8EA711089A00}"/>
              </a:ext>
            </a:extLst>
          </p:cNvPr>
          <p:cNvGraphicFramePr>
            <a:graphicFrameLocks noGrp="1"/>
          </p:cNvGraphicFramePr>
          <p:nvPr>
            <p:extLst>
              <p:ext uri="{D42A27DB-BD31-4B8C-83A1-F6EECF244321}">
                <p14:modId xmlns:p14="http://schemas.microsoft.com/office/powerpoint/2010/main" val="1937513836"/>
              </p:ext>
            </p:extLst>
          </p:nvPr>
        </p:nvGraphicFramePr>
        <p:xfrm>
          <a:off x="109182" y="735642"/>
          <a:ext cx="9662615" cy="5356173"/>
        </p:xfrm>
        <a:graphic>
          <a:graphicData uri="http://schemas.openxmlformats.org/drawingml/2006/table">
            <a:tbl>
              <a:tblPr>
                <a:tableStyleId>{616DA210-FB5B-4158-B5E0-FEB733F419BA}</a:tableStyleId>
              </a:tblPr>
              <a:tblGrid>
                <a:gridCol w="1932523">
                  <a:extLst>
                    <a:ext uri="{9D8B030D-6E8A-4147-A177-3AD203B41FA5}">
                      <a16:colId xmlns:a16="http://schemas.microsoft.com/office/drawing/2014/main" val="2395807129"/>
                    </a:ext>
                  </a:extLst>
                </a:gridCol>
                <a:gridCol w="1932523">
                  <a:extLst>
                    <a:ext uri="{9D8B030D-6E8A-4147-A177-3AD203B41FA5}">
                      <a16:colId xmlns:a16="http://schemas.microsoft.com/office/drawing/2014/main" val="2244879466"/>
                    </a:ext>
                  </a:extLst>
                </a:gridCol>
                <a:gridCol w="1932523">
                  <a:extLst>
                    <a:ext uri="{9D8B030D-6E8A-4147-A177-3AD203B41FA5}">
                      <a16:colId xmlns:a16="http://schemas.microsoft.com/office/drawing/2014/main" val="328639309"/>
                    </a:ext>
                  </a:extLst>
                </a:gridCol>
                <a:gridCol w="1932523">
                  <a:extLst>
                    <a:ext uri="{9D8B030D-6E8A-4147-A177-3AD203B41FA5}">
                      <a16:colId xmlns:a16="http://schemas.microsoft.com/office/drawing/2014/main" val="2016206618"/>
                    </a:ext>
                  </a:extLst>
                </a:gridCol>
                <a:gridCol w="1932523">
                  <a:extLst>
                    <a:ext uri="{9D8B030D-6E8A-4147-A177-3AD203B41FA5}">
                      <a16:colId xmlns:a16="http://schemas.microsoft.com/office/drawing/2014/main" val="3629974465"/>
                    </a:ext>
                  </a:extLst>
                </a:gridCol>
              </a:tblGrid>
              <a:tr h="200781">
                <a:tc>
                  <a:txBody>
                    <a:bodyPr/>
                    <a:lstStyle/>
                    <a:p>
                      <a:pPr algn="ctr"/>
                      <a:r>
                        <a:rPr lang="fr-FR" sz="1200" kern="150">
                          <a:effectLst/>
                        </a:rPr>
                        <a:t>Période 1</a:t>
                      </a:r>
                      <a:endParaRPr lang="fr-FR" sz="12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27" marR="29527" marT="29527" marB="29527">
                    <a:solidFill>
                      <a:srgbClr val="FFCCCC"/>
                    </a:solidFill>
                  </a:tcPr>
                </a:tc>
                <a:tc>
                  <a:txBody>
                    <a:bodyPr/>
                    <a:lstStyle/>
                    <a:p>
                      <a:pPr algn="ctr"/>
                      <a:r>
                        <a:rPr lang="fr-FR" sz="1200" kern="150">
                          <a:effectLst/>
                        </a:rPr>
                        <a:t>Période 2</a:t>
                      </a:r>
                      <a:endParaRPr lang="fr-FR" sz="12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27" marR="29527" marT="29527" marB="29527">
                    <a:solidFill>
                      <a:srgbClr val="FFCCCC"/>
                    </a:solidFill>
                  </a:tcPr>
                </a:tc>
                <a:tc>
                  <a:txBody>
                    <a:bodyPr/>
                    <a:lstStyle/>
                    <a:p>
                      <a:pPr algn="ctr"/>
                      <a:r>
                        <a:rPr lang="fr-FR" sz="1200" kern="150">
                          <a:effectLst/>
                        </a:rPr>
                        <a:t>Période 3</a:t>
                      </a:r>
                      <a:endParaRPr lang="fr-FR" sz="12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27" marR="29527" marT="29527" marB="29527">
                    <a:solidFill>
                      <a:srgbClr val="FFCCCC"/>
                    </a:solidFill>
                  </a:tcPr>
                </a:tc>
                <a:tc>
                  <a:txBody>
                    <a:bodyPr/>
                    <a:lstStyle/>
                    <a:p>
                      <a:pPr algn="ctr"/>
                      <a:r>
                        <a:rPr lang="fr-FR" sz="1200" kern="150">
                          <a:effectLst/>
                        </a:rPr>
                        <a:t>Période 4</a:t>
                      </a:r>
                      <a:endParaRPr lang="fr-FR" sz="12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27" marR="29527" marT="29527" marB="29527">
                    <a:solidFill>
                      <a:srgbClr val="FFCCCC"/>
                    </a:solidFill>
                  </a:tcPr>
                </a:tc>
                <a:tc>
                  <a:txBody>
                    <a:bodyPr/>
                    <a:lstStyle/>
                    <a:p>
                      <a:pPr algn="ctr"/>
                      <a:r>
                        <a:rPr lang="fr-FR" sz="1200" kern="150" dirty="0">
                          <a:effectLst/>
                        </a:rPr>
                        <a:t>Période 5</a:t>
                      </a:r>
                      <a:endParaRPr lang="fr-FR" sz="12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9527" marR="29527" marT="29527" marB="29527">
                    <a:solidFill>
                      <a:srgbClr val="FFCCCC"/>
                    </a:solidFill>
                  </a:tcPr>
                </a:tc>
                <a:extLst>
                  <a:ext uri="{0D108BD9-81ED-4DB2-BD59-A6C34878D82A}">
                    <a16:rowId xmlns:a16="http://schemas.microsoft.com/office/drawing/2014/main" val="2346597023"/>
                  </a:ext>
                </a:extLst>
              </a:tr>
              <a:tr h="677501">
                <a:tc gridSpan="5">
                  <a:txBody>
                    <a:bodyPr/>
                    <a:lstStyle/>
                    <a:p>
                      <a:pPr algn="just"/>
                      <a:r>
                        <a:rPr lang="fr-FR" sz="1200" dirty="0">
                          <a:effectLst/>
                        </a:rPr>
                        <a:t>Expérimenter sa voix parlée et chantée, explorer ses paramètres, la mobiliser au bénéfice d'une reproduction expressive.</a:t>
                      </a:r>
                    </a:p>
                    <a:p>
                      <a:pPr algn="just"/>
                      <a:r>
                        <a:rPr lang="fr-FR" sz="1200" dirty="0">
                          <a:effectLst/>
                        </a:rPr>
                        <a:t>Connaitre et mettre en œuvre les conditions d'une écoute attentive et précise.</a:t>
                      </a:r>
                    </a:p>
                    <a:p>
                      <a:pPr algn="just"/>
                      <a:r>
                        <a:rPr lang="fr-FR" sz="1200" dirty="0">
                          <a:effectLst/>
                        </a:rPr>
                        <a:t>Imaginer des organisations simples ; créer des sons et maitriser leur succession.</a:t>
                      </a:r>
                    </a:p>
                    <a:p>
                      <a:pPr algn="just"/>
                      <a:r>
                        <a:rPr lang="fr-FR" sz="1200" dirty="0">
                          <a:effectLst/>
                        </a:rPr>
                        <a:t>Exprimer sa sensibilité et exercer son esprit critique tout en respectant les gouts et points de vue de chacun.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solidFill>
                      <a:srgbClr val="FF9999"/>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16640710"/>
                  </a:ext>
                </a:extLst>
              </a:tr>
              <a:tr h="677501">
                <a:tc gridSpan="5">
                  <a:txBody>
                    <a:bodyPr/>
                    <a:lstStyle/>
                    <a:p>
                      <a:pPr marL="342900" lvl="0" indent="-342900" algn="just">
                        <a:buFont typeface="Symbol" panose="05050102010706020507" pitchFamily="18" charset="2"/>
                        <a:buChar char=""/>
                      </a:pPr>
                      <a:r>
                        <a:rPr lang="fr-FR" sz="1200">
                          <a:effectLst/>
                        </a:rPr>
                        <a:t>Chanter une mélodie simple avec une intonation juste, chanter une comptine ou un chant par imitation.</a:t>
                      </a:r>
                    </a:p>
                    <a:p>
                      <a:pPr marL="342900" lvl="0" indent="-342900" algn="just">
                        <a:buFont typeface="Symbol" panose="05050102010706020507" pitchFamily="18" charset="2"/>
                        <a:buChar char=""/>
                      </a:pPr>
                      <a:r>
                        <a:rPr lang="fr-FR" sz="1200">
                          <a:effectLst/>
                        </a:rPr>
                        <a:t>Interpréter un chant avec expressivité (phrasé, articulation du texte) en respectant ses phrases musicales.</a:t>
                      </a:r>
                    </a:p>
                    <a:p>
                      <a:pPr marL="342900" lvl="0" indent="-342900" algn="just">
                        <a:buFont typeface="Symbol" panose="05050102010706020507" pitchFamily="18" charset="2"/>
                        <a:buChar char=""/>
                      </a:pPr>
                      <a:r>
                        <a:rPr lang="fr-FR" sz="1200">
                          <a:effectLst/>
                        </a:rPr>
                        <a:t>Reproduire un modèle mélodique, rythmique.</a:t>
                      </a:r>
                    </a:p>
                    <a:p>
                      <a:pPr marL="342900" lvl="0" indent="-342900" algn="just">
                        <a:buFont typeface="Symbol" panose="05050102010706020507" pitchFamily="18" charset="2"/>
                        <a:buChar char=""/>
                      </a:pPr>
                      <a:r>
                        <a:rPr lang="fr-FR" sz="1200">
                          <a:effectLst/>
                        </a:rPr>
                        <a:t>Posséder un répertoire varié de chansons et de comptines.</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211765514"/>
                  </a:ext>
                </a:extLst>
              </a:tr>
              <a:tr h="213665">
                <a:tc>
                  <a:txBody>
                    <a:bodyPr/>
                    <a:lstStyle/>
                    <a:p>
                      <a:pPr algn="ctr"/>
                      <a:r>
                        <a:rPr lang="fr-FR" sz="1200" u="sng" dirty="0">
                          <a:effectLst/>
                        </a:rPr>
                        <a:t> chorale</a:t>
                      </a:r>
                      <a:endParaRPr lang="fr-FR" sz="12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sng" strike="noStrike" kern="1200" cap="none" spc="0" normalizeH="0" baseline="0" noProof="0">
                          <a:ln>
                            <a:noFill/>
                          </a:ln>
                          <a:solidFill>
                            <a:prstClr val="black"/>
                          </a:solidFill>
                          <a:effectLst/>
                          <a:uLnTx/>
                          <a:uFillTx/>
                          <a:latin typeface="Calibri" panose="020F0502020204030204"/>
                          <a:ea typeface="+mn-ea"/>
                          <a:cs typeface="+mn-cs"/>
                        </a:rPr>
                        <a:t> chorale</a:t>
                      </a:r>
                      <a:endParaRPr kumimoji="0" lang="fr-FR" sz="12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368" marR="5368"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sng" strike="noStrike" kern="1200" cap="none" spc="0" normalizeH="0" baseline="0" noProof="0">
                          <a:ln>
                            <a:noFill/>
                          </a:ln>
                          <a:solidFill>
                            <a:prstClr val="black"/>
                          </a:solidFill>
                          <a:effectLst/>
                          <a:uLnTx/>
                          <a:uFillTx/>
                          <a:latin typeface="Calibri" panose="020F0502020204030204"/>
                          <a:ea typeface="+mn-ea"/>
                          <a:cs typeface="+mn-cs"/>
                        </a:rPr>
                        <a:t> chorale</a:t>
                      </a:r>
                      <a:endParaRPr kumimoji="0" lang="fr-FR" sz="12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368" marR="5368"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sng" strike="noStrike" kern="1200" cap="none" spc="0" normalizeH="0" baseline="0" noProof="0">
                          <a:ln>
                            <a:noFill/>
                          </a:ln>
                          <a:solidFill>
                            <a:prstClr val="black"/>
                          </a:solidFill>
                          <a:effectLst/>
                          <a:uLnTx/>
                          <a:uFillTx/>
                          <a:latin typeface="Calibri" panose="020F0502020204030204"/>
                          <a:ea typeface="+mn-ea"/>
                          <a:cs typeface="+mn-cs"/>
                        </a:rPr>
                        <a:t> chorale</a:t>
                      </a:r>
                      <a:endParaRPr kumimoji="0" lang="fr-FR" sz="12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368" marR="5368"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200" b="0" i="0" u="sng" strike="noStrike" kern="1200" cap="none" spc="0" normalizeH="0" baseline="0" noProof="0" dirty="0">
                          <a:ln>
                            <a:noFill/>
                          </a:ln>
                          <a:solidFill>
                            <a:prstClr val="black"/>
                          </a:solidFill>
                          <a:effectLst/>
                          <a:uLnTx/>
                          <a:uFillTx/>
                          <a:latin typeface="Calibri" panose="020F0502020204030204"/>
                          <a:ea typeface="+mn-ea"/>
                          <a:cs typeface="+mn-cs"/>
                        </a:rPr>
                        <a:t> chorale</a:t>
                      </a:r>
                      <a:endParaRPr kumimoji="0" lang="fr-FR" sz="12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5368" marR="5368" marT="0" marB="0"/>
                </a:tc>
                <a:extLst>
                  <a:ext uri="{0D108BD9-81ED-4DB2-BD59-A6C34878D82A}">
                    <a16:rowId xmlns:a16="http://schemas.microsoft.com/office/drawing/2014/main" val="885858808"/>
                  </a:ext>
                </a:extLst>
              </a:tr>
              <a:tr h="522889">
                <a:tc gridSpan="5">
                  <a:txBody>
                    <a:bodyPr/>
                    <a:lstStyle/>
                    <a:p>
                      <a:pPr marL="342900" lvl="0" indent="-342900" algn="just">
                        <a:buFont typeface="Symbol" panose="05050102010706020507" pitchFamily="18" charset="2"/>
                        <a:buChar char=""/>
                      </a:pPr>
                      <a:r>
                        <a:rPr lang="fr-FR" sz="1200" dirty="0">
                          <a:effectLst/>
                        </a:rPr>
                        <a:t>Comparer des musiques et identifier des ressemblances et des différences.</a:t>
                      </a:r>
                    </a:p>
                    <a:p>
                      <a:pPr marL="342900" lvl="0" indent="-342900" algn="just">
                        <a:buFont typeface="Symbol" panose="05050102010706020507" pitchFamily="18" charset="2"/>
                        <a:buChar char=""/>
                      </a:pPr>
                      <a:r>
                        <a:rPr lang="fr-FR" sz="1200" dirty="0">
                          <a:effectLst/>
                        </a:rPr>
                        <a:t>Repérer une organisation simple : récurrence d'une mélodie, d'un motif rythmique, d'un thème, etc.</a:t>
                      </a:r>
                    </a:p>
                    <a:p>
                      <a:pPr marL="342900" lvl="0" indent="-342900" algn="just">
                        <a:buFont typeface="Symbol" panose="05050102010706020507" pitchFamily="18" charset="2"/>
                        <a:buChar char=""/>
                      </a:pPr>
                      <a:r>
                        <a:rPr lang="fr-FR" sz="1200" dirty="0">
                          <a:effectLst/>
                        </a:rPr>
                        <a:t>Connaître quelques grandes œuvres du patrimoine.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4618173"/>
                  </a:ext>
                </a:extLst>
              </a:tr>
              <a:tr h="213665">
                <a:tc>
                  <a:txBody>
                    <a:bodyPr/>
                    <a:lstStyle/>
                    <a:p>
                      <a:pPr algn="just"/>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a:txBody>
                    <a:bodyPr/>
                    <a:lstStyle/>
                    <a:p>
                      <a:pPr>
                        <a:spcAft>
                          <a:spcPts val="600"/>
                        </a:spcAft>
                      </a:pPr>
                      <a:r>
                        <a:rPr lang="fr-FR" sz="1200" kern="150" dirty="0">
                          <a:effectLst/>
                        </a:rPr>
                        <a:t> Fantasia</a:t>
                      </a:r>
                      <a:endParaRPr lang="fr-FR" sz="12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5368" marR="5368" marT="0" marB="0"/>
                </a:tc>
                <a:tc>
                  <a:txBody>
                    <a:bodyPr/>
                    <a:lstStyle/>
                    <a:p>
                      <a:pPr algn="just"/>
                      <a:r>
                        <a:rPr lang="fr-FR" sz="1200" dirty="0">
                          <a:effectLst/>
                        </a:rPr>
                        <a:t> Pierre et le loup</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68" marR="5368" marT="0" marB="0"/>
                </a:tc>
                <a:tc>
                  <a:txBody>
                    <a:bodyPr/>
                    <a:lstStyle/>
                    <a:p>
                      <a:r>
                        <a:rPr lang="fr-FR" sz="1200" dirty="0">
                          <a:effectLst/>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68" marR="5368" marT="0" marB="0"/>
                </a:tc>
                <a:tc>
                  <a:txBody>
                    <a:bodyPr/>
                    <a:lstStyle/>
                    <a:p>
                      <a:pPr>
                        <a:spcAft>
                          <a:spcPts val="600"/>
                        </a:spcAft>
                      </a:pPr>
                      <a:r>
                        <a:rPr lang="fr-FR" sz="1200" kern="150" dirty="0">
                          <a:effectLst/>
                        </a:rPr>
                        <a:t> la belle au bois dormant de </a:t>
                      </a:r>
                      <a:r>
                        <a:rPr lang="fr-FR" sz="1200" kern="150" dirty="0" err="1">
                          <a:effectLst/>
                        </a:rPr>
                        <a:t>tchaikovsky</a:t>
                      </a:r>
                      <a:endParaRPr lang="fr-FR" sz="12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5368" marR="5368" marT="0" marB="0"/>
                </a:tc>
                <a:extLst>
                  <a:ext uri="{0D108BD9-81ED-4DB2-BD59-A6C34878D82A}">
                    <a16:rowId xmlns:a16="http://schemas.microsoft.com/office/drawing/2014/main" val="3982800971"/>
                  </a:ext>
                </a:extLst>
              </a:tr>
              <a:tr h="522889">
                <a:tc gridSpan="5">
                  <a:txBody>
                    <a:bodyPr/>
                    <a:lstStyle/>
                    <a:p>
                      <a:pPr marL="342900" lvl="0" indent="-342900" algn="just">
                        <a:buFont typeface="Symbol" panose="05050102010706020507" pitchFamily="18" charset="2"/>
                        <a:buChar char=""/>
                      </a:pPr>
                      <a:r>
                        <a:rPr lang="fr-FR" sz="1200">
                          <a:effectLst/>
                        </a:rPr>
                        <a:t>Inventer une organisation simple à partir d'éléments sonores travaillés.</a:t>
                      </a:r>
                    </a:p>
                    <a:p>
                      <a:pPr marL="342900" lvl="0" indent="-342900" algn="just">
                        <a:buFont typeface="Symbol" panose="05050102010706020507" pitchFamily="18" charset="2"/>
                        <a:buChar char=""/>
                      </a:pPr>
                      <a:r>
                        <a:rPr lang="fr-FR" sz="1200">
                          <a:effectLst/>
                        </a:rPr>
                        <a:t>Expérimenter les paramètres du son : intensité, hauteur, timbre, durée.</a:t>
                      </a:r>
                    </a:p>
                    <a:p>
                      <a:pPr marL="342900" lvl="0" indent="-342900" algn="just">
                        <a:buFont typeface="Symbol" panose="05050102010706020507" pitchFamily="18" charset="2"/>
                        <a:buChar char=""/>
                      </a:pPr>
                      <a:r>
                        <a:rPr lang="fr-FR" sz="1200">
                          <a:effectLst/>
                        </a:rPr>
                        <a:t>Adopter les postures du musicien : écouter, respecter l'autre, jouer ensemble.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75181808"/>
                  </a:ext>
                </a:extLst>
              </a:tr>
              <a:tr h="213665">
                <a:tc gridSpan="2">
                  <a:txBody>
                    <a:bodyPr/>
                    <a:lstStyle/>
                    <a:p>
                      <a:pPr>
                        <a:spcAft>
                          <a:spcPts val="600"/>
                        </a:spcAft>
                      </a:pPr>
                      <a:r>
                        <a:rPr lang="fr-FR" sz="1200" kern="150">
                          <a:effectLst/>
                        </a:rPr>
                        <a:t>Connaitre les familles d’instruments</a:t>
                      </a:r>
                      <a:endParaRPr lang="fr-FR" sz="12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27" marR="29527" marT="29527" marB="29527"/>
                </a:tc>
                <a:tc hMerge="1">
                  <a:txBody>
                    <a:bodyPr/>
                    <a:lstStyle/>
                    <a:p>
                      <a:endParaRPr lang="fr-FR"/>
                    </a:p>
                  </a:txBody>
                  <a:tcPr/>
                </a:tc>
                <a:tc gridSpan="3">
                  <a:txBody>
                    <a:bodyPr/>
                    <a:lstStyle/>
                    <a:p>
                      <a:pPr>
                        <a:spcAft>
                          <a:spcPts val="600"/>
                        </a:spcAft>
                      </a:pPr>
                      <a:r>
                        <a:rPr lang="fr-FR" sz="1200" kern="150" dirty="0">
                          <a:effectLst/>
                        </a:rPr>
                        <a:t>Les musiques du monde </a:t>
                      </a:r>
                      <a:endParaRPr lang="fr-FR" sz="12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5368" marR="5368"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693419693"/>
                  </a:ext>
                </a:extLst>
              </a:tr>
              <a:tr h="677501">
                <a:tc gridSpan="5">
                  <a:txBody>
                    <a:bodyPr/>
                    <a:lstStyle/>
                    <a:p>
                      <a:pPr marL="342900" lvl="0" indent="-342900" algn="just">
                        <a:buFont typeface="Symbol" panose="05050102010706020507" pitchFamily="18" charset="2"/>
                        <a:buChar char=""/>
                      </a:pPr>
                      <a:r>
                        <a:rPr lang="fr-FR" sz="1200" dirty="0">
                          <a:effectLst/>
                        </a:rPr>
                        <a:t>Exprimer ses émotions, ses sentiments et ses préférences.</a:t>
                      </a:r>
                    </a:p>
                    <a:p>
                      <a:pPr marL="342900" lvl="0" indent="-342900" algn="just">
                        <a:buFont typeface="Symbol" panose="05050102010706020507" pitchFamily="18" charset="2"/>
                        <a:buChar char=""/>
                      </a:pPr>
                      <a:r>
                        <a:rPr lang="fr-FR" sz="1200" dirty="0">
                          <a:effectLst/>
                        </a:rPr>
                        <a:t>Écouter et respecter l'avis des autres et l'expression de leur sensibilité.</a:t>
                      </a:r>
                    </a:p>
                    <a:p>
                      <a:pPr marL="342900" lvl="0" indent="-342900" algn="just">
                        <a:buFont typeface="Symbol" panose="05050102010706020507" pitchFamily="18" charset="2"/>
                        <a:buChar char=""/>
                      </a:pPr>
                      <a:r>
                        <a:rPr lang="fr-FR" sz="1200" dirty="0">
                          <a:effectLst/>
                        </a:rPr>
                        <a:t>Respecter les règles et les exigences d'une production musicale collective.</a:t>
                      </a:r>
                    </a:p>
                    <a:p>
                      <a:pPr marL="342900" lvl="0" indent="-342900" algn="just">
                        <a:buFont typeface="Symbol" panose="05050102010706020507" pitchFamily="18" charset="2"/>
                        <a:buChar char=""/>
                      </a:pPr>
                      <a:r>
                        <a:rPr lang="fr-FR" sz="1200" dirty="0">
                          <a:effectLst/>
                        </a:rPr>
                        <a:t>Respecter les conditions d'un travail collectif : concentration, écoute, respect...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78262182"/>
                  </a:ext>
                </a:extLst>
              </a:tr>
              <a:tr h="677501">
                <a:tc>
                  <a:txBody>
                    <a:bodyPr/>
                    <a:lstStyle/>
                    <a:p>
                      <a:pPr marL="342900" lvl="0" indent="-342900" algn="just">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a:txBody>
                    <a:bodyPr/>
                    <a:lstStyle/>
                    <a:p>
                      <a:pPr marL="342900" lvl="0" indent="-342900" algn="just">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a:txBody>
                    <a:bodyPr/>
                    <a:lstStyle/>
                    <a:p>
                      <a:pPr marL="342900" lvl="0" indent="-342900" algn="just">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a:txBody>
                    <a:bodyPr/>
                    <a:lstStyle/>
                    <a:p>
                      <a:pPr marL="342900" lvl="0" indent="-342900" algn="just">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tc>
                  <a:txBody>
                    <a:bodyPr/>
                    <a:lstStyle/>
                    <a:p>
                      <a:pPr marL="342900" lvl="0" indent="-342900" algn="just">
                        <a:buFont typeface="Symbol" panose="05050102010706020507" pitchFamily="18" charset="2"/>
                        <a:buChar cha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9527" marR="29527" marT="29527" marB="29527"/>
                </a:tc>
                <a:extLst>
                  <a:ext uri="{0D108BD9-81ED-4DB2-BD59-A6C34878D82A}">
                    <a16:rowId xmlns:a16="http://schemas.microsoft.com/office/drawing/2014/main" val="1980120492"/>
                  </a:ext>
                </a:extLst>
              </a:tr>
            </a:tbl>
          </a:graphicData>
        </a:graphic>
      </p:graphicFrame>
      <p:sp>
        <p:nvSpPr>
          <p:cNvPr id="8" name="ZoneTexte 7">
            <a:extLst>
              <a:ext uri="{FF2B5EF4-FFF2-40B4-BE49-F238E27FC236}">
                <a16:creationId xmlns:a16="http://schemas.microsoft.com/office/drawing/2014/main" id="{2B0170F3-C2C2-4491-A4EB-5B39F43CA4C6}"/>
              </a:ext>
            </a:extLst>
          </p:cNvPr>
          <p:cNvSpPr txBox="1"/>
          <p:nvPr/>
        </p:nvSpPr>
        <p:spPr>
          <a:xfrm>
            <a:off x="2192351" y="336947"/>
            <a:ext cx="4954136" cy="369332"/>
          </a:xfrm>
          <a:prstGeom prst="rect">
            <a:avLst/>
          </a:prstGeom>
          <a:noFill/>
        </p:spPr>
        <p:txBody>
          <a:bodyPr wrap="square">
            <a:spAutoFit/>
          </a:bodyPr>
          <a:lstStyle/>
          <a:p>
            <a:pPr algn="ctr">
              <a:spcAft>
                <a:spcPts val="600"/>
              </a:spcAft>
            </a:pPr>
            <a:r>
              <a:rPr lang="fr-FR" sz="1800" b="1" u="sng" kern="150" dirty="0">
                <a:solidFill>
                  <a:srgbClr val="FF9999"/>
                </a:solidFill>
                <a:effectLst/>
                <a:latin typeface="KG Eliza Schuyler Script" panose="03000500000000020002" pitchFamily="66" charset="0"/>
                <a:ea typeface="SimSun" panose="02010600030101010101" pitchFamily="2" charset="-122"/>
                <a:cs typeface="Lucida Sans" panose="020B0602030504020204" pitchFamily="34" charset="0"/>
              </a:rPr>
              <a:t>Musique </a:t>
            </a:r>
            <a:endParaRPr lang="fr-FR" sz="1200" kern="150" dirty="0">
              <a:solidFill>
                <a:srgbClr val="FF9999"/>
              </a:solidFill>
              <a:effectLst/>
              <a:latin typeface="Times New Roman" panose="02020603050405020304" pitchFamily="18" charset="0"/>
              <a:ea typeface="SimSun" panose="02010600030101010101" pitchFamily="2" charset="-122"/>
              <a:cs typeface="Lucida Sans" panose="020B0602030504020204" pitchFamily="34" charset="0"/>
            </a:endParaRPr>
          </a:p>
        </p:txBody>
      </p:sp>
    </p:spTree>
    <p:extLst>
      <p:ext uri="{BB962C8B-B14F-4D97-AF65-F5344CB8AC3E}">
        <p14:creationId xmlns:p14="http://schemas.microsoft.com/office/powerpoint/2010/main" val="287643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9EBF19E-9CB5-4ADF-9919-2AA7ABF47357}"/>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8DAD23D9-8851-4E83-B86D-312A8DFF73BE}"/>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2">
                    <a:lumMod val="60000"/>
                    <a:lumOff val="40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chemeClr val="accent2">
                  <a:lumMod val="60000"/>
                  <a:lumOff val="40000"/>
                </a:schemeClr>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E8F4C059-8AA3-42C0-9347-8B275B9A7B52}"/>
              </a:ext>
            </a:extLst>
          </p:cNvPr>
          <p:cNvSpPr>
            <a:spLocks noChangeArrowheads="1"/>
          </p:cNvSpPr>
          <p:nvPr/>
        </p:nvSpPr>
        <p:spPr bwMode="auto">
          <a:xfrm>
            <a:off x="2143986" y="-2232"/>
            <a:ext cx="531780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chemeClr val="accent2">
                    <a:lumMod val="60000"/>
                    <a:lumOff val="40000"/>
                  </a:schemeClr>
                </a:solidFill>
                <a:effectLst/>
                <a:latin typeface="KG Second Chances Solid" panose="02000000000000000000" pitchFamily="2" charset="0"/>
                <a:ea typeface="SimSun" panose="02010600030101010101" pitchFamily="2" charset="-122"/>
                <a:cs typeface="Times New Roman" panose="02020603050405020304" pitchFamily="18" charset="0"/>
              </a:rPr>
              <a:t>Education physique et sportive</a:t>
            </a:r>
            <a:endParaRPr kumimoji="0" lang="fr-FR" altLang="zh-CN" sz="1050" b="0" i="0" u="none" strike="noStrike" cap="none" normalizeH="0" baseline="0" dirty="0">
              <a:ln>
                <a:noFill/>
              </a:ln>
              <a:solidFill>
                <a:schemeClr val="accent2">
                  <a:lumMod val="60000"/>
                  <a:lumOff val="40000"/>
                </a:schemeClr>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8C013A65-6755-413B-9D1A-44C78B316453}"/>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2">
                    <a:lumMod val="60000"/>
                    <a:lumOff val="40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accent2">
                  <a:lumMod val="60000"/>
                  <a:lumOff val="40000"/>
                </a:schemeClr>
              </a:solidFill>
              <a:effectLst/>
              <a:latin typeface="KG Second Chances Solid" panose="02000000000000000000" pitchFamily="2" charset="0"/>
            </a:endParaRPr>
          </a:p>
        </p:txBody>
      </p:sp>
      <p:graphicFrame>
        <p:nvGraphicFramePr>
          <p:cNvPr id="9" name="Tableau 8">
            <a:extLst>
              <a:ext uri="{FF2B5EF4-FFF2-40B4-BE49-F238E27FC236}">
                <a16:creationId xmlns:a16="http://schemas.microsoft.com/office/drawing/2014/main" id="{C36CBA16-6318-42A6-8F02-DB784FDD625A}"/>
              </a:ext>
            </a:extLst>
          </p:cNvPr>
          <p:cNvGraphicFramePr>
            <a:graphicFrameLocks noGrp="1"/>
          </p:cNvGraphicFramePr>
          <p:nvPr>
            <p:extLst>
              <p:ext uri="{D42A27DB-BD31-4B8C-83A1-F6EECF244321}">
                <p14:modId xmlns:p14="http://schemas.microsoft.com/office/powerpoint/2010/main" val="578881212"/>
              </p:ext>
            </p:extLst>
          </p:nvPr>
        </p:nvGraphicFramePr>
        <p:xfrm>
          <a:off x="109182" y="553640"/>
          <a:ext cx="9689910" cy="4664670"/>
        </p:xfrm>
        <a:graphic>
          <a:graphicData uri="http://schemas.openxmlformats.org/drawingml/2006/table">
            <a:tbl>
              <a:tblPr>
                <a:tableStyleId>{616DA210-FB5B-4158-B5E0-FEB733F419BA}</a:tableStyleId>
              </a:tblPr>
              <a:tblGrid>
                <a:gridCol w="1925059">
                  <a:extLst>
                    <a:ext uri="{9D8B030D-6E8A-4147-A177-3AD203B41FA5}">
                      <a16:colId xmlns:a16="http://schemas.microsoft.com/office/drawing/2014/main" val="2518864477"/>
                    </a:ext>
                  </a:extLst>
                </a:gridCol>
                <a:gridCol w="1943955">
                  <a:extLst>
                    <a:ext uri="{9D8B030D-6E8A-4147-A177-3AD203B41FA5}">
                      <a16:colId xmlns:a16="http://schemas.microsoft.com/office/drawing/2014/main" val="3371948925"/>
                    </a:ext>
                  </a:extLst>
                </a:gridCol>
                <a:gridCol w="1934813">
                  <a:extLst>
                    <a:ext uri="{9D8B030D-6E8A-4147-A177-3AD203B41FA5}">
                      <a16:colId xmlns:a16="http://schemas.microsoft.com/office/drawing/2014/main" val="99496016"/>
                    </a:ext>
                  </a:extLst>
                </a:gridCol>
                <a:gridCol w="1944565">
                  <a:extLst>
                    <a:ext uri="{9D8B030D-6E8A-4147-A177-3AD203B41FA5}">
                      <a16:colId xmlns:a16="http://schemas.microsoft.com/office/drawing/2014/main" val="1341089814"/>
                    </a:ext>
                  </a:extLst>
                </a:gridCol>
                <a:gridCol w="1941518">
                  <a:extLst>
                    <a:ext uri="{9D8B030D-6E8A-4147-A177-3AD203B41FA5}">
                      <a16:colId xmlns:a16="http://schemas.microsoft.com/office/drawing/2014/main" val="4142130922"/>
                    </a:ext>
                  </a:extLst>
                </a:gridCol>
              </a:tblGrid>
              <a:tr h="105443">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2">
                        <a:lumMod val="20000"/>
                        <a:lumOff val="80000"/>
                      </a:schemeClr>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2">
                        <a:lumMod val="20000"/>
                        <a:lumOff val="80000"/>
                      </a:schemeClr>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2">
                        <a:lumMod val="20000"/>
                        <a:lumOff val="80000"/>
                      </a:schemeClr>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2">
                        <a:lumMod val="20000"/>
                        <a:lumOff val="80000"/>
                      </a:schemeClr>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2">
                        <a:lumMod val="20000"/>
                        <a:lumOff val="80000"/>
                      </a:schemeClr>
                    </a:solidFill>
                  </a:tcPr>
                </a:tc>
                <a:extLst>
                  <a:ext uri="{0D108BD9-81ED-4DB2-BD59-A6C34878D82A}">
                    <a16:rowId xmlns:a16="http://schemas.microsoft.com/office/drawing/2014/main" val="2074124866"/>
                  </a:ext>
                </a:extLst>
              </a:tr>
              <a:tr h="193405">
                <a:tc gridSpan="5">
                  <a:txBody>
                    <a:bodyPr/>
                    <a:lstStyle/>
                    <a:p>
                      <a:pPr>
                        <a:lnSpc>
                          <a:spcPct val="115000"/>
                        </a:lnSpc>
                        <a:spcAft>
                          <a:spcPts val="0"/>
                        </a:spcAft>
                      </a:pPr>
                      <a:r>
                        <a:rPr lang="fr-FR" sz="800" dirty="0">
                          <a:effectLst/>
                        </a:rPr>
                        <a:t>PRODUIRE UNE PERFORMANCE OPTIMALE, MESURABLE A UNE ECHEANCE DONNEE</a:t>
                      </a:r>
                      <a:r>
                        <a:rPr lang="fr-FR" sz="1100" u="none" kern="1200" dirty="0">
                          <a:solidFill>
                            <a:schemeClr val="tx1"/>
                          </a:solidFill>
                          <a:effectLst/>
                          <a:latin typeface="+mn-lt"/>
                          <a:ea typeface="+mn-ea"/>
                          <a:cs typeface="+mn-cs"/>
                        </a:rPr>
                        <a:t>	</a:t>
                      </a:r>
                      <a:endParaRPr lang="fr-FR" sz="1100" u="none" dirty="0">
                        <a:effectLst/>
                        <a:latin typeface="+mn-lt"/>
                        <a:ea typeface="Calibri" panose="020F0502020204030204" pitchFamily="34" charset="0"/>
                        <a:cs typeface="Times New Roman" panose="02020603050405020304" pitchFamily="18" charset="0"/>
                      </a:endParaRPr>
                    </a:p>
                  </a:txBody>
                  <a:tcPr marL="15506" marR="15506" marT="15506" marB="15506">
                    <a:solidFill>
                      <a:schemeClr val="accent2">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32608160"/>
                  </a:ext>
                </a:extLst>
              </a:tr>
              <a:tr h="193405">
                <a:tc gridSpan="5">
                  <a:txBody>
                    <a:bodyPr/>
                    <a:lstStyle/>
                    <a:p>
                      <a:pPr>
                        <a:spcAft>
                          <a:spcPts val="0"/>
                        </a:spcAft>
                      </a:pPr>
                      <a:r>
                        <a:rPr lang="fr-FR" sz="800" dirty="0">
                          <a:effectLst/>
                        </a:rPr>
                        <a:t>- Courir, sauter, lancer à des intensités et des durées variables dans des contextes adaptés.</a:t>
                      </a:r>
                    </a:p>
                    <a:p>
                      <a:pPr>
                        <a:spcAft>
                          <a:spcPts val="0"/>
                        </a:spcAft>
                      </a:pPr>
                      <a:r>
                        <a:rPr lang="fr-FR" sz="800" dirty="0">
                          <a:effectLst/>
                        </a:rPr>
                        <a:t>- Savoir différencier : courir vite et courir longtemps / lancer loin et lancer précis / sauter haut et sauter loin.</a:t>
                      </a:r>
                    </a:p>
                    <a:p>
                      <a:pPr>
                        <a:spcAft>
                          <a:spcPts val="0"/>
                        </a:spcAft>
                      </a:pPr>
                      <a:r>
                        <a:rPr lang="fr-FR" sz="800" dirty="0">
                          <a:effectLst/>
                        </a:rPr>
                        <a:t>- Accepter de viser une performance mesurée et de se confronter aux autres.</a:t>
                      </a:r>
                    </a:p>
                    <a:p>
                      <a:pPr>
                        <a:lnSpc>
                          <a:spcPct val="115000"/>
                        </a:lnSpc>
                        <a:spcAft>
                          <a:spcPts val="0"/>
                        </a:spcAft>
                      </a:pPr>
                      <a:r>
                        <a:rPr lang="fr-FR" sz="800" dirty="0">
                          <a:effectLst/>
                        </a:rPr>
                        <a:t>- Remplir quelques rôles spécifiques.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48372949"/>
                  </a:ext>
                </a:extLst>
              </a:tr>
              <a:tr h="545327">
                <a:tc>
                  <a:txBody>
                    <a:bodyPr/>
                    <a:lstStyle/>
                    <a:p>
                      <a:pPr>
                        <a:spcAft>
                          <a:spcPts val="595"/>
                        </a:spcAft>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a:spcAft>
                          <a:spcPts val="595"/>
                        </a:spcAft>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a:spcAft>
                          <a:spcPts val="595"/>
                        </a:spcAft>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a:spcAft>
                          <a:spcPts val="600"/>
                        </a:spcAft>
                      </a:pPr>
                      <a:r>
                        <a:rPr lang="fr-FR" sz="1100" kern="150" dirty="0">
                          <a:effectLst/>
                          <a:latin typeface="+mn-lt"/>
                          <a:ea typeface="SimSun" panose="02010600030101010101" pitchFamily="2" charset="-122"/>
                          <a:cs typeface="Lucida Sans" panose="020B0602030504020204" pitchFamily="34" charset="0"/>
                        </a:rPr>
                        <a:t>Courses endurance</a:t>
                      </a:r>
                    </a:p>
                  </a:txBody>
                  <a:tcPr marL="15506" marR="15506" marT="15506" marB="15506"/>
                </a:tc>
                <a:tc>
                  <a:txBody>
                    <a:bodyPr/>
                    <a:lstStyle/>
                    <a:p>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3673218983"/>
                  </a:ext>
                </a:extLst>
              </a:tr>
              <a:tr h="112209">
                <a:tc gridSpan="5">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800" dirty="0">
                          <a:effectLst/>
                        </a:rPr>
                        <a:t>ADAPTER SES DEPLACEMENTS A DES ENVIRONNEMENTS VARIES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solidFill>
                      <a:schemeClr val="accent2">
                        <a:lumMod val="60000"/>
                        <a:lumOff val="40000"/>
                      </a:schemeClr>
                    </a:solidFill>
                  </a:tcPr>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tc hMerge="1">
                  <a:txBody>
                    <a:bodyPr/>
                    <a:lstStyle/>
                    <a:p>
                      <a:pPr algn="just"/>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tc>
                <a:extLst>
                  <a:ext uri="{0D108BD9-81ED-4DB2-BD59-A6C34878D82A}">
                    <a16:rowId xmlns:a16="http://schemas.microsoft.com/office/drawing/2014/main" val="483078487"/>
                  </a:ext>
                </a:extLst>
              </a:tr>
              <a:tr h="112209">
                <a:tc gridSpan="5">
                  <a:txBody>
                    <a:bodyPr/>
                    <a:lstStyle/>
                    <a:p>
                      <a:pPr>
                        <a:spcAft>
                          <a:spcPts val="0"/>
                        </a:spcAft>
                      </a:pPr>
                      <a:r>
                        <a:rPr lang="fr-FR" sz="800" dirty="0">
                          <a:effectLst/>
                        </a:rPr>
                        <a:t>- Se déplacer dans l’eau sur une quinzaine de mètres sans appui et après un temps d’immersion.</a:t>
                      </a:r>
                    </a:p>
                    <a:p>
                      <a:pPr>
                        <a:spcAft>
                          <a:spcPts val="0"/>
                        </a:spcAft>
                      </a:pPr>
                      <a:r>
                        <a:rPr lang="fr-FR" sz="800" dirty="0">
                          <a:effectLst/>
                        </a:rPr>
                        <a:t>- Réaliser un parcours en adaptant ses déplacements à un environnement inhabituel. L’espace est aménagé et sécurisé.</a:t>
                      </a:r>
                    </a:p>
                    <a:p>
                      <a:pPr>
                        <a:lnSpc>
                          <a:spcPct val="115000"/>
                        </a:lnSpc>
                        <a:spcAft>
                          <a:spcPts val="0"/>
                        </a:spcAft>
                      </a:pPr>
                      <a:r>
                        <a:rPr lang="fr-FR" sz="800" dirty="0">
                          <a:effectLst/>
                        </a:rPr>
                        <a:t>- Respecter les règles de sécurité qui s’appliquent.</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350" marR="6350" marT="0" marB="0">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74057805"/>
                  </a:ext>
                </a:extLst>
              </a:tr>
              <a:tr h="432812">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0" indent="0">
                        <a:buFont typeface="Arial" panose="020B0604020202020204" pitchFamily="34" charset="0"/>
                        <a:buNone/>
                      </a:pPr>
                      <a:r>
                        <a:rPr lang="fr-FR" sz="1100" kern="150" dirty="0">
                          <a:effectLst/>
                          <a:latin typeface="+mn-lt"/>
                          <a:ea typeface="SimSun" panose="02010600030101010101" pitchFamily="2" charset="-122"/>
                          <a:cs typeface="Lucida Sans" panose="020B0602030504020204" pitchFamily="34" charset="0"/>
                        </a:rPr>
                        <a:t>Cycle natation</a:t>
                      </a: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2148298524"/>
                  </a:ext>
                </a:extLst>
              </a:tr>
              <a:tr h="156480">
                <a:tc gridSpan="5">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800" dirty="0">
                          <a:effectLst/>
                        </a:rPr>
                        <a:t>S’EXPRIMER DEVANT LES AUTRES PAR UNE PRESTATION ARTISTIQUE ET/OU ARTISTIQUE</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solidFill>
                      <a:schemeClr val="accent2">
                        <a:lumMod val="60000"/>
                        <a:lumOff val="40000"/>
                      </a:schemeClr>
                    </a:solidFill>
                  </a:tcPr>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3389386345"/>
                  </a:ext>
                </a:extLst>
              </a:tr>
              <a:tr h="318977">
                <a:tc gridSpan="5">
                  <a:txBody>
                    <a:bodyPr/>
                    <a:lstStyle/>
                    <a:p>
                      <a:pPr>
                        <a:spcAft>
                          <a:spcPts val="0"/>
                        </a:spcAft>
                      </a:pPr>
                      <a:r>
                        <a:rPr lang="fr-FR" sz="800" dirty="0">
                          <a:effectLst/>
                        </a:rPr>
                        <a:t>- Mobiliser le pouvoir expressif du corps, en reproduisant une séquence simple d’actions apprise ou en présentant une action inventée. </a:t>
                      </a:r>
                    </a:p>
                    <a:p>
                      <a:pPr>
                        <a:lnSpc>
                          <a:spcPct val="115000"/>
                        </a:lnSpc>
                        <a:spcAft>
                          <a:spcPts val="0"/>
                        </a:spcAft>
                      </a:pPr>
                      <a:r>
                        <a:rPr lang="fr-FR" sz="800" dirty="0">
                          <a:effectLst/>
                        </a:rPr>
                        <a:t>- S’adapter au rythme, mémoriser des pas, des figures, des éléments et des enchainements pour réaliser des actions individuelles et collectives</a:t>
                      </a: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2872499511"/>
                  </a:ext>
                </a:extLst>
              </a:tr>
              <a:tr h="432812">
                <a:tc>
                  <a:txBody>
                    <a:bodyPr/>
                    <a:lstStyle/>
                    <a:p>
                      <a:pPr marL="0" indent="0">
                        <a:buFont typeface="Arial" panose="020B0604020202020204" pitchFamily="34" charset="0"/>
                        <a:buNone/>
                      </a:pPr>
                      <a:r>
                        <a:rPr lang="fr-FR" sz="1100" kern="150" dirty="0">
                          <a:effectLst/>
                          <a:latin typeface="+mn-lt"/>
                          <a:ea typeface="SimSun" panose="02010600030101010101" pitchFamily="2" charset="-122"/>
                          <a:cs typeface="Lucida Sans" panose="020B0602030504020204" pitchFamily="34" charset="0"/>
                        </a:rPr>
                        <a:t>Les 7 secrets de Monsieur Unisson</a:t>
                      </a: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kern="150" dirty="0">
                          <a:effectLst/>
                          <a:latin typeface="+mn-lt"/>
                          <a:ea typeface="SimSun" panose="02010600030101010101" pitchFamily="2" charset="-122"/>
                          <a:cs typeface="Lucida Sans" panose="020B0602030504020204" pitchFamily="34" charset="0"/>
                        </a:rPr>
                        <a:t>Déplacements rythmés</a:t>
                      </a: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508917945"/>
                  </a:ext>
                </a:extLst>
              </a:tr>
              <a:tr h="183876">
                <a:tc gridSpan="5">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800" dirty="0">
                          <a:effectLst/>
                        </a:rPr>
                        <a:t>CONDUIRE ET MAITRISER UN AFFRONTEMENT COLLECTIF OU INTERINDIVIDUEL</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solidFill>
                      <a:schemeClr val="accent2">
                        <a:lumMod val="60000"/>
                        <a:lumOff val="40000"/>
                      </a:schemeClr>
                    </a:solidFill>
                  </a:tcPr>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2113157672"/>
                  </a:ext>
                </a:extLst>
              </a:tr>
              <a:tr h="432812">
                <a:tc gridSpan="5">
                  <a:txBody>
                    <a:bodyPr/>
                    <a:lstStyle/>
                    <a:p>
                      <a:pPr>
                        <a:lnSpc>
                          <a:spcPct val="115000"/>
                        </a:lnSpc>
                        <a:spcAft>
                          <a:spcPts val="0"/>
                        </a:spcAft>
                      </a:pPr>
                      <a:r>
                        <a:rPr lang="fr-FR" sz="800" dirty="0">
                          <a:effectLst/>
                        </a:rPr>
                        <a:t>Dans des situations aménagées et très variées, </a:t>
                      </a:r>
                    </a:p>
                    <a:p>
                      <a:pPr>
                        <a:lnSpc>
                          <a:spcPct val="115000"/>
                        </a:lnSpc>
                        <a:spcAft>
                          <a:spcPts val="0"/>
                        </a:spcAft>
                      </a:pPr>
                      <a:r>
                        <a:rPr lang="fr-FR" sz="800" dirty="0">
                          <a:effectLst/>
                        </a:rPr>
                        <a:t>- S’engager dans un affrontement individuel ou collectif en respectant les règles du jeu. </a:t>
                      </a:r>
                    </a:p>
                    <a:p>
                      <a:pPr>
                        <a:lnSpc>
                          <a:spcPct val="115000"/>
                        </a:lnSpc>
                        <a:spcAft>
                          <a:spcPts val="0"/>
                        </a:spcAft>
                      </a:pPr>
                      <a:r>
                        <a:rPr lang="fr-FR" sz="800" dirty="0">
                          <a:effectLst/>
                        </a:rPr>
                        <a:t>- Contrôler son engagement moteur et affectif pour réussir des actions simples.</a:t>
                      </a:r>
                    </a:p>
                    <a:p>
                      <a:pPr>
                        <a:lnSpc>
                          <a:spcPct val="115000"/>
                        </a:lnSpc>
                        <a:spcAft>
                          <a:spcPts val="0"/>
                        </a:spcAft>
                      </a:pPr>
                      <a:r>
                        <a:rPr lang="fr-FR" sz="800" dirty="0">
                          <a:effectLst/>
                        </a:rPr>
                        <a:t>- Connaitre le but du jeu.</a:t>
                      </a:r>
                    </a:p>
                    <a:p>
                      <a:pPr>
                        <a:lnSpc>
                          <a:spcPct val="115000"/>
                        </a:lnSpc>
                        <a:spcAft>
                          <a:spcPts val="0"/>
                        </a:spcAft>
                      </a:pPr>
                      <a:r>
                        <a:rPr lang="fr-FR" sz="800" dirty="0">
                          <a:effectLst/>
                        </a:rPr>
                        <a:t>- Reconnaitre ses partenaires et ses adversaires.</a:t>
                      </a:r>
                      <a:endParaRPr lang="fr-FR"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hMerge="1">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2857449423"/>
                  </a:ext>
                </a:extLst>
              </a:tr>
              <a:tr h="432812">
                <a:tc>
                  <a:txBody>
                    <a:bodyPr/>
                    <a:lstStyle/>
                    <a:p>
                      <a:pPr marL="0" indent="0">
                        <a:buFont typeface="Arial" panose="020B0604020202020204" pitchFamily="34" charset="0"/>
                        <a:buNone/>
                      </a:pPr>
                      <a:r>
                        <a:rPr lang="fr-FR" sz="1100" kern="150" dirty="0">
                          <a:effectLst/>
                          <a:latin typeface="+mn-lt"/>
                          <a:ea typeface="SimSun" panose="02010600030101010101" pitchFamily="2" charset="-122"/>
                          <a:cs typeface="Lucida Sans" panose="020B0602030504020204" pitchFamily="34" charset="0"/>
                        </a:rPr>
                        <a:t>Le parachute</a:t>
                      </a: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endParaRPr lang="fr-FR" sz="1100" kern="150" dirty="0">
                        <a:effectLst/>
                        <a:latin typeface="+mn-lt"/>
                        <a:ea typeface="SimSun" panose="02010600030101010101" pitchFamily="2" charset="-122"/>
                        <a:cs typeface="Lucida Sans" panose="020B0602030504020204" pitchFamily="34" charset="0"/>
                      </a:endParaRPr>
                    </a:p>
                  </a:txBody>
                  <a:tcPr marL="15506" marR="15506" marT="15506" marB="15506"/>
                </a:tc>
                <a:tc>
                  <a:txBody>
                    <a:bodyPr/>
                    <a:lstStyle/>
                    <a:p>
                      <a:pPr marL="171450" indent="-171450">
                        <a:buFont typeface="Arial" panose="020B0604020202020204" pitchFamily="34" charset="0"/>
                        <a:buChar char="•"/>
                      </a:pPr>
                      <a:r>
                        <a:rPr lang="fr-FR" sz="1100" kern="150" dirty="0">
                          <a:effectLst/>
                          <a:latin typeface="+mn-lt"/>
                          <a:ea typeface="SimSun" panose="02010600030101010101" pitchFamily="2" charset="-122"/>
                          <a:cs typeface="Lucida Sans" panose="020B0602030504020204" pitchFamily="34" charset="0"/>
                        </a:rPr>
                        <a:t>Jeux collectifs</a:t>
                      </a:r>
                    </a:p>
                  </a:txBody>
                  <a:tcPr marL="15506" marR="15506" marT="15506" marB="15506"/>
                </a:tc>
                <a:extLst>
                  <a:ext uri="{0D108BD9-81ED-4DB2-BD59-A6C34878D82A}">
                    <a16:rowId xmlns:a16="http://schemas.microsoft.com/office/drawing/2014/main" val="1697412149"/>
                  </a:ext>
                </a:extLst>
              </a:tr>
            </a:tbl>
          </a:graphicData>
        </a:graphic>
      </p:graphicFrame>
      <p:sp>
        <p:nvSpPr>
          <p:cNvPr id="2" name="ZoneTexte 1">
            <a:extLst>
              <a:ext uri="{FF2B5EF4-FFF2-40B4-BE49-F238E27FC236}">
                <a16:creationId xmlns:a16="http://schemas.microsoft.com/office/drawing/2014/main" id="{9705E1F3-1973-44A3-982A-D9555B4DD348}"/>
              </a:ext>
            </a:extLst>
          </p:cNvPr>
          <p:cNvSpPr txBox="1"/>
          <p:nvPr/>
        </p:nvSpPr>
        <p:spPr>
          <a:xfrm rot="19440848">
            <a:off x="2071452" y="2330088"/>
            <a:ext cx="5462867" cy="646331"/>
          </a:xfrm>
          <a:prstGeom prst="rect">
            <a:avLst/>
          </a:prstGeom>
          <a:noFill/>
        </p:spPr>
        <p:txBody>
          <a:bodyPr wrap="square" rtlCol="0">
            <a:spAutoFit/>
          </a:bodyPr>
          <a:lstStyle/>
          <a:p>
            <a:pPr algn="ctr"/>
            <a:r>
              <a:rPr lang="fr-FR" sz="3600" b="1" dirty="0">
                <a:solidFill>
                  <a:schemeClr val="accent2">
                    <a:lumMod val="60000"/>
                    <a:lumOff val="40000"/>
                  </a:schemeClr>
                </a:solidFill>
                <a:effectLst>
                  <a:outerShdw blurRad="38100" dist="38100" dir="2700000" algn="tl">
                    <a:srgbClr val="000000">
                      <a:alpha val="43137"/>
                    </a:srgbClr>
                  </a:outerShdw>
                </a:effectLst>
                <a:latin typeface="KG Second Chances Solid" panose="02000000000000000000" pitchFamily="2" charset="0"/>
              </a:rPr>
              <a:t>EN COURS…</a:t>
            </a:r>
          </a:p>
        </p:txBody>
      </p:sp>
    </p:spTree>
    <p:extLst>
      <p:ext uri="{BB962C8B-B14F-4D97-AF65-F5344CB8AC3E}">
        <p14:creationId xmlns:p14="http://schemas.microsoft.com/office/powerpoint/2010/main" val="3709276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A116E22-6017-46D9-8F31-0E20A83D3824}"/>
              </a:ext>
            </a:extLst>
          </p:cNvPr>
          <p:cNvGraphicFramePr>
            <a:graphicFrameLocks noGrp="1"/>
          </p:cNvGraphicFramePr>
          <p:nvPr>
            <p:extLst>
              <p:ext uri="{D42A27DB-BD31-4B8C-83A1-F6EECF244321}">
                <p14:modId xmlns:p14="http://schemas.microsoft.com/office/powerpoint/2010/main" val="498023211"/>
              </p:ext>
            </p:extLst>
          </p:nvPr>
        </p:nvGraphicFramePr>
        <p:xfrm>
          <a:off x="52260" y="2636935"/>
          <a:ext cx="9801479" cy="3976386"/>
        </p:xfrm>
        <a:graphic>
          <a:graphicData uri="http://schemas.openxmlformats.org/drawingml/2006/table">
            <a:tbl>
              <a:tblPr>
                <a:tableStyleId>{5940675A-B579-460E-94D1-54222C63F5DA}</a:tableStyleId>
              </a:tblPr>
              <a:tblGrid>
                <a:gridCol w="1897339">
                  <a:extLst>
                    <a:ext uri="{9D8B030D-6E8A-4147-A177-3AD203B41FA5}">
                      <a16:colId xmlns:a16="http://schemas.microsoft.com/office/drawing/2014/main" val="2752356013"/>
                    </a:ext>
                  </a:extLst>
                </a:gridCol>
                <a:gridCol w="1951681">
                  <a:extLst>
                    <a:ext uri="{9D8B030D-6E8A-4147-A177-3AD203B41FA5}">
                      <a16:colId xmlns:a16="http://schemas.microsoft.com/office/drawing/2014/main" val="133579092"/>
                    </a:ext>
                  </a:extLst>
                </a:gridCol>
                <a:gridCol w="2069301">
                  <a:extLst>
                    <a:ext uri="{9D8B030D-6E8A-4147-A177-3AD203B41FA5}">
                      <a16:colId xmlns:a16="http://schemas.microsoft.com/office/drawing/2014/main" val="3399730799"/>
                    </a:ext>
                  </a:extLst>
                </a:gridCol>
                <a:gridCol w="1883613">
                  <a:extLst>
                    <a:ext uri="{9D8B030D-6E8A-4147-A177-3AD203B41FA5}">
                      <a16:colId xmlns:a16="http://schemas.microsoft.com/office/drawing/2014/main" val="766657879"/>
                    </a:ext>
                  </a:extLst>
                </a:gridCol>
                <a:gridCol w="1999545">
                  <a:extLst>
                    <a:ext uri="{9D8B030D-6E8A-4147-A177-3AD203B41FA5}">
                      <a16:colId xmlns:a16="http://schemas.microsoft.com/office/drawing/2014/main" val="37081737"/>
                    </a:ext>
                  </a:extLst>
                </a:gridCol>
              </a:tblGrid>
              <a:tr h="170547">
                <a:tc gridSpan="5">
                  <a:txBody>
                    <a:bodyPr/>
                    <a:lstStyle/>
                    <a:p>
                      <a:pPr algn="just"/>
                      <a:r>
                        <a:rPr lang="fr-FR" sz="1200" i="1" kern="1200" dirty="0">
                          <a:solidFill>
                            <a:schemeClr val="tx1"/>
                          </a:solidFill>
                          <a:effectLst/>
                          <a:latin typeface="+mn-lt"/>
                          <a:ea typeface="+mn-ea"/>
                          <a:cs typeface="+mn-cs"/>
                        </a:rPr>
                        <a:t>Contrôler sa compréhension et devenir un lecteur autonome</a:t>
                      </a:r>
                      <a:endParaRPr lang="fr-FR" sz="900" dirty="0">
                        <a:effectLst/>
                      </a:endParaRPr>
                    </a:p>
                  </a:txBody>
                  <a:tcPr marL="2145" marR="2145" marT="2145" marB="2145">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68522950"/>
                  </a:ext>
                </a:extLst>
              </a:tr>
              <a:tr h="729892">
                <a:tc gridSpan="5">
                  <a:txBody>
                    <a:bodyPr/>
                    <a:lstStyle/>
                    <a:p>
                      <a:r>
                        <a:rPr lang="fr-FR" sz="1600" kern="1200" dirty="0">
                          <a:solidFill>
                            <a:schemeClr val="tx1"/>
                          </a:solidFill>
                          <a:effectLst/>
                          <a:latin typeface="Cute Notes" panose="03000600000000000000" pitchFamily="66" charset="0"/>
                          <a:ea typeface="+mn-ea"/>
                          <a:cs typeface="+mn-cs"/>
                        </a:rPr>
                        <a:t>DECLIC</a:t>
                      </a:r>
                      <a:r>
                        <a:rPr lang="fr-FR" sz="1600" kern="1200" dirty="0">
                          <a:solidFill>
                            <a:schemeClr val="tx1"/>
                          </a:solidFill>
                          <a:effectLst/>
                          <a:latin typeface="+mn-lt"/>
                          <a:ea typeface="+mn-ea"/>
                          <a:cs typeface="+mn-cs"/>
                        </a:rPr>
                        <a:t>   Stratégies pour … </a:t>
                      </a:r>
                    </a:p>
                    <a:p>
                      <a:pPr marL="171450" indent="-171450">
                        <a:buFont typeface="Arial" panose="020B0604020202020204" pitchFamily="34" charset="0"/>
                        <a:buChar char="•"/>
                      </a:pPr>
                      <a:r>
                        <a:rPr lang="fr-FR" sz="1600" kern="1200" dirty="0">
                          <a:solidFill>
                            <a:schemeClr val="tx1"/>
                          </a:solidFill>
                          <a:effectLst/>
                          <a:latin typeface="Cute Notes" panose="03000600000000000000" pitchFamily="66" charset="0"/>
                          <a:ea typeface="+mn-ea"/>
                          <a:cs typeface="+mn-cs"/>
                        </a:rPr>
                        <a:t>D</a:t>
                      </a:r>
                      <a:r>
                        <a:rPr lang="fr-FR" sz="1600" kern="1200" dirty="0">
                          <a:solidFill>
                            <a:schemeClr val="tx1"/>
                          </a:solidFill>
                          <a:effectLst/>
                          <a:latin typeface="+mn-lt"/>
                          <a:ea typeface="+mn-ea"/>
                          <a:cs typeface="+mn-cs"/>
                        </a:rPr>
                        <a:t>échiffrer  </a:t>
                      </a:r>
                      <a:r>
                        <a:rPr lang="fr-FR" sz="1600" kern="1200" dirty="0">
                          <a:solidFill>
                            <a:schemeClr val="tx1"/>
                          </a:solidFill>
                          <a:effectLst/>
                          <a:latin typeface="Cute Notes" panose="03000600000000000000" pitchFamily="66" charset="0"/>
                          <a:ea typeface="+mn-ea"/>
                          <a:cs typeface="+mn-cs"/>
                        </a:rPr>
                        <a:t>E</a:t>
                      </a:r>
                      <a:r>
                        <a:rPr lang="fr-FR" sz="1600" kern="1200" dirty="0">
                          <a:solidFill>
                            <a:schemeClr val="tx1"/>
                          </a:solidFill>
                          <a:effectLst/>
                          <a:latin typeface="+mn-lt"/>
                          <a:ea typeface="+mn-ea"/>
                          <a:cs typeface="+mn-cs"/>
                        </a:rPr>
                        <a:t>nrichir son vocabulaire  </a:t>
                      </a:r>
                      <a:r>
                        <a:rPr lang="fr-FR" sz="1600" kern="1200" dirty="0">
                          <a:solidFill>
                            <a:schemeClr val="tx1"/>
                          </a:solidFill>
                          <a:effectLst/>
                          <a:latin typeface="Cute Notes" panose="03000600000000000000" pitchFamily="66" charset="0"/>
                          <a:ea typeface="+mn-ea"/>
                          <a:cs typeface="+mn-cs"/>
                        </a:rPr>
                        <a:t>C</a:t>
                      </a:r>
                      <a:r>
                        <a:rPr lang="fr-FR" sz="1600" kern="1200" dirty="0">
                          <a:solidFill>
                            <a:schemeClr val="tx1"/>
                          </a:solidFill>
                          <a:effectLst/>
                          <a:latin typeface="+mn-lt"/>
                          <a:ea typeface="+mn-ea"/>
                          <a:cs typeface="+mn-cs"/>
                        </a:rPr>
                        <a:t>omprendre </a:t>
                      </a:r>
                      <a:r>
                        <a:rPr lang="fr-FR" sz="1600" kern="1200" dirty="0">
                          <a:solidFill>
                            <a:schemeClr val="tx1"/>
                          </a:solidFill>
                          <a:effectLst/>
                          <a:latin typeface="Cute Notes" panose="03000600000000000000" pitchFamily="66" charset="0"/>
                          <a:ea typeface="+mn-ea"/>
                          <a:cs typeface="+mn-cs"/>
                        </a:rPr>
                        <a:t>L</a:t>
                      </a:r>
                      <a:r>
                        <a:rPr lang="fr-FR" sz="1600" kern="1200" dirty="0">
                          <a:solidFill>
                            <a:schemeClr val="tx1"/>
                          </a:solidFill>
                          <a:effectLst/>
                          <a:latin typeface="+mn-lt"/>
                          <a:ea typeface="+mn-ea"/>
                          <a:cs typeface="+mn-cs"/>
                        </a:rPr>
                        <a:t>ire à voix haute et avec fluidité </a:t>
                      </a:r>
                      <a:r>
                        <a:rPr lang="fr-FR" sz="1600" kern="1200" dirty="0">
                          <a:solidFill>
                            <a:schemeClr val="tx1"/>
                          </a:solidFill>
                          <a:effectLst/>
                          <a:latin typeface="Cute Notes" panose="03000600000000000000" pitchFamily="66" charset="0"/>
                          <a:ea typeface="+mn-ea"/>
                          <a:cs typeface="+mn-cs"/>
                        </a:rPr>
                        <a:t>I</a:t>
                      </a:r>
                      <a:r>
                        <a:rPr lang="fr-FR" sz="1600" kern="1200" dirty="0">
                          <a:solidFill>
                            <a:schemeClr val="tx1"/>
                          </a:solidFill>
                          <a:effectLst/>
                          <a:latin typeface="+mn-lt"/>
                          <a:ea typeface="+mn-ea"/>
                          <a:cs typeface="+mn-cs"/>
                        </a:rPr>
                        <a:t>ntégrer les règles du lecteur  </a:t>
                      </a:r>
                      <a:r>
                        <a:rPr lang="fr-FR" sz="1600" kern="1200" dirty="0">
                          <a:solidFill>
                            <a:schemeClr val="tx1"/>
                          </a:solidFill>
                          <a:effectLst/>
                          <a:latin typeface="Cute Notes" panose="03000600000000000000" pitchFamily="66" charset="0"/>
                          <a:ea typeface="+mn-ea"/>
                          <a:cs typeface="+mn-cs"/>
                        </a:rPr>
                        <a:t>C</a:t>
                      </a:r>
                      <a:r>
                        <a:rPr lang="fr-FR" sz="1600" kern="1200" dirty="0">
                          <a:solidFill>
                            <a:schemeClr val="tx1"/>
                          </a:solidFill>
                          <a:effectLst/>
                          <a:latin typeface="+mn-lt"/>
                          <a:ea typeface="+mn-ea"/>
                          <a:cs typeface="+mn-cs"/>
                        </a:rPr>
                        <a:t>ulture littéraire (avoir une)</a:t>
                      </a: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887082"/>
                  </a:ext>
                </a:extLst>
              </a:tr>
              <a:tr h="1365930">
                <a:tc>
                  <a:txBody>
                    <a:bodyPr/>
                    <a:lstStyle/>
                    <a:p>
                      <a:pPr marL="0" indent="0">
                        <a:spcAft>
                          <a:spcPts val="0"/>
                        </a:spcAft>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indent="0">
                        <a:spcAft>
                          <a:spcPts val="0"/>
                        </a:spcAft>
                      </a:pPr>
                      <a:r>
                        <a:rPr lang="fr-FR" sz="1100" kern="150" dirty="0">
                          <a:effectLst/>
                        </a:rPr>
                        <a:t>• Se créer une image mentale (visualiser)</a:t>
                      </a:r>
                    </a:p>
                    <a:p>
                      <a:pPr marL="0" indent="0">
                        <a:spcAft>
                          <a:spcPts val="0"/>
                        </a:spcAft>
                      </a:pPr>
                      <a:r>
                        <a:rPr lang="fr-FR" sz="1100" kern="150" dirty="0">
                          <a:effectLst/>
                        </a:rPr>
                        <a:t>• faire le film dans sa tête</a:t>
                      </a:r>
                    </a:p>
                    <a:p>
                      <a:pPr marL="0" indent="0">
                        <a:spcAft>
                          <a:spcPts val="0"/>
                        </a:spcAft>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I</a:t>
                      </a:r>
                      <a:r>
                        <a:rPr lang="fr-FR" sz="1100" u="sng" kern="1200" dirty="0">
                          <a:solidFill>
                            <a:schemeClr val="tx1"/>
                          </a:solidFill>
                          <a:effectLst/>
                          <a:latin typeface="+mn-lt"/>
                          <a:ea typeface="+mn-ea"/>
                          <a:cs typeface="+mn-cs"/>
                        </a:rPr>
                        <a:t>ntégrer les règles du lecteur </a:t>
                      </a:r>
                    </a:p>
                    <a:p>
                      <a:pPr marL="0" indent="0">
                        <a:spcAft>
                          <a:spcPts val="0"/>
                        </a:spcAft>
                      </a:pPr>
                      <a:r>
                        <a:rPr lang="fr-FR" sz="1100" kern="150" dirty="0">
                          <a:effectLst/>
                        </a:rPr>
                        <a:t>• Garder des traces de ses lectures (fiche de suivi)</a:t>
                      </a:r>
                    </a:p>
                    <a:p>
                      <a:pPr marL="0" indent="0">
                        <a:spcAft>
                          <a:spcPts val="0"/>
                        </a:spcAft>
                      </a:pPr>
                      <a:r>
                        <a:rPr lang="fr-FR" sz="1100" kern="150" dirty="0">
                          <a:effectLst/>
                        </a:rPr>
                        <a:t>• Choisir son coin lecture idéal</a:t>
                      </a:r>
                    </a:p>
                    <a:p>
                      <a:pPr marL="0" indent="0">
                        <a:spcAft>
                          <a:spcPts val="0"/>
                        </a:spcAft>
                      </a:pPr>
                      <a:r>
                        <a:rPr lang="fr-FR" sz="1100" kern="150" dirty="0">
                          <a:effectLst/>
                        </a:rPr>
                        <a:t>• Choisir un livre qui nous correspond (five finger test)</a:t>
                      </a:r>
                    </a:p>
                    <a:p>
                      <a:pPr marL="0" indent="0">
                        <a:spcAft>
                          <a:spcPts val="0"/>
                        </a:spcAft>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ulture littéraire (avoir une)</a:t>
                      </a:r>
                      <a:endParaRPr lang="fr-FR" sz="1100" u="sng" kern="150" dirty="0">
                        <a:effectLst/>
                      </a:endParaRPr>
                    </a:p>
                    <a:p>
                      <a:pPr marL="0" indent="0">
                        <a:spcAft>
                          <a:spcPts val="0"/>
                        </a:spcAft>
                      </a:pPr>
                      <a:r>
                        <a:rPr lang="fr-FR" sz="1100" kern="150" dirty="0">
                          <a:effectLst/>
                        </a:rPr>
                        <a:t>•  Interpréter les indices du livre (couverture, titre...)</a:t>
                      </a:r>
                    </a:p>
                    <a:p>
                      <a:pPr marL="0" indent="0">
                        <a:spcAft>
                          <a:spcPts val="0"/>
                        </a:spcAft>
                      </a:pPr>
                      <a:r>
                        <a:rPr lang="fr-FR" sz="1100" kern="150" dirty="0">
                          <a:effectLst/>
                          <a:latin typeface="+mj-lt"/>
                          <a:ea typeface="SimSun" panose="02010600030101010101" pitchFamily="2" charset="-122"/>
                          <a:cs typeface="Lucida Sans" panose="020B0602030504020204" pitchFamily="34" charset="0"/>
                        </a:rPr>
                        <a:t>Participer à un rallye lecture</a:t>
                      </a: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indent="0">
                        <a:spcAft>
                          <a:spcPts val="0"/>
                        </a:spcAft>
                      </a:pPr>
                      <a:r>
                        <a:rPr lang="fr-FR" sz="1100" kern="150" dirty="0">
                          <a:effectLst/>
                        </a:rPr>
                        <a:t>• Faire des prédictions</a:t>
                      </a:r>
                    </a:p>
                    <a:p>
                      <a:pPr marL="0" indent="0">
                        <a:spcAft>
                          <a:spcPts val="0"/>
                        </a:spcAft>
                      </a:pPr>
                      <a:r>
                        <a:rPr lang="fr-FR" sz="1100" kern="150" dirty="0">
                          <a:effectLst/>
                        </a:rPr>
                        <a:t>• Imaginer la suite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rPr>
                        <a:t>• raconter une histoire lue ou entendue avec ses propre mot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5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E</a:t>
                      </a:r>
                      <a:r>
                        <a:rPr lang="fr-FR" sz="1100" u="sng" kern="1200" dirty="0">
                          <a:solidFill>
                            <a:schemeClr val="tx1"/>
                          </a:solidFill>
                          <a:effectLst/>
                          <a:latin typeface="+mn-lt"/>
                          <a:ea typeface="+mn-ea"/>
                          <a:cs typeface="+mn-cs"/>
                        </a:rPr>
                        <a:t>nrichir son vocabulaire </a:t>
                      </a:r>
                      <a:endParaRPr lang="fr-FR" sz="1100" kern="150" dirty="0">
                        <a:effectLst/>
                      </a:endParaRPr>
                    </a:p>
                    <a:p>
                      <a:pPr marL="0" indent="0">
                        <a:spcAft>
                          <a:spcPts val="0"/>
                        </a:spcAft>
                      </a:pPr>
                      <a:r>
                        <a:rPr lang="fr-FR" sz="1100" kern="150" dirty="0">
                          <a:effectLst/>
                        </a:rPr>
                        <a:t>• Trouver le sens d’un mot grâce au contexte</a:t>
                      </a:r>
                    </a:p>
                    <a:p>
                      <a:pPr marL="0" indent="0">
                        <a:spcAft>
                          <a:spcPts val="0"/>
                        </a:spcAft>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ulture littéraire (avoir une)</a:t>
                      </a:r>
                      <a:endParaRPr lang="fr-FR" sz="1100" u="sng" kern="150" dirty="0">
                        <a:effectLst/>
                      </a:endParaRPr>
                    </a:p>
                    <a:p>
                      <a:pPr marL="0" indent="0">
                        <a:spcAft>
                          <a:spcPts val="0"/>
                        </a:spcAft>
                      </a:pPr>
                      <a:r>
                        <a:rPr lang="fr-FR" sz="1100" kern="150" dirty="0">
                          <a:solidFill>
                            <a:schemeClr val="tx1"/>
                          </a:solidFill>
                          <a:effectLst/>
                          <a:latin typeface="+mn-lt"/>
                          <a:ea typeface="SimSun" panose="02010600030101010101" pitchFamily="2" charset="-122"/>
                          <a:cs typeface="Lucida Sans" panose="020B0602030504020204" pitchFamily="34" charset="0"/>
                        </a:rPr>
                        <a:t>Participer à un rallye lecture</a:t>
                      </a:r>
                    </a:p>
                    <a:p>
                      <a:pPr marL="0" indent="0">
                        <a:spcAft>
                          <a:spcPts val="0"/>
                        </a:spcAft>
                      </a:pP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indent="0">
                        <a:spcAft>
                          <a:spcPts val="0"/>
                        </a:spcAft>
                      </a:pPr>
                      <a:r>
                        <a:rPr lang="fr-FR" sz="1100" kern="150" dirty="0">
                          <a:effectLst/>
                        </a:rPr>
                        <a:t>• Faire des connexions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rPr>
                        <a:t>• Inférer les pensées des personnages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rPr>
                        <a:t>• mémoriser l’ordre des évènements d’un texte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rPr>
                        <a:t>• Faire des inférences (pronom)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E</a:t>
                      </a:r>
                      <a:r>
                        <a:rPr lang="fr-FR" sz="1100" u="sng" kern="1200" dirty="0">
                          <a:solidFill>
                            <a:schemeClr val="tx1"/>
                          </a:solidFill>
                          <a:effectLst/>
                          <a:latin typeface="+mn-lt"/>
                          <a:ea typeface="+mn-ea"/>
                          <a:cs typeface="+mn-cs"/>
                        </a:rPr>
                        <a:t>nrichir son vocabulaire </a:t>
                      </a:r>
                      <a:endParaRPr lang="fr-FR" sz="1100" u="sng" kern="150" dirty="0">
                        <a:effectLst/>
                      </a:endParaRPr>
                    </a:p>
                    <a:p>
                      <a:pPr marL="0" indent="0">
                        <a:spcAft>
                          <a:spcPts val="0"/>
                        </a:spcAft>
                      </a:pPr>
                      <a:r>
                        <a:rPr lang="fr-FR" sz="1100" kern="150" dirty="0">
                          <a:effectLst/>
                        </a:rPr>
                        <a:t>• Trouver le sens d’un mot grâce à sa formation (famille de mots, préfixes, suffixes)</a:t>
                      </a:r>
                    </a:p>
                    <a:p>
                      <a:pPr marL="0" indent="0">
                        <a:spcAft>
                          <a:spcPts val="0"/>
                        </a:spcAft>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ulture littéraire (avoir une)</a:t>
                      </a:r>
                      <a:endParaRPr lang="fr-FR" sz="1100" u="sng" kern="150" dirty="0">
                        <a:effectLst/>
                      </a:endParaRPr>
                    </a:p>
                    <a:p>
                      <a:pPr marL="0" indent="0">
                        <a:spcAft>
                          <a:spcPts val="0"/>
                        </a:spcAft>
                      </a:pPr>
                      <a:r>
                        <a:rPr lang="fr-FR" sz="1100" kern="150" dirty="0">
                          <a:solidFill>
                            <a:schemeClr val="tx1"/>
                          </a:solidFill>
                          <a:effectLst/>
                          <a:latin typeface="+mn-lt"/>
                          <a:ea typeface="SimSun" panose="02010600030101010101" pitchFamily="2" charset="-122"/>
                          <a:cs typeface="Lucida Sans" panose="020B0602030504020204" pitchFamily="34" charset="0"/>
                        </a:rPr>
                        <a:t>Participer à un rallye lecture</a:t>
                      </a:r>
                    </a:p>
                    <a:p>
                      <a:pPr marL="0" indent="0">
                        <a:spcAft>
                          <a:spcPts val="0"/>
                        </a:spcAft>
                      </a:pPr>
                      <a:endParaRPr lang="fr-FR" sz="1100" kern="150" dirty="0">
                        <a:effectLst/>
                      </a:endParaRP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indent="0">
                        <a:spcAft>
                          <a:spcPts val="0"/>
                        </a:spcAft>
                      </a:pPr>
                      <a:r>
                        <a:rPr lang="fr-FR" sz="1100" kern="150" dirty="0">
                          <a:effectLst/>
                        </a:rPr>
                        <a:t>• Faire des inférences (personnage, lieu, évènement)</a:t>
                      </a:r>
                    </a:p>
                    <a:p>
                      <a:pPr marL="0" indent="0">
                        <a:spcAft>
                          <a:spcPts val="0"/>
                        </a:spcAft>
                      </a:pPr>
                      <a:r>
                        <a:rPr lang="fr-FR" sz="1100" kern="150" dirty="0">
                          <a:effectLst/>
                        </a:rPr>
                        <a:t>• Reformuler une idée</a:t>
                      </a:r>
                    </a:p>
                    <a:p>
                      <a:pPr marL="0" indent="0">
                        <a:spcAft>
                          <a:spcPts val="0"/>
                        </a:spcAft>
                      </a:pPr>
                      <a:r>
                        <a:rPr lang="fr-FR" sz="1100" kern="150" dirty="0">
                          <a:effectLst/>
                        </a:rPr>
                        <a:t>• Ordonner les évènements d’un texte</a:t>
                      </a:r>
                    </a:p>
                    <a:p>
                      <a:pPr marL="0" indent="0">
                        <a:spcAft>
                          <a:spcPts val="0"/>
                        </a:spcAft>
                      </a:pPr>
                      <a:endParaRPr lang="fr-FR" sz="1100" kern="15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E</a:t>
                      </a:r>
                      <a:r>
                        <a:rPr lang="fr-FR" sz="1100" u="sng" kern="1200" dirty="0">
                          <a:solidFill>
                            <a:schemeClr val="tx1"/>
                          </a:solidFill>
                          <a:effectLst/>
                          <a:latin typeface="+mn-lt"/>
                          <a:ea typeface="+mn-ea"/>
                          <a:cs typeface="+mn-cs"/>
                        </a:rPr>
                        <a:t>nrichir son vocabulaire </a:t>
                      </a:r>
                      <a:endParaRPr lang="fr-FR" sz="1100" kern="150" dirty="0">
                        <a:effectLst/>
                      </a:endParaRPr>
                    </a:p>
                    <a:p>
                      <a:pPr marL="0" indent="0">
                        <a:spcAft>
                          <a:spcPts val="0"/>
                        </a:spcAft>
                      </a:pPr>
                      <a:r>
                        <a:rPr lang="fr-FR" sz="1100" kern="150" dirty="0">
                          <a:effectLst/>
                        </a:rPr>
                        <a:t>• Les expressions (sens propre/sens figuré)</a:t>
                      </a:r>
                    </a:p>
                    <a:p>
                      <a:pPr marL="0" indent="0">
                        <a:spcAft>
                          <a:spcPts val="0"/>
                        </a:spcAft>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L</a:t>
                      </a:r>
                      <a:r>
                        <a:rPr lang="fr-FR" sz="1100" u="sng" kern="1200" dirty="0">
                          <a:solidFill>
                            <a:schemeClr val="tx1"/>
                          </a:solidFill>
                          <a:effectLst/>
                          <a:latin typeface="+mn-lt"/>
                          <a:ea typeface="+mn-ea"/>
                          <a:cs typeface="+mn-cs"/>
                        </a:rPr>
                        <a:t>ire à voix haute et avec fluidité </a:t>
                      </a:r>
                      <a:endParaRPr lang="fr-FR" sz="1100" u="sng" kern="15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rPr>
                        <a:t>• Utiliser la ponctuation, mettre le ton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u="sng" kern="150" dirty="0">
                        <a:solidFill>
                          <a:schemeClr val="tx1"/>
                        </a:solidFill>
                        <a:effectLst/>
                        <a:latin typeface="+mn-lt"/>
                        <a:ea typeface="+mn-ea"/>
                        <a:cs typeface="+mn-cs"/>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ulture littéraire (avoir une)</a:t>
                      </a:r>
                      <a:endParaRPr lang="fr-FR" sz="1100" u="sng" kern="150" dirty="0">
                        <a:effectLst/>
                      </a:endParaRPr>
                    </a:p>
                    <a:p>
                      <a:pPr marL="0" indent="0">
                        <a:spcAft>
                          <a:spcPts val="0"/>
                        </a:spcAft>
                      </a:pPr>
                      <a:r>
                        <a:rPr lang="fr-FR" sz="1100" kern="150" dirty="0">
                          <a:solidFill>
                            <a:schemeClr val="tx1"/>
                          </a:solidFill>
                          <a:effectLst/>
                          <a:latin typeface="+mn-lt"/>
                          <a:ea typeface="SimSun" panose="02010600030101010101" pitchFamily="2" charset="-122"/>
                          <a:cs typeface="Lucida Sans" panose="020B0602030504020204" pitchFamily="34" charset="0"/>
                        </a:rPr>
                        <a:t>Participer à un rallye lecture</a:t>
                      </a: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omprendre</a:t>
                      </a:r>
                    </a:p>
                    <a:p>
                      <a:pPr marL="0" indent="0">
                        <a:spcAft>
                          <a:spcPts val="0"/>
                        </a:spcAft>
                        <a:buFont typeface="Arial" panose="020B0604020202020204" pitchFamily="34" charset="0"/>
                        <a:buChar char="•"/>
                      </a:pPr>
                      <a:r>
                        <a:rPr lang="fr-FR" sz="1100" kern="150" dirty="0">
                          <a:effectLst/>
                        </a:rPr>
                        <a:t>Trouver les idées essentielles</a:t>
                      </a:r>
                    </a:p>
                    <a:p>
                      <a:pPr marL="0" indent="0">
                        <a:spcAft>
                          <a:spcPts val="0"/>
                        </a:spcAft>
                      </a:pPr>
                      <a:r>
                        <a:rPr lang="fr-FR" sz="1100" kern="150" dirty="0">
                          <a:effectLst/>
                        </a:rPr>
                        <a:t>• Résumer</a:t>
                      </a:r>
                    </a:p>
                    <a:p>
                      <a:pPr marL="0" indent="0">
                        <a:spcAft>
                          <a:spcPts val="0"/>
                        </a:spcAft>
                      </a:pPr>
                      <a:endParaRPr lang="fr-FR" sz="1100" kern="15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I</a:t>
                      </a:r>
                      <a:r>
                        <a:rPr lang="fr-FR" sz="1100" u="sng" kern="1200" dirty="0">
                          <a:solidFill>
                            <a:schemeClr val="tx1"/>
                          </a:solidFill>
                          <a:effectLst/>
                          <a:latin typeface="+mn-lt"/>
                          <a:ea typeface="+mn-ea"/>
                          <a:cs typeface="+mn-cs"/>
                        </a:rPr>
                        <a:t>ntégrer les règles du lecteur </a:t>
                      </a:r>
                      <a:endParaRPr lang="fr-FR" sz="1100" kern="150" dirty="0">
                        <a:effectLst/>
                      </a:endParaRPr>
                    </a:p>
                    <a:p>
                      <a:pPr marL="0" indent="0">
                        <a:spcAft>
                          <a:spcPts val="0"/>
                        </a:spcAft>
                      </a:pPr>
                      <a:r>
                        <a:rPr lang="fr-FR" sz="1100" kern="150" dirty="0">
                          <a:effectLst/>
                        </a:rPr>
                        <a:t>• Apprécier/ Recommander un livre</a:t>
                      </a:r>
                    </a:p>
                    <a:p>
                      <a:pPr marL="0" indent="0">
                        <a:spcAft>
                          <a:spcPts val="0"/>
                        </a:spcAft>
                      </a:pPr>
                      <a:r>
                        <a:rPr lang="fr-FR" sz="1100" kern="150" dirty="0">
                          <a:effectLst/>
                        </a:rPr>
                        <a:t>• Identifier le but de l'auteur</a:t>
                      </a:r>
                    </a:p>
                    <a:p>
                      <a:pPr marL="0" indent="0">
                        <a:spcAft>
                          <a:spcPts val="0"/>
                        </a:spcAft>
                      </a:pPr>
                      <a:endParaRPr lang="fr-FR" sz="1100" kern="15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u="sng" kern="1200" dirty="0">
                          <a:solidFill>
                            <a:schemeClr val="tx1"/>
                          </a:solidFill>
                          <a:effectLst/>
                          <a:latin typeface="Cute Notes" panose="03000600000000000000" pitchFamily="66" charset="0"/>
                          <a:ea typeface="+mn-ea"/>
                          <a:cs typeface="+mn-cs"/>
                        </a:rPr>
                        <a:t>L</a:t>
                      </a:r>
                      <a:r>
                        <a:rPr lang="fr-FR" sz="1100" u="sng" kern="1200" dirty="0">
                          <a:solidFill>
                            <a:schemeClr val="tx1"/>
                          </a:solidFill>
                          <a:effectLst/>
                          <a:latin typeface="+mn-lt"/>
                          <a:ea typeface="+mn-ea"/>
                          <a:cs typeface="+mn-cs"/>
                        </a:rPr>
                        <a:t>ire à voix haute et avec fluidité </a:t>
                      </a:r>
                      <a:endParaRPr lang="fr-FR" sz="1100" kern="150" dirty="0">
                        <a:effectLst/>
                      </a:endParaRPr>
                    </a:p>
                    <a:p>
                      <a:pPr marL="0" indent="0">
                        <a:spcAft>
                          <a:spcPts val="0"/>
                        </a:spcAft>
                      </a:pPr>
                      <a:r>
                        <a:rPr lang="fr-FR" sz="1100" kern="150" dirty="0">
                          <a:effectLst/>
                        </a:rPr>
                        <a:t>• Ajuster sa vitesse de lecture</a:t>
                      </a:r>
                    </a:p>
                    <a:p>
                      <a:pPr marL="0" indent="0">
                        <a:spcAft>
                          <a:spcPts val="0"/>
                        </a:spcAft>
                      </a:pPr>
                      <a:endParaRPr lang="fr-FR" sz="1100" kern="150" dirty="0">
                        <a:effectLst/>
                      </a:endParaRPr>
                    </a:p>
                    <a:p>
                      <a:pPr marL="0" indent="0">
                        <a:spcAft>
                          <a:spcPts val="0"/>
                        </a:spcAft>
                      </a:pPr>
                      <a:r>
                        <a:rPr lang="fr-FR" sz="1100" u="sng" kern="1200" dirty="0">
                          <a:solidFill>
                            <a:schemeClr val="tx1"/>
                          </a:solidFill>
                          <a:effectLst/>
                          <a:latin typeface="Cute Notes" panose="03000600000000000000" pitchFamily="66" charset="0"/>
                          <a:ea typeface="+mn-ea"/>
                          <a:cs typeface="+mn-cs"/>
                        </a:rPr>
                        <a:t>C</a:t>
                      </a:r>
                      <a:r>
                        <a:rPr lang="fr-FR" sz="1100" u="sng" kern="1200" dirty="0">
                          <a:solidFill>
                            <a:schemeClr val="tx1"/>
                          </a:solidFill>
                          <a:effectLst/>
                          <a:latin typeface="+mn-lt"/>
                          <a:ea typeface="+mn-ea"/>
                          <a:cs typeface="+mn-cs"/>
                        </a:rPr>
                        <a:t>ulture littéraire (avoir une)</a:t>
                      </a:r>
                      <a:endParaRPr lang="fr-FR" sz="1100" u="sng" kern="150" dirty="0">
                        <a:effectLst/>
                      </a:endParaRPr>
                    </a:p>
                    <a:p>
                      <a:pPr marL="0" indent="0">
                        <a:spcAft>
                          <a:spcPts val="0"/>
                        </a:spcAft>
                      </a:pPr>
                      <a:r>
                        <a:rPr lang="fr-FR" sz="1100" kern="150" dirty="0">
                          <a:solidFill>
                            <a:schemeClr val="tx1"/>
                          </a:solidFill>
                          <a:effectLst/>
                          <a:latin typeface="+mn-lt"/>
                          <a:ea typeface="SimSun" panose="02010600030101010101" pitchFamily="2" charset="-122"/>
                          <a:cs typeface="Lucida Sans" panose="020B0602030504020204" pitchFamily="34" charset="0"/>
                        </a:rPr>
                        <a:t>Participer à un rallye lecture</a:t>
                      </a:r>
                    </a:p>
                  </a:txBody>
                  <a:tcPr marL="17943" marR="17943" marT="17943" marB="17943" anchor="ctr"/>
                </a:tc>
                <a:extLst>
                  <a:ext uri="{0D108BD9-81ED-4DB2-BD59-A6C34878D82A}">
                    <a16:rowId xmlns:a16="http://schemas.microsoft.com/office/drawing/2014/main" val="383610142"/>
                  </a:ext>
                </a:extLst>
              </a:tr>
            </a:tbl>
          </a:graphicData>
        </a:graphic>
      </p:graphicFrame>
      <p:graphicFrame>
        <p:nvGraphicFramePr>
          <p:cNvPr id="2" name="Tableau 1">
            <a:extLst>
              <a:ext uri="{FF2B5EF4-FFF2-40B4-BE49-F238E27FC236}">
                <a16:creationId xmlns:a16="http://schemas.microsoft.com/office/drawing/2014/main" id="{C8B56235-0401-4EF4-AC8C-B9B085A5949F}"/>
              </a:ext>
            </a:extLst>
          </p:cNvPr>
          <p:cNvGraphicFramePr>
            <a:graphicFrameLocks noGrp="1"/>
          </p:cNvGraphicFramePr>
          <p:nvPr>
            <p:extLst>
              <p:ext uri="{D42A27DB-BD31-4B8C-83A1-F6EECF244321}">
                <p14:modId xmlns:p14="http://schemas.microsoft.com/office/powerpoint/2010/main" val="1925836395"/>
              </p:ext>
            </p:extLst>
          </p:nvPr>
        </p:nvGraphicFramePr>
        <p:xfrm>
          <a:off x="73999" y="102842"/>
          <a:ext cx="9801480" cy="2176950"/>
        </p:xfrm>
        <a:graphic>
          <a:graphicData uri="http://schemas.openxmlformats.org/drawingml/2006/table">
            <a:tbl>
              <a:tblPr>
                <a:tableStyleId>{5940675A-B579-460E-94D1-54222C63F5DA}</a:tableStyleId>
              </a:tblPr>
              <a:tblGrid>
                <a:gridCol w="1897764">
                  <a:extLst>
                    <a:ext uri="{9D8B030D-6E8A-4147-A177-3AD203B41FA5}">
                      <a16:colId xmlns:a16="http://schemas.microsoft.com/office/drawing/2014/main" val="1577376270"/>
                    </a:ext>
                  </a:extLst>
                </a:gridCol>
                <a:gridCol w="1965082">
                  <a:extLst>
                    <a:ext uri="{9D8B030D-6E8A-4147-A177-3AD203B41FA5}">
                      <a16:colId xmlns:a16="http://schemas.microsoft.com/office/drawing/2014/main" val="4123112701"/>
                    </a:ext>
                  </a:extLst>
                </a:gridCol>
                <a:gridCol w="1992333">
                  <a:extLst>
                    <a:ext uri="{9D8B030D-6E8A-4147-A177-3AD203B41FA5}">
                      <a16:colId xmlns:a16="http://schemas.microsoft.com/office/drawing/2014/main" val="3339294381"/>
                    </a:ext>
                  </a:extLst>
                </a:gridCol>
                <a:gridCol w="2035672">
                  <a:extLst>
                    <a:ext uri="{9D8B030D-6E8A-4147-A177-3AD203B41FA5}">
                      <a16:colId xmlns:a16="http://schemas.microsoft.com/office/drawing/2014/main" val="2664315129"/>
                    </a:ext>
                  </a:extLst>
                </a:gridCol>
                <a:gridCol w="1910629">
                  <a:extLst>
                    <a:ext uri="{9D8B030D-6E8A-4147-A177-3AD203B41FA5}">
                      <a16:colId xmlns:a16="http://schemas.microsoft.com/office/drawing/2014/main" val="3828656484"/>
                    </a:ext>
                  </a:extLst>
                </a:gridCol>
              </a:tblGrid>
              <a:tr h="129842">
                <a:tc gridSpan="5">
                  <a:txBody>
                    <a:bodyPr/>
                    <a:lstStyle/>
                    <a:p>
                      <a:pPr algn="just"/>
                      <a:r>
                        <a:rPr lang="fr-FR" sz="1200" i="1" dirty="0">
                          <a:effectLst/>
                        </a:rPr>
                        <a:t>Pratiquer différentes formes de lecture.</a:t>
                      </a:r>
                      <a:endParaRPr lang="fr-FR" sz="1200" i="1" dirty="0">
                        <a:effectLst/>
                        <a:latin typeface="Calibri" panose="020F0502020204030204" pitchFamily="34" charset="0"/>
                        <a:ea typeface="Calibri" panose="020F0502020204030204" pitchFamily="34" charset="0"/>
                        <a:cs typeface="Times New Roman" panose="02020603050405020304" pitchFamily="18" charset="0"/>
                      </a:endParaRPr>
                    </a:p>
                  </a:txBody>
                  <a:tcPr marL="2145" marR="2145" marT="2145" marB="2145">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49659593"/>
                  </a:ext>
                </a:extLst>
              </a:tr>
              <a:tr h="129842">
                <a:tc gridSpan="5">
                  <a:txBody>
                    <a:bodyPr/>
                    <a:lstStyle/>
                    <a:p>
                      <a:r>
                        <a:rPr lang="fr-FR" sz="1100" dirty="0">
                          <a:effectLst/>
                        </a:rPr>
                        <a:t>• Lecture de textes et documents variés : textes documentaires, documents composites (associant textes, images, schémas, tableaux, graphiques...), documents iconographiques (tableaux, dessins, photographies), documents numériques</a:t>
                      </a:r>
                      <a:endParaRPr lang="fr-FR"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45" marR="2145" marT="2145" marB="2145"/>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38748082"/>
                  </a:ext>
                </a:extLst>
              </a:tr>
              <a:tr h="612580">
                <a:tc>
                  <a:txBody>
                    <a:bodyPr/>
                    <a:lstStyle/>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 corps humain # QLM</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Les contes traditionnels</a:t>
                      </a:r>
                    </a:p>
                    <a:p>
                      <a:pPr marL="171450" indent="-171450">
                        <a:buFontTx/>
                        <a:buChar cha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édition Atlas *</a:t>
                      </a:r>
                    </a:p>
                    <a:p>
                      <a:pPr marL="171450" indent="-171450">
                        <a:buFontTx/>
                        <a:buChar cha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Édition </a:t>
                      </a:r>
                      <a:r>
                        <a:rPr lang="fr-FR" sz="1200" dirty="0" err="1">
                          <a:effectLst/>
                          <a:latin typeface="Calibri" panose="020F0502020204030204" pitchFamily="34" charset="0"/>
                          <a:ea typeface="Times New Roman" panose="02020603050405020304" pitchFamily="18" charset="0"/>
                          <a:cs typeface="Times New Roman" panose="02020603050405020304" pitchFamily="18" charset="0"/>
                        </a:rPr>
                        <a:t>Lito</a:t>
                      </a:r>
                      <a:r>
                        <a:rPr lang="fr-FR" sz="1200">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indent="-171450">
                        <a:buFontTx/>
                        <a:buChar cha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Les contes à écouter de Marlène Jobert</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Textes de théâtre</a:t>
                      </a:r>
                    </a:p>
                  </a:txBody>
                  <a:tcPr marL="2145" marR="2145" marT="2145" marB="2145"/>
                </a:tc>
                <a:tc>
                  <a:txBody>
                    <a:bodyPr/>
                    <a:lstStyle/>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L’électricité # QLM</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Les contes détournés (Geoffroy de </a:t>
                      </a:r>
                      <a:r>
                        <a:rPr lang="fr-FR" sz="1200" dirty="0" err="1">
                          <a:effectLst/>
                          <a:latin typeface="Calibri" panose="020F0502020204030204" pitchFamily="34" charset="0"/>
                          <a:ea typeface="Times New Roman" panose="02020603050405020304" pitchFamily="18" charset="0"/>
                          <a:cs typeface="Times New Roman" panose="02020603050405020304" pitchFamily="18" charset="0"/>
                        </a:rPr>
                        <a:t>Pennart</a:t>
                      </a: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 Mario Ramos)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Textes de théâtre</a:t>
                      </a:r>
                    </a:p>
                    <a:p>
                      <a:pPr marL="0" indent="0">
                        <a:buFont typeface="Wingdings" panose="05000000000000000000" pitchFamily="2" charset="2"/>
                        <a:buNone/>
                      </a:pP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45" marR="2145" marT="2145" marB="2145"/>
                </a:tc>
                <a:tc>
                  <a:txBody>
                    <a:bodyPr/>
                    <a:lstStyle/>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L’eau dans tous ses états # QLM</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Les contes en randonnée (Mario Ramos, Geoffroy de </a:t>
                      </a:r>
                      <a:r>
                        <a:rPr lang="fr-FR" sz="1200" dirty="0" err="1">
                          <a:effectLst/>
                          <a:latin typeface="Calibri" panose="020F0502020204030204" pitchFamily="34" charset="0"/>
                          <a:ea typeface="Times New Roman" panose="02020603050405020304" pitchFamily="18" charset="0"/>
                          <a:cs typeface="Times New Roman" panose="02020603050405020304" pitchFamily="18" charset="0"/>
                        </a:rPr>
                        <a:t>Pennart</a:t>
                      </a: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fr-FR" sz="1200" dirty="0" err="1">
                          <a:effectLst/>
                          <a:latin typeface="Calibri" panose="020F0502020204030204" pitchFamily="34" charset="0"/>
                          <a:ea typeface="Times New Roman" panose="02020603050405020304" pitchFamily="18" charset="0"/>
                          <a:cs typeface="Times New Roman" panose="02020603050405020304" pitchFamily="18" charset="0"/>
                        </a:rPr>
                        <a:t>Gruffalo</a:t>
                      </a: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 loup qui découvrait le pays des contes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Textes de théâtre</a:t>
                      </a:r>
                    </a:p>
                    <a:p>
                      <a:pPr marL="171450" indent="-171450">
                        <a:buFont typeface="Wingdings" panose="05000000000000000000" pitchFamily="2" charset="2"/>
                        <a:buChar char="ü"/>
                      </a:pP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45" marR="2145" marT="2145" marB="2145"/>
                </a:tc>
                <a:tc>
                  <a:txBody>
                    <a:bodyPr/>
                    <a:lstStyle/>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 monde animal # QLM</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Les contes en Pourquoi?</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La ruse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Textes de théâtre</a:t>
                      </a:r>
                    </a:p>
                    <a:p>
                      <a:pPr marL="0" indent="0">
                        <a:buFont typeface="Wingdings" panose="05000000000000000000" pitchFamily="2" charset="2"/>
                        <a:buNone/>
                      </a:pP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45" marR="2145" marT="2145" marB="2145"/>
                </a:tc>
                <a:tc>
                  <a:txBody>
                    <a:bodyPr/>
                    <a:lstStyle/>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 monde végétal # QLM</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Les fables</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La ruse</a:t>
                      </a:r>
                    </a:p>
                    <a:p>
                      <a:pPr marL="171450" indent="-171450">
                        <a:buFont typeface="Wingdings" panose="05000000000000000000" pitchFamily="2" charset="2"/>
                        <a:buChar char="ü"/>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Textes de théâtre</a:t>
                      </a:r>
                    </a:p>
                    <a:p>
                      <a:pPr marL="0" indent="0">
                        <a:buFont typeface="Wingdings" panose="05000000000000000000" pitchFamily="2" charset="2"/>
                        <a:buNone/>
                      </a:pPr>
                      <a:endParaRPr lang="fr-FR"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145" marR="2145" marT="2145" marB="2145"/>
                </a:tc>
                <a:extLst>
                  <a:ext uri="{0D108BD9-81ED-4DB2-BD59-A6C34878D82A}">
                    <a16:rowId xmlns:a16="http://schemas.microsoft.com/office/drawing/2014/main" val="2832813836"/>
                  </a:ext>
                </a:extLst>
              </a:tr>
            </a:tbl>
          </a:graphicData>
        </a:graphic>
      </p:graphicFrame>
      <p:pic>
        <p:nvPicPr>
          <p:cNvPr id="5" name="Picture 12" descr="DECLIC généralités – Rigolett">
            <a:extLst>
              <a:ext uri="{FF2B5EF4-FFF2-40B4-BE49-F238E27FC236}">
                <a16:creationId xmlns:a16="http://schemas.microsoft.com/office/drawing/2014/main" id="{19AED46F-7CD3-41BE-808D-B0C66990E3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5152" y="2287606"/>
            <a:ext cx="1809778" cy="4575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6" name="Picture 2" descr="Lecture CE1 Ed. 2019 - Livret d'entrainement à la lecture fluide">
            <a:extLst>
              <a:ext uri="{FF2B5EF4-FFF2-40B4-BE49-F238E27FC236}">
                <a16:creationId xmlns:a16="http://schemas.microsoft.com/office/drawing/2014/main" id="{A2198C83-7B33-4417-A57E-2B9B8FFB4C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9130" y="2020623"/>
            <a:ext cx="724488" cy="7244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E3A019B3-159E-42F6-8935-155158FBFA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17818" y="1814472"/>
            <a:ext cx="644288" cy="9306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05637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9EBF19E-9CB5-4ADF-9919-2AA7ABF47357}"/>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8DAD23D9-8851-4E83-B86D-312A8DFF73BE}"/>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5">
                    <a:lumMod val="75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E8F4C059-8AA3-42C0-9347-8B275B9A7B52}"/>
              </a:ext>
            </a:extLst>
          </p:cNvPr>
          <p:cNvSpPr>
            <a:spLocks noChangeArrowheads="1"/>
          </p:cNvSpPr>
          <p:nvPr/>
        </p:nvSpPr>
        <p:spPr bwMode="auto">
          <a:xfrm>
            <a:off x="4005223" y="-2232"/>
            <a:ext cx="15953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chemeClr val="accent5">
                    <a:lumMod val="75000"/>
                  </a:schemeClr>
                </a:solidFill>
                <a:effectLst/>
                <a:latin typeface="KG Second Chances Solid" panose="02000000000000000000" pitchFamily="2" charset="0"/>
                <a:ea typeface="SimSun" panose="02010600030101010101" pitchFamily="2" charset="-122"/>
                <a:cs typeface="Times New Roman" panose="02020603050405020304" pitchFamily="18" charset="0"/>
              </a:rPr>
              <a:t>ÉCRITURE</a:t>
            </a:r>
            <a:endParaRPr kumimoji="0" lang="fr-FR" altLang="zh-CN" sz="105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8C013A65-6755-413B-9D1A-44C78B316453}"/>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5">
                    <a:lumMod val="75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graphicFrame>
        <p:nvGraphicFramePr>
          <p:cNvPr id="2" name="Tableau 1">
            <a:extLst>
              <a:ext uri="{FF2B5EF4-FFF2-40B4-BE49-F238E27FC236}">
                <a16:creationId xmlns:a16="http://schemas.microsoft.com/office/drawing/2014/main" id="{E2A5A829-653D-485B-837C-186D1C3CECF0}"/>
              </a:ext>
            </a:extLst>
          </p:cNvPr>
          <p:cNvGraphicFramePr>
            <a:graphicFrameLocks noGrp="1"/>
          </p:cNvGraphicFramePr>
          <p:nvPr>
            <p:extLst>
              <p:ext uri="{D42A27DB-BD31-4B8C-83A1-F6EECF244321}">
                <p14:modId xmlns:p14="http://schemas.microsoft.com/office/powerpoint/2010/main" val="3887004036"/>
              </p:ext>
            </p:extLst>
          </p:nvPr>
        </p:nvGraphicFramePr>
        <p:xfrm>
          <a:off x="109182" y="456172"/>
          <a:ext cx="9687636" cy="5358558"/>
        </p:xfrm>
        <a:graphic>
          <a:graphicData uri="http://schemas.openxmlformats.org/drawingml/2006/table">
            <a:tbl>
              <a:tblPr>
                <a:tableStyleId>{5940675A-B579-460E-94D1-54222C63F5DA}</a:tableStyleId>
              </a:tblPr>
              <a:tblGrid>
                <a:gridCol w="1905756">
                  <a:extLst>
                    <a:ext uri="{9D8B030D-6E8A-4147-A177-3AD203B41FA5}">
                      <a16:colId xmlns:a16="http://schemas.microsoft.com/office/drawing/2014/main" val="2398262013"/>
                    </a:ext>
                  </a:extLst>
                </a:gridCol>
                <a:gridCol w="1948767">
                  <a:extLst>
                    <a:ext uri="{9D8B030D-6E8A-4147-A177-3AD203B41FA5}">
                      <a16:colId xmlns:a16="http://schemas.microsoft.com/office/drawing/2014/main" val="1890400621"/>
                    </a:ext>
                  </a:extLst>
                </a:gridCol>
                <a:gridCol w="1991898">
                  <a:extLst>
                    <a:ext uri="{9D8B030D-6E8A-4147-A177-3AD203B41FA5}">
                      <a16:colId xmlns:a16="http://schemas.microsoft.com/office/drawing/2014/main" val="282378226"/>
                    </a:ext>
                  </a:extLst>
                </a:gridCol>
                <a:gridCol w="1891969">
                  <a:extLst>
                    <a:ext uri="{9D8B030D-6E8A-4147-A177-3AD203B41FA5}">
                      <a16:colId xmlns:a16="http://schemas.microsoft.com/office/drawing/2014/main" val="3209902277"/>
                    </a:ext>
                  </a:extLst>
                </a:gridCol>
                <a:gridCol w="1949246">
                  <a:extLst>
                    <a:ext uri="{9D8B030D-6E8A-4147-A177-3AD203B41FA5}">
                      <a16:colId xmlns:a16="http://schemas.microsoft.com/office/drawing/2014/main" val="987113278"/>
                    </a:ext>
                  </a:extLst>
                </a:gridCol>
              </a:tblGrid>
              <a:tr h="182553">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7943" marR="17943" marT="17943" marB="17943">
                    <a:solidFill>
                      <a:schemeClr val="accent5">
                        <a:lumMod val="20000"/>
                        <a:lumOff val="80000"/>
                      </a:schemeClr>
                    </a:solidFill>
                  </a:tcPr>
                </a:tc>
                <a:extLst>
                  <a:ext uri="{0D108BD9-81ED-4DB2-BD59-A6C34878D82A}">
                    <a16:rowId xmlns:a16="http://schemas.microsoft.com/office/drawing/2014/main" val="1725767422"/>
                  </a:ext>
                </a:extLst>
              </a:tr>
              <a:tr h="168884">
                <a:tc gridSpan="5">
                  <a:txBody>
                    <a:bodyPr/>
                    <a:lstStyle/>
                    <a:p>
                      <a:pPr algn="just"/>
                      <a:r>
                        <a:rPr lang="fr-FR" sz="1000" dirty="0">
                          <a:effectLst/>
                          <a:latin typeface="+mj-lt"/>
                        </a:rPr>
                        <a:t>Copier ou transcrire, dans une écriture lisible, un texte d'une dizaine de lignes en respectant la ponctuation, l'orthographe et en soignant la présentation.</a:t>
                      </a:r>
                      <a:endParaRPr lang="fr-FR" sz="1000" dirty="0">
                        <a:effectLst/>
                        <a:latin typeface="+mj-lt"/>
                        <a:ea typeface="Calibri" panose="020F0502020204030204" pitchFamily="34" charset="0"/>
                        <a:cs typeface="Times New Roman" panose="02020603050405020304" pitchFamily="18" charset="0"/>
                      </a:endParaRPr>
                    </a:p>
                  </a:txBody>
                  <a:tcPr marL="17943" marR="17943" marT="17943" marB="17943">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877330"/>
                  </a:ext>
                </a:extLst>
              </a:tr>
              <a:tr h="715666">
                <a:tc gridSpan="5">
                  <a:txBody>
                    <a:bodyPr/>
                    <a:lstStyle/>
                    <a:p>
                      <a:pPr marL="342900" lvl="0" indent="-342900" algn="l">
                        <a:buFont typeface="Symbol" panose="05050102010706020507" pitchFamily="18" charset="2"/>
                        <a:buChar char=""/>
                      </a:pPr>
                      <a:r>
                        <a:rPr lang="fr-FR" sz="1000" dirty="0">
                          <a:effectLst/>
                          <a:latin typeface="+mj-lt"/>
                        </a:rPr>
                        <a:t>Maitriser des gestes de l’écriture cursive exécutés avec une vitesse et une sureté croissante.</a:t>
                      </a:r>
                    </a:p>
                    <a:p>
                      <a:pPr marL="342900" lvl="0" indent="-342900" algn="l">
                        <a:buFont typeface="Symbol" panose="05050102010706020507" pitchFamily="18" charset="2"/>
                        <a:buChar char=""/>
                      </a:pPr>
                      <a:r>
                        <a:rPr lang="fr-FR" sz="1000" dirty="0">
                          <a:effectLst/>
                          <a:latin typeface="+mj-lt"/>
                        </a:rPr>
                        <a:t>Transcrire un texte avec les correspondances entre diverses écritures des lettres (scripte → cursive).</a:t>
                      </a:r>
                    </a:p>
                    <a:p>
                      <a:pPr marL="342900" lvl="0" indent="-342900" algn="l">
                        <a:buFont typeface="Symbol" panose="05050102010706020507" pitchFamily="18" charset="2"/>
                        <a:buChar char=""/>
                      </a:pPr>
                      <a:r>
                        <a:rPr lang="fr-FR" sz="1000" dirty="0">
                          <a:effectLst/>
                          <a:latin typeface="+mj-lt"/>
                        </a:rPr>
                        <a:t>Utiliser des stratégies de copie pour dépasser la copie lettre à lettre : prise d’indices, mémorisation de mots ou groupes de mots.</a:t>
                      </a:r>
                    </a:p>
                    <a:p>
                      <a:pPr marL="342900" lvl="0" indent="-342900" algn="l">
                        <a:buFont typeface="Symbol" panose="05050102010706020507" pitchFamily="18" charset="2"/>
                        <a:buChar char=""/>
                      </a:pPr>
                      <a:r>
                        <a:rPr lang="fr-FR" sz="1000" dirty="0">
                          <a:effectLst/>
                          <a:latin typeface="+mj-lt"/>
                        </a:rPr>
                        <a:t>Respecter la mise en page des textes proposés (demandes ou informations adressées aux parents ; synthèses d'activités ; outils de référence ; résumés de leçons ; poèmes et chansons à mémoriser ; anthologie personnelle de textes, etc.).</a:t>
                      </a:r>
                      <a:endParaRPr lang="fr-FR" sz="1000" dirty="0">
                        <a:effectLst/>
                        <a:latin typeface="+mj-lt"/>
                        <a:ea typeface="Calibri" panose="020F0502020204030204" pitchFamily="34" charset="0"/>
                        <a:cs typeface="Times New Roman" panose="02020603050405020304" pitchFamily="18" charset="0"/>
                      </a:endParaRPr>
                    </a:p>
                  </a:txBody>
                  <a:tcPr marL="17943" marR="17943" marT="17943" marB="17943"/>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1824528"/>
                  </a:ext>
                </a:extLst>
              </a:tr>
              <a:tr h="578971">
                <a:tc>
                  <a:txBody>
                    <a:bodyPr/>
                    <a:lstStyle/>
                    <a:p>
                      <a:pPr marL="342900" lvl="0" indent="-342900" algn="l">
                        <a:buFont typeface="Wingdings" panose="05000000000000000000" pitchFamily="2" charset="2"/>
                        <a:buChar char="§"/>
                      </a:pPr>
                      <a:r>
                        <a:rPr lang="fr-FR" sz="1000" dirty="0">
                          <a:effectLst/>
                          <a:latin typeface="+mj-lt"/>
                        </a:rPr>
                        <a:t>consolidation sur les minuscules</a:t>
                      </a:r>
                    </a:p>
                    <a:p>
                      <a:pPr marL="342900" lvl="0" indent="-342900" algn="l">
                        <a:buFont typeface="Wingdings" panose="05000000000000000000" pitchFamily="2" charset="2"/>
                        <a:buChar char="§"/>
                      </a:pPr>
                      <a:r>
                        <a:rPr lang="fr-FR" sz="1000" dirty="0">
                          <a:effectLst/>
                          <a:latin typeface="+mj-lt"/>
                        </a:rPr>
                        <a:t>copie cursive à cursive (modèle proche)</a:t>
                      </a:r>
                      <a:endParaRPr lang="fr-FR" sz="1000" dirty="0">
                        <a:effectLst/>
                        <a:latin typeface="+mj-lt"/>
                        <a:ea typeface="Calibri" panose="020F0502020204030204" pitchFamily="34" charset="0"/>
                        <a:cs typeface="Times New Roman" panose="02020603050405020304" pitchFamily="18" charset="0"/>
                      </a:endParaRPr>
                    </a:p>
                  </a:txBody>
                  <a:tcPr marL="17943" marR="17943" marT="17943" marB="17943"/>
                </a:tc>
                <a:tc>
                  <a:txBody>
                    <a:bodyPr/>
                    <a:lstStyle/>
                    <a:p>
                      <a:pPr marL="342900" lvl="0" indent="-342900" algn="l">
                        <a:buFont typeface="Wingdings" panose="05000000000000000000" pitchFamily="2" charset="2"/>
                        <a:buChar char="§"/>
                      </a:pPr>
                      <a:r>
                        <a:rPr lang="fr-FR" sz="1000" dirty="0">
                          <a:effectLst/>
                          <a:latin typeface="+mj-lt"/>
                        </a:rPr>
                        <a:t>consolidation sur les minuscules</a:t>
                      </a:r>
                    </a:p>
                    <a:p>
                      <a:pPr marL="342900" lvl="0" indent="-342900" algn="l">
                        <a:buFont typeface="Wingdings" panose="05000000000000000000" pitchFamily="2" charset="2"/>
                        <a:buChar char="§"/>
                      </a:pPr>
                      <a:r>
                        <a:rPr lang="fr-FR" sz="1000" dirty="0">
                          <a:effectLst/>
                          <a:latin typeface="+mj-lt"/>
                        </a:rPr>
                        <a:t>copie scripte à cursive</a:t>
                      </a:r>
                    </a:p>
                    <a:p>
                      <a:pPr marL="628650" indent="-171450" algn="l">
                        <a:buFont typeface="Wingdings" panose="05000000000000000000" pitchFamily="2" charset="2"/>
                        <a:buChar char="§"/>
                      </a:pPr>
                      <a:r>
                        <a:rPr lang="fr-FR" sz="1000" dirty="0">
                          <a:effectLst/>
                          <a:latin typeface="+mj-lt"/>
                        </a:rPr>
                        <a:t>(modèle proche)</a:t>
                      </a:r>
                      <a:endParaRPr lang="fr-FR" sz="1000" dirty="0">
                        <a:effectLst/>
                        <a:latin typeface="+mj-lt"/>
                        <a:ea typeface="Calibri" panose="020F0502020204030204" pitchFamily="34" charset="0"/>
                        <a:cs typeface="Times New Roman" panose="02020603050405020304" pitchFamily="18" charset="0"/>
                      </a:endParaRPr>
                    </a:p>
                  </a:txBody>
                  <a:tcPr marL="3262" marR="3262" marT="0" marB="0"/>
                </a:tc>
                <a:tc gridSpan="3">
                  <a:txBody>
                    <a:bodyPr/>
                    <a:lstStyle/>
                    <a:p>
                      <a:pPr marL="342900" lvl="0" indent="-342900" algn="l">
                        <a:buFont typeface="Wingdings" panose="05000000000000000000" pitchFamily="2" charset="2"/>
                        <a:buChar char="§"/>
                      </a:pPr>
                      <a:r>
                        <a:rPr lang="fr-FR" sz="1000" dirty="0">
                          <a:effectLst/>
                          <a:latin typeface="+mj-lt"/>
                        </a:rPr>
                        <a:t>Maitrise des gestes de l'écriture cursive: majuscules</a:t>
                      </a:r>
                    </a:p>
                    <a:p>
                      <a:pPr marL="342900" lvl="0" indent="-342900" algn="l">
                        <a:buFont typeface="Wingdings" panose="05000000000000000000" pitchFamily="2" charset="2"/>
                        <a:buChar char="§"/>
                      </a:pPr>
                      <a:r>
                        <a:rPr lang="fr-FR" sz="1000" dirty="0">
                          <a:effectLst/>
                          <a:latin typeface="+mj-lt"/>
                        </a:rPr>
                        <a:t>Copie scripte à cursive (modèle éloigné = tableau)</a:t>
                      </a:r>
                    </a:p>
                    <a:p>
                      <a:pPr marL="342900" lvl="0" indent="-342900" algn="l">
                        <a:buFont typeface="Wingdings" panose="05000000000000000000" pitchFamily="2" charset="2"/>
                        <a:buChar char="§"/>
                      </a:pPr>
                      <a:r>
                        <a:rPr lang="fr-FR" sz="1000" dirty="0">
                          <a:effectLst/>
                          <a:latin typeface="+mj-lt"/>
                        </a:rPr>
                        <a:t>Mise en place de stratégie pour une copie de plus en plus aisée et rapide</a:t>
                      </a:r>
                    </a:p>
                    <a:p>
                      <a:pPr marL="342900" lvl="0" indent="-342900" algn="l">
                        <a:buFont typeface="Wingdings" panose="05000000000000000000" pitchFamily="2" charset="2"/>
                        <a:buChar char="§"/>
                      </a:pPr>
                      <a:r>
                        <a:rPr lang="fr-FR" sz="1000" dirty="0">
                          <a:effectLst/>
                          <a:latin typeface="+mj-lt"/>
                        </a:rPr>
                        <a:t>Respecter la mise en page de textes particuliers (poésie, lettre, liste, </a:t>
                      </a:r>
                      <a:endParaRPr lang="fr-FR" sz="1000" dirty="0">
                        <a:effectLst/>
                        <a:latin typeface="+mj-lt"/>
                        <a:ea typeface="Calibri" panose="020F0502020204030204" pitchFamily="34" charset="0"/>
                        <a:cs typeface="Times New Roman" panose="02020603050405020304" pitchFamily="18" charset="0"/>
                      </a:endParaRPr>
                    </a:p>
                  </a:txBody>
                  <a:tcPr marL="3262" marR="3262" marT="0" marB="0"/>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83243710"/>
                  </a:ext>
                </a:extLst>
              </a:tr>
              <a:tr h="168884">
                <a:tc gridSpan="5">
                  <a:txBody>
                    <a:bodyPr/>
                    <a:lstStyle/>
                    <a:p>
                      <a:pPr algn="l">
                        <a:spcAft>
                          <a:spcPts val="600"/>
                        </a:spcAft>
                      </a:pPr>
                      <a:r>
                        <a:rPr lang="fr-FR" sz="1000" kern="150" dirty="0">
                          <a:effectLst/>
                          <a:latin typeface="+mj-lt"/>
                        </a:rPr>
                        <a:t>Maitriser les bases de l’écriture au clavier</a:t>
                      </a:r>
                      <a:endParaRPr lang="fr-FR" sz="1000" kern="150" dirty="0">
                        <a:effectLst/>
                        <a:latin typeface="+mj-lt"/>
                        <a:ea typeface="SimSun" panose="02010600030101010101" pitchFamily="2" charset="-122"/>
                        <a:cs typeface="Lucida Sans" panose="020B0602030504020204" pitchFamily="34" charset="0"/>
                      </a:endParaRPr>
                    </a:p>
                  </a:txBody>
                  <a:tcPr marL="17943" marR="17943" marT="17943" marB="17943">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69297889"/>
                  </a:ext>
                </a:extLst>
              </a:tr>
              <a:tr h="168884">
                <a:tc gridSpan="5">
                  <a:txBody>
                    <a:bodyPr/>
                    <a:lstStyle/>
                    <a:p>
                      <a:pPr algn="l">
                        <a:spcAft>
                          <a:spcPts val="600"/>
                        </a:spcAft>
                      </a:pPr>
                      <a:r>
                        <a:rPr lang="fr-FR" sz="1000" kern="150" dirty="0">
                          <a:effectLst/>
                          <a:latin typeface="+mj-lt"/>
                        </a:rPr>
                        <a:t>• Entrainement à l’écriture sur clavier : mettre en page et maitriser le traitement de textes</a:t>
                      </a:r>
                      <a:endParaRPr lang="fr-FR" sz="1000" kern="150" dirty="0">
                        <a:effectLst/>
                        <a:latin typeface="+mj-lt"/>
                        <a:ea typeface="SimSun" panose="02010600030101010101" pitchFamily="2" charset="-122"/>
                        <a:cs typeface="Lucida Sans" panose="020B0602030504020204" pitchFamily="34" charset="0"/>
                      </a:endParaRPr>
                    </a:p>
                  </a:txBody>
                  <a:tcPr marL="17943" marR="17943" marT="17943" marB="17943"/>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04025737"/>
                  </a:ext>
                </a:extLst>
              </a:tr>
              <a:tr h="168884">
                <a:tc gridSpan="5">
                  <a:txBody>
                    <a:bodyPr/>
                    <a:lstStyle/>
                    <a:p>
                      <a:pPr algn="l">
                        <a:spcAft>
                          <a:spcPts val="600"/>
                        </a:spcAft>
                      </a:pPr>
                      <a:r>
                        <a:rPr lang="fr-FR" sz="1000" kern="150" dirty="0">
                          <a:effectLst/>
                          <a:latin typeface="+mj-lt"/>
                        </a:rPr>
                        <a:t>Recourir à l’écriture pour réfléchir et pour apprendre</a:t>
                      </a:r>
                      <a:endParaRPr lang="fr-FR" sz="1000" kern="150" dirty="0">
                        <a:effectLst/>
                        <a:latin typeface="+mj-lt"/>
                        <a:ea typeface="SimSun" panose="02010600030101010101" pitchFamily="2" charset="-122"/>
                        <a:cs typeface="Lucida Sans" panose="020B0602030504020204" pitchFamily="34" charset="0"/>
                      </a:endParaRPr>
                    </a:p>
                  </a:txBody>
                  <a:tcPr marL="17943" marR="17943" marT="17943" marB="17943">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101853297"/>
                  </a:ext>
                </a:extLst>
              </a:tr>
              <a:tr h="442275">
                <a:tc gridSpan="5">
                  <a:txBody>
                    <a:bodyPr/>
                    <a:lstStyle/>
                    <a:p>
                      <a:pPr algn="l">
                        <a:spcAft>
                          <a:spcPts val="0"/>
                        </a:spcAft>
                      </a:pPr>
                      <a:r>
                        <a:rPr lang="fr-FR" sz="1000" u="sng" kern="150" dirty="0">
                          <a:effectLst/>
                          <a:latin typeface="+mj-lt"/>
                        </a:rPr>
                        <a:t>Écrits de travail</a:t>
                      </a:r>
                      <a:r>
                        <a:rPr lang="fr-FR" sz="1000" kern="150" dirty="0">
                          <a:effectLst/>
                          <a:latin typeface="+mj-lt"/>
                        </a:rPr>
                        <a:t>: (cahier de lecteur, de sciences)</a:t>
                      </a:r>
                    </a:p>
                    <a:p>
                      <a:pPr algn="l">
                        <a:spcAft>
                          <a:spcPts val="0"/>
                        </a:spcAft>
                      </a:pPr>
                      <a:r>
                        <a:rPr lang="fr-FR" sz="1000" kern="150" dirty="0">
                          <a:effectLst/>
                          <a:latin typeface="+mj-lt"/>
                        </a:rPr>
                        <a:t>• Formuler des impressions de lecture, émettre des hypothèses, articuler des idées, hiérarchiser… </a:t>
                      </a:r>
                    </a:p>
                    <a:p>
                      <a:pPr algn="l">
                        <a:spcAft>
                          <a:spcPts val="0"/>
                        </a:spcAft>
                      </a:pPr>
                      <a:r>
                        <a:rPr lang="fr-FR" sz="1000" kern="150" dirty="0">
                          <a:effectLst/>
                          <a:latin typeface="+mj-lt"/>
                        </a:rPr>
                        <a:t>• Reformuler, produire des conclusions provisoires, des résumés</a:t>
                      </a:r>
                    </a:p>
                  </a:txBody>
                  <a:tcPr marL="17943" marR="17943" marT="17943" marB="17943"/>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0044847"/>
                  </a:ext>
                </a:extLst>
              </a:tr>
              <a:tr h="168884">
                <a:tc gridSpan="5">
                  <a:txBody>
                    <a:bodyPr/>
                    <a:lstStyle/>
                    <a:p>
                      <a:pPr algn="l"/>
                      <a:r>
                        <a:rPr lang="fr-FR" sz="1000" dirty="0">
                          <a:effectLst/>
                          <a:latin typeface="+mj-lt"/>
                        </a:rPr>
                        <a:t>Rédiger un texte d'environ une demi-page, cohérent, organisé, ponctué, pertinent par rapport à la visée et au destinataire.</a:t>
                      </a:r>
                      <a:endParaRPr lang="fr-FR" sz="1000" dirty="0">
                        <a:effectLst/>
                        <a:latin typeface="+mj-lt"/>
                        <a:ea typeface="Calibri" panose="020F0502020204030204" pitchFamily="34" charset="0"/>
                        <a:cs typeface="Times New Roman" panose="02020603050405020304" pitchFamily="18" charset="0"/>
                      </a:endParaRPr>
                    </a:p>
                  </a:txBody>
                  <a:tcPr marL="17943" marR="17943" marT="17943" marB="17943">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11977473"/>
                  </a:ext>
                </a:extLst>
              </a:tr>
              <a:tr h="168884">
                <a:tc gridSpan="5">
                  <a:txBody>
                    <a:bodyPr/>
                    <a:lstStyle/>
                    <a:p>
                      <a:pPr marL="342900" lvl="0" indent="-342900" algn="l">
                        <a:buFont typeface="Symbol" panose="05050102010706020507" pitchFamily="18" charset="2"/>
                        <a:buChar char=""/>
                      </a:pPr>
                      <a:r>
                        <a:rPr lang="fr-FR" sz="1000" kern="1200" dirty="0">
                          <a:solidFill>
                            <a:schemeClr val="tx1"/>
                          </a:solidFill>
                          <a:effectLst/>
                          <a:latin typeface="+mn-lt"/>
                          <a:ea typeface="+mn-ea"/>
                          <a:cs typeface="+mn-cs"/>
                        </a:rPr>
                        <a:t>Ecrire des textes en commençant à s'approprier une démarche.</a:t>
                      </a:r>
                    </a:p>
                    <a:p>
                      <a:pPr marL="342900" lvl="0" indent="-342900" algn="l">
                        <a:buFont typeface="Symbol" panose="05050102010706020507" pitchFamily="18" charset="2"/>
                        <a:buChar char=""/>
                      </a:pPr>
                      <a:r>
                        <a:rPr lang="fr-FR" sz="1000" kern="1200" dirty="0">
                          <a:solidFill>
                            <a:schemeClr val="tx1"/>
                          </a:solidFill>
                          <a:effectLst/>
                          <a:latin typeface="+mn-lt"/>
                          <a:ea typeface="+mn-ea"/>
                          <a:cs typeface="+mn-cs"/>
                        </a:rPr>
                        <a:t>Identifier les caractéristiques propres à différents genres ou formes de textes.</a:t>
                      </a:r>
                    </a:p>
                    <a:p>
                      <a:pPr marL="342900" lvl="0" indent="-342900" algn="l">
                        <a:buFont typeface="Symbol" panose="05050102010706020507" pitchFamily="18" charset="2"/>
                        <a:buChar char=""/>
                      </a:pPr>
                      <a:r>
                        <a:rPr lang="fr-FR" sz="1000" kern="1200" dirty="0">
                          <a:solidFill>
                            <a:schemeClr val="tx1"/>
                          </a:solidFill>
                          <a:effectLst/>
                          <a:latin typeface="+mn-lt"/>
                          <a:ea typeface="+mn-ea"/>
                          <a:cs typeface="+mn-cs"/>
                        </a:rPr>
                        <a:t>Mettre en œuvre une démarche d’écriture de textes : trouver et organiser les idées, élaborer des phrases qui s'enchainent avec cohérence, écrire ces phrases (démarche progressive : d'abord guidée, puis autonome). </a:t>
                      </a:r>
                    </a:p>
                    <a:p>
                      <a:pPr marL="342900" lvl="0" indent="-342900" algn="l">
                        <a:buFont typeface="Symbol" panose="05050102010706020507" pitchFamily="18" charset="2"/>
                        <a:buChar char=""/>
                      </a:pPr>
                      <a:r>
                        <a:rPr lang="fr-FR" sz="1000" kern="1200" dirty="0">
                          <a:solidFill>
                            <a:schemeClr val="tx1"/>
                          </a:solidFill>
                          <a:effectLst/>
                          <a:latin typeface="+mn-lt"/>
                          <a:ea typeface="+mn-ea"/>
                          <a:cs typeface="+mn-cs"/>
                        </a:rPr>
                        <a:t>Acquérir des connaissances sur la langue : mémoire orthographique des mots, règles d'accord, ponctuation, organisateurs du discours, etc..</a:t>
                      </a:r>
                    </a:p>
                    <a:p>
                      <a:pPr marL="342900" lvl="0" indent="-342900" algn="l">
                        <a:buFont typeface="Symbol" panose="05050102010706020507" pitchFamily="18" charset="2"/>
                        <a:buChar char=""/>
                      </a:pPr>
                      <a:r>
                        <a:rPr lang="fr-FR" sz="1000" kern="1200" dirty="0">
                          <a:solidFill>
                            <a:schemeClr val="tx1"/>
                          </a:solidFill>
                          <a:effectLst/>
                          <a:latin typeface="+mn-lt"/>
                          <a:ea typeface="+mn-ea"/>
                          <a:cs typeface="+mn-cs"/>
                        </a:rPr>
                        <a:t>Mobiliser des outils à disposition dans la classe liée à l'étude de la langue (affiches, cahiers, ouvrages, etc.).</a:t>
                      </a:r>
                    </a:p>
                  </a:txBody>
                  <a:tcPr marL="17943" marR="17943" marT="17943" marB="17943">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8173981"/>
                  </a:ext>
                </a:extLst>
              </a:tr>
              <a:tr h="578971">
                <a:tc>
                  <a:txBody>
                    <a:bodyPr/>
                    <a:lstStyle/>
                    <a:p>
                      <a:pPr algn="l">
                        <a:spcAft>
                          <a:spcPts val="0"/>
                        </a:spcAft>
                      </a:pPr>
                      <a:r>
                        <a:rPr lang="fr-FR" sz="1000" u="sng" kern="150" dirty="0">
                          <a:effectLst/>
                          <a:latin typeface="+mj-lt"/>
                        </a:rPr>
                        <a:t>Parcours d’écrivain / leçon</a:t>
                      </a:r>
                    </a:p>
                    <a:p>
                      <a:pPr algn="l">
                        <a:spcAft>
                          <a:spcPts val="0"/>
                        </a:spcAft>
                      </a:pPr>
                      <a:r>
                        <a:rPr lang="fr-FR" sz="1000" u="none" kern="150" dirty="0">
                          <a:effectLst/>
                          <a:latin typeface="+mj-lt"/>
                        </a:rPr>
                        <a:t>Construire une phrase</a:t>
                      </a:r>
                    </a:p>
                    <a:p>
                      <a:pPr algn="l">
                        <a:spcAft>
                          <a:spcPts val="0"/>
                        </a:spcAft>
                      </a:pPr>
                      <a:r>
                        <a:rPr lang="fr-FR" sz="1000" u="none" kern="150" dirty="0">
                          <a:effectLst/>
                          <a:latin typeface="+mj-lt"/>
                        </a:rPr>
                        <a:t>Enrichir la phrase</a:t>
                      </a:r>
                    </a:p>
                    <a:p>
                      <a:pPr algn="l">
                        <a:spcAft>
                          <a:spcPts val="0"/>
                        </a:spcAft>
                      </a:pPr>
                      <a:r>
                        <a:rPr lang="fr-FR" sz="1000" u="none" kern="150" dirty="0">
                          <a:effectLst/>
                          <a:latin typeface="+mj-lt"/>
                        </a:rPr>
                        <a:t>La devinette</a:t>
                      </a:r>
                    </a:p>
                  </a:txBody>
                  <a:tcPr marL="17943" marR="17943" marT="17943" marB="17943"/>
                </a:tc>
                <a:tc>
                  <a:txBody>
                    <a:bodyPr/>
                    <a:lstStyle/>
                    <a:p>
                      <a:pPr algn="l"/>
                      <a:r>
                        <a:rPr kumimoji="0" lang="fr-FR" sz="1000" b="0" i="0" u="sng" strike="noStrike" kern="150" cap="none" spc="0" normalizeH="0" baseline="0" noProof="0" dirty="0">
                          <a:ln>
                            <a:noFill/>
                          </a:ln>
                          <a:solidFill>
                            <a:prstClr val="black"/>
                          </a:solidFill>
                          <a:effectLst/>
                          <a:uLnTx/>
                          <a:uFillTx/>
                          <a:latin typeface="+mj-lt"/>
                          <a:ea typeface="+mn-ea"/>
                          <a:cs typeface="+mn-cs"/>
                        </a:rPr>
                        <a:t>Parcours d’écrivain / leçon</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L’énumération</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Les émotions</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La lettre</a:t>
                      </a:r>
                      <a:endParaRPr lang="fr-FR" sz="1400" u="none" dirty="0">
                        <a:latin typeface="+mj-lt"/>
                      </a:endParaRPr>
                    </a:p>
                  </a:txBody>
                  <a:tcPr marL="17943" marR="17943" marT="17943" marB="17943"/>
                </a:tc>
                <a:tc>
                  <a:txBody>
                    <a:bodyPr/>
                    <a:lstStyle/>
                    <a:p>
                      <a:pPr algn="l"/>
                      <a:r>
                        <a:rPr kumimoji="0" lang="fr-FR" sz="1000" b="0" i="0" u="sng" strike="noStrike" kern="150" cap="none" spc="0" normalizeH="0" baseline="0" noProof="0" dirty="0">
                          <a:ln>
                            <a:noFill/>
                          </a:ln>
                          <a:solidFill>
                            <a:prstClr val="black"/>
                          </a:solidFill>
                          <a:effectLst/>
                          <a:uLnTx/>
                          <a:uFillTx/>
                          <a:latin typeface="+mj-lt"/>
                          <a:ea typeface="+mn-ea"/>
                          <a:cs typeface="+mn-cs"/>
                        </a:rPr>
                        <a:t>Parcours d’écrivain / leçon</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Les substituts</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Question / réponse</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La recette</a:t>
                      </a:r>
                      <a:endParaRPr lang="fr-FR" sz="1400" u="none" dirty="0">
                        <a:latin typeface="+mj-lt"/>
                      </a:endParaRPr>
                    </a:p>
                  </a:txBody>
                  <a:tcPr marL="17943" marR="17943" marT="17943" marB="17943"/>
                </a:tc>
                <a:tc>
                  <a:txBody>
                    <a:bodyPr/>
                    <a:lstStyle/>
                    <a:p>
                      <a:pPr algn="l"/>
                      <a:r>
                        <a:rPr kumimoji="0" lang="fr-FR" sz="1000" b="0" i="0" u="sng" strike="noStrike" kern="150" cap="none" spc="0" normalizeH="0" baseline="0" noProof="0" dirty="0">
                          <a:ln>
                            <a:noFill/>
                          </a:ln>
                          <a:solidFill>
                            <a:prstClr val="black"/>
                          </a:solidFill>
                          <a:effectLst/>
                          <a:uLnTx/>
                          <a:uFillTx/>
                          <a:latin typeface="+mj-lt"/>
                          <a:ea typeface="+mn-ea"/>
                          <a:cs typeface="+mn-cs"/>
                        </a:rPr>
                        <a:t>Parcours d’écrivain / leçon</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Les dialogues</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Décrire</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Le documentaire</a:t>
                      </a:r>
                      <a:endParaRPr lang="fr-FR" sz="1400" u="none" dirty="0">
                        <a:latin typeface="+mj-lt"/>
                      </a:endParaRPr>
                    </a:p>
                  </a:txBody>
                  <a:tcPr marL="17943" marR="17943" marT="17943" marB="17943"/>
                </a:tc>
                <a:tc>
                  <a:txBody>
                    <a:bodyPr/>
                    <a:lstStyle/>
                    <a:p>
                      <a:pPr algn="l"/>
                      <a:r>
                        <a:rPr kumimoji="0" lang="fr-FR" sz="1000" b="0" i="0" u="sng" strike="noStrike" kern="150" cap="none" spc="0" normalizeH="0" baseline="0" noProof="0" dirty="0">
                          <a:ln>
                            <a:noFill/>
                          </a:ln>
                          <a:solidFill>
                            <a:prstClr val="black"/>
                          </a:solidFill>
                          <a:effectLst/>
                          <a:uLnTx/>
                          <a:uFillTx/>
                          <a:latin typeface="+mj-lt"/>
                          <a:ea typeface="+mn-ea"/>
                          <a:cs typeface="+mn-cs"/>
                        </a:rPr>
                        <a:t>Parcours d’écrivain / leçon</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La poésie</a:t>
                      </a:r>
                    </a:p>
                    <a:p>
                      <a:pPr algn="l"/>
                      <a:r>
                        <a:rPr kumimoji="0" lang="fr-FR" sz="1000" b="0" i="0" u="none" strike="noStrike" kern="150" cap="none" spc="0" normalizeH="0" baseline="0" noProof="0" dirty="0">
                          <a:ln>
                            <a:noFill/>
                          </a:ln>
                          <a:solidFill>
                            <a:prstClr val="black"/>
                          </a:solidFill>
                          <a:effectLst/>
                          <a:uLnTx/>
                          <a:uFillTx/>
                          <a:latin typeface="+mj-lt"/>
                          <a:ea typeface="+mn-ea"/>
                          <a:cs typeface="+mn-cs"/>
                        </a:rPr>
                        <a:t>Rédiger un texte (connecteur)</a:t>
                      </a:r>
                      <a:endParaRPr lang="fr-FR" sz="1400" u="none" dirty="0">
                        <a:latin typeface="+mj-lt"/>
                      </a:endParaRPr>
                    </a:p>
                  </a:txBody>
                  <a:tcPr marL="17943" marR="17943" marT="17943" marB="17943"/>
                </a:tc>
                <a:extLst>
                  <a:ext uri="{0D108BD9-81ED-4DB2-BD59-A6C34878D82A}">
                    <a16:rowId xmlns:a16="http://schemas.microsoft.com/office/drawing/2014/main" val="123951333"/>
                  </a:ext>
                </a:extLst>
              </a:tr>
              <a:tr h="4422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u="sng" kern="150" dirty="0">
                          <a:effectLst/>
                          <a:latin typeface="+mj-lt"/>
                        </a:rPr>
                        <a:t>Écriture créative longue:</a:t>
                      </a:r>
                      <a:endParaRPr lang="fr-FR" sz="1000" kern="150" dirty="0">
                        <a:effectLst/>
                        <a:latin typeface="+mj-lt"/>
                        <a:ea typeface="SimSun" panose="02010600030101010101" pitchFamily="2" charset="-122"/>
                        <a:cs typeface="Lucida Sans" panose="020B0602030504020204" pitchFamily="34" charset="0"/>
                      </a:endParaRPr>
                    </a:p>
                    <a:p>
                      <a:pPr algn="l"/>
                      <a:r>
                        <a:rPr lang="fr-FR" sz="1000" kern="150" dirty="0">
                          <a:effectLst/>
                          <a:latin typeface="+mj-lt"/>
                        </a:rPr>
                        <a:t>Raconter un conte connu </a:t>
                      </a:r>
                      <a:endParaRPr lang="fr-FR" sz="1000" kern="150" dirty="0">
                        <a:effectLst/>
                        <a:latin typeface="+mj-lt"/>
                        <a:ea typeface="SimSun" panose="02010600030101010101" pitchFamily="2" charset="-122"/>
                        <a:cs typeface="Lucida Sans" panose="020B0602030504020204" pitchFamily="34" charset="0"/>
                      </a:endParaRP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kern="150" dirty="0">
                          <a:effectLst/>
                          <a:latin typeface="+mj-lt"/>
                        </a:rPr>
                        <a:t> </a:t>
                      </a:r>
                      <a:r>
                        <a:rPr lang="fr-FR" sz="1000" u="sng" kern="150" dirty="0">
                          <a:effectLst/>
                          <a:latin typeface="+mj-lt"/>
                        </a:rPr>
                        <a:t>Écriture créative longue:</a:t>
                      </a:r>
                      <a:endParaRPr lang="fr-FR" sz="1000" kern="150" dirty="0">
                        <a:effectLst/>
                        <a:latin typeface="+mj-lt"/>
                        <a:ea typeface="SimSun" panose="02010600030101010101" pitchFamily="2" charset="-122"/>
                        <a:cs typeface="Lucida Sans" panose="020B0602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000" kern="150" dirty="0">
                          <a:solidFill>
                            <a:schemeClr val="tx1"/>
                          </a:solidFill>
                          <a:effectLst/>
                          <a:latin typeface="+mn-lt"/>
                          <a:ea typeface="+mn-ea"/>
                          <a:cs typeface="+mn-cs"/>
                        </a:rPr>
                        <a:t>Une « fanfiction » sur un personnage de conte </a:t>
                      </a:r>
                      <a:endParaRPr lang="fr-FR" sz="1000" kern="150" dirty="0">
                        <a:solidFill>
                          <a:schemeClr val="tx1"/>
                        </a:solidFill>
                        <a:effectLst/>
                        <a:latin typeface="+mn-lt"/>
                        <a:ea typeface="SimSun" panose="02010600030101010101" pitchFamily="2" charset="-122"/>
                        <a:cs typeface="Lucida Sans" panose="020B0602030504020204" pitchFamily="34" charset="0"/>
                      </a:endParaRP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u="sng" kern="150" dirty="0">
                          <a:effectLst/>
                          <a:latin typeface="+mj-lt"/>
                        </a:rPr>
                        <a:t>Écriture créative longue: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000" kern="150" dirty="0">
                          <a:solidFill>
                            <a:schemeClr val="tx1"/>
                          </a:solidFill>
                          <a:effectLst/>
                          <a:latin typeface="+mn-lt"/>
                          <a:ea typeface="+mn-ea"/>
                          <a:cs typeface="+mn-cs"/>
                        </a:rPr>
                        <a:t>écrire un conte en randonnée</a:t>
                      </a:r>
                      <a:endParaRPr lang="fr-FR" sz="1000" kern="150" dirty="0">
                        <a:solidFill>
                          <a:schemeClr val="tx1"/>
                        </a:solidFill>
                        <a:effectLst/>
                        <a:latin typeface="+mn-lt"/>
                        <a:ea typeface="SimSun" panose="02010600030101010101" pitchFamily="2" charset="-122"/>
                        <a:cs typeface="Lucida Sans" panose="020B0602030504020204" pitchFamily="34" charset="0"/>
                      </a:endParaRP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u="sng" kern="150" dirty="0">
                          <a:effectLst/>
                          <a:latin typeface="+mj-lt"/>
                        </a:rPr>
                        <a:t>Écriture créative longue:</a:t>
                      </a:r>
                      <a:endParaRPr lang="fr-FR" sz="1000" kern="150" dirty="0">
                        <a:effectLst/>
                        <a:latin typeface="+mj-lt"/>
                        <a:ea typeface="SimSun" panose="02010600030101010101" pitchFamily="2" charset="-122"/>
                        <a:cs typeface="Lucida Sans" panose="020B0602030504020204" pitchFamily="34" charset="0"/>
                      </a:endParaRPr>
                    </a:p>
                    <a:p>
                      <a:pPr algn="l"/>
                      <a:r>
                        <a:rPr lang="fr-FR" sz="1000" kern="150" dirty="0">
                          <a:effectLst/>
                          <a:latin typeface="+mj-lt"/>
                        </a:rPr>
                        <a:t>Écrire un conte en pourquoi? </a:t>
                      </a:r>
                      <a:endParaRPr lang="fr-FR" sz="1000" kern="150" dirty="0">
                        <a:effectLst/>
                        <a:latin typeface="+mj-lt"/>
                        <a:ea typeface="SimSun" panose="02010600030101010101" pitchFamily="2" charset="-122"/>
                        <a:cs typeface="Lucida Sans" panose="020B0602030504020204" pitchFamily="34" charset="0"/>
                      </a:endParaRPr>
                    </a:p>
                  </a:txBody>
                  <a:tcPr marL="17943" marR="17943" marT="17943" marB="17943"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u="sng" kern="150" dirty="0">
                          <a:effectLst/>
                          <a:latin typeface="+mj-lt"/>
                        </a:rPr>
                        <a:t>Écriture créative longue:</a:t>
                      </a:r>
                      <a:endParaRPr lang="fr-FR" sz="1000" kern="150" dirty="0">
                        <a:effectLst/>
                        <a:latin typeface="+mj-lt"/>
                        <a:ea typeface="SimSun" panose="02010600030101010101" pitchFamily="2" charset="-122"/>
                        <a:cs typeface="Lucida Sans" panose="020B0602030504020204" pitchFamily="34" charset="0"/>
                      </a:endParaRPr>
                    </a:p>
                    <a:p>
                      <a:pPr algn="l"/>
                      <a:r>
                        <a:rPr lang="fr-FR" sz="1000" kern="150" dirty="0">
                          <a:effectLst/>
                          <a:latin typeface="+mj-lt"/>
                          <a:ea typeface="SimSun" panose="02010600030101010101" pitchFamily="2" charset="-122"/>
                          <a:cs typeface="Lucida Sans" panose="020B0602030504020204" pitchFamily="34" charset="0"/>
                        </a:rPr>
                        <a:t>Écrire un texte libre</a:t>
                      </a:r>
                    </a:p>
                  </a:txBody>
                  <a:tcPr marL="17943" marR="17943" marT="17943" marB="17943" anchor="ctr"/>
                </a:tc>
                <a:extLst>
                  <a:ext uri="{0D108BD9-81ED-4DB2-BD59-A6C34878D82A}">
                    <a16:rowId xmlns:a16="http://schemas.microsoft.com/office/drawing/2014/main" val="2122136814"/>
                  </a:ext>
                </a:extLst>
              </a:tr>
              <a:tr h="168884">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000" kern="150" dirty="0">
                          <a:effectLst/>
                          <a:latin typeface="+mj-lt"/>
                          <a:ea typeface="SimSun" panose="02010600030101010101" pitchFamily="2" charset="-122"/>
                          <a:cs typeface="Lucida Sans" panose="020B0602030504020204" pitchFamily="34" charset="0"/>
                        </a:rPr>
                        <a:t>Projet: </a:t>
                      </a:r>
                      <a:r>
                        <a:rPr lang="fr-FR" sz="1000" kern="150" dirty="0">
                          <a:solidFill>
                            <a:schemeClr val="tx1"/>
                          </a:solidFill>
                          <a:effectLst/>
                          <a:latin typeface="+mn-lt"/>
                          <a:ea typeface="SimSun" panose="02010600030101010101" pitchFamily="2" charset="-122"/>
                          <a:cs typeface="Lucida Sans" panose="020B0602030504020204" pitchFamily="34" charset="0"/>
                        </a:rPr>
                        <a:t>Correspondance avec une autre classe (lettre, description, etc…)</a:t>
                      </a:r>
                    </a:p>
                  </a:txBody>
                  <a:tcPr marL="17943" marR="17943" marT="17943" marB="17943"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100" kern="150" dirty="0">
                        <a:solidFill>
                          <a:schemeClr val="tx1"/>
                        </a:solidFill>
                        <a:effectLst/>
                        <a:latin typeface="+mn-lt"/>
                        <a:ea typeface="SimSun" panose="02010600030101010101" pitchFamily="2" charset="-122"/>
                        <a:cs typeface="Lucida Sans" panose="020B0602030504020204" pitchFamily="34" charset="0"/>
                      </a:endParaRPr>
                    </a:p>
                  </a:txBody>
                  <a:tcPr marL="17943" marR="17943" marT="17943" marB="17943"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1100" kern="150" dirty="0">
                        <a:solidFill>
                          <a:schemeClr val="tx1"/>
                        </a:solidFill>
                        <a:effectLst/>
                        <a:latin typeface="+mn-lt"/>
                        <a:ea typeface="SimSun" panose="02010600030101010101" pitchFamily="2" charset="-122"/>
                        <a:cs typeface="Lucida Sans" panose="020B0602030504020204" pitchFamily="34" charset="0"/>
                      </a:endParaRPr>
                    </a:p>
                  </a:txBody>
                  <a:tcPr marL="17943" marR="17943" marT="17943" marB="17943" anchor="ctr"/>
                </a:tc>
                <a:tc hMerge="1">
                  <a:txBody>
                    <a:bodyPr/>
                    <a:lstStyle/>
                    <a:p>
                      <a:pPr algn="ctr"/>
                      <a:endParaRPr lang="fr-FR" sz="1100" kern="150" dirty="0">
                        <a:effectLst/>
                        <a:latin typeface="+mj-lt"/>
                        <a:ea typeface="SimSun" panose="02010600030101010101" pitchFamily="2" charset="-122"/>
                        <a:cs typeface="Lucida Sans" panose="020B0602030504020204" pitchFamily="34" charset="0"/>
                      </a:endParaRPr>
                    </a:p>
                  </a:txBody>
                  <a:tcPr marL="17943" marR="17943" marT="17943" marB="17943" anchor="ctr"/>
                </a:tc>
                <a:tc hMerge="1">
                  <a:txBody>
                    <a:bodyPr/>
                    <a:lstStyle/>
                    <a:p>
                      <a:pPr algn="ctr"/>
                      <a:endParaRPr lang="fr-FR" sz="1100" kern="150" dirty="0">
                        <a:effectLst/>
                        <a:latin typeface="+mj-lt"/>
                        <a:ea typeface="SimSun" panose="02010600030101010101" pitchFamily="2" charset="-122"/>
                        <a:cs typeface="Lucida Sans" panose="020B0602030504020204" pitchFamily="34" charset="0"/>
                      </a:endParaRPr>
                    </a:p>
                  </a:txBody>
                  <a:tcPr marL="17943" marR="17943" marT="17943" marB="17943" anchor="ctr"/>
                </a:tc>
                <a:extLst>
                  <a:ext uri="{0D108BD9-81ED-4DB2-BD59-A6C34878D82A}">
                    <a16:rowId xmlns:a16="http://schemas.microsoft.com/office/drawing/2014/main" val="661171081"/>
                  </a:ext>
                </a:extLst>
              </a:tr>
            </a:tbl>
          </a:graphicData>
        </a:graphic>
      </p:graphicFrame>
      <p:graphicFrame>
        <p:nvGraphicFramePr>
          <p:cNvPr id="8" name="Tableau 7">
            <a:extLst>
              <a:ext uri="{FF2B5EF4-FFF2-40B4-BE49-F238E27FC236}">
                <a16:creationId xmlns:a16="http://schemas.microsoft.com/office/drawing/2014/main" id="{78522017-107E-4785-93A4-D559D8F3F58F}"/>
              </a:ext>
            </a:extLst>
          </p:cNvPr>
          <p:cNvGraphicFramePr>
            <a:graphicFrameLocks noGrp="1"/>
          </p:cNvGraphicFramePr>
          <p:nvPr>
            <p:extLst>
              <p:ext uri="{D42A27DB-BD31-4B8C-83A1-F6EECF244321}">
                <p14:modId xmlns:p14="http://schemas.microsoft.com/office/powerpoint/2010/main" val="3736036992"/>
              </p:ext>
            </p:extLst>
          </p:nvPr>
        </p:nvGraphicFramePr>
        <p:xfrm>
          <a:off x="109182" y="5820453"/>
          <a:ext cx="9687636" cy="986172"/>
        </p:xfrm>
        <a:graphic>
          <a:graphicData uri="http://schemas.openxmlformats.org/drawingml/2006/table">
            <a:tbl>
              <a:tblPr>
                <a:tableStyleId>{5940675A-B579-460E-94D1-54222C63F5DA}</a:tableStyleId>
              </a:tblPr>
              <a:tblGrid>
                <a:gridCol w="9687636">
                  <a:extLst>
                    <a:ext uri="{9D8B030D-6E8A-4147-A177-3AD203B41FA5}">
                      <a16:colId xmlns:a16="http://schemas.microsoft.com/office/drawing/2014/main" val="3487608478"/>
                    </a:ext>
                  </a:extLst>
                </a:gridCol>
              </a:tblGrid>
              <a:tr h="144314">
                <a:tc>
                  <a:txBody>
                    <a:bodyPr/>
                    <a:lstStyle/>
                    <a:p>
                      <a:pPr algn="l"/>
                      <a:r>
                        <a:rPr lang="fr-FR" sz="1000" dirty="0">
                          <a:effectLst/>
                          <a:latin typeface="+mj-lt"/>
                        </a:rPr>
                        <a:t>Améliorer une production, notamment l'orthographe, en tenant compte d'indications.</a:t>
                      </a:r>
                      <a:endParaRPr lang="fr-FR" sz="1000" dirty="0">
                        <a:effectLst/>
                        <a:latin typeface="+mj-lt"/>
                        <a:ea typeface="Calibri" panose="020F0502020204030204" pitchFamily="34" charset="0"/>
                        <a:cs typeface="Times New Roman" panose="02020603050405020304" pitchFamily="18" charset="0"/>
                      </a:endParaRPr>
                    </a:p>
                  </a:txBody>
                  <a:tcPr marL="17943" marR="17943" marT="17943" marB="17943" anchor="ctr">
                    <a:solidFill>
                      <a:schemeClr val="accent5">
                        <a:lumMod val="60000"/>
                        <a:lumOff val="40000"/>
                      </a:schemeClr>
                    </a:solidFill>
                  </a:tcPr>
                </a:tc>
                <a:extLst>
                  <a:ext uri="{0D108BD9-81ED-4DB2-BD59-A6C34878D82A}">
                    <a16:rowId xmlns:a16="http://schemas.microsoft.com/office/drawing/2014/main" val="1413254199"/>
                  </a:ext>
                </a:extLst>
              </a:tr>
              <a:tr h="728356">
                <a:tc>
                  <a:txBody>
                    <a:bodyPr/>
                    <a:lstStyle/>
                    <a:p>
                      <a:pPr algn="l"/>
                      <a:r>
                        <a:rPr lang="fr-FR" sz="1000" u="sng" kern="150" dirty="0">
                          <a:effectLst/>
                          <a:latin typeface="+mj-lt"/>
                        </a:rPr>
                        <a:t>Réviser des textes en repérant les dysfonctionnements pourtant sur :</a:t>
                      </a:r>
                      <a:endParaRPr lang="fr-FR" sz="1000" kern="150" dirty="0">
                        <a:effectLst/>
                        <a:latin typeface="+mj-lt"/>
                      </a:endParaRPr>
                    </a:p>
                    <a:p>
                      <a:pPr marL="342900" lvl="0" indent="-342900" algn="l">
                        <a:buFont typeface="Symbol" panose="05050102010706020507" pitchFamily="18" charset="2"/>
                        <a:buChar char=""/>
                      </a:pPr>
                      <a:r>
                        <a:rPr lang="fr-FR" sz="1000" dirty="0">
                          <a:effectLst/>
                          <a:latin typeface="+mj-lt"/>
                        </a:rPr>
                        <a:t>Repérer des dysfonctionnements dans les textes écrits (omissions, incohérences, redites...) pour améliorer son écrit.</a:t>
                      </a:r>
                    </a:p>
                    <a:p>
                      <a:pPr marL="342900" lvl="0" indent="-342900" algn="l">
                        <a:buFont typeface="Symbol" panose="05050102010706020507" pitchFamily="18" charset="2"/>
                        <a:buChar char=""/>
                      </a:pPr>
                      <a:r>
                        <a:rPr lang="fr-FR" sz="1000" dirty="0">
                          <a:effectLst/>
                          <a:latin typeface="+mj-lt"/>
                        </a:rPr>
                        <a:t>Mobiliser des connaissances portant sur le genre d'écrit à produire et sur la langue.</a:t>
                      </a:r>
                    </a:p>
                    <a:p>
                      <a:pPr marL="342900" lvl="0" indent="-342900" algn="l">
                        <a:buFont typeface="Symbol" panose="05050102010706020507" pitchFamily="18" charset="2"/>
                        <a:buChar char=""/>
                      </a:pPr>
                      <a:r>
                        <a:rPr lang="fr-FR" sz="1000" dirty="0">
                          <a:effectLst/>
                          <a:latin typeface="+mj-lt"/>
                        </a:rPr>
                        <a:t>Exercer une vigilance orthographique et mobiliser les acquisitions travaillées lors des leçons de grammaire,</a:t>
                      </a:r>
                    </a:p>
                    <a:p>
                      <a:pPr marL="342900" lvl="0" indent="-342900" algn="l">
                        <a:buFont typeface="Symbol" panose="05050102010706020507" pitchFamily="18" charset="2"/>
                        <a:buChar char=""/>
                      </a:pPr>
                      <a:r>
                        <a:rPr lang="fr-FR" sz="1000" dirty="0">
                          <a:effectLst/>
                          <a:latin typeface="+mj-lt"/>
                        </a:rPr>
                        <a:t>Utiliser des outils aidant à la correction : outils élaborés dans la classe, guide de relecture.</a:t>
                      </a:r>
                    </a:p>
                  </a:txBody>
                  <a:tcPr marL="17943" marR="17943" marT="17943" marB="17943" anchor="ctr"/>
                </a:tc>
                <a:extLst>
                  <a:ext uri="{0D108BD9-81ED-4DB2-BD59-A6C34878D82A}">
                    <a16:rowId xmlns:a16="http://schemas.microsoft.com/office/drawing/2014/main" val="2039440107"/>
                  </a:ext>
                </a:extLst>
              </a:tr>
            </a:tbl>
          </a:graphicData>
        </a:graphic>
      </p:graphicFrame>
    </p:spTree>
    <p:extLst>
      <p:ext uri="{BB962C8B-B14F-4D97-AF65-F5344CB8AC3E}">
        <p14:creationId xmlns:p14="http://schemas.microsoft.com/office/powerpoint/2010/main" val="2801106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739FF50F-E2DE-4D0C-A334-3BF48319D243}"/>
              </a:ext>
            </a:extLst>
          </p:cNvPr>
          <p:cNvSpPr>
            <a:spLocks noChangeArrowheads="1"/>
          </p:cNvSpPr>
          <p:nvPr/>
        </p:nvSpPr>
        <p:spPr bwMode="auto">
          <a:xfrm>
            <a:off x="-109182" y="1521131"/>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6" name="Rectangle 4">
            <a:extLst>
              <a:ext uri="{FF2B5EF4-FFF2-40B4-BE49-F238E27FC236}">
                <a16:creationId xmlns:a16="http://schemas.microsoft.com/office/drawing/2014/main" id="{081C2B9B-8681-4528-BAE5-897CB79E9C76}"/>
              </a:ext>
            </a:extLst>
          </p:cNvPr>
          <p:cNvSpPr>
            <a:spLocks noChangeArrowheads="1"/>
          </p:cNvSpPr>
          <p:nvPr/>
        </p:nvSpPr>
        <p:spPr bwMode="auto">
          <a:xfrm>
            <a:off x="3336213" y="1518899"/>
            <a:ext cx="27149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chemeClr val="accent5">
                    <a:lumMod val="75000"/>
                  </a:schemeClr>
                </a:solidFill>
                <a:effectLst/>
                <a:latin typeface="KG Second Chances Solid" panose="02000000000000000000" pitchFamily="2" charset="0"/>
                <a:ea typeface="SimSun" panose="02010600030101010101" pitchFamily="2" charset="-122"/>
                <a:cs typeface="Times New Roman" panose="02020603050405020304" pitchFamily="18" charset="0"/>
              </a:rPr>
              <a:t>LANGAGE ORAL</a:t>
            </a:r>
            <a:endParaRPr kumimoji="0" lang="fr-FR" altLang="zh-CN" sz="105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1D53515C-7904-492D-92F2-D8D19AE11DF0}"/>
              </a:ext>
            </a:extLst>
          </p:cNvPr>
          <p:cNvSpPr txBox="1">
            <a:spLocks noChangeArrowheads="1"/>
          </p:cNvSpPr>
          <p:nvPr/>
        </p:nvSpPr>
        <p:spPr bwMode="auto">
          <a:xfrm>
            <a:off x="0" y="1572506"/>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5">
                    <a:lumMod val="75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sp>
        <p:nvSpPr>
          <p:cNvPr id="8" name="Zone de texte 1">
            <a:extLst>
              <a:ext uri="{FF2B5EF4-FFF2-40B4-BE49-F238E27FC236}">
                <a16:creationId xmlns:a16="http://schemas.microsoft.com/office/drawing/2014/main" id="{D06F1938-A8B6-4E5E-BDC4-EFE477F88C61}"/>
              </a:ext>
            </a:extLst>
          </p:cNvPr>
          <p:cNvSpPr txBox="1">
            <a:spLocks noChangeArrowheads="1"/>
          </p:cNvSpPr>
          <p:nvPr/>
        </p:nvSpPr>
        <p:spPr bwMode="auto">
          <a:xfrm>
            <a:off x="9117161" y="1572506"/>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5">
                    <a:lumMod val="75000"/>
                  </a:schemeClr>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chemeClr val="accent5">
                  <a:lumMod val="75000"/>
                </a:schemeClr>
              </a:solidFill>
              <a:effectLst/>
              <a:latin typeface="KG Second Chances Solid" panose="02000000000000000000" pitchFamily="2" charset="0"/>
            </a:endParaRPr>
          </a:p>
        </p:txBody>
      </p:sp>
      <p:graphicFrame>
        <p:nvGraphicFramePr>
          <p:cNvPr id="9" name="Tableau 8">
            <a:extLst>
              <a:ext uri="{FF2B5EF4-FFF2-40B4-BE49-F238E27FC236}">
                <a16:creationId xmlns:a16="http://schemas.microsoft.com/office/drawing/2014/main" id="{8C89D4AC-363B-4F8E-9242-2E27C1E10B92}"/>
              </a:ext>
            </a:extLst>
          </p:cNvPr>
          <p:cNvGraphicFramePr>
            <a:graphicFrameLocks noGrp="1"/>
          </p:cNvGraphicFramePr>
          <p:nvPr>
            <p:extLst>
              <p:ext uri="{D42A27DB-BD31-4B8C-83A1-F6EECF244321}">
                <p14:modId xmlns:p14="http://schemas.microsoft.com/office/powerpoint/2010/main" val="1332679074"/>
              </p:ext>
            </p:extLst>
          </p:nvPr>
        </p:nvGraphicFramePr>
        <p:xfrm>
          <a:off x="109182" y="1893769"/>
          <a:ext cx="9691290" cy="4858224"/>
        </p:xfrm>
        <a:graphic>
          <a:graphicData uri="http://schemas.openxmlformats.org/drawingml/2006/table">
            <a:tbl>
              <a:tblPr>
                <a:tableStyleId>{5940675A-B579-460E-94D1-54222C63F5DA}</a:tableStyleId>
              </a:tblPr>
              <a:tblGrid>
                <a:gridCol w="1900545">
                  <a:extLst>
                    <a:ext uri="{9D8B030D-6E8A-4147-A177-3AD203B41FA5}">
                      <a16:colId xmlns:a16="http://schemas.microsoft.com/office/drawing/2014/main" val="1440591831"/>
                    </a:ext>
                  </a:extLst>
                </a:gridCol>
                <a:gridCol w="50129">
                  <a:extLst>
                    <a:ext uri="{9D8B030D-6E8A-4147-A177-3AD203B41FA5}">
                      <a16:colId xmlns:a16="http://schemas.microsoft.com/office/drawing/2014/main" val="45081341"/>
                    </a:ext>
                  </a:extLst>
                </a:gridCol>
                <a:gridCol w="1889312">
                  <a:extLst>
                    <a:ext uri="{9D8B030D-6E8A-4147-A177-3AD203B41FA5}">
                      <a16:colId xmlns:a16="http://schemas.microsoft.com/office/drawing/2014/main" val="1672603142"/>
                    </a:ext>
                  </a:extLst>
                </a:gridCol>
                <a:gridCol w="50129">
                  <a:extLst>
                    <a:ext uri="{9D8B030D-6E8A-4147-A177-3AD203B41FA5}">
                      <a16:colId xmlns:a16="http://schemas.microsoft.com/office/drawing/2014/main" val="1649949526"/>
                    </a:ext>
                  </a:extLst>
                </a:gridCol>
                <a:gridCol w="1899589">
                  <a:extLst>
                    <a:ext uri="{9D8B030D-6E8A-4147-A177-3AD203B41FA5}">
                      <a16:colId xmlns:a16="http://schemas.microsoft.com/office/drawing/2014/main" val="357863736"/>
                    </a:ext>
                  </a:extLst>
                </a:gridCol>
                <a:gridCol w="50129">
                  <a:extLst>
                    <a:ext uri="{9D8B030D-6E8A-4147-A177-3AD203B41FA5}">
                      <a16:colId xmlns:a16="http://schemas.microsoft.com/office/drawing/2014/main" val="450410693"/>
                    </a:ext>
                  </a:extLst>
                </a:gridCol>
                <a:gridCol w="1899110">
                  <a:extLst>
                    <a:ext uri="{9D8B030D-6E8A-4147-A177-3AD203B41FA5}">
                      <a16:colId xmlns:a16="http://schemas.microsoft.com/office/drawing/2014/main" val="1773451802"/>
                    </a:ext>
                  </a:extLst>
                </a:gridCol>
                <a:gridCol w="50129">
                  <a:extLst>
                    <a:ext uri="{9D8B030D-6E8A-4147-A177-3AD203B41FA5}">
                      <a16:colId xmlns:a16="http://schemas.microsoft.com/office/drawing/2014/main" val="3224436394"/>
                    </a:ext>
                  </a:extLst>
                </a:gridCol>
                <a:gridCol w="1902218">
                  <a:extLst>
                    <a:ext uri="{9D8B030D-6E8A-4147-A177-3AD203B41FA5}">
                      <a16:colId xmlns:a16="http://schemas.microsoft.com/office/drawing/2014/main" val="3201394973"/>
                    </a:ext>
                  </a:extLst>
                </a:gridCol>
              </a:tblGrid>
              <a:tr h="195772">
                <a:tc>
                  <a:txBody>
                    <a:bodyPr/>
                    <a:lstStyle/>
                    <a:p>
                      <a:pPr algn="ctr">
                        <a:spcAft>
                          <a:spcPts val="0"/>
                        </a:spcAft>
                      </a:pPr>
                      <a:r>
                        <a:rPr lang="fr-FR" sz="1000" kern="150">
                          <a:effectLst/>
                          <a:latin typeface="KG What the Teacher Wants" panose="02000000000000000000" pitchFamily="2" charset="0"/>
                        </a:rPr>
                        <a:t>Période 1</a:t>
                      </a:r>
                      <a:endParaRPr lang="fr-FR" sz="10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24729" marR="24729" marT="24729" marB="24729">
                    <a:solidFill>
                      <a:schemeClr val="accent5">
                        <a:lumMod val="20000"/>
                        <a:lumOff val="80000"/>
                      </a:schemeClr>
                    </a:solidFill>
                  </a:tcPr>
                </a:tc>
                <a:tc gridSpan="2">
                  <a:txBody>
                    <a:bodyPr/>
                    <a:lstStyle/>
                    <a:p>
                      <a:pPr algn="ctr">
                        <a:spcAft>
                          <a:spcPts val="0"/>
                        </a:spcAft>
                      </a:pPr>
                      <a:r>
                        <a:rPr lang="fr-FR" sz="1000" kern="150">
                          <a:effectLst/>
                          <a:latin typeface="KG What the Teacher Wants" panose="02000000000000000000" pitchFamily="2" charset="0"/>
                        </a:rPr>
                        <a:t>Période 2</a:t>
                      </a:r>
                      <a:endParaRPr lang="fr-FR" sz="10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24729" marR="24729" marT="24729" marB="24729">
                    <a:solidFill>
                      <a:schemeClr val="accent5">
                        <a:lumMod val="20000"/>
                        <a:lumOff val="80000"/>
                      </a:schemeClr>
                    </a:solidFill>
                  </a:tcPr>
                </a:tc>
                <a:tc hMerge="1">
                  <a:txBody>
                    <a:bodyPr/>
                    <a:lstStyle/>
                    <a:p>
                      <a:endParaRPr lang="fr-FR"/>
                    </a:p>
                  </a:txBody>
                  <a:tcPr/>
                </a:tc>
                <a:tc gridSpan="2">
                  <a:txBody>
                    <a:bodyPr/>
                    <a:lstStyle/>
                    <a:p>
                      <a:pPr algn="ctr">
                        <a:spcAft>
                          <a:spcPts val="0"/>
                        </a:spcAft>
                      </a:pPr>
                      <a:r>
                        <a:rPr lang="fr-FR" sz="1000" kern="150">
                          <a:effectLst/>
                          <a:latin typeface="KG What the Teacher Wants" panose="02000000000000000000" pitchFamily="2" charset="0"/>
                        </a:rPr>
                        <a:t>Période 3</a:t>
                      </a:r>
                      <a:endParaRPr lang="fr-FR" sz="10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24729" marR="24729" marT="24729" marB="24729">
                    <a:solidFill>
                      <a:schemeClr val="accent5">
                        <a:lumMod val="20000"/>
                        <a:lumOff val="80000"/>
                      </a:schemeClr>
                    </a:solidFill>
                  </a:tcPr>
                </a:tc>
                <a:tc hMerge="1">
                  <a:txBody>
                    <a:bodyPr/>
                    <a:lstStyle/>
                    <a:p>
                      <a:endParaRPr lang="fr-FR"/>
                    </a:p>
                  </a:txBody>
                  <a:tcPr/>
                </a:tc>
                <a:tc gridSpan="2">
                  <a:txBody>
                    <a:bodyPr/>
                    <a:lstStyle/>
                    <a:p>
                      <a:pPr algn="ctr">
                        <a:spcAft>
                          <a:spcPts val="0"/>
                        </a:spcAft>
                      </a:pPr>
                      <a:r>
                        <a:rPr lang="fr-FR" sz="1000" kern="150">
                          <a:effectLst/>
                          <a:latin typeface="KG What the Teacher Wants" panose="02000000000000000000" pitchFamily="2" charset="0"/>
                        </a:rPr>
                        <a:t>Période 4</a:t>
                      </a:r>
                      <a:endParaRPr lang="fr-FR" sz="10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24729" marR="24729" marT="24729" marB="24729">
                    <a:solidFill>
                      <a:schemeClr val="accent5">
                        <a:lumMod val="20000"/>
                        <a:lumOff val="80000"/>
                      </a:schemeClr>
                    </a:solidFill>
                  </a:tcPr>
                </a:tc>
                <a:tc hMerge="1">
                  <a:txBody>
                    <a:bodyPr/>
                    <a:lstStyle/>
                    <a:p>
                      <a:endParaRPr lang="fr-FR"/>
                    </a:p>
                  </a:txBody>
                  <a:tcPr/>
                </a:tc>
                <a:tc gridSpan="2">
                  <a:txBody>
                    <a:bodyPr/>
                    <a:lstStyle/>
                    <a:p>
                      <a:pPr algn="ctr">
                        <a:spcAft>
                          <a:spcPts val="0"/>
                        </a:spcAft>
                      </a:pPr>
                      <a:r>
                        <a:rPr lang="fr-FR" sz="1000" kern="150" dirty="0">
                          <a:effectLst/>
                          <a:latin typeface="KG What the Teacher Wants" panose="02000000000000000000" pitchFamily="2" charset="0"/>
                        </a:rPr>
                        <a:t>Période 5</a:t>
                      </a:r>
                      <a:endParaRPr lang="fr-FR" sz="10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24729" marR="24729" marT="24729" marB="24729">
                    <a:solidFill>
                      <a:schemeClr val="accent5">
                        <a:lumMod val="20000"/>
                        <a:lumOff val="80000"/>
                      </a:schemeClr>
                    </a:solidFill>
                  </a:tcPr>
                </a:tc>
                <a:tc hMerge="1">
                  <a:txBody>
                    <a:bodyPr/>
                    <a:lstStyle/>
                    <a:p>
                      <a:endParaRPr lang="fr-FR"/>
                    </a:p>
                  </a:txBody>
                  <a:tcPr/>
                </a:tc>
                <a:extLst>
                  <a:ext uri="{0D108BD9-81ED-4DB2-BD59-A6C34878D82A}">
                    <a16:rowId xmlns:a16="http://schemas.microsoft.com/office/drawing/2014/main" val="2065475981"/>
                  </a:ext>
                </a:extLst>
              </a:tr>
              <a:tr h="195772">
                <a:tc gridSpan="9">
                  <a:txBody>
                    <a:bodyPr/>
                    <a:lstStyle/>
                    <a:p>
                      <a:pPr>
                        <a:spcAft>
                          <a:spcPts val="0"/>
                        </a:spcAft>
                      </a:pPr>
                      <a:r>
                        <a:rPr lang="fr-FR" sz="1000" kern="150" dirty="0">
                          <a:effectLst/>
                        </a:rPr>
                        <a:t>Écouter pour comprendre des messages oraux (adressés par un adulte ou par des pairs) ou des textes lus par un adulte (</a:t>
                      </a:r>
                      <a:r>
                        <a:rPr lang="fr-FR" sz="1000" u="sng" kern="150" dirty="0">
                          <a:effectLst/>
                        </a:rPr>
                        <a:t>lien avec la lecture</a:t>
                      </a:r>
                      <a:r>
                        <a:rPr lang="fr-FR" sz="1000" kern="150" dirty="0">
                          <a:effectLst/>
                        </a:rPr>
                        <a:t>).</a:t>
                      </a:r>
                      <a:endParaRPr lang="fr-FR" sz="10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656207213"/>
                  </a:ext>
                </a:extLst>
              </a:tr>
              <a:tr h="707280">
                <a:tc gridSpan="9">
                  <a:txBody>
                    <a:bodyPr/>
                    <a:lstStyle/>
                    <a:p>
                      <a:pPr>
                        <a:spcAft>
                          <a:spcPts val="0"/>
                        </a:spcAft>
                      </a:pPr>
                      <a:r>
                        <a:rPr lang="fr-FR" sz="1000" kern="150" dirty="0">
                          <a:effectLst/>
                        </a:rPr>
                        <a:t>• Reformuler une consigne ou un message donné par l’adulte</a:t>
                      </a:r>
                    </a:p>
                    <a:p>
                      <a:pPr>
                        <a:spcAft>
                          <a:spcPts val="0"/>
                        </a:spcAft>
                      </a:pPr>
                      <a:r>
                        <a:rPr lang="fr-FR" sz="1000" kern="150" dirty="0">
                          <a:effectLst/>
                        </a:rPr>
                        <a:t>• Écouter une histoire lue et être capable de retenir des informations (le lieu, les personnages, les liens entre les personnages)</a:t>
                      </a:r>
                    </a:p>
                    <a:p>
                      <a:pPr>
                        <a:spcAft>
                          <a:spcPts val="0"/>
                        </a:spcAft>
                      </a:pPr>
                      <a:r>
                        <a:rPr lang="fr-FR" sz="1000" kern="150" dirty="0">
                          <a:effectLst/>
                        </a:rPr>
                        <a:t>• Maintenir son attention pour comprendre un texte lu sur plusieurs épisodes. Expliquer une consigne</a:t>
                      </a:r>
                    </a:p>
                    <a:p>
                      <a:pPr>
                        <a:spcAft>
                          <a:spcPts val="0"/>
                        </a:spcAft>
                      </a:pPr>
                      <a:r>
                        <a:rPr lang="fr-FR" sz="1000" kern="150" dirty="0">
                          <a:effectLst/>
                        </a:rPr>
                        <a:t>• Récapituler les grandes idées d’un texte simple lu par l’adulte ou par l’élève</a:t>
                      </a:r>
                      <a:endParaRPr lang="fr-FR" sz="10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18693965"/>
                  </a:ext>
                </a:extLst>
              </a:tr>
              <a:tr h="639186">
                <a:tc gridSpan="2">
                  <a:txBody>
                    <a:bodyPr/>
                    <a:lstStyle/>
                    <a:p>
                      <a:pPr marL="171450" indent="-171450">
                        <a:spcAft>
                          <a:spcPts val="0"/>
                        </a:spcAft>
                        <a:buFont typeface="Arial" panose="020B0604020202020204" pitchFamily="34" charset="0"/>
                        <a:buChar char="•"/>
                      </a:pPr>
                      <a:r>
                        <a:rPr lang="fr-FR" sz="1000" kern="150" dirty="0">
                          <a:solidFill>
                            <a:schemeClr val="accent1"/>
                          </a:solidFill>
                          <a:effectLst/>
                          <a:latin typeface="+mn-lt"/>
                          <a:ea typeface="SimSun" panose="02010600030101010101" pitchFamily="2" charset="-122"/>
                          <a:cs typeface="Lucida Sans" panose="020B0602030504020204" pitchFamily="34" charset="0"/>
                        </a:rPr>
                        <a:t>Les explorations de Céleste:</a:t>
                      </a:r>
                    </a:p>
                    <a:p>
                      <a:pPr marL="0" indent="0">
                        <a:spcAft>
                          <a:spcPts val="0"/>
                        </a:spcAft>
                        <a:buFont typeface="Arial" panose="020B0604020202020204" pitchFamily="34" charset="0"/>
                        <a:buNone/>
                      </a:pPr>
                      <a:r>
                        <a:rPr lang="fr-FR" sz="1000" kern="150" dirty="0">
                          <a:solidFill>
                            <a:schemeClr val="accent1"/>
                          </a:solidFill>
                          <a:effectLst/>
                          <a:latin typeface="+mn-lt"/>
                          <a:ea typeface="SimSun" panose="02010600030101010101" pitchFamily="2" charset="-122"/>
                          <a:cs typeface="Lucida Sans" panose="020B0602030504020204" pitchFamily="34" charset="0"/>
                        </a:rPr>
                        <a:t>Mimi la joie # EMC les émotions</a:t>
                      </a:r>
                    </a:p>
                    <a:p>
                      <a:pPr marL="171450" indent="-171450">
                        <a:spcAft>
                          <a:spcPts val="0"/>
                        </a:spcAft>
                        <a:buFont typeface="Arial" panose="020B0604020202020204" pitchFamily="34" charset="0"/>
                        <a:buChar char="•"/>
                      </a:pPr>
                      <a:r>
                        <a:rPr lang="fr-FR" sz="1000" kern="150" dirty="0">
                          <a:solidFill>
                            <a:schemeClr val="accent1"/>
                          </a:solidFill>
                          <a:effectLst/>
                          <a:latin typeface="+mn-lt"/>
                          <a:ea typeface="SimSun" panose="02010600030101010101" pitchFamily="2" charset="-122"/>
                          <a:cs typeface="Lucida Sans" panose="020B0602030504020204" pitchFamily="34" charset="0"/>
                        </a:rPr>
                        <a:t>Centre d’écoute</a:t>
                      </a:r>
                    </a:p>
                  </a:txBody>
                  <a:tcPr marL="24729" marR="24729" marT="24729" marB="24729"/>
                </a:tc>
                <a:tc hMerge="1">
                  <a:txBody>
                    <a:bodyPr/>
                    <a:lstStyle/>
                    <a:p>
                      <a:endParaRPr lang="fr-FR"/>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Les explorations de Céleste: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Chez Auguste # la curiosité</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50" dirty="0">
                          <a:solidFill>
                            <a:schemeClr val="accent1"/>
                          </a:solidFill>
                          <a:effectLst/>
                          <a:latin typeface="+mn-lt"/>
                          <a:ea typeface="SimSun" panose="02010600030101010101" pitchFamily="2" charset="-122"/>
                          <a:cs typeface="Lucida Sans" panose="020B0602030504020204" pitchFamily="34" charset="0"/>
                        </a:rPr>
                        <a:t>Centre d’écoute</a:t>
                      </a:r>
                    </a:p>
                  </a:txBody>
                  <a:tcPr marL="24729" marR="24729" marT="24729" marB="24729"/>
                </a:tc>
                <a:tc hMerge="1">
                  <a:txBody>
                    <a:bodyPr/>
                    <a:lstStyle/>
                    <a:p>
                      <a:endParaRPr lang="fr-FR"/>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Les explorations de Céleste: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Dina la tortue (la patience) # EMC la pollution des océans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50" dirty="0">
                          <a:solidFill>
                            <a:schemeClr val="accent1"/>
                          </a:solidFill>
                          <a:effectLst/>
                          <a:latin typeface="+mn-lt"/>
                          <a:ea typeface="SimSun" panose="02010600030101010101" pitchFamily="2" charset="-122"/>
                          <a:cs typeface="Lucida Sans" panose="020B0602030504020204" pitchFamily="34" charset="0"/>
                        </a:rPr>
                        <a:t>Centre d’écoute</a:t>
                      </a:r>
                    </a:p>
                  </a:txBody>
                  <a:tcPr marL="24729" marR="24729" marT="24729" marB="24729"/>
                </a:tc>
                <a:tc hMerge="1">
                  <a:txBody>
                    <a:bodyPr/>
                    <a:lstStyle/>
                    <a:p>
                      <a:endParaRPr lang="fr-FR"/>
                    </a:p>
                  </a:txBody>
                  <a:tcPr/>
                </a:tc>
                <a:tc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Les explorations de Céleste: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Nova et </a:t>
                      </a:r>
                      <a:r>
                        <a:rPr kumimoji="0" lang="fr-FR" sz="1000" b="0" i="0" u="none" strike="noStrike" kern="150" cap="none" spc="0" normalizeH="0" baseline="0" noProof="0" dirty="0" err="1">
                          <a:ln>
                            <a:noFill/>
                          </a:ln>
                          <a:solidFill>
                            <a:schemeClr val="accent1"/>
                          </a:solidFill>
                          <a:effectLst/>
                          <a:uLnTx/>
                          <a:uFillTx/>
                          <a:latin typeface="+mn-lt"/>
                          <a:ea typeface="SimSun" panose="02010600030101010101" pitchFamily="2" charset="-122"/>
                          <a:cs typeface="Lucida Sans" panose="020B0602030504020204" pitchFamily="34" charset="0"/>
                        </a:rPr>
                        <a:t>Orio</a:t>
                      </a: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 ( la bienveillance) # EMC les animaux en danger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50" dirty="0">
                          <a:solidFill>
                            <a:schemeClr val="accent1"/>
                          </a:solidFill>
                          <a:effectLst/>
                          <a:latin typeface="+mn-lt"/>
                          <a:ea typeface="SimSun" panose="02010600030101010101" pitchFamily="2" charset="-122"/>
                          <a:cs typeface="Lucida Sans" panose="020B0602030504020204" pitchFamily="34" charset="0"/>
                        </a:rPr>
                        <a:t>Centre d’écoute</a:t>
                      </a:r>
                    </a:p>
                  </a:txBody>
                  <a:tcPr marL="24729" marR="24729" marT="24729" marB="24729"/>
                </a:tc>
                <a:tc hMerge="1">
                  <a:txBody>
                    <a:bodyPr/>
                    <a:lstStyle/>
                    <a:p>
                      <a:endParaRPr lang="fr-F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Les explorations de Céleste: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fr-FR" sz="1000" b="0" i="0" u="none" strike="noStrike" kern="150" cap="none" spc="0" normalizeH="0" baseline="0" noProof="0" dirty="0">
                          <a:ln>
                            <a:noFill/>
                          </a:ln>
                          <a:solidFill>
                            <a:schemeClr val="accent1"/>
                          </a:solidFill>
                          <a:effectLst/>
                          <a:uLnTx/>
                          <a:uFillTx/>
                          <a:latin typeface="+mn-lt"/>
                          <a:ea typeface="SimSun" panose="02010600030101010101" pitchFamily="2" charset="-122"/>
                          <a:cs typeface="Lucida Sans" panose="020B0602030504020204" pitchFamily="34" charset="0"/>
                        </a:rPr>
                        <a:t>L’enseignement de Mysie # EMC les handicaps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00" kern="150" dirty="0">
                          <a:solidFill>
                            <a:schemeClr val="accent1"/>
                          </a:solidFill>
                          <a:effectLst/>
                          <a:latin typeface="+mn-lt"/>
                          <a:ea typeface="SimSun" panose="02010600030101010101" pitchFamily="2" charset="-122"/>
                          <a:cs typeface="Lucida Sans" panose="020B0602030504020204" pitchFamily="34" charset="0"/>
                        </a:rPr>
                        <a:t>Centre d’écoute</a:t>
                      </a:r>
                    </a:p>
                  </a:txBody>
                  <a:tcPr marL="24729" marR="24729" marT="24729" marB="24729"/>
                </a:tc>
                <a:extLst>
                  <a:ext uri="{0D108BD9-81ED-4DB2-BD59-A6C34878D82A}">
                    <a16:rowId xmlns:a16="http://schemas.microsoft.com/office/drawing/2014/main" val="2399212259"/>
                  </a:ext>
                </a:extLst>
              </a:tr>
              <a:tr h="195772">
                <a:tc gridSpan="9">
                  <a:txBody>
                    <a:bodyPr/>
                    <a:lstStyle/>
                    <a:p>
                      <a:pPr>
                        <a:spcAft>
                          <a:spcPts val="0"/>
                        </a:spcAft>
                      </a:pPr>
                      <a:r>
                        <a:rPr lang="fr-FR" sz="1000" kern="150" dirty="0">
                          <a:effectLst/>
                        </a:rPr>
                        <a:t>Dire pour être entendu et compris, en situation d’adresse à un auditoire ou de présentation de textes (</a:t>
                      </a:r>
                      <a:r>
                        <a:rPr lang="fr-FR" sz="1000" u="sng" kern="150" dirty="0">
                          <a:effectLst/>
                        </a:rPr>
                        <a:t>lien avec la lecture</a:t>
                      </a:r>
                      <a:r>
                        <a:rPr lang="fr-FR" sz="1000" kern="150" dirty="0">
                          <a:effectLst/>
                        </a:rPr>
                        <a:t>).</a:t>
                      </a:r>
                      <a:endParaRPr lang="fr-FR" sz="10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128033071"/>
                  </a:ext>
                </a:extLst>
              </a:tr>
              <a:tr h="1085249">
                <a:tc gridSpan="9">
                  <a:txBody>
                    <a:bodyPr/>
                    <a:lstStyle/>
                    <a:p>
                      <a:pPr>
                        <a:spcAft>
                          <a:spcPts val="0"/>
                        </a:spcAft>
                      </a:pPr>
                      <a:r>
                        <a:rPr lang="fr-FR" sz="1000" kern="150" dirty="0">
                          <a:effectLst/>
                        </a:rPr>
                        <a:t>• Mémoriser et oraliser des textes littéraires</a:t>
                      </a:r>
                    </a:p>
                    <a:p>
                      <a:pPr>
                        <a:spcAft>
                          <a:spcPts val="0"/>
                        </a:spcAft>
                      </a:pPr>
                      <a:r>
                        <a:rPr lang="fr-FR" sz="1000" kern="150" dirty="0">
                          <a:solidFill>
                            <a:schemeClr val="accent1"/>
                          </a:solidFill>
                          <a:effectLst/>
                        </a:rPr>
                        <a:t>    - récitation en poésie : au choix dans le recueil de poésies de la classe ; théâtraliser des scènes de vie quotidienne</a:t>
                      </a:r>
                    </a:p>
                    <a:p>
                      <a:pPr>
                        <a:spcAft>
                          <a:spcPts val="0"/>
                        </a:spcAft>
                      </a:pPr>
                      <a:r>
                        <a:rPr lang="fr-FR" sz="1000" kern="150" dirty="0">
                          <a:effectLst/>
                        </a:rPr>
                        <a:t>• Présenter les résultats d’une recherche documentaire, justifier, argumenter, décrire, expliciter</a:t>
                      </a:r>
                    </a:p>
                    <a:p>
                      <a:pPr>
                        <a:spcAft>
                          <a:spcPts val="0"/>
                        </a:spcAft>
                      </a:pPr>
                      <a:r>
                        <a:rPr lang="fr-FR" sz="1000" kern="150" dirty="0">
                          <a:solidFill>
                            <a:schemeClr val="accent1"/>
                          </a:solidFill>
                          <a:effectLst/>
                        </a:rPr>
                        <a:t>   - écrits de travail en sciences</a:t>
                      </a:r>
                    </a:p>
                    <a:p>
                      <a:pPr>
                        <a:spcAft>
                          <a:spcPts val="0"/>
                        </a:spcAft>
                      </a:pPr>
                      <a:r>
                        <a:rPr lang="fr-FR" sz="1000" kern="150" dirty="0">
                          <a:effectLst/>
                        </a:rPr>
                        <a:t>• Apprendre à raconter des histoires</a:t>
                      </a:r>
                    </a:p>
                    <a:p>
                      <a:pPr>
                        <a:spcAft>
                          <a:spcPts val="0"/>
                        </a:spcAft>
                      </a:pPr>
                      <a:r>
                        <a:rPr lang="fr-FR" sz="1000" kern="150" dirty="0">
                          <a:solidFill>
                            <a:schemeClr val="accent1"/>
                          </a:solidFill>
                          <a:effectLst/>
                        </a:rPr>
                        <a:t>   - oraliser les illustrations d’un conte connu</a:t>
                      </a:r>
                    </a:p>
                    <a:p>
                      <a:pPr>
                        <a:spcAft>
                          <a:spcPts val="0"/>
                        </a:spcAft>
                      </a:pPr>
                      <a:r>
                        <a:rPr lang="fr-FR" sz="1000" kern="150" dirty="0">
                          <a:solidFill>
                            <a:schemeClr val="accent1"/>
                          </a:solidFill>
                          <a:effectLst/>
                        </a:rPr>
                        <a:t>   - oraliser des livres sans textes </a:t>
                      </a:r>
                      <a:endParaRPr lang="fr-FR" sz="1000" kern="150" dirty="0">
                        <a:solidFill>
                          <a:schemeClr val="accent1"/>
                        </a:solidFill>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65103294"/>
                  </a:ext>
                </a:extLst>
              </a:tr>
              <a:tr h="195772">
                <a:tc gridSpan="9">
                  <a:txBody>
                    <a:bodyPr/>
                    <a:lstStyle/>
                    <a:p>
                      <a:pPr>
                        <a:spcAft>
                          <a:spcPts val="0"/>
                        </a:spcAft>
                      </a:pPr>
                      <a:r>
                        <a:rPr lang="fr-FR" sz="1000" kern="150" dirty="0">
                          <a:effectLst/>
                        </a:rPr>
                        <a:t>Participer à des échanges dans des situations diversifiées (séances d’apprentissage, régulation de la vie de la classe).</a:t>
                      </a:r>
                      <a:endParaRPr lang="fr-FR" sz="10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23961696"/>
                  </a:ext>
                </a:extLst>
              </a:tr>
              <a:tr h="639186">
                <a:tc gridSpan="9">
                  <a:txBody>
                    <a:bodyPr/>
                    <a:lstStyle/>
                    <a:p>
                      <a:pPr>
                        <a:spcAft>
                          <a:spcPts val="0"/>
                        </a:spcAft>
                      </a:pPr>
                      <a:r>
                        <a:rPr lang="fr-FR" sz="1000" kern="150" dirty="0">
                          <a:effectLst/>
                        </a:rPr>
                        <a:t>• Oser parler longtemps devant la classe (pour un exposé, pour présenter un objet, un livre)</a:t>
                      </a:r>
                    </a:p>
                    <a:p>
                      <a:pPr>
                        <a:spcAft>
                          <a:spcPts val="0"/>
                        </a:spcAft>
                      </a:pPr>
                      <a:r>
                        <a:rPr lang="fr-FR" sz="1000" kern="150" dirty="0">
                          <a:solidFill>
                            <a:schemeClr val="accent1"/>
                          </a:solidFill>
                          <a:effectLst/>
                        </a:rPr>
                        <a:t>    - exposés courts sur des sujets variés choisis par les élèves puis tirés au sort</a:t>
                      </a:r>
                    </a:p>
                    <a:p>
                      <a:pPr>
                        <a:spcAft>
                          <a:spcPts val="0"/>
                        </a:spcAft>
                      </a:pPr>
                      <a:r>
                        <a:rPr lang="fr-FR" sz="1000" kern="150" dirty="0">
                          <a:effectLst/>
                        </a:rPr>
                        <a:t>• Participer à un débat (savoir écouter, attendre son tour de parole)</a:t>
                      </a:r>
                    </a:p>
                    <a:p>
                      <a:pPr>
                        <a:spcAft>
                          <a:spcPts val="0"/>
                        </a:spcAft>
                      </a:pPr>
                      <a:r>
                        <a:rPr lang="fr-FR" sz="1000" kern="150" dirty="0">
                          <a:solidFill>
                            <a:schemeClr val="accent1"/>
                          </a:solidFill>
                          <a:effectLst/>
                        </a:rPr>
                        <a:t>    - débats philosophiques et autres discussions en EMC</a:t>
                      </a:r>
                      <a:endParaRPr lang="fr-FR" sz="1000" kern="150" dirty="0">
                        <a:solidFill>
                          <a:schemeClr val="accent1"/>
                        </a:solidFill>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41882113"/>
                  </a:ext>
                </a:extLst>
              </a:tr>
              <a:tr h="195772">
                <a:tc gridSpan="9">
                  <a:txBody>
                    <a:bodyPr/>
                    <a:lstStyle/>
                    <a:p>
                      <a:pPr>
                        <a:spcAft>
                          <a:spcPts val="0"/>
                        </a:spcAft>
                      </a:pPr>
                      <a:r>
                        <a:rPr lang="fr-FR" sz="1000" kern="150" dirty="0">
                          <a:effectLst/>
                        </a:rPr>
                        <a:t>Adopter une distance critique par rapport au langage produit </a:t>
                      </a:r>
                      <a:endParaRPr lang="fr-FR" sz="10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solidFill>
                      <a:schemeClr val="accent5">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22595275"/>
                  </a:ext>
                </a:extLst>
              </a:tr>
              <a:tr h="707280">
                <a:tc gridSpan="9">
                  <a:txBody>
                    <a:bodyPr/>
                    <a:lstStyle/>
                    <a:p>
                      <a:pPr>
                        <a:spcAft>
                          <a:spcPts val="0"/>
                        </a:spcAft>
                      </a:pPr>
                      <a:r>
                        <a:rPr lang="fr-FR" sz="1000" kern="150" dirty="0">
                          <a:effectLst/>
                        </a:rPr>
                        <a:t>• Élaborer des règles de communication en classe</a:t>
                      </a:r>
                    </a:p>
                    <a:p>
                      <a:pPr>
                        <a:spcAft>
                          <a:spcPts val="0"/>
                        </a:spcAft>
                      </a:pPr>
                      <a:r>
                        <a:rPr lang="fr-FR" sz="1000" kern="150" dirty="0">
                          <a:solidFill>
                            <a:schemeClr val="accent1"/>
                          </a:solidFill>
                          <a:effectLst/>
                        </a:rPr>
                        <a:t>     - lever la main pour demander la parole</a:t>
                      </a:r>
                    </a:p>
                    <a:p>
                      <a:pPr>
                        <a:spcAft>
                          <a:spcPts val="0"/>
                        </a:spcAft>
                      </a:pPr>
                      <a:r>
                        <a:rPr lang="fr-FR" sz="1000" kern="150" dirty="0">
                          <a:solidFill>
                            <a:schemeClr val="accent1"/>
                          </a:solidFill>
                          <a:effectLst/>
                        </a:rPr>
                        <a:t>     - attendre son tour de parole</a:t>
                      </a:r>
                    </a:p>
                    <a:p>
                      <a:pPr>
                        <a:spcAft>
                          <a:spcPts val="0"/>
                        </a:spcAft>
                      </a:pPr>
                      <a:r>
                        <a:rPr lang="fr-FR" sz="1000" kern="150" dirty="0">
                          <a:solidFill>
                            <a:schemeClr val="accent1"/>
                          </a:solidFill>
                          <a:effectLst/>
                        </a:rPr>
                        <a:t>     - ne pas couper la parole</a:t>
                      </a:r>
                      <a:endParaRPr lang="fr-FR" sz="1000" kern="150" dirty="0">
                        <a:solidFill>
                          <a:schemeClr val="accent1"/>
                        </a:solidFill>
                        <a:effectLst/>
                        <a:latin typeface="Times New Roman" panose="02020603050405020304" pitchFamily="18" charset="0"/>
                        <a:ea typeface="SimSun" panose="02010600030101010101" pitchFamily="2" charset="-122"/>
                        <a:cs typeface="Lucida Sans" panose="020B0602030504020204" pitchFamily="34" charset="0"/>
                      </a:endParaRPr>
                    </a:p>
                  </a:txBody>
                  <a:tcPr marL="24729" marR="24729" marT="24729" marB="24729"/>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47472505"/>
                  </a:ext>
                </a:extLst>
              </a:tr>
            </a:tbl>
          </a:graphicData>
        </a:graphic>
      </p:graphicFrame>
    </p:spTree>
    <p:extLst>
      <p:ext uri="{BB962C8B-B14F-4D97-AF65-F5344CB8AC3E}">
        <p14:creationId xmlns:p14="http://schemas.microsoft.com/office/powerpoint/2010/main" val="2255503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89EBF19E-9CB5-4ADF-9919-2AA7ABF47357}"/>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8DAD23D9-8851-4E83-B86D-312A8DFF73BE}"/>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FFFF"/>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rgbClr val="00FFFF"/>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E8F4C059-8AA3-42C0-9347-8B275B9A7B52}"/>
              </a:ext>
            </a:extLst>
          </p:cNvPr>
          <p:cNvSpPr>
            <a:spLocks noChangeArrowheads="1"/>
          </p:cNvSpPr>
          <p:nvPr/>
        </p:nvSpPr>
        <p:spPr bwMode="auto">
          <a:xfrm>
            <a:off x="3181283" y="-2232"/>
            <a:ext cx="324319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rgbClr val="00FFFF"/>
                </a:solidFill>
                <a:effectLst/>
                <a:latin typeface="KG Second Chances Solid" panose="02000000000000000000" pitchFamily="2" charset="0"/>
                <a:ea typeface="SimSun" panose="02010600030101010101" pitchFamily="2" charset="-122"/>
                <a:cs typeface="Times New Roman" panose="02020603050405020304" pitchFamily="18" charset="0"/>
              </a:rPr>
              <a:t>Étude de la langue</a:t>
            </a:r>
            <a:endParaRPr kumimoji="0" lang="fr-FR" altLang="zh-CN" sz="1050" b="0" i="0" u="none" strike="noStrike" cap="none" normalizeH="0" baseline="0" dirty="0">
              <a:ln>
                <a:noFill/>
              </a:ln>
              <a:solidFill>
                <a:srgbClr val="00FFFF"/>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8C013A65-6755-413B-9D1A-44C78B316453}"/>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FFFF"/>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rgbClr val="00FFFF"/>
              </a:solidFill>
              <a:effectLst/>
              <a:latin typeface="KG Second Chances Solid" panose="02000000000000000000" pitchFamily="2" charset="0"/>
            </a:endParaRPr>
          </a:p>
        </p:txBody>
      </p:sp>
      <p:graphicFrame>
        <p:nvGraphicFramePr>
          <p:cNvPr id="2" name="Tableau 1">
            <a:extLst>
              <a:ext uri="{FF2B5EF4-FFF2-40B4-BE49-F238E27FC236}">
                <a16:creationId xmlns:a16="http://schemas.microsoft.com/office/drawing/2014/main" id="{D608381E-5D44-432F-9478-E53668CDB17F}"/>
              </a:ext>
            </a:extLst>
          </p:cNvPr>
          <p:cNvGraphicFramePr>
            <a:graphicFrameLocks noGrp="1"/>
          </p:cNvGraphicFramePr>
          <p:nvPr>
            <p:extLst>
              <p:ext uri="{D42A27DB-BD31-4B8C-83A1-F6EECF244321}">
                <p14:modId xmlns:p14="http://schemas.microsoft.com/office/powerpoint/2010/main" val="888307170"/>
              </p:ext>
            </p:extLst>
          </p:nvPr>
        </p:nvGraphicFramePr>
        <p:xfrm>
          <a:off x="109183" y="457200"/>
          <a:ext cx="9687635" cy="6415299"/>
        </p:xfrm>
        <a:graphic>
          <a:graphicData uri="http://schemas.openxmlformats.org/drawingml/2006/table">
            <a:tbl>
              <a:tblPr firstRow="1" firstCol="1" bandRow="1">
                <a:tableStyleId>{5940675A-B579-460E-94D1-54222C63F5DA}</a:tableStyleId>
              </a:tblPr>
              <a:tblGrid>
                <a:gridCol w="1825227">
                  <a:extLst>
                    <a:ext uri="{9D8B030D-6E8A-4147-A177-3AD203B41FA5}">
                      <a16:colId xmlns:a16="http://schemas.microsoft.com/office/drawing/2014/main" val="1787102986"/>
                    </a:ext>
                  </a:extLst>
                </a:gridCol>
                <a:gridCol w="56914">
                  <a:extLst>
                    <a:ext uri="{9D8B030D-6E8A-4147-A177-3AD203B41FA5}">
                      <a16:colId xmlns:a16="http://schemas.microsoft.com/office/drawing/2014/main" val="2000208668"/>
                    </a:ext>
                  </a:extLst>
                </a:gridCol>
                <a:gridCol w="1871483">
                  <a:extLst>
                    <a:ext uri="{9D8B030D-6E8A-4147-A177-3AD203B41FA5}">
                      <a16:colId xmlns:a16="http://schemas.microsoft.com/office/drawing/2014/main" val="1470643025"/>
                    </a:ext>
                  </a:extLst>
                </a:gridCol>
                <a:gridCol w="2076069">
                  <a:extLst>
                    <a:ext uri="{9D8B030D-6E8A-4147-A177-3AD203B41FA5}">
                      <a16:colId xmlns:a16="http://schemas.microsoft.com/office/drawing/2014/main" val="81476426"/>
                    </a:ext>
                  </a:extLst>
                </a:gridCol>
                <a:gridCol w="1928856">
                  <a:extLst>
                    <a:ext uri="{9D8B030D-6E8A-4147-A177-3AD203B41FA5}">
                      <a16:colId xmlns:a16="http://schemas.microsoft.com/office/drawing/2014/main" val="2434681273"/>
                    </a:ext>
                  </a:extLst>
                </a:gridCol>
                <a:gridCol w="56914">
                  <a:extLst>
                    <a:ext uri="{9D8B030D-6E8A-4147-A177-3AD203B41FA5}">
                      <a16:colId xmlns:a16="http://schemas.microsoft.com/office/drawing/2014/main" val="1669616505"/>
                    </a:ext>
                  </a:extLst>
                </a:gridCol>
                <a:gridCol w="1872172">
                  <a:extLst>
                    <a:ext uri="{9D8B030D-6E8A-4147-A177-3AD203B41FA5}">
                      <a16:colId xmlns:a16="http://schemas.microsoft.com/office/drawing/2014/main" val="4124743468"/>
                    </a:ext>
                  </a:extLst>
                </a:gridCol>
              </a:tblGrid>
              <a:tr h="169178">
                <a:tc>
                  <a:txBody>
                    <a:bodyPr/>
                    <a:lstStyle/>
                    <a:p>
                      <a:pPr algn="ctr">
                        <a:lnSpc>
                          <a:spcPct val="115000"/>
                        </a:lnSpc>
                        <a:spcBef>
                          <a:spcPts val="300"/>
                        </a:spcBef>
                      </a:pPr>
                      <a:r>
                        <a:rPr lang="fr-FR" sz="1100" dirty="0">
                          <a:effectLst/>
                          <a:latin typeface="KG What the Teacher Wants" panose="02000000000000000000" pitchFamily="2" charset="0"/>
                        </a:rPr>
                        <a:t>Période 1</a:t>
                      </a:r>
                      <a:endParaRPr lang="fr-FR" sz="1100" dirty="0">
                        <a:effectLst/>
                        <a:latin typeface="KG What the Teacher Wants" panose="02000000000000000000" pitchFamily="2" charset="0"/>
                        <a:ea typeface="Calibri" panose="020F0502020204030204" pitchFamily="34" charset="0"/>
                        <a:cs typeface="Times New Roman" panose="02020603050405020304" pitchFamily="18" charset="0"/>
                      </a:endParaRPr>
                    </a:p>
                  </a:txBody>
                  <a:tcPr marL="23094" marR="23094" marT="0" marB="0">
                    <a:solidFill>
                      <a:srgbClr val="66FFFF"/>
                    </a:solidFill>
                  </a:tcPr>
                </a:tc>
                <a:tc gridSpan="2">
                  <a:txBody>
                    <a:bodyPr/>
                    <a:lstStyle/>
                    <a:p>
                      <a:pPr algn="ctr">
                        <a:lnSpc>
                          <a:spcPct val="115000"/>
                        </a:lnSpc>
                        <a:spcBef>
                          <a:spcPts val="300"/>
                        </a:spcBef>
                      </a:pPr>
                      <a:r>
                        <a:rPr lang="fr-FR" sz="1100" dirty="0">
                          <a:effectLst/>
                          <a:latin typeface="KG What the Teacher Wants" panose="02000000000000000000" pitchFamily="2" charset="0"/>
                        </a:rPr>
                        <a:t>Période 2</a:t>
                      </a:r>
                      <a:endParaRPr lang="fr-FR" sz="1100" dirty="0">
                        <a:effectLst/>
                        <a:latin typeface="KG What the Teacher Wants" panose="02000000000000000000" pitchFamily="2" charset="0"/>
                        <a:ea typeface="Calibri" panose="020F0502020204030204" pitchFamily="34" charset="0"/>
                        <a:cs typeface="Times New Roman" panose="02020603050405020304" pitchFamily="18" charset="0"/>
                      </a:endParaRPr>
                    </a:p>
                  </a:txBody>
                  <a:tcPr marL="23094" marR="23094" marT="0" marB="0">
                    <a:solidFill>
                      <a:srgbClr val="66FFFF"/>
                    </a:solidFill>
                  </a:tcPr>
                </a:tc>
                <a:tc hMerge="1">
                  <a:txBody>
                    <a:bodyPr/>
                    <a:lstStyle/>
                    <a:p>
                      <a:endParaRPr lang="fr-FR"/>
                    </a:p>
                  </a:txBody>
                  <a:tcPr/>
                </a:tc>
                <a:tc>
                  <a:txBody>
                    <a:bodyPr/>
                    <a:lstStyle/>
                    <a:p>
                      <a:pPr algn="ctr">
                        <a:lnSpc>
                          <a:spcPct val="115000"/>
                        </a:lnSpc>
                        <a:spcBef>
                          <a:spcPts val="300"/>
                        </a:spcBef>
                      </a:pPr>
                      <a:r>
                        <a:rPr lang="fr-FR" sz="1100" dirty="0">
                          <a:effectLst/>
                          <a:latin typeface="KG What the Teacher Wants" panose="02000000000000000000" pitchFamily="2" charset="0"/>
                        </a:rPr>
                        <a:t>Période 3</a:t>
                      </a:r>
                      <a:endParaRPr lang="fr-FR" sz="1100" dirty="0">
                        <a:effectLst/>
                        <a:latin typeface="KG What the Teacher Wants" panose="02000000000000000000" pitchFamily="2" charset="0"/>
                        <a:ea typeface="Calibri" panose="020F0502020204030204" pitchFamily="34" charset="0"/>
                        <a:cs typeface="Times New Roman" panose="02020603050405020304" pitchFamily="18" charset="0"/>
                      </a:endParaRPr>
                    </a:p>
                  </a:txBody>
                  <a:tcPr marL="23094" marR="23094" marT="0" marB="0">
                    <a:solidFill>
                      <a:srgbClr val="66FFFF"/>
                    </a:solidFill>
                  </a:tcPr>
                </a:tc>
                <a:tc>
                  <a:txBody>
                    <a:bodyPr/>
                    <a:lstStyle/>
                    <a:p>
                      <a:pPr algn="ctr">
                        <a:lnSpc>
                          <a:spcPct val="115000"/>
                        </a:lnSpc>
                        <a:spcBef>
                          <a:spcPts val="300"/>
                        </a:spcBef>
                      </a:pPr>
                      <a:r>
                        <a:rPr lang="fr-FR" sz="1100" dirty="0">
                          <a:effectLst/>
                          <a:latin typeface="KG What the Teacher Wants" panose="02000000000000000000" pitchFamily="2" charset="0"/>
                        </a:rPr>
                        <a:t>Période 4</a:t>
                      </a:r>
                      <a:endParaRPr lang="fr-FR" sz="1100" dirty="0">
                        <a:effectLst/>
                        <a:latin typeface="KG What the Teacher Wants" panose="02000000000000000000" pitchFamily="2" charset="0"/>
                        <a:ea typeface="Calibri" panose="020F0502020204030204" pitchFamily="34" charset="0"/>
                        <a:cs typeface="Times New Roman" panose="02020603050405020304" pitchFamily="18" charset="0"/>
                      </a:endParaRPr>
                    </a:p>
                  </a:txBody>
                  <a:tcPr marL="23094" marR="23094" marT="0" marB="0">
                    <a:solidFill>
                      <a:srgbClr val="66FFFF"/>
                    </a:solidFill>
                  </a:tcPr>
                </a:tc>
                <a:tc gridSpan="2">
                  <a:txBody>
                    <a:bodyPr/>
                    <a:lstStyle/>
                    <a:p>
                      <a:pPr algn="ctr">
                        <a:lnSpc>
                          <a:spcPct val="115000"/>
                        </a:lnSpc>
                        <a:spcBef>
                          <a:spcPts val="300"/>
                        </a:spcBef>
                      </a:pPr>
                      <a:r>
                        <a:rPr lang="fr-FR" sz="1100" dirty="0">
                          <a:effectLst/>
                          <a:latin typeface="KG What the Teacher Wants" panose="02000000000000000000" pitchFamily="2" charset="0"/>
                        </a:rPr>
                        <a:t>Période 5</a:t>
                      </a:r>
                      <a:endParaRPr lang="fr-FR" sz="1100" dirty="0">
                        <a:effectLst/>
                        <a:latin typeface="KG What the Teacher Wants" panose="02000000000000000000" pitchFamily="2" charset="0"/>
                        <a:ea typeface="Calibri" panose="020F0502020204030204" pitchFamily="34" charset="0"/>
                        <a:cs typeface="Times New Roman" panose="02020603050405020304" pitchFamily="18" charset="0"/>
                      </a:endParaRPr>
                    </a:p>
                  </a:txBody>
                  <a:tcPr marL="23094" marR="23094" marT="0" marB="0">
                    <a:solidFill>
                      <a:srgbClr val="66FFFF"/>
                    </a:solidFill>
                  </a:tcPr>
                </a:tc>
                <a:tc hMerge="1">
                  <a:txBody>
                    <a:bodyPr/>
                    <a:lstStyle/>
                    <a:p>
                      <a:endParaRPr lang="fr-FR"/>
                    </a:p>
                  </a:txBody>
                  <a:tcPr/>
                </a:tc>
                <a:extLst>
                  <a:ext uri="{0D108BD9-81ED-4DB2-BD59-A6C34878D82A}">
                    <a16:rowId xmlns:a16="http://schemas.microsoft.com/office/drawing/2014/main" val="3464711217"/>
                  </a:ext>
                </a:extLst>
              </a:tr>
              <a:tr h="174931">
                <a:tc gridSpan="7">
                  <a:txBody>
                    <a:bodyPr/>
                    <a:lstStyle/>
                    <a:p>
                      <a:pPr>
                        <a:lnSpc>
                          <a:spcPct val="115000"/>
                        </a:lnSpc>
                        <a:spcBef>
                          <a:spcPts val="300"/>
                        </a:spcBef>
                      </a:pPr>
                      <a:r>
                        <a:rPr lang="fr-FR" sz="1100" dirty="0">
                          <a:effectLst/>
                          <a:latin typeface="+mj-lt"/>
                        </a:rPr>
                        <a:t>Orthographier les mots les plus fréquents (notamment en situation scolaire) et les mots invariables mémorisés</a:t>
                      </a:r>
                      <a:endParaRPr lang="fr-FR" sz="1100" dirty="0">
                        <a:effectLst/>
                        <a:latin typeface="+mj-lt"/>
                        <a:ea typeface="Calibri" panose="020F0502020204030204" pitchFamily="34" charset="0"/>
                        <a:cs typeface="Times New Roman" panose="02020603050405020304" pitchFamily="18" charset="0"/>
                      </a:endParaRPr>
                    </a:p>
                  </a:txBody>
                  <a:tcPr marL="23094" marR="23094" marT="0" marB="0">
                    <a:solidFill>
                      <a:srgbClr val="00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46828285"/>
                  </a:ext>
                </a:extLst>
              </a:tr>
              <a:tr h="646352">
                <a:tc gridSpan="7">
                  <a:txBody>
                    <a:bodyPr/>
                    <a:lstStyle/>
                    <a:p>
                      <a:pPr marL="342900" lvl="0" indent="-342900">
                        <a:buFont typeface="Symbol" panose="05050102010706020507" pitchFamily="18" charset="2"/>
                        <a:buChar char=""/>
                      </a:pPr>
                      <a:r>
                        <a:rPr lang="fr-FR" sz="1100" dirty="0">
                          <a:effectLst/>
                          <a:latin typeface="+mj-lt"/>
                        </a:rPr>
                        <a:t>Passer de l'oral à l'écrit.</a:t>
                      </a:r>
                    </a:p>
                    <a:p>
                      <a:pPr marL="342900" lvl="0" indent="-342900">
                        <a:buFont typeface="Symbol" panose="05050102010706020507" pitchFamily="18" charset="2"/>
                        <a:buChar char=""/>
                      </a:pPr>
                      <a:r>
                        <a:rPr lang="fr-FR" sz="1100" dirty="0">
                          <a:effectLst/>
                          <a:latin typeface="+mj-lt"/>
                        </a:rPr>
                        <a:t>Connaitre les correspondances graphophonologiques.</a:t>
                      </a:r>
                    </a:p>
                    <a:p>
                      <a:pPr marL="342900" lvl="0" indent="-342900">
                        <a:buFont typeface="Symbol" panose="05050102010706020507" pitchFamily="18" charset="2"/>
                        <a:buChar char=""/>
                      </a:pPr>
                      <a:r>
                        <a:rPr lang="fr-FR" sz="1100" dirty="0">
                          <a:effectLst/>
                          <a:latin typeface="+mj-lt"/>
                        </a:rPr>
                        <a:t>Connaitre la valeur sonore de certaines lettres (s - c - g) selon le contexte.</a:t>
                      </a:r>
                    </a:p>
                    <a:p>
                      <a:pPr marL="342900" lvl="0" indent="-342900">
                        <a:buFont typeface="Symbol" panose="05050102010706020507" pitchFamily="18" charset="2"/>
                        <a:buChar char=""/>
                      </a:pPr>
                      <a:r>
                        <a:rPr lang="fr-FR" sz="1100" dirty="0">
                          <a:effectLst/>
                          <a:latin typeface="+mj-lt"/>
                        </a:rPr>
                        <a:t>Connaitre la composition de certains graphèmes selon la lettre qui suit (an/</a:t>
                      </a:r>
                      <a:r>
                        <a:rPr lang="fr-FR" sz="1100" dirty="0" err="1">
                          <a:effectLst/>
                          <a:latin typeface="+mj-lt"/>
                        </a:rPr>
                        <a:t>am</a:t>
                      </a:r>
                      <a:r>
                        <a:rPr lang="fr-FR" sz="1100" dirty="0">
                          <a:effectLst/>
                          <a:latin typeface="+mj-lt"/>
                        </a:rPr>
                        <a:t>, en/</a:t>
                      </a:r>
                      <a:r>
                        <a:rPr lang="fr-FR" sz="1100" dirty="0" err="1">
                          <a:effectLst/>
                          <a:latin typeface="+mj-lt"/>
                        </a:rPr>
                        <a:t>em</a:t>
                      </a:r>
                      <a:r>
                        <a:rPr lang="fr-FR" sz="1100" dirty="0">
                          <a:effectLst/>
                          <a:latin typeface="+mj-lt"/>
                        </a:rPr>
                        <a:t>, on/om, in/</a:t>
                      </a:r>
                      <a:r>
                        <a:rPr lang="fr-FR" sz="1100" dirty="0" err="1">
                          <a:effectLst/>
                          <a:latin typeface="+mj-lt"/>
                        </a:rPr>
                        <a:t>im</a:t>
                      </a:r>
                      <a:r>
                        <a:rPr lang="fr-FR" sz="1100" dirty="0">
                          <a:effectLst/>
                          <a:latin typeface="+mj-lt"/>
                        </a:rPr>
                        <a:t>).</a:t>
                      </a:r>
                      <a:endParaRPr lang="fr-FR" sz="1100" dirty="0">
                        <a:effectLst/>
                        <a:latin typeface="+mj-lt"/>
                        <a:ea typeface="Calibri" panose="020F0502020204030204" pitchFamily="34" charset="0"/>
                        <a:cs typeface="Times New Roman" panose="02020603050405020304" pitchFamily="18" charset="0"/>
                      </a:endParaRPr>
                    </a:p>
                  </a:txBody>
                  <a:tcPr marL="23094" marR="23094"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10034285"/>
                  </a:ext>
                </a:extLst>
              </a:tr>
              <a:tr h="807940">
                <a:tc>
                  <a:txBody>
                    <a:bodyPr/>
                    <a:lstStyle/>
                    <a:p>
                      <a:pPr>
                        <a:spcAft>
                          <a:spcPts val="0"/>
                        </a:spcAft>
                      </a:pPr>
                      <a:r>
                        <a:rPr lang="fr-FR" sz="1100" kern="150" dirty="0">
                          <a:effectLst/>
                          <a:latin typeface="+mn-lt"/>
                        </a:rPr>
                        <a:t>Alphabet / voyelle / consonne</a:t>
                      </a:r>
                    </a:p>
                    <a:p>
                      <a:pPr>
                        <a:spcAft>
                          <a:spcPts val="0"/>
                        </a:spcAft>
                      </a:pPr>
                      <a:r>
                        <a:rPr lang="fr-FR" sz="1100" kern="150" dirty="0">
                          <a:effectLst/>
                          <a:latin typeface="+mn-lt"/>
                        </a:rPr>
                        <a:t>Mots transparents (4 s)</a:t>
                      </a:r>
                    </a:p>
                    <a:p>
                      <a:pPr>
                        <a:spcAft>
                          <a:spcPts val="0"/>
                        </a:spcAft>
                      </a:pPr>
                      <a:r>
                        <a:rPr lang="fr-FR" sz="1100" kern="150" dirty="0">
                          <a:effectLst/>
                          <a:latin typeface="+mn-lt"/>
                        </a:rPr>
                        <a:t>La lettre H (4 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latin typeface="+mn-lt"/>
                        </a:rPr>
                        <a:t>Confusion de son: V/F, T/D, P/B, B/D </a:t>
                      </a:r>
                    </a:p>
                  </a:txBody>
                  <a:tcPr marL="23094" marR="23094" marT="0" marB="0"/>
                </a:tc>
                <a:tc gridSpan="2">
                  <a:txBody>
                    <a:bodyPr/>
                    <a:lstStyle/>
                    <a:p>
                      <a:pPr>
                        <a:spcAft>
                          <a:spcPts val="0"/>
                        </a:spcAft>
                      </a:pPr>
                      <a:r>
                        <a:rPr lang="fr-FR" sz="1100" kern="150" dirty="0">
                          <a:effectLst/>
                          <a:latin typeface="+mn-lt"/>
                        </a:rPr>
                        <a:t>La lettre S *</a:t>
                      </a:r>
                    </a:p>
                    <a:p>
                      <a:pPr>
                        <a:spcAft>
                          <a:spcPts val="0"/>
                        </a:spcAft>
                      </a:pPr>
                      <a:r>
                        <a:rPr lang="fr-FR" sz="1100" kern="150" dirty="0">
                          <a:effectLst/>
                          <a:latin typeface="+mn-lt"/>
                        </a:rPr>
                        <a:t>La lettre A</a:t>
                      </a:r>
                    </a:p>
                    <a:p>
                      <a:pPr>
                        <a:spcAft>
                          <a:spcPts val="0"/>
                        </a:spcAft>
                      </a:pPr>
                      <a:r>
                        <a:rPr lang="fr-FR" sz="1100" kern="150" dirty="0">
                          <a:effectLst/>
                          <a:latin typeface="+mn-lt"/>
                        </a:rPr>
                        <a:t>La règle M devant m/b/p *</a:t>
                      </a:r>
                    </a:p>
                  </a:txBody>
                  <a:tcPr marL="23094" marR="23094" marT="0" marB="0"/>
                </a:tc>
                <a:tc hMerge="1">
                  <a:txBody>
                    <a:bodyPr/>
                    <a:lstStyle/>
                    <a:p>
                      <a:endParaRPr lang="fr-FR"/>
                    </a:p>
                  </a:txBody>
                  <a:tcPr/>
                </a:tc>
                <a:tc>
                  <a:txBody>
                    <a:bodyPr/>
                    <a:lstStyle/>
                    <a:p>
                      <a:pPr>
                        <a:spcAft>
                          <a:spcPts val="0"/>
                        </a:spcAft>
                      </a:pPr>
                      <a:r>
                        <a:rPr lang="fr-FR" sz="1100" kern="150" dirty="0">
                          <a:effectLst/>
                          <a:latin typeface="+mn-lt"/>
                        </a:rPr>
                        <a:t>La lettre C *</a:t>
                      </a:r>
                    </a:p>
                    <a:p>
                      <a:pPr>
                        <a:spcAft>
                          <a:spcPts val="0"/>
                        </a:spcAft>
                      </a:pPr>
                      <a:r>
                        <a:rPr lang="fr-FR" sz="1100" kern="150" dirty="0">
                          <a:effectLst/>
                          <a:latin typeface="+mn-lt"/>
                        </a:rPr>
                        <a:t>La lettre 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latin typeface="+mn-lt"/>
                        </a:rPr>
                        <a:t>La règle M devant m/b/p *</a:t>
                      </a:r>
                    </a:p>
                    <a:p>
                      <a:pPr>
                        <a:spcAft>
                          <a:spcPts val="0"/>
                        </a:spcAft>
                      </a:pPr>
                      <a:endParaRPr lang="fr-FR" sz="1100" kern="150" dirty="0">
                        <a:effectLst/>
                        <a:latin typeface="+mn-lt"/>
                        <a:ea typeface="SimSun" panose="02010600030101010101" pitchFamily="2" charset="-122"/>
                        <a:cs typeface="Lucida Sans" panose="020B0602030504020204" pitchFamily="34" charset="0"/>
                      </a:endParaRPr>
                    </a:p>
                  </a:txBody>
                  <a:tcPr marL="23094" marR="23094" marT="0" marB="0"/>
                </a:tc>
                <a:tc>
                  <a:txBody>
                    <a:bodyPr/>
                    <a:lstStyle/>
                    <a:p>
                      <a:pPr>
                        <a:spcAft>
                          <a:spcPts val="0"/>
                        </a:spcAft>
                      </a:pPr>
                      <a:r>
                        <a:rPr lang="fr-FR" sz="1100" kern="150" dirty="0">
                          <a:effectLst/>
                          <a:latin typeface="+mn-lt"/>
                        </a:rPr>
                        <a:t>La lettre G *</a:t>
                      </a:r>
                    </a:p>
                    <a:p>
                      <a:pPr>
                        <a:spcAft>
                          <a:spcPts val="0"/>
                        </a:spcAft>
                      </a:pPr>
                      <a:r>
                        <a:rPr lang="fr-FR" sz="1100" kern="150" dirty="0">
                          <a:effectLst/>
                          <a:latin typeface="+mn-lt"/>
                        </a:rPr>
                        <a:t>La lettre O</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solidFill>
                            <a:schemeClr val="tx1"/>
                          </a:solidFill>
                          <a:effectLst/>
                          <a:latin typeface="+mn-lt"/>
                          <a:ea typeface="+mn-ea"/>
                          <a:cs typeface="+mn-cs"/>
                        </a:rPr>
                        <a:t>La lettre I</a:t>
                      </a:r>
                      <a:endParaRPr lang="fr-FR" sz="1100" kern="150" dirty="0">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kern="150" dirty="0">
                          <a:effectLst/>
                          <a:latin typeface="+mn-lt"/>
                        </a:rPr>
                        <a:t>La règle M devant m/b/p *</a:t>
                      </a:r>
                    </a:p>
                  </a:txBody>
                  <a:tcPr marL="23094" marR="23094" marT="0" marB="0"/>
                </a:tc>
                <a:tc gridSpan="2">
                  <a:txBody>
                    <a:bodyPr/>
                    <a:lstStyle/>
                    <a:p>
                      <a:pPr>
                        <a:spcAft>
                          <a:spcPts val="0"/>
                        </a:spcAft>
                      </a:pPr>
                      <a:r>
                        <a:rPr lang="fr-FR" sz="1100" kern="150" dirty="0">
                          <a:effectLst/>
                          <a:latin typeface="+mn-lt"/>
                          <a:ea typeface="SimSun" panose="02010600030101010101" pitchFamily="2" charset="-122"/>
                          <a:cs typeface="Lucida Sans" panose="020B0602030504020204" pitchFamily="34" charset="0"/>
                        </a:rPr>
                        <a:t>Les lettres U, P, L, T</a:t>
                      </a:r>
                    </a:p>
                    <a:p>
                      <a:pPr>
                        <a:spcAft>
                          <a:spcPts val="0"/>
                        </a:spcAft>
                      </a:pPr>
                      <a:r>
                        <a:rPr lang="fr-FR" sz="1100" kern="150" dirty="0">
                          <a:effectLst/>
                          <a:latin typeface="+mn-lt"/>
                          <a:ea typeface="SimSun" panose="02010600030101010101" pitchFamily="2" charset="-122"/>
                          <a:cs typeface="Lucida Sans" panose="020B0602030504020204" pitchFamily="34" charset="0"/>
                        </a:rPr>
                        <a:t>Les consonnes doubles *</a:t>
                      </a:r>
                    </a:p>
                    <a:p>
                      <a:pPr>
                        <a:spcAft>
                          <a:spcPts val="0"/>
                        </a:spcAft>
                      </a:pPr>
                      <a:r>
                        <a:rPr lang="fr-FR" sz="1100" kern="150" dirty="0">
                          <a:effectLst/>
                          <a:latin typeface="+mn-lt"/>
                          <a:ea typeface="SimSun" panose="02010600030101010101" pitchFamily="2" charset="-122"/>
                          <a:cs typeface="Lucida Sans" panose="020B0602030504020204" pitchFamily="34" charset="0"/>
                        </a:rPr>
                        <a:t>Les homophones</a:t>
                      </a:r>
                    </a:p>
                  </a:txBody>
                  <a:tcPr marL="23094" marR="23094" marT="0" marB="0"/>
                </a:tc>
                <a:tc hMerge="1">
                  <a:txBody>
                    <a:bodyPr/>
                    <a:lstStyle/>
                    <a:p>
                      <a:endParaRPr lang="fr-FR"/>
                    </a:p>
                  </a:txBody>
                  <a:tcPr/>
                </a:tc>
                <a:extLst>
                  <a:ext uri="{0D108BD9-81ED-4DB2-BD59-A6C34878D82A}">
                    <a16:rowId xmlns:a16="http://schemas.microsoft.com/office/drawing/2014/main" val="3220741558"/>
                  </a:ext>
                </a:extLst>
              </a:tr>
              <a:tr h="484764">
                <a:tc gridSpan="7">
                  <a:txBody>
                    <a:bodyPr/>
                    <a:lstStyle/>
                    <a:p>
                      <a:pPr marL="342900" lvl="0" indent="-342900">
                        <a:buFont typeface="Symbol" panose="05050102010706020507" pitchFamily="18" charset="2"/>
                        <a:buChar char=""/>
                      </a:pPr>
                      <a:r>
                        <a:rPr lang="fr-FR" sz="1100" dirty="0">
                          <a:effectLst/>
                          <a:latin typeface="+mj-lt"/>
                        </a:rPr>
                        <a:t>Mémoriser l’orthographe du lexique le plus couramment employé.</a:t>
                      </a:r>
                    </a:p>
                    <a:p>
                      <a:pPr marL="342900" lvl="0" indent="-342900">
                        <a:buFont typeface="Symbol" panose="05050102010706020507" pitchFamily="18" charset="2"/>
                        <a:buChar char=""/>
                      </a:pPr>
                      <a:r>
                        <a:rPr lang="fr-FR" sz="1100" dirty="0">
                          <a:effectLst/>
                          <a:latin typeface="+mj-lt"/>
                        </a:rPr>
                        <a:t>Mémoriser les principaux mots invariables.</a:t>
                      </a:r>
                    </a:p>
                    <a:p>
                      <a:pPr marL="342900" lvl="0" indent="-342900">
                        <a:buFont typeface="Symbol" panose="05050102010706020507" pitchFamily="18" charset="2"/>
                        <a:buChar char=""/>
                      </a:pPr>
                      <a:r>
                        <a:rPr lang="fr-FR" sz="1100" dirty="0">
                          <a:effectLst/>
                          <a:latin typeface="+mj-lt"/>
                        </a:rPr>
                        <a:t>Être capable de regrouper des mots par séries (familles de mots, mots reliés par des analogies morphologiques).</a:t>
                      </a:r>
                      <a:endParaRPr lang="fr-FR" sz="1100" dirty="0">
                        <a:effectLst/>
                        <a:latin typeface="+mj-lt"/>
                        <a:ea typeface="Calibri" panose="020F0502020204030204" pitchFamily="34" charset="0"/>
                        <a:cs typeface="Times New Roman" panose="02020603050405020304" pitchFamily="18" charset="0"/>
                      </a:endParaRPr>
                    </a:p>
                  </a:txBody>
                  <a:tcPr marL="23094" marR="23094"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717145077"/>
                  </a:ext>
                </a:extLst>
              </a:tr>
              <a:tr h="323176">
                <a:tc gridSpan="7">
                  <a:txBody>
                    <a:bodyPr/>
                    <a:lstStyle/>
                    <a:p>
                      <a:pPr algn="just"/>
                      <a:r>
                        <a:rPr lang="fr-FR" sz="1100" dirty="0">
                          <a:effectLst/>
                          <a:latin typeface="+mj-lt"/>
                        </a:rPr>
                        <a:t>Raisonner pour réaliser des accords dans le groupe nominal d'une part, entre le verbe et son sujet d'autre part. </a:t>
                      </a:r>
                    </a:p>
                    <a:p>
                      <a:r>
                        <a:rPr lang="fr-FR" sz="1100" dirty="0">
                          <a:effectLst/>
                          <a:latin typeface="+mj-lt"/>
                        </a:rPr>
                        <a:t>Être capable de mobiliser les « mots de la grammaire » pour résoudre des problèmes d’orthographe, d’écriture et de lecture.</a:t>
                      </a:r>
                      <a:endParaRPr lang="fr-FR" sz="1100" dirty="0">
                        <a:effectLst/>
                        <a:latin typeface="+mj-lt"/>
                        <a:cs typeface="Times New Roman" panose="02020603050405020304" pitchFamily="18" charset="0"/>
                      </a:endParaRPr>
                    </a:p>
                  </a:txBody>
                  <a:tcPr marL="23094" marR="23094" marT="0" marB="0">
                    <a:solidFill>
                      <a:srgbClr val="00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405542787"/>
                  </a:ext>
                </a:extLst>
              </a:tr>
              <a:tr h="526182">
                <a:tc>
                  <a:txBody>
                    <a:bodyPr/>
                    <a:lstStyle/>
                    <a:p>
                      <a:pPr marL="171450" lvl="0" indent="-171450">
                        <a:spcBef>
                          <a:spcPts val="0"/>
                        </a:spcBef>
                        <a:spcAft>
                          <a:spcPts val="0"/>
                        </a:spcAft>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La phrase</a:t>
                      </a:r>
                    </a:p>
                    <a:p>
                      <a:pPr marL="171450" lvl="0" indent="-171450">
                        <a:spcBef>
                          <a:spcPts val="0"/>
                        </a:spcBef>
                        <a:spcAft>
                          <a:spcPts val="0"/>
                        </a:spcAft>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Les types de phrases *</a:t>
                      </a:r>
                    </a:p>
                    <a:p>
                      <a:pPr marL="171450" lvl="0" indent="-171450">
                        <a:spcBef>
                          <a:spcPts val="0"/>
                        </a:spcBef>
                        <a:spcAft>
                          <a:spcPts val="0"/>
                        </a:spcAft>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La phrase négative *</a:t>
                      </a:r>
                    </a:p>
                  </a:txBody>
                  <a:tcPr marL="23094" marR="23094" marT="0" marB="0"/>
                </a:tc>
                <a:tc gridSpan="2">
                  <a:txBody>
                    <a:bodyPr/>
                    <a:lstStyle/>
                    <a:p>
                      <a:pPr marL="171450" indent="-171450">
                        <a:spcBef>
                          <a:spcPts val="0"/>
                        </a:spcBef>
                        <a:spcAft>
                          <a:spcPts val="0"/>
                        </a:spcAft>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 verbe *</a:t>
                      </a:r>
                    </a:p>
                    <a:p>
                      <a:pPr marL="171450" indent="-171450">
                        <a:spcBef>
                          <a:spcPts val="0"/>
                        </a:spcBef>
                        <a:spcAft>
                          <a:spcPts val="0"/>
                        </a:spcAft>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L’infinitif et le 1 er groupe *</a:t>
                      </a:r>
                    </a:p>
                    <a:p>
                      <a:pPr marL="171450" indent="-171450">
                        <a:spcBef>
                          <a:spcPts val="0"/>
                        </a:spcBef>
                        <a:spcAft>
                          <a:spcPts val="0"/>
                        </a:spcAft>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 sujet du verbe *</a:t>
                      </a:r>
                    </a:p>
                  </a:txBody>
                  <a:tcPr marL="23094" marR="23094" marT="0" marB="0"/>
                </a:tc>
                <a:tc hMerge="1">
                  <a:txBody>
                    <a:bodyPr/>
                    <a:lstStyle/>
                    <a:p>
                      <a:endParaRPr lang="fr-FR"/>
                    </a:p>
                  </a:txBody>
                  <a:tcPr/>
                </a:tc>
                <a:tc>
                  <a:txBody>
                    <a:bodyPr/>
                    <a:lstStyle/>
                    <a:p>
                      <a:pPr marL="171450" lvl="0" indent="-171450">
                        <a:spcBef>
                          <a:spcPts val="0"/>
                        </a:spcBef>
                        <a:spcAft>
                          <a:spcPts val="0"/>
                        </a:spcAft>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 nom *</a:t>
                      </a:r>
                    </a:p>
                    <a:p>
                      <a:pPr marL="171450" lvl="0" indent="-171450">
                        <a:spcBef>
                          <a:spcPts val="0"/>
                        </a:spcBef>
                        <a:spcAft>
                          <a:spcPts val="0"/>
                        </a:spcAft>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Les déterminants *</a:t>
                      </a:r>
                    </a:p>
                    <a:p>
                      <a:pPr marL="171450" lvl="0" indent="-171450">
                        <a:spcBef>
                          <a:spcPts val="0"/>
                        </a:spcBef>
                        <a:spcAft>
                          <a:spcPts val="0"/>
                        </a:spcAft>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les pronoms personnels *</a:t>
                      </a:r>
                    </a:p>
                  </a:txBody>
                  <a:tcPr marL="23094" marR="23094" marT="0" marB="0"/>
                </a:tc>
                <a:tc gridSpan="2">
                  <a:txBody>
                    <a:bodyPr/>
                    <a:lstStyle/>
                    <a:p>
                      <a:pPr marL="171450" lvl="0" indent="-171450">
                        <a:spcBef>
                          <a:spcPts val="0"/>
                        </a:spcBef>
                        <a:spcAft>
                          <a:spcPts val="0"/>
                        </a:spcAft>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Les adjectifs *</a:t>
                      </a:r>
                    </a:p>
                  </a:txBody>
                  <a:tcPr marL="23094" marR="23094" marT="0" marB="0"/>
                </a:tc>
                <a:tc hMerge="1">
                  <a:txBody>
                    <a:bodyPr/>
                    <a:lstStyle/>
                    <a:p>
                      <a:pPr>
                        <a:spcAft>
                          <a:spcPts val="600"/>
                        </a:spcAft>
                      </a:pP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3094" marR="23094" marT="0" marB="0"/>
                </a:tc>
                <a:tc>
                  <a:txBody>
                    <a:bodyPr/>
                    <a:lstStyle/>
                    <a:p>
                      <a:pPr marL="171450" indent="-171450">
                        <a:spcBef>
                          <a:spcPts val="0"/>
                        </a:spcBef>
                        <a:spcAft>
                          <a:spcPts val="0"/>
                        </a:spcAft>
                        <a:buFont typeface="Arial" panose="020B0604020202020204" pitchFamily="34" charset="0"/>
                        <a:buChar char="•"/>
                      </a:pPr>
                      <a:endParaRPr lang="fr-FR" sz="1100" dirty="0">
                        <a:latin typeface="+mj-lt"/>
                      </a:endParaRPr>
                    </a:p>
                  </a:txBody>
                  <a:tcPr marL="23094" marR="23094" marT="0" marB="0"/>
                </a:tc>
                <a:extLst>
                  <a:ext uri="{0D108BD9-81ED-4DB2-BD59-A6C34878D82A}">
                    <a16:rowId xmlns:a16="http://schemas.microsoft.com/office/drawing/2014/main" val="726788436"/>
                  </a:ext>
                </a:extLst>
              </a:tr>
              <a:tr h="161588">
                <a:tc gridSpan="7">
                  <a:txBody>
                    <a:bodyPr/>
                    <a:lstStyle/>
                    <a:p>
                      <a:r>
                        <a:rPr lang="fr-FR" sz="1100" dirty="0">
                          <a:effectLst/>
                          <a:latin typeface="+mj-lt"/>
                        </a:rPr>
                        <a:t>Maitriser l'orthographe grammaticale de base.</a:t>
                      </a:r>
                      <a:endParaRPr lang="fr-FR" sz="1100" dirty="0">
                        <a:effectLst/>
                        <a:latin typeface="+mj-lt"/>
                        <a:ea typeface="Calibri" panose="020F0502020204030204" pitchFamily="34" charset="0"/>
                        <a:cs typeface="Times New Roman" panose="02020603050405020304" pitchFamily="18" charset="0"/>
                      </a:endParaRPr>
                    </a:p>
                  </a:txBody>
                  <a:tcPr marL="23094" marR="23094" marT="0" marB="0">
                    <a:solidFill>
                      <a:srgbClr val="00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259090998"/>
                  </a:ext>
                </a:extLst>
              </a:tr>
              <a:tr h="969527">
                <a:tc>
                  <a:txBody>
                    <a:bodyPr/>
                    <a:lstStyle/>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fr-FR" sz="1100" dirty="0">
                          <a:effectLst/>
                          <a:latin typeface="+mj-lt"/>
                          <a:ea typeface="Calibri" panose="020F0502020204030204" pitchFamily="34" charset="0"/>
                          <a:cs typeface="Times New Roman" panose="02020603050405020304" pitchFamily="18" charset="0"/>
                        </a:rPr>
                        <a:t>Passé, présent, futur *</a:t>
                      </a:r>
                    </a:p>
                    <a:p>
                      <a:pPr marL="171450" indent="-171450">
                        <a:spcAft>
                          <a:spcPts val="300"/>
                        </a:spcAft>
                        <a:buFont typeface="Arial" panose="020B0604020202020204" pitchFamily="34" charset="0"/>
                        <a:buChar char="•"/>
                      </a:pPr>
                      <a:endParaRPr lang="fr-FR" sz="1100" kern="150" dirty="0">
                        <a:effectLst/>
                        <a:latin typeface="+mj-lt"/>
                        <a:ea typeface="SimSun" panose="02010600030101010101" pitchFamily="2" charset="-122"/>
                        <a:cs typeface="Lucida Sans" panose="020B0602030504020204" pitchFamily="34" charset="0"/>
                      </a:endParaRPr>
                    </a:p>
                  </a:txBody>
                  <a:tcPr marL="23094" marR="23094" marT="0" marB="0"/>
                </a:tc>
                <a:tc gridSpan="2">
                  <a:txBody>
                    <a:bodyPr/>
                    <a:lstStyle/>
                    <a:p>
                      <a:pPr marL="171450" indent="-171450">
                        <a:buFont typeface="Arial" panose="020B0604020202020204" pitchFamily="34" charset="0"/>
                        <a:buChar char="•"/>
                      </a:pPr>
                      <a:endParaRPr lang="fr-FR" sz="1100" dirty="0">
                        <a:effectLst/>
                        <a:latin typeface="+mj-lt"/>
                        <a:ea typeface="Calibri" panose="020F0502020204030204" pitchFamily="34" charset="0"/>
                        <a:cs typeface="Times New Roman" panose="02020603050405020304" pitchFamily="18" charset="0"/>
                      </a:endParaRPr>
                    </a:p>
                  </a:txBody>
                  <a:tcPr marL="23094" marR="23094" marT="0" marB="0"/>
                </a:tc>
                <a:tc hMerge="1">
                  <a:txBody>
                    <a:bodyPr/>
                    <a:lstStyle/>
                    <a:p>
                      <a:endParaRPr lang="fr-FR"/>
                    </a:p>
                  </a:txBody>
                  <a:tcPr/>
                </a:tc>
                <a:tc>
                  <a:txBody>
                    <a:bodyPr/>
                    <a:lstStyle/>
                    <a:p>
                      <a:pPr marL="342900" lvl="0" indent="-342900">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Le présent des verbes du 1</a:t>
                      </a:r>
                      <a:r>
                        <a:rPr lang="fr-FR" sz="1100" baseline="30000" dirty="0">
                          <a:effectLst/>
                          <a:latin typeface="+mj-lt"/>
                          <a:ea typeface="Calibri" panose="020F0502020204030204" pitchFamily="34" charset="0"/>
                          <a:cs typeface="Times New Roman" panose="02020603050405020304" pitchFamily="18" charset="0"/>
                        </a:rPr>
                        <a:t>er</a:t>
                      </a:r>
                      <a:r>
                        <a:rPr lang="fr-FR" sz="1100" dirty="0">
                          <a:effectLst/>
                          <a:latin typeface="+mj-lt"/>
                          <a:ea typeface="Calibri" panose="020F0502020204030204" pitchFamily="34" charset="0"/>
                          <a:cs typeface="Times New Roman" panose="02020603050405020304" pitchFamily="18" charset="0"/>
                        </a:rPr>
                        <a:t> groupe *</a:t>
                      </a:r>
                    </a:p>
                  </a:txBody>
                  <a:tcPr marL="23094" marR="23094" marT="0" marB="0"/>
                </a:tc>
                <a:tc gridSpan="2">
                  <a:txBody>
                    <a:bodyPr/>
                    <a:lstStyle/>
                    <a:p>
                      <a:pPr marL="171450" lvl="0" indent="-171450">
                        <a:spcBef>
                          <a:spcPts val="0"/>
                        </a:spcBef>
                        <a:spcAft>
                          <a:spcPts val="0"/>
                        </a:spcAft>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Le genre des noms *</a:t>
                      </a:r>
                    </a:p>
                    <a:p>
                      <a:pPr marL="171450" lvl="0" indent="-171450">
                        <a:spcBef>
                          <a:spcPts val="0"/>
                        </a:spcBef>
                        <a:spcAft>
                          <a:spcPts val="0"/>
                        </a:spcAft>
                        <a:buFont typeface="Arial" panose="020B0604020202020204" pitchFamily="34" charset="0"/>
                        <a:buChar char="•"/>
                      </a:pPr>
                      <a:r>
                        <a:rPr lang="fr-FR" sz="1100" dirty="0">
                          <a:effectLst/>
                          <a:latin typeface="+mj-lt"/>
                          <a:ea typeface="Calibri" panose="020F0502020204030204" pitchFamily="34" charset="0"/>
                          <a:cs typeface="Times New Roman" panose="02020603050405020304" pitchFamily="18" charset="0"/>
                        </a:rPr>
                        <a:t>Le nombres des noms *</a:t>
                      </a:r>
                    </a:p>
                    <a:p>
                      <a:pPr marL="171450" indent="-171450">
                        <a:buFont typeface="Arial" panose="020B0604020202020204" pitchFamily="34" charset="0"/>
                        <a:buChar char="•"/>
                      </a:pPr>
                      <a:r>
                        <a:rPr lang="fr-FR" sz="1100" dirty="0">
                          <a:latin typeface="+mj-lt"/>
                        </a:rPr>
                        <a:t>Le présent des verbes être et avoir</a:t>
                      </a:r>
                    </a:p>
                    <a:p>
                      <a:pPr marL="171450" indent="-171450">
                        <a:buFont typeface="Arial" panose="020B0604020202020204" pitchFamily="34" charset="0"/>
                        <a:buChar char="•"/>
                      </a:pPr>
                      <a:r>
                        <a:rPr lang="fr-FR" sz="1100" dirty="0">
                          <a:latin typeface="+mj-lt"/>
                        </a:rPr>
                        <a:t>Les accords sujet-verbe</a:t>
                      </a:r>
                    </a:p>
                  </a:txBody>
                  <a:tcPr marL="23094" marR="23094" marT="0" marB="0"/>
                </a:tc>
                <a:tc hMerge="1">
                  <a:txBody>
                    <a:bodyPr/>
                    <a:lstStyle/>
                    <a:p>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3094" marR="23094" marT="0" marB="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dirty="0">
                          <a:latin typeface="+mj-lt"/>
                        </a:rPr>
                        <a:t>Les accords dans le groupe nominal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dirty="0">
                          <a:latin typeface="+mj-lt"/>
                        </a:rPr>
                        <a:t>Le présent des verbes être et avoir</a:t>
                      </a:r>
                    </a:p>
                    <a:p>
                      <a:pPr marL="171450" indent="-171450">
                        <a:buFont typeface="Arial" panose="020B0604020202020204" pitchFamily="34" charset="0"/>
                        <a:buChar char="•"/>
                      </a:pPr>
                      <a:r>
                        <a:rPr lang="fr-FR" sz="1100" dirty="0">
                          <a:latin typeface="+mj-lt"/>
                        </a:rPr>
                        <a:t>Le futur </a:t>
                      </a:r>
                    </a:p>
                    <a:p>
                      <a:pPr marL="171450" indent="-171450">
                        <a:buFont typeface="Arial" panose="020B0604020202020204" pitchFamily="34" charset="0"/>
                        <a:buChar char="•"/>
                      </a:pPr>
                      <a:r>
                        <a:rPr lang="fr-FR" sz="1100" dirty="0">
                          <a:latin typeface="+mj-lt"/>
                        </a:rPr>
                        <a:t>L’imparfait</a:t>
                      </a:r>
                    </a:p>
                  </a:txBody>
                  <a:tcPr marL="23094" marR="23094" marT="0" marB="0"/>
                </a:tc>
                <a:extLst>
                  <a:ext uri="{0D108BD9-81ED-4DB2-BD59-A6C34878D82A}">
                    <a16:rowId xmlns:a16="http://schemas.microsoft.com/office/drawing/2014/main" val="3187826864"/>
                  </a:ext>
                </a:extLst>
              </a:tr>
              <a:tr h="161588">
                <a:tc gridSpan="7">
                  <a:txBody>
                    <a:bodyPr/>
                    <a:lstStyle/>
                    <a:p>
                      <a:r>
                        <a:rPr lang="fr-FR" sz="1100" dirty="0">
                          <a:effectLst/>
                          <a:latin typeface="+mj-lt"/>
                        </a:rPr>
                        <a:t>Construire le lexique.</a:t>
                      </a:r>
                      <a:endParaRPr lang="fr-FR" sz="1100" dirty="0">
                        <a:effectLst/>
                        <a:latin typeface="+mj-lt"/>
                        <a:ea typeface="Calibri" panose="020F0502020204030204" pitchFamily="34" charset="0"/>
                        <a:cs typeface="Times New Roman" panose="02020603050405020304" pitchFamily="18" charset="0"/>
                      </a:endParaRPr>
                    </a:p>
                  </a:txBody>
                  <a:tcPr marL="23094" marR="23094" marT="0" marB="0">
                    <a:solidFill>
                      <a:srgbClr val="00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84178183"/>
                  </a:ext>
                </a:extLst>
              </a:tr>
              <a:tr h="161588">
                <a:tc gridSpan="7">
                  <a:txBody>
                    <a:bodyPr/>
                    <a:lstStyle/>
                    <a:p>
                      <a:pPr marL="0" lvl="0" indent="0">
                        <a:buFont typeface="Symbol" panose="05050102010706020507" pitchFamily="18" charset="2"/>
                        <a:buNone/>
                      </a:pPr>
                      <a:r>
                        <a:rPr lang="fr-FR" sz="1100" dirty="0">
                          <a:effectLst/>
                          <a:latin typeface="+mj-lt"/>
                        </a:rPr>
                        <a:t>Mobiliser des mots en fonction des lectures et des activités conduites, pour mieux parler, mieux comprendre, mieux écrire.</a:t>
                      </a:r>
                      <a:endParaRPr lang="fr-FR" sz="1100" dirty="0">
                        <a:effectLst/>
                        <a:latin typeface="+mj-lt"/>
                        <a:ea typeface="Calibri" panose="020F0502020204030204" pitchFamily="34" charset="0"/>
                        <a:cs typeface="Times New Roman" panose="02020603050405020304" pitchFamily="18" charset="0"/>
                      </a:endParaRPr>
                    </a:p>
                  </a:txBody>
                  <a:tcPr marL="23094" marR="23094"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36608972"/>
                  </a:ext>
                </a:extLst>
              </a:tr>
              <a:tr h="646352">
                <a:tc gridSpan="2">
                  <a:txBody>
                    <a:bodyPr/>
                    <a:lstStyle/>
                    <a:p>
                      <a:pPr marL="171450" indent="-171450" algn="ctr">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L’alphabet</a:t>
                      </a:r>
                    </a:p>
                    <a:p>
                      <a:pPr marL="171450" indent="-171450" algn="ctr">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L’ordre alphabétique des mots</a:t>
                      </a:r>
                    </a:p>
                  </a:txBody>
                  <a:tcPr marL="23094" marR="23094" marT="0" marB="0"/>
                </a:tc>
                <a:tc hMerge="1">
                  <a:txBody>
                    <a:bodyPr/>
                    <a:lstStyle/>
                    <a:p>
                      <a:pPr algn="ctr">
                        <a:spcAft>
                          <a:spcPts val="595"/>
                        </a:spcAft>
                      </a:pP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3094" marR="23094" marT="0" marB="0"/>
                </a:tc>
                <a:tc>
                  <a:txBody>
                    <a:bodyPr/>
                    <a:lstStyle/>
                    <a:p>
                      <a:pPr marL="171450" indent="-171450" algn="ctr">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 dictionnaire *</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Les mots étiquettes *</a:t>
                      </a:r>
                      <a:endParaRPr lang="fr-FR" sz="1100" kern="150" dirty="0">
                        <a:solidFill>
                          <a:schemeClr val="tx1"/>
                        </a:solidFill>
                        <a:effectLst/>
                        <a:latin typeface="+mj-lt"/>
                        <a:ea typeface="SimSun" panose="02010600030101010101" pitchFamily="2" charset="-122"/>
                        <a:cs typeface="Lucida Sans" panose="020B0602030504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50" dirty="0">
                          <a:solidFill>
                            <a:schemeClr val="tx1"/>
                          </a:solidFill>
                          <a:effectLst/>
                          <a:latin typeface="+mj-lt"/>
                          <a:ea typeface="SimSun" panose="02010600030101010101" pitchFamily="2" charset="-122"/>
                          <a:cs typeface="Lucida Sans" panose="020B0602030504020204" pitchFamily="34" charset="0"/>
                        </a:rPr>
                        <a:t>École / vie quotidienne / émotions</a:t>
                      </a:r>
                      <a:endParaRPr lang="fr-FR" sz="1100" kern="150" dirty="0">
                        <a:solidFill>
                          <a:schemeClr val="tx1"/>
                        </a:solidFill>
                        <a:effectLst/>
                        <a:latin typeface="+mn-lt"/>
                        <a:ea typeface="SimSun" panose="02010600030101010101" pitchFamily="2" charset="-122"/>
                        <a:cs typeface="Lucida Sans" panose="020B0602030504020204" pitchFamily="34" charset="0"/>
                      </a:endParaRPr>
                    </a:p>
                  </a:txBody>
                  <a:tcPr marL="23094" marR="23094" marT="0" marB="0"/>
                </a:tc>
                <a:tc>
                  <a:txBody>
                    <a:bodyPr/>
                    <a:lstStyle/>
                    <a:p>
                      <a:pPr marL="171450" indent="-171450" algn="ctr">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Les antonymes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École / vie quotidienne / émotions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3094" marR="23094" marT="0" marB="0"/>
                </a:tc>
                <a:tc gridSpan="2">
                  <a:txBody>
                    <a:bodyPr/>
                    <a:lstStyle/>
                    <a:p>
                      <a:pPr marL="171450" indent="-171450" algn="ctr">
                        <a:buFont typeface="Arial" panose="020B0604020202020204" pitchFamily="34" charset="0"/>
                        <a:buChar char="•"/>
                      </a:pPr>
                      <a:r>
                        <a:rPr lang="fr-FR" sz="1100" kern="150">
                          <a:effectLst/>
                          <a:latin typeface="+mj-lt"/>
                          <a:ea typeface="SimSun" panose="02010600030101010101" pitchFamily="2" charset="-122"/>
                          <a:cs typeface="Lucida Sans" panose="020B0602030504020204" pitchFamily="34" charset="0"/>
                        </a:rPr>
                        <a:t>Les synonymes *</a:t>
                      </a:r>
                    </a:p>
                    <a:p>
                      <a:pPr marL="0" indent="0" algn="ctr">
                        <a:buFont typeface="Arial" panose="020B0604020202020204" pitchFamily="34" charset="0"/>
                        <a:buNone/>
                      </a:pPr>
                      <a:r>
                        <a:rPr lang="fr-FR" sz="1100" kern="150">
                          <a:solidFill>
                            <a:schemeClr val="tx1"/>
                          </a:solidFill>
                          <a:effectLst/>
                          <a:latin typeface="+mn-lt"/>
                          <a:ea typeface="SimSun" panose="02010600030101010101" pitchFamily="2" charset="-122"/>
                          <a:cs typeface="Lucida Sans" panose="020B0602030504020204" pitchFamily="34" charset="0"/>
                        </a:rPr>
                        <a:t>École / vie quotidienne / émotions</a:t>
                      </a:r>
                      <a:endParaRPr lang="fr-FR"/>
                    </a:p>
                  </a:txBody>
                  <a:tcPr marL="23094" marR="23094" marT="0" marB="0"/>
                </a:tc>
                <a:tc hMerge="1">
                  <a:txBody>
                    <a:bodyPr/>
                    <a:lstStyle/>
                    <a:p>
                      <a:pPr algn="ctr">
                        <a:spcAft>
                          <a:spcPts val="595"/>
                        </a:spcAft>
                      </a:pP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3094" marR="23094" marT="0" marB="0"/>
                </a:tc>
                <a:tc>
                  <a:txBody>
                    <a:bodyPr/>
                    <a:lstStyle/>
                    <a:p>
                      <a:pPr marL="171450" indent="-171450" algn="ctr">
                        <a:buFont typeface="Arial" panose="020B0604020202020204" pitchFamily="34" charset="0"/>
                        <a:buChar char="•"/>
                      </a:pPr>
                      <a:r>
                        <a:rPr lang="fr-FR" sz="1100" kern="150" dirty="0">
                          <a:effectLst/>
                          <a:latin typeface="+mj-lt"/>
                          <a:ea typeface="SimSun" panose="02010600030101010101" pitchFamily="2" charset="-122"/>
                          <a:cs typeface="Lucida Sans" panose="020B0602030504020204" pitchFamily="34" charset="0"/>
                        </a:rPr>
                        <a:t>Les familles de mots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École / vie quotidienne / émotions</a:t>
                      </a:r>
                    </a:p>
                  </a:txBody>
                  <a:tcPr marL="23094" marR="23094" marT="0" marB="0"/>
                </a:tc>
                <a:extLst>
                  <a:ext uri="{0D108BD9-81ED-4DB2-BD59-A6C34878D82A}">
                    <a16:rowId xmlns:a16="http://schemas.microsoft.com/office/drawing/2014/main" val="1634706986"/>
                  </a:ext>
                </a:extLst>
              </a:tr>
              <a:tr h="646352">
                <a:tc gridSpan="2">
                  <a:txBody>
                    <a:bodyPr/>
                    <a:lstStyle/>
                    <a:p>
                      <a:pPr algn="ctr"/>
                      <a:r>
                        <a:rPr lang="fr-FR" sz="1100" i="0" u="sng" kern="150" dirty="0">
                          <a:effectLst/>
                          <a:latin typeface="+mj-lt"/>
                          <a:ea typeface="SimSun" panose="02010600030101010101" pitchFamily="2" charset="-122"/>
                          <a:cs typeface="Lucida Sans" panose="020B0602030504020204" pitchFamily="34" charset="0"/>
                        </a:rPr>
                        <a:t>Lexique</a:t>
                      </a:r>
                      <a:r>
                        <a:rPr lang="fr-FR" sz="1100" kern="150" dirty="0">
                          <a:effectLst/>
                          <a:latin typeface="+mj-lt"/>
                          <a:ea typeface="SimSun" panose="02010600030101010101" pitchFamily="2" charset="-122"/>
                          <a:cs typeface="Lucida Sans" panose="020B0602030504020204" pitchFamily="34" charset="0"/>
                        </a:rPr>
                        <a:t>: </a:t>
                      </a:r>
                    </a:p>
                    <a:p>
                      <a:pPr algn="ctr"/>
                      <a:r>
                        <a:rPr lang="fr-FR" sz="1100" kern="150" dirty="0">
                          <a:effectLst/>
                          <a:latin typeface="+mj-lt"/>
                          <a:ea typeface="SimSun" panose="02010600030101010101" pitchFamily="2" charset="-122"/>
                          <a:cs typeface="Lucida Sans" panose="020B0602030504020204" pitchFamily="34" charset="0"/>
                        </a:rPr>
                        <a:t>les émotions</a:t>
                      </a:r>
                    </a:p>
                    <a:p>
                      <a:pPr algn="ctr"/>
                      <a:r>
                        <a:rPr lang="fr-FR" sz="1100" kern="150" dirty="0">
                          <a:effectLst/>
                          <a:latin typeface="+mj-lt"/>
                          <a:ea typeface="SimSun" panose="02010600030101010101" pitchFamily="2" charset="-122"/>
                          <a:cs typeface="Lucida Sans" panose="020B0602030504020204" pitchFamily="34" charset="0"/>
                        </a:rPr>
                        <a:t>Le corps humain #QLM</a:t>
                      </a:r>
                    </a:p>
                    <a:p>
                      <a:pPr algn="ctr"/>
                      <a:r>
                        <a:rPr lang="fr-FR" sz="1100" kern="150" dirty="0">
                          <a:effectLst/>
                          <a:latin typeface="+mj-lt"/>
                          <a:ea typeface="SimSun" panose="02010600030101010101" pitchFamily="2" charset="-122"/>
                          <a:cs typeface="Lucida Sans" panose="020B0602030504020204" pitchFamily="34" charset="0"/>
                        </a:rPr>
                        <a:t>Les contes</a:t>
                      </a:r>
                    </a:p>
                  </a:txBody>
                  <a:tcPr marL="23094" marR="23094" marT="0" marB="0"/>
                </a:tc>
                <a:tc hMerge="1">
                  <a:txBody>
                    <a:bodyPr/>
                    <a:lstStyle/>
                    <a:p>
                      <a:endParaRPr lang="fr-FR"/>
                    </a:p>
                  </a:txBody>
                  <a:tcPr/>
                </a:tc>
                <a:tc>
                  <a:txBody>
                    <a:bodyPr/>
                    <a:lstStyle/>
                    <a:p>
                      <a:pPr algn="ctr"/>
                      <a:r>
                        <a:rPr lang="fr-FR" sz="1100" u="sng" kern="150" dirty="0">
                          <a:effectLst/>
                          <a:latin typeface="+mj-lt"/>
                          <a:ea typeface="SimSun" panose="02010600030101010101" pitchFamily="2" charset="-122"/>
                          <a:cs typeface="Lucida Sans" panose="020B0602030504020204" pitchFamily="34" charset="0"/>
                        </a:rPr>
                        <a:t>Lexique</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Les contes</a:t>
                      </a:r>
                    </a:p>
                    <a:p>
                      <a:pPr algn="ctr"/>
                      <a:endParaRPr lang="fr-FR" sz="1100" kern="150" dirty="0">
                        <a:effectLst/>
                        <a:latin typeface="+mj-lt"/>
                        <a:ea typeface="SimSun" panose="02010600030101010101" pitchFamily="2" charset="-122"/>
                        <a:cs typeface="Lucida Sans" panose="020B0602030504020204" pitchFamily="34" charset="0"/>
                      </a:endParaRPr>
                    </a:p>
                  </a:txBody>
                  <a:tcPr marL="23094" marR="23094" marT="0" marB="0"/>
                </a:tc>
                <a:tc>
                  <a:txBody>
                    <a:bodyPr/>
                    <a:lstStyle/>
                    <a:p>
                      <a:pPr algn="ctr"/>
                      <a:r>
                        <a:rPr lang="fr-FR" sz="1100" u="sng" kern="150" dirty="0">
                          <a:effectLst/>
                          <a:latin typeface="+mj-lt"/>
                          <a:ea typeface="SimSun" panose="02010600030101010101" pitchFamily="2" charset="-122"/>
                          <a:cs typeface="Lucida Sans" panose="020B0602030504020204" pitchFamily="34" charset="0"/>
                        </a:rPr>
                        <a:t>Lexique</a:t>
                      </a:r>
                    </a:p>
                    <a:p>
                      <a:pPr algn="ctr"/>
                      <a:r>
                        <a:rPr lang="fr-FR" sz="1100" kern="150" dirty="0">
                          <a:effectLst/>
                          <a:latin typeface="+mj-lt"/>
                          <a:ea typeface="SimSun" panose="02010600030101010101" pitchFamily="2" charset="-122"/>
                          <a:cs typeface="Lucida Sans" panose="020B0602030504020204" pitchFamily="34" charset="0"/>
                        </a:rPr>
                        <a:t>L’eau et la nature </a:t>
                      </a:r>
                      <a:r>
                        <a:rPr lang="fr-FR" sz="1100" kern="150" dirty="0">
                          <a:solidFill>
                            <a:schemeClr val="tx1"/>
                          </a:solidFill>
                          <a:effectLst/>
                          <a:latin typeface="+mn-lt"/>
                          <a:ea typeface="SimSun" panose="02010600030101010101" pitchFamily="2" charset="-122"/>
                          <a:cs typeface="Lucida Sans" panose="020B0602030504020204" pitchFamily="34" charset="0"/>
                        </a:rPr>
                        <a:t>#QLM</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Les contes</a:t>
                      </a:r>
                    </a:p>
                  </a:txBody>
                  <a:tcPr marL="23094" marR="23094" marT="0" marB="0"/>
                </a:tc>
                <a:tc gridSpan="2">
                  <a:txBody>
                    <a:bodyPr/>
                    <a:lstStyle/>
                    <a:p>
                      <a:pPr algn="ctr"/>
                      <a:r>
                        <a:rPr lang="fr-FR" sz="1100" i="0" u="sng" kern="150" dirty="0">
                          <a:effectLst/>
                          <a:latin typeface="+mj-lt"/>
                          <a:ea typeface="SimSun" panose="02010600030101010101" pitchFamily="2" charset="-122"/>
                          <a:cs typeface="Lucida Sans" panose="020B0602030504020204" pitchFamily="34" charset="0"/>
                        </a:rPr>
                        <a:t>Lexique</a:t>
                      </a:r>
                    </a:p>
                    <a:p>
                      <a:pPr algn="ctr"/>
                      <a:r>
                        <a:rPr lang="fr-FR" sz="1100" kern="150" dirty="0">
                          <a:effectLst/>
                          <a:latin typeface="+mj-lt"/>
                          <a:ea typeface="SimSun" panose="02010600030101010101" pitchFamily="2" charset="-122"/>
                          <a:cs typeface="Lucida Sans" panose="020B0602030504020204" pitchFamily="34" charset="0"/>
                        </a:rPr>
                        <a:t>Les animaux </a:t>
                      </a:r>
                      <a:r>
                        <a:rPr lang="fr-FR" sz="1100" kern="150" dirty="0">
                          <a:solidFill>
                            <a:schemeClr val="tx1"/>
                          </a:solidFill>
                          <a:effectLst/>
                          <a:latin typeface="+mn-lt"/>
                          <a:ea typeface="SimSun" panose="02010600030101010101" pitchFamily="2" charset="-122"/>
                          <a:cs typeface="Lucida Sans" panose="020B0602030504020204" pitchFamily="34" charset="0"/>
                        </a:rPr>
                        <a:t>#QLM</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Les contes</a:t>
                      </a:r>
                    </a:p>
                  </a:txBody>
                  <a:tcPr marL="23094" marR="23094" marT="0" marB="0"/>
                </a:tc>
                <a:tc hMerge="1">
                  <a:txBody>
                    <a:bodyPr/>
                    <a:lstStyle/>
                    <a:p>
                      <a:endParaRPr lang="fr-FR"/>
                    </a:p>
                  </a:txBody>
                  <a:tcPr/>
                </a:tc>
                <a:tc>
                  <a:txBody>
                    <a:bodyPr/>
                    <a:lstStyle/>
                    <a:p>
                      <a:pPr algn="ctr"/>
                      <a:r>
                        <a:rPr lang="fr-FR" sz="1100" u="sng" kern="150" dirty="0">
                          <a:effectLst/>
                          <a:latin typeface="+mj-lt"/>
                          <a:ea typeface="SimSun" panose="02010600030101010101" pitchFamily="2" charset="-122"/>
                          <a:cs typeface="Lucida Sans" panose="020B0602030504020204" pitchFamily="34" charset="0"/>
                        </a:rPr>
                        <a:t>Lexique</a:t>
                      </a:r>
                    </a:p>
                    <a:p>
                      <a:pPr algn="ctr"/>
                      <a:r>
                        <a:rPr lang="fr-FR" sz="1100" kern="150" dirty="0">
                          <a:effectLst/>
                          <a:latin typeface="+mj-lt"/>
                          <a:ea typeface="SimSun" panose="02010600030101010101" pitchFamily="2" charset="-122"/>
                          <a:cs typeface="Lucida Sans" panose="020B0602030504020204" pitchFamily="34" charset="0"/>
                        </a:rPr>
                        <a:t>Les végétaux </a:t>
                      </a:r>
                      <a:r>
                        <a:rPr lang="fr-FR" sz="1100" kern="150" dirty="0">
                          <a:solidFill>
                            <a:schemeClr val="tx1"/>
                          </a:solidFill>
                          <a:effectLst/>
                          <a:latin typeface="+mn-lt"/>
                          <a:ea typeface="SimSun" panose="02010600030101010101" pitchFamily="2" charset="-122"/>
                          <a:cs typeface="Lucida Sans" panose="020B0602030504020204" pitchFamily="34" charset="0"/>
                        </a:rPr>
                        <a:t>#QLM</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100" kern="150" dirty="0">
                          <a:solidFill>
                            <a:schemeClr val="tx1"/>
                          </a:solidFill>
                          <a:effectLst/>
                          <a:latin typeface="+mn-lt"/>
                          <a:ea typeface="SimSun" panose="02010600030101010101" pitchFamily="2" charset="-122"/>
                          <a:cs typeface="Lucida Sans" panose="020B0602030504020204" pitchFamily="34" charset="0"/>
                        </a:rPr>
                        <a:t>Les contes</a:t>
                      </a:r>
                    </a:p>
                    <a:p>
                      <a:pPr algn="ctr"/>
                      <a:endParaRPr lang="fr-FR" sz="1100" kern="150" dirty="0">
                        <a:effectLst/>
                        <a:latin typeface="+mj-lt"/>
                        <a:ea typeface="SimSun" panose="02010600030101010101" pitchFamily="2" charset="-122"/>
                        <a:cs typeface="Lucida Sans" panose="020B0602030504020204" pitchFamily="34" charset="0"/>
                      </a:endParaRPr>
                    </a:p>
                  </a:txBody>
                  <a:tcPr marL="23094" marR="23094" marT="0" marB="0"/>
                </a:tc>
                <a:extLst>
                  <a:ext uri="{0D108BD9-81ED-4DB2-BD59-A6C34878D82A}">
                    <a16:rowId xmlns:a16="http://schemas.microsoft.com/office/drawing/2014/main" val="1279775443"/>
                  </a:ext>
                </a:extLst>
              </a:tr>
              <a:tr h="329127">
                <a:tc gridSpan="7">
                  <a:txBody>
                    <a:bodyPr/>
                    <a:lstStyle/>
                    <a:p>
                      <a:pPr algn="ctr"/>
                      <a:r>
                        <a:rPr lang="fr-FR" sz="1100" kern="150" dirty="0">
                          <a:effectLst/>
                          <a:latin typeface="+mj-lt"/>
                          <a:ea typeface="SimSun" panose="02010600030101010101" pitchFamily="2" charset="-122"/>
                          <a:cs typeface="Lucida Sans" panose="020B0602030504020204" pitchFamily="34" charset="0"/>
                        </a:rPr>
                        <a:t>Le mur de mots #lecture #production d’écrits</a:t>
                      </a:r>
                    </a:p>
                    <a:p>
                      <a:pPr algn="ctr"/>
                      <a:r>
                        <a:rPr lang="fr-FR" sz="1100" kern="150" dirty="0">
                          <a:effectLst/>
                          <a:latin typeface="+mj-lt"/>
                          <a:ea typeface="SimSun" panose="02010600030101010101" pitchFamily="2" charset="-122"/>
                          <a:cs typeface="Lucida Sans" panose="020B0602030504020204" pitchFamily="34" charset="0"/>
                        </a:rPr>
                        <a:t>Le mot du jour</a:t>
                      </a:r>
                    </a:p>
                  </a:txBody>
                  <a:tcPr marL="23094" marR="23094" marT="0" marB="0"/>
                </a:tc>
                <a:tc hMerge="1">
                  <a:txBody>
                    <a:bodyPr/>
                    <a:lstStyle/>
                    <a:p>
                      <a:endParaRPr lang="fr-FR"/>
                    </a:p>
                  </a:txBody>
                  <a:tcPr/>
                </a:tc>
                <a:tc hMerge="1">
                  <a:txBody>
                    <a:bodyPr/>
                    <a:lstStyle/>
                    <a:p>
                      <a:pPr algn="ct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3094" marR="23094" marT="0" marB="0"/>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pPr algn="ct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3094" marR="23094" marT="0" marB="0"/>
                </a:tc>
                <a:extLst>
                  <a:ext uri="{0D108BD9-81ED-4DB2-BD59-A6C34878D82A}">
                    <a16:rowId xmlns:a16="http://schemas.microsoft.com/office/drawing/2014/main" val="3597382727"/>
                  </a:ext>
                </a:extLst>
              </a:tr>
            </a:tbl>
          </a:graphicData>
        </a:graphic>
      </p:graphicFrame>
      <p:pic>
        <p:nvPicPr>
          <p:cNvPr id="8" name="Picture 2" descr="Réussir son entrée en grammaire CE1 (+ CD Rom/téléchargement ...">
            <a:extLst>
              <a:ext uri="{FF2B5EF4-FFF2-40B4-BE49-F238E27FC236}">
                <a16:creationId xmlns:a16="http://schemas.microsoft.com/office/drawing/2014/main" id="{1BC030FD-D7CA-4A35-AB72-512E0E33CC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0678" y="2504365"/>
            <a:ext cx="592024" cy="7693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9" name="Picture 6" descr="Réussir son entrée en vocabulaire (+ CD-Rom): Amazon.fr: Bellanger ...">
            <a:extLst>
              <a:ext uri="{FF2B5EF4-FFF2-40B4-BE49-F238E27FC236}">
                <a16:creationId xmlns:a16="http://schemas.microsoft.com/office/drawing/2014/main" id="{5072A108-B40A-40A3-A773-DE41646100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4550" y="5453622"/>
            <a:ext cx="592024" cy="76933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9D792D1F-1C38-4426-9105-0938535B3B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53276" y="2495394"/>
            <a:ext cx="645148" cy="7680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1" name="Picture 2" descr="1,2,3 Parcours... Etude de la langue CE | Éditions MDI">
            <a:extLst>
              <a:ext uri="{FF2B5EF4-FFF2-40B4-BE49-F238E27FC236}">
                <a16:creationId xmlns:a16="http://schemas.microsoft.com/office/drawing/2014/main" id="{49028A52-7D90-476A-B64A-703D78D63B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5945" y="2495394"/>
            <a:ext cx="543664" cy="7680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BB2B2D69-6D56-4B40-B727-38A7ABA102E6}"/>
              </a:ext>
            </a:extLst>
          </p:cNvPr>
          <p:cNvSpPr txBox="1"/>
          <p:nvPr/>
        </p:nvSpPr>
        <p:spPr>
          <a:xfrm>
            <a:off x="8169013" y="2975304"/>
            <a:ext cx="956388" cy="538609"/>
          </a:xfrm>
          <a:prstGeom prst="rect">
            <a:avLst/>
          </a:prstGeom>
          <a:noFill/>
        </p:spPr>
        <p:txBody>
          <a:bodyPr wrap="square" rtlCol="0">
            <a:spAutoFit/>
          </a:bodyPr>
          <a:lstStyle/>
          <a:p>
            <a:pPr algn="ctr"/>
            <a:r>
              <a:rPr lang="fr-FR" sz="2000" dirty="0"/>
              <a:t>*</a:t>
            </a:r>
            <a:r>
              <a:rPr lang="fr-FR" sz="700" dirty="0"/>
              <a:t> </a:t>
            </a:r>
            <a:r>
              <a:rPr lang="fr-FR" sz="900" dirty="0"/>
              <a:t>entrainements</a:t>
            </a:r>
            <a:endParaRPr lang="fr-FR" sz="700" dirty="0"/>
          </a:p>
        </p:txBody>
      </p:sp>
      <p:sp>
        <p:nvSpPr>
          <p:cNvPr id="12" name="ZoneTexte 11">
            <a:extLst>
              <a:ext uri="{FF2B5EF4-FFF2-40B4-BE49-F238E27FC236}">
                <a16:creationId xmlns:a16="http://schemas.microsoft.com/office/drawing/2014/main" id="{7E63A034-664A-4937-A3C1-732367817CAF}"/>
              </a:ext>
            </a:extLst>
          </p:cNvPr>
          <p:cNvSpPr txBox="1"/>
          <p:nvPr/>
        </p:nvSpPr>
        <p:spPr>
          <a:xfrm>
            <a:off x="7748203" y="2773296"/>
            <a:ext cx="534499" cy="507831"/>
          </a:xfrm>
          <a:prstGeom prst="rect">
            <a:avLst/>
          </a:prstGeom>
          <a:noFill/>
        </p:spPr>
        <p:txBody>
          <a:bodyPr wrap="square" rtlCol="0">
            <a:spAutoFit/>
          </a:bodyPr>
          <a:lstStyle/>
          <a:p>
            <a:r>
              <a:rPr lang="fr-FR" sz="900" dirty="0"/>
              <a:t>Entrée dans la notion</a:t>
            </a:r>
          </a:p>
        </p:txBody>
      </p:sp>
      <p:sp>
        <p:nvSpPr>
          <p:cNvPr id="13" name="ZoneTexte 12">
            <a:extLst>
              <a:ext uri="{FF2B5EF4-FFF2-40B4-BE49-F238E27FC236}">
                <a16:creationId xmlns:a16="http://schemas.microsoft.com/office/drawing/2014/main" id="{E969B034-AD20-4E23-9E14-BDF9A3D56EDD}"/>
              </a:ext>
            </a:extLst>
          </p:cNvPr>
          <p:cNvSpPr txBox="1"/>
          <p:nvPr/>
        </p:nvSpPr>
        <p:spPr>
          <a:xfrm>
            <a:off x="9098961" y="3089030"/>
            <a:ext cx="632892" cy="369332"/>
          </a:xfrm>
          <a:prstGeom prst="rect">
            <a:avLst/>
          </a:prstGeom>
          <a:noFill/>
        </p:spPr>
        <p:txBody>
          <a:bodyPr wrap="square" rtlCol="0">
            <a:spAutoFit/>
          </a:bodyPr>
          <a:lstStyle/>
          <a:p>
            <a:pPr algn="ctr"/>
            <a:r>
              <a:rPr lang="fr-FR" sz="900" dirty="0"/>
              <a:t>Aide visuelle</a:t>
            </a:r>
          </a:p>
        </p:txBody>
      </p:sp>
    </p:spTree>
    <p:extLst>
      <p:ext uri="{BB962C8B-B14F-4D97-AF65-F5344CB8AC3E}">
        <p14:creationId xmlns:p14="http://schemas.microsoft.com/office/powerpoint/2010/main" val="2694110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796A569-A9AA-4AB7-BD0F-3636A086D45C}"/>
              </a:ext>
            </a:extLst>
          </p:cNvPr>
          <p:cNvSpPr>
            <a:spLocks noChangeArrowheads="1"/>
          </p:cNvSpPr>
          <p:nvPr/>
        </p:nvSpPr>
        <p:spPr bwMode="auto">
          <a:xfrm>
            <a:off x="0" y="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 name="Zone de texte 1">
            <a:extLst>
              <a:ext uri="{FF2B5EF4-FFF2-40B4-BE49-F238E27FC236}">
                <a16:creationId xmlns:a16="http://schemas.microsoft.com/office/drawing/2014/main" id="{2C96F3BE-2A21-40B4-9D13-4956A47CB7D9}"/>
              </a:ext>
            </a:extLst>
          </p:cNvPr>
          <p:cNvSpPr txBox="1">
            <a:spLocks noChangeArrowheads="1"/>
          </p:cNvSpPr>
          <p:nvPr/>
        </p:nvSpPr>
        <p:spPr bwMode="auto">
          <a:xfrm>
            <a:off x="9147175" y="9644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4"/>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dirty="0">
              <a:ln>
                <a:noFill/>
              </a:ln>
              <a:solidFill>
                <a:schemeClr val="accent4"/>
              </a:solidFill>
              <a:effectLst/>
              <a:latin typeface="KG Second Chances Solid" panose="02000000000000000000" pitchFamily="2" charset="0"/>
            </a:endParaRPr>
          </a:p>
        </p:txBody>
      </p:sp>
      <p:sp>
        <p:nvSpPr>
          <p:cNvPr id="6" name="Rectangle 4">
            <a:extLst>
              <a:ext uri="{FF2B5EF4-FFF2-40B4-BE49-F238E27FC236}">
                <a16:creationId xmlns:a16="http://schemas.microsoft.com/office/drawing/2014/main" id="{2FA29DFB-724E-493D-935E-DFD6B6DF5274}"/>
              </a:ext>
            </a:extLst>
          </p:cNvPr>
          <p:cNvSpPr>
            <a:spLocks noChangeArrowheads="1"/>
          </p:cNvSpPr>
          <p:nvPr/>
        </p:nvSpPr>
        <p:spPr bwMode="auto">
          <a:xfrm>
            <a:off x="3355203" y="-2232"/>
            <a:ext cx="28953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2400" b="1" i="0" u="none" strike="noStrike" cap="none" normalizeH="0" baseline="0" dirty="0">
                <a:ln>
                  <a:noFill/>
                </a:ln>
                <a:solidFill>
                  <a:schemeClr val="accent4"/>
                </a:solidFill>
                <a:effectLst/>
                <a:latin typeface="KG Second Chances Solid" panose="02000000000000000000" pitchFamily="2" charset="0"/>
                <a:ea typeface="SimSun" panose="02010600030101010101" pitchFamily="2" charset="-122"/>
                <a:cs typeface="Times New Roman" panose="02020603050405020304" pitchFamily="18" charset="0"/>
              </a:rPr>
              <a:t>MATHÉMATIQUES</a:t>
            </a:r>
            <a:endParaRPr kumimoji="0" lang="fr-FR" altLang="zh-CN" sz="1050" b="0" i="0" u="none" strike="noStrike" cap="none" normalizeH="0" baseline="0" dirty="0">
              <a:ln>
                <a:noFill/>
              </a:ln>
              <a:solidFill>
                <a:schemeClr val="accent4"/>
              </a:solidFill>
              <a:effectLst/>
              <a:latin typeface="KG Second Chances Solid" panose="02000000000000000000" pitchFamily="2" charset="0"/>
            </a:endParaRPr>
          </a:p>
        </p:txBody>
      </p:sp>
      <p:sp>
        <p:nvSpPr>
          <p:cNvPr id="7" name="Zone de texte 40">
            <a:extLst>
              <a:ext uri="{FF2B5EF4-FFF2-40B4-BE49-F238E27FC236}">
                <a16:creationId xmlns:a16="http://schemas.microsoft.com/office/drawing/2014/main" id="{4311B5D5-70F6-41DD-A928-8D392BECBD7C}"/>
              </a:ext>
            </a:extLst>
          </p:cNvPr>
          <p:cNvSpPr txBox="1">
            <a:spLocks noChangeArrowheads="1"/>
          </p:cNvSpPr>
          <p:nvPr/>
        </p:nvSpPr>
        <p:spPr bwMode="auto">
          <a:xfrm>
            <a:off x="109182" y="51375"/>
            <a:ext cx="1216026"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accent4"/>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accent4"/>
              </a:solidFill>
              <a:effectLst/>
              <a:latin typeface="KG Second Chances Solid" panose="02000000000000000000" pitchFamily="2" charset="0"/>
            </a:endParaRPr>
          </a:p>
        </p:txBody>
      </p:sp>
      <p:graphicFrame>
        <p:nvGraphicFramePr>
          <p:cNvPr id="8" name="Tableau 7">
            <a:extLst>
              <a:ext uri="{FF2B5EF4-FFF2-40B4-BE49-F238E27FC236}">
                <a16:creationId xmlns:a16="http://schemas.microsoft.com/office/drawing/2014/main" id="{6B3658FA-E584-4F0F-B734-3E48938A44CC}"/>
              </a:ext>
            </a:extLst>
          </p:cNvPr>
          <p:cNvGraphicFramePr>
            <a:graphicFrameLocks noGrp="1"/>
          </p:cNvGraphicFramePr>
          <p:nvPr>
            <p:extLst>
              <p:ext uri="{D42A27DB-BD31-4B8C-83A1-F6EECF244321}">
                <p14:modId xmlns:p14="http://schemas.microsoft.com/office/powerpoint/2010/main" val="144964280"/>
              </p:ext>
            </p:extLst>
          </p:nvPr>
        </p:nvGraphicFramePr>
        <p:xfrm>
          <a:off x="109182" y="553640"/>
          <a:ext cx="9689910" cy="4346060"/>
        </p:xfrm>
        <a:graphic>
          <a:graphicData uri="http://schemas.openxmlformats.org/drawingml/2006/table">
            <a:tbl>
              <a:tblPr>
                <a:tableStyleId>{ED083AE6-46FA-4A59-8FB0-9F97EB10719F}</a:tableStyleId>
              </a:tblPr>
              <a:tblGrid>
                <a:gridCol w="1925059">
                  <a:extLst>
                    <a:ext uri="{9D8B030D-6E8A-4147-A177-3AD203B41FA5}">
                      <a16:colId xmlns:a16="http://schemas.microsoft.com/office/drawing/2014/main" val="2518864477"/>
                    </a:ext>
                  </a:extLst>
                </a:gridCol>
                <a:gridCol w="1943955">
                  <a:extLst>
                    <a:ext uri="{9D8B030D-6E8A-4147-A177-3AD203B41FA5}">
                      <a16:colId xmlns:a16="http://schemas.microsoft.com/office/drawing/2014/main" val="3371948925"/>
                    </a:ext>
                  </a:extLst>
                </a:gridCol>
                <a:gridCol w="1934813">
                  <a:extLst>
                    <a:ext uri="{9D8B030D-6E8A-4147-A177-3AD203B41FA5}">
                      <a16:colId xmlns:a16="http://schemas.microsoft.com/office/drawing/2014/main" val="99496016"/>
                    </a:ext>
                  </a:extLst>
                </a:gridCol>
                <a:gridCol w="1944565">
                  <a:extLst>
                    <a:ext uri="{9D8B030D-6E8A-4147-A177-3AD203B41FA5}">
                      <a16:colId xmlns:a16="http://schemas.microsoft.com/office/drawing/2014/main" val="1341089814"/>
                    </a:ext>
                  </a:extLst>
                </a:gridCol>
                <a:gridCol w="1941518">
                  <a:extLst>
                    <a:ext uri="{9D8B030D-6E8A-4147-A177-3AD203B41FA5}">
                      <a16:colId xmlns:a16="http://schemas.microsoft.com/office/drawing/2014/main" val="4142130922"/>
                    </a:ext>
                  </a:extLst>
                </a:gridCol>
              </a:tblGrid>
              <a:tr h="105443">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4">
                        <a:lumMod val="20000"/>
                        <a:lumOff val="80000"/>
                      </a:schemeClr>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4">
                        <a:lumMod val="20000"/>
                        <a:lumOff val="80000"/>
                      </a:schemeClr>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4">
                        <a:lumMod val="20000"/>
                        <a:lumOff val="80000"/>
                      </a:schemeClr>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4">
                        <a:lumMod val="20000"/>
                        <a:lumOff val="80000"/>
                      </a:schemeClr>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506" marR="15506" marT="15506" marB="15506">
                    <a:solidFill>
                      <a:schemeClr val="accent4">
                        <a:lumMod val="20000"/>
                        <a:lumOff val="80000"/>
                      </a:schemeClr>
                    </a:solidFill>
                  </a:tcPr>
                </a:tc>
                <a:extLst>
                  <a:ext uri="{0D108BD9-81ED-4DB2-BD59-A6C34878D82A}">
                    <a16:rowId xmlns:a16="http://schemas.microsoft.com/office/drawing/2014/main" val="2074124866"/>
                  </a:ext>
                </a:extLst>
              </a:tr>
              <a:tr h="193405">
                <a:tc gridSpan="5">
                  <a:txBody>
                    <a:bodyPr/>
                    <a:lstStyle/>
                    <a:p>
                      <a:pPr algn="just"/>
                      <a:r>
                        <a:rPr lang="fr-FR" sz="1100" dirty="0">
                          <a:effectLst/>
                        </a:rPr>
                        <a:t>Comprendre et utiliser des nombres entiers pour dénombrer, ordonner, repérer, comparer.</a:t>
                      </a:r>
                    </a:p>
                    <a:p>
                      <a:pPr algn="just"/>
                      <a:r>
                        <a:rPr lang="fr-FR" sz="1100" dirty="0">
                          <a:effectLst/>
                        </a:rPr>
                        <a:t>Nommer, lire, écrire, représenter des nombres entiers.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32608160"/>
                  </a:ext>
                </a:extLst>
              </a:tr>
              <a:tr h="179873">
                <a:tc>
                  <a:txBody>
                    <a:bodyPr/>
                    <a:lstStyle/>
                    <a:p>
                      <a:pPr>
                        <a:spcAft>
                          <a:spcPts val="595"/>
                        </a:spcAft>
                      </a:pPr>
                      <a:r>
                        <a:rPr lang="fr-FR" sz="1100" kern="150">
                          <a:effectLst/>
                        </a:rPr>
                        <a:t>Les nombres jusqu’à 99</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pPr>
                        <a:spcAft>
                          <a:spcPts val="595"/>
                        </a:spcAft>
                      </a:pPr>
                      <a:r>
                        <a:rPr lang="fr-FR" sz="1100" kern="150">
                          <a:effectLst/>
                        </a:rPr>
                        <a:t>Les nombres jusqu’à 199</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pPr>
                        <a:spcAft>
                          <a:spcPts val="595"/>
                        </a:spcAft>
                      </a:pPr>
                      <a:r>
                        <a:rPr lang="fr-FR" sz="1100" kern="150">
                          <a:effectLst/>
                        </a:rPr>
                        <a:t>Les nombres jusqu’à 999</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pPr>
                        <a:spcAft>
                          <a:spcPts val="600"/>
                        </a:spcAft>
                      </a:pPr>
                      <a:r>
                        <a:rPr lang="fr-FR" sz="1100" kern="150">
                          <a:effectLst/>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a:effectLst/>
                        </a:rPr>
                        <a:t>Nombres pairs, </a:t>
                      </a:r>
                    </a:p>
                    <a:p>
                      <a:pPr>
                        <a:spcAft>
                          <a:spcPts val="600"/>
                        </a:spcAft>
                      </a:pPr>
                      <a:r>
                        <a:rPr lang="fr-FR" sz="1100" kern="150">
                          <a:effectLst/>
                        </a:rPr>
                        <a:t>nombres impairs</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3673218983"/>
                  </a:ext>
                </a:extLst>
              </a:tr>
              <a:tr h="112209">
                <a:tc gridSpan="5">
                  <a:txBody>
                    <a:bodyPr/>
                    <a:lstStyle/>
                    <a:p>
                      <a:pPr algn="just"/>
                      <a:r>
                        <a:rPr lang="fr-FR" sz="1100" dirty="0">
                          <a:effectLst/>
                        </a:rPr>
                        <a:t>Calculer avec des nombres entiers.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76405749"/>
                  </a:ext>
                </a:extLst>
              </a:tr>
              <a:tr h="1445183">
                <a:tc>
                  <a:txBody>
                    <a:bodyPr/>
                    <a:lstStyle/>
                    <a:p>
                      <a:r>
                        <a:rPr lang="fr-FR" sz="1100" u="sng" dirty="0">
                          <a:effectLst/>
                        </a:rPr>
                        <a:t>Calcul mental</a:t>
                      </a:r>
                    </a:p>
                    <a:p>
                      <a:r>
                        <a:rPr lang="fr-FR" sz="1100" dirty="0">
                          <a:effectLst/>
                        </a:rPr>
                        <a:t>• Les doubles des nombres ≤ 10</a:t>
                      </a:r>
                    </a:p>
                    <a:p>
                      <a:r>
                        <a:rPr lang="fr-FR" sz="1100" dirty="0">
                          <a:effectLst/>
                        </a:rPr>
                        <a:t>• Les compléments à 10</a:t>
                      </a:r>
                    </a:p>
                    <a:p>
                      <a:r>
                        <a:rPr lang="fr-FR" sz="1100" dirty="0">
                          <a:effectLst/>
                        </a:rPr>
                        <a:t>• Les tables d’addition de 1 à 5</a:t>
                      </a:r>
                    </a:p>
                    <a:p>
                      <a:r>
                        <a:rPr lang="fr-FR" sz="1100" dirty="0">
                          <a:effectLst/>
                        </a:rPr>
                        <a:t>et de 10</a:t>
                      </a:r>
                    </a:p>
                    <a:p>
                      <a:r>
                        <a:rPr lang="fr-FR" sz="1100" dirty="0">
                          <a:effectLst/>
                        </a:rPr>
                        <a:t>• Sommes et différences avec franchissement de la dizaine</a:t>
                      </a:r>
                    </a:p>
                    <a:p>
                      <a:r>
                        <a:rPr lang="fr-FR" sz="1100" dirty="0">
                          <a:effectLst/>
                        </a:rPr>
                        <a:t> </a:t>
                      </a:r>
                    </a:p>
                    <a:p>
                      <a:r>
                        <a:rPr lang="fr-FR" sz="1100" u="sng" dirty="0">
                          <a:effectLst/>
                        </a:rPr>
                        <a:t>Calcul en ligne</a:t>
                      </a:r>
                    </a:p>
                    <a:p>
                      <a:pPr>
                        <a:spcAft>
                          <a:spcPts val="600"/>
                        </a:spcAft>
                      </a:pPr>
                      <a:r>
                        <a:rPr lang="fr-FR" sz="1100" kern="150" dirty="0">
                          <a:effectLst/>
                        </a:rPr>
                        <a:t>Sommes de trois nombres</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u="sng" dirty="0">
                          <a:effectLst/>
                        </a:rPr>
                        <a:t>Calcul mental</a:t>
                      </a:r>
                    </a:p>
                    <a:p>
                      <a:r>
                        <a:rPr lang="fr-FR" sz="1100" dirty="0">
                          <a:effectLst/>
                        </a:rPr>
                        <a:t>• Doubles et moitiés </a:t>
                      </a:r>
                    </a:p>
                    <a:p>
                      <a:r>
                        <a:rPr lang="fr-FR" sz="1100" dirty="0">
                          <a:effectLst/>
                        </a:rPr>
                        <a:t>• Les compléments à 20</a:t>
                      </a:r>
                    </a:p>
                    <a:p>
                      <a:r>
                        <a:rPr lang="fr-FR" sz="1100" dirty="0">
                          <a:effectLst/>
                        </a:rPr>
                        <a:t>• Sommes du type 58 + 6,</a:t>
                      </a:r>
                    </a:p>
                    <a:p>
                      <a:r>
                        <a:rPr lang="fr-FR" sz="1100" dirty="0">
                          <a:effectLst/>
                        </a:rPr>
                        <a:t>145 + 7</a:t>
                      </a:r>
                    </a:p>
                    <a:p>
                      <a:r>
                        <a:rPr lang="fr-FR" sz="1100" dirty="0">
                          <a:effectLst/>
                        </a:rPr>
                        <a:t>• Différences du type 43 - 8, 163 - 7</a:t>
                      </a:r>
                    </a:p>
                    <a:p>
                      <a:r>
                        <a:rPr lang="fr-FR" sz="1100" dirty="0">
                          <a:effectLst/>
                        </a:rPr>
                        <a:t>• Les tables d’addition de 6 à 9</a:t>
                      </a:r>
                    </a:p>
                    <a:p>
                      <a:r>
                        <a:rPr lang="fr-FR" sz="1100" dirty="0">
                          <a:effectLst/>
                        </a:rPr>
                        <a:t>• Les compléments à la dizaine supérieure.</a:t>
                      </a:r>
                    </a:p>
                    <a:p>
                      <a:r>
                        <a:rPr lang="fr-FR" sz="1100" dirty="0">
                          <a:effectLst/>
                        </a:rPr>
                        <a:t>• Ajout ou retrait de 10</a:t>
                      </a:r>
                      <a:br>
                        <a:rPr lang="fr-FR" sz="1100" dirty="0">
                          <a:effectLst/>
                        </a:rPr>
                      </a:br>
                      <a:r>
                        <a:rPr lang="fr-FR" sz="1100" dirty="0">
                          <a:effectLst/>
                        </a:rPr>
                        <a:t>à un nombre à deux chiffres</a:t>
                      </a:r>
                    </a:p>
                    <a:p>
                      <a:r>
                        <a:rPr lang="fr-FR" sz="1100" dirty="0">
                          <a:effectLst/>
                        </a:rPr>
                        <a:t> </a:t>
                      </a:r>
                    </a:p>
                    <a:p>
                      <a:r>
                        <a:rPr lang="fr-FR" sz="1100" u="sng" dirty="0">
                          <a:effectLst/>
                        </a:rPr>
                        <a:t>Calcul en ligne</a:t>
                      </a:r>
                    </a:p>
                    <a:p>
                      <a:r>
                        <a:rPr lang="fr-FR" sz="1100" dirty="0">
                          <a:effectLst/>
                        </a:rPr>
                        <a:t>• Sommes de deux nombres à deux chiffres</a:t>
                      </a:r>
                    </a:p>
                    <a:p>
                      <a:r>
                        <a:rPr lang="fr-FR" sz="1100" dirty="0">
                          <a:effectLst/>
                        </a:rPr>
                        <a:t> </a:t>
                      </a:r>
                    </a:p>
                    <a:p>
                      <a:r>
                        <a:rPr lang="fr-FR" sz="1100" u="sng" dirty="0">
                          <a:effectLst/>
                        </a:rPr>
                        <a:t>Calcul posé</a:t>
                      </a:r>
                    </a:p>
                    <a:p>
                      <a:pPr>
                        <a:spcAft>
                          <a:spcPts val="600"/>
                        </a:spcAft>
                      </a:pPr>
                      <a:r>
                        <a:rPr lang="fr-FR" sz="1100" kern="150" dirty="0">
                          <a:effectLst/>
                        </a:rPr>
                        <a:t>• Addition avec retenue</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u="sng" dirty="0">
                          <a:effectLst/>
                        </a:rPr>
                        <a:t>Calcul mental </a:t>
                      </a:r>
                    </a:p>
                    <a:p>
                      <a:r>
                        <a:rPr lang="fr-FR" sz="1100" dirty="0">
                          <a:effectLst/>
                        </a:rPr>
                        <a:t>• Les tables de multiplication de 2, 10 et 5</a:t>
                      </a:r>
                    </a:p>
                    <a:p>
                      <a:r>
                        <a:rPr lang="fr-FR" sz="1100" dirty="0">
                          <a:effectLst/>
                        </a:rPr>
                        <a:t>• Les compléments à 100 des dizaines entières</a:t>
                      </a:r>
                    </a:p>
                    <a:p>
                      <a:r>
                        <a:rPr lang="fr-FR" sz="1100" dirty="0">
                          <a:effectLst/>
                        </a:rPr>
                        <a:t> </a:t>
                      </a:r>
                    </a:p>
                    <a:p>
                      <a:r>
                        <a:rPr lang="fr-FR" sz="1100" u="sng" dirty="0">
                          <a:effectLst/>
                        </a:rPr>
                        <a:t>Calcul en ligne</a:t>
                      </a:r>
                    </a:p>
                    <a:p>
                      <a:r>
                        <a:rPr lang="fr-FR" sz="1100" dirty="0">
                          <a:effectLst/>
                        </a:rPr>
                        <a:t>• Sommes de deux nombres</a:t>
                      </a:r>
                    </a:p>
                    <a:p>
                      <a:r>
                        <a:rPr lang="fr-FR" sz="1100" dirty="0">
                          <a:effectLst/>
                        </a:rPr>
                        <a:t> à trois chiffres </a:t>
                      </a:r>
                    </a:p>
                    <a:p>
                      <a:r>
                        <a:rPr lang="fr-FR" sz="1100" dirty="0">
                          <a:effectLst/>
                        </a:rPr>
                        <a:t>• Différences de deux nombres à deux chiffres</a:t>
                      </a:r>
                    </a:p>
                    <a:p>
                      <a:r>
                        <a:rPr lang="fr-FR" sz="1100" dirty="0">
                          <a:effectLst/>
                        </a:rPr>
                        <a:t> </a:t>
                      </a:r>
                    </a:p>
                    <a:p>
                      <a:r>
                        <a:rPr lang="fr-FR" sz="1100" u="sng" dirty="0">
                          <a:effectLst/>
                        </a:rPr>
                        <a:t>Calcul posé</a:t>
                      </a:r>
                    </a:p>
                    <a:p>
                      <a:r>
                        <a:rPr lang="fr-FR" sz="1100" dirty="0">
                          <a:effectLst/>
                        </a:rPr>
                        <a:t>• Additions posées</a:t>
                      </a:r>
                    </a:p>
                    <a:p>
                      <a:r>
                        <a:rPr lang="fr-FR" sz="1100" dirty="0">
                          <a:effectLst/>
                        </a:rPr>
                        <a:t>en colonnes :</a:t>
                      </a:r>
                    </a:p>
                    <a:p>
                      <a:r>
                        <a:rPr lang="fr-FR" sz="1100" dirty="0">
                          <a:effectLst/>
                        </a:rPr>
                        <a:t>nombres à trois chiffres</a:t>
                      </a:r>
                    </a:p>
                    <a:p>
                      <a:pPr>
                        <a:spcAft>
                          <a:spcPts val="600"/>
                        </a:spcAft>
                      </a:pPr>
                      <a:r>
                        <a:rPr lang="fr-FR" sz="1100" kern="150" dirty="0">
                          <a:effectLst/>
                        </a:rPr>
                        <a:t>• Soustractions en colonnes</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u="sng" dirty="0">
                          <a:effectLst/>
                        </a:rPr>
                        <a:t>Calcul mental </a:t>
                      </a:r>
                    </a:p>
                    <a:p>
                      <a:r>
                        <a:rPr lang="fr-FR" sz="1100" dirty="0">
                          <a:effectLst/>
                        </a:rPr>
                        <a:t>• Les tables de multiplication</a:t>
                      </a:r>
                    </a:p>
                    <a:p>
                      <a:r>
                        <a:rPr lang="fr-FR" sz="1100" dirty="0">
                          <a:effectLst/>
                        </a:rPr>
                        <a:t>de 5, 3 et 4</a:t>
                      </a:r>
                    </a:p>
                    <a:p>
                      <a:r>
                        <a:rPr lang="fr-FR" sz="1100" dirty="0">
                          <a:effectLst/>
                        </a:rPr>
                        <a:t>• Sommes du type 50 + 70 </a:t>
                      </a:r>
                    </a:p>
                    <a:p>
                      <a:r>
                        <a:rPr lang="fr-FR" sz="1100" dirty="0">
                          <a:effectLst/>
                        </a:rPr>
                        <a:t>• Sommes d’un nombre à deux ou trois chiffres et de centaines entières</a:t>
                      </a:r>
                    </a:p>
                    <a:p>
                      <a:r>
                        <a:rPr lang="fr-FR" sz="1100" dirty="0">
                          <a:effectLst/>
                        </a:rPr>
                        <a:t> </a:t>
                      </a:r>
                    </a:p>
                    <a:p>
                      <a:r>
                        <a:rPr lang="fr-FR" sz="1100" u="sng" dirty="0">
                          <a:effectLst/>
                        </a:rPr>
                        <a:t>Calcul posé</a:t>
                      </a:r>
                    </a:p>
                    <a:p>
                      <a:pPr>
                        <a:spcAft>
                          <a:spcPts val="595"/>
                        </a:spcAft>
                      </a:pPr>
                      <a:r>
                        <a:rPr lang="fr-FR" sz="1100" kern="150" dirty="0">
                          <a:effectLst/>
                        </a:rPr>
                        <a:t>Soustractions en colonnes avec des nombres à trois chiffres</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u="sng" dirty="0">
                          <a:effectLst/>
                        </a:rPr>
                        <a:t>Calcul mental </a:t>
                      </a:r>
                    </a:p>
                    <a:p>
                      <a:r>
                        <a:rPr lang="fr-FR" sz="1100" dirty="0">
                          <a:effectLst/>
                        </a:rPr>
                        <a:t>• Les tables de multiplication </a:t>
                      </a:r>
                    </a:p>
                    <a:p>
                      <a:r>
                        <a:rPr lang="fr-FR" sz="1100" dirty="0">
                          <a:effectLst/>
                        </a:rPr>
                        <a:t>•  Stratégies pour retrouver rapidement les compléments</a:t>
                      </a:r>
                    </a:p>
                    <a:p>
                      <a:r>
                        <a:rPr lang="fr-FR" sz="1100" dirty="0">
                          <a:effectLst/>
                        </a:rPr>
                        <a:t>à la dizaine supérieure,</a:t>
                      </a:r>
                    </a:p>
                    <a:p>
                      <a:r>
                        <a:rPr lang="fr-FR" sz="1100" dirty="0">
                          <a:effectLst/>
                        </a:rPr>
                        <a:t>à la centaine supérieure</a:t>
                      </a:r>
                    </a:p>
                    <a:p>
                      <a:r>
                        <a:rPr lang="fr-FR" sz="1100" dirty="0">
                          <a:effectLst/>
                        </a:rPr>
                        <a:t>• Multiplication par 10 </a:t>
                      </a:r>
                    </a:p>
                    <a:p>
                      <a:r>
                        <a:rPr lang="fr-FR" sz="1100" dirty="0">
                          <a:effectLst/>
                        </a:rPr>
                        <a:t>d’un nombre inférieur à 100</a:t>
                      </a:r>
                    </a:p>
                    <a:p>
                      <a:r>
                        <a:rPr lang="fr-FR" sz="1100" dirty="0">
                          <a:effectLst/>
                        </a:rPr>
                        <a:t>• Soustraction sans retenue</a:t>
                      </a:r>
                    </a:p>
                    <a:p>
                      <a:r>
                        <a:rPr lang="fr-FR" sz="1100" dirty="0">
                          <a:effectLst/>
                        </a:rPr>
                        <a:t>d’un nombre à deux chiffres à un nombre à trois chiffres </a:t>
                      </a:r>
                    </a:p>
                    <a:p>
                      <a:r>
                        <a:rPr lang="fr-FR" sz="1100" dirty="0">
                          <a:effectLst/>
                        </a:rPr>
                        <a:t> </a:t>
                      </a:r>
                    </a:p>
                    <a:p>
                      <a:r>
                        <a:rPr lang="fr-FR" sz="1100" u="sng" dirty="0">
                          <a:effectLst/>
                        </a:rPr>
                        <a:t>Calcul en ligne</a:t>
                      </a:r>
                    </a:p>
                    <a:p>
                      <a:r>
                        <a:rPr lang="fr-FR" sz="1100" dirty="0">
                          <a:effectLst/>
                        </a:rPr>
                        <a:t>• Sommes et différences</a:t>
                      </a:r>
                    </a:p>
                    <a:p>
                      <a:pPr>
                        <a:spcAft>
                          <a:spcPts val="600"/>
                        </a:spcAft>
                      </a:pPr>
                      <a:r>
                        <a:rPr lang="fr-FR" sz="1100" kern="150" dirty="0">
                          <a:effectLst/>
                        </a:rPr>
                        <a:t>• Produits</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extLst>
                  <a:ext uri="{0D108BD9-81ED-4DB2-BD59-A6C34878D82A}">
                    <a16:rowId xmlns:a16="http://schemas.microsoft.com/office/drawing/2014/main" val="2148298524"/>
                  </a:ext>
                </a:extLst>
              </a:tr>
            </a:tbl>
          </a:graphicData>
        </a:graphic>
      </p:graphicFrame>
      <p:graphicFrame>
        <p:nvGraphicFramePr>
          <p:cNvPr id="10" name="Tableau 9">
            <a:extLst>
              <a:ext uri="{FF2B5EF4-FFF2-40B4-BE49-F238E27FC236}">
                <a16:creationId xmlns:a16="http://schemas.microsoft.com/office/drawing/2014/main" id="{C88BC2D6-DCDC-41FC-BFC2-861DCF842F77}"/>
              </a:ext>
            </a:extLst>
          </p:cNvPr>
          <p:cNvGraphicFramePr>
            <a:graphicFrameLocks noGrp="1"/>
          </p:cNvGraphicFramePr>
          <p:nvPr>
            <p:extLst>
              <p:ext uri="{D42A27DB-BD31-4B8C-83A1-F6EECF244321}">
                <p14:modId xmlns:p14="http://schemas.microsoft.com/office/powerpoint/2010/main" val="159197791"/>
              </p:ext>
            </p:extLst>
          </p:nvPr>
        </p:nvGraphicFramePr>
        <p:xfrm>
          <a:off x="109182" y="4899700"/>
          <a:ext cx="9689908" cy="1863408"/>
        </p:xfrm>
        <a:graphic>
          <a:graphicData uri="http://schemas.openxmlformats.org/drawingml/2006/table">
            <a:tbl>
              <a:tblPr>
                <a:tableStyleId>{ED083AE6-46FA-4A59-8FB0-9F97EB10719F}</a:tableStyleId>
              </a:tblPr>
              <a:tblGrid>
                <a:gridCol w="1940785">
                  <a:extLst>
                    <a:ext uri="{9D8B030D-6E8A-4147-A177-3AD203B41FA5}">
                      <a16:colId xmlns:a16="http://schemas.microsoft.com/office/drawing/2014/main" val="249978474"/>
                    </a:ext>
                  </a:extLst>
                </a:gridCol>
                <a:gridCol w="1943831">
                  <a:extLst>
                    <a:ext uri="{9D8B030D-6E8A-4147-A177-3AD203B41FA5}">
                      <a16:colId xmlns:a16="http://schemas.microsoft.com/office/drawing/2014/main" val="1191960650"/>
                    </a:ext>
                  </a:extLst>
                </a:gridCol>
                <a:gridCol w="1932254">
                  <a:extLst>
                    <a:ext uri="{9D8B030D-6E8A-4147-A177-3AD203B41FA5}">
                      <a16:colId xmlns:a16="http://schemas.microsoft.com/office/drawing/2014/main" val="2022190475"/>
                    </a:ext>
                  </a:extLst>
                </a:gridCol>
                <a:gridCol w="1937738">
                  <a:extLst>
                    <a:ext uri="{9D8B030D-6E8A-4147-A177-3AD203B41FA5}">
                      <a16:colId xmlns:a16="http://schemas.microsoft.com/office/drawing/2014/main" val="1306764703"/>
                    </a:ext>
                  </a:extLst>
                </a:gridCol>
                <a:gridCol w="1935300">
                  <a:extLst>
                    <a:ext uri="{9D8B030D-6E8A-4147-A177-3AD203B41FA5}">
                      <a16:colId xmlns:a16="http://schemas.microsoft.com/office/drawing/2014/main" val="3725403512"/>
                    </a:ext>
                  </a:extLst>
                </a:gridCol>
              </a:tblGrid>
              <a:tr h="213867">
                <a:tc gridSpan="5">
                  <a:txBody>
                    <a:bodyPr/>
                    <a:lstStyle/>
                    <a:p>
                      <a:pPr algn="just"/>
                      <a:r>
                        <a:rPr lang="fr-FR" sz="1100" dirty="0">
                          <a:effectLst/>
                        </a:rPr>
                        <a:t>(Se) repérer et (se) déplacer en utilisant des repères et des représentations.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10248776"/>
                  </a:ext>
                </a:extLst>
              </a:tr>
              <a:tr h="342832">
                <a:tc>
                  <a:txBody>
                    <a:bodyPr/>
                    <a:lstStyle/>
                    <a:p>
                      <a:pPr algn="ctr">
                        <a:spcAft>
                          <a:spcPts val="300"/>
                        </a:spcAft>
                      </a:pPr>
                      <a:r>
                        <a:rPr lang="fr-FR" sz="1100" kern="150">
                          <a:effectLst/>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pPr algn="ctr">
                        <a:spcAft>
                          <a:spcPts val="300"/>
                        </a:spcAft>
                      </a:pPr>
                      <a:r>
                        <a:rPr lang="fr-FR" sz="1100" u="none" strike="noStrike" kern="150">
                          <a:effectLst/>
                          <a:uFill>
                            <a:solidFill>
                              <a:srgbClr val="DD524E"/>
                            </a:solidFill>
                          </a:uFill>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pPr algn="ctr">
                        <a:spcAft>
                          <a:spcPts val="300"/>
                        </a:spcAft>
                      </a:pPr>
                      <a:r>
                        <a:rPr lang="fr-FR" sz="1100" u="none" strike="noStrike" kern="150">
                          <a:effectLst/>
                          <a:uFill>
                            <a:solidFill>
                              <a:srgbClr val="DD524E"/>
                            </a:solidFill>
                          </a:uFill>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r>
                        <a:rPr lang="fr-FR" sz="1100">
                          <a:effectLst/>
                        </a:rPr>
                        <a:t>Coder un déplacement</a:t>
                      </a:r>
                    </a:p>
                    <a:p>
                      <a:pPr algn="ctr">
                        <a:spcAft>
                          <a:spcPts val="300"/>
                        </a:spcAft>
                      </a:pPr>
                      <a:r>
                        <a:rPr lang="fr-FR" sz="1100" u="none" strike="noStrike" kern="150">
                          <a:effectLst/>
                          <a:uFill>
                            <a:solidFill>
                              <a:srgbClr val="DD524E"/>
                            </a:solidFill>
                          </a:uFill>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r>
                        <a:rPr lang="fr-FR" sz="1100">
                          <a:effectLst/>
                        </a:rPr>
                        <a:t>Coder des déplacements : déplacements relatifs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tc>
                <a:extLst>
                  <a:ext uri="{0D108BD9-81ED-4DB2-BD59-A6C34878D82A}">
                    <a16:rowId xmlns:a16="http://schemas.microsoft.com/office/drawing/2014/main" val="2455965290"/>
                  </a:ext>
                </a:extLst>
              </a:tr>
              <a:tr h="213867">
                <a:tc gridSpan="5">
                  <a:txBody>
                    <a:bodyPr/>
                    <a:lstStyle/>
                    <a:p>
                      <a:pPr algn="just"/>
                      <a:r>
                        <a:rPr lang="fr-FR" sz="1100" dirty="0">
                          <a:effectLst/>
                        </a:rPr>
                        <a:t>Reconnaitre, nommer, décrire, reproduire, construire quelques figures géométriques. Reconnaitre, nommer, décrire, reproduire quelques solides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606673688"/>
                  </a:ext>
                </a:extLst>
              </a:tr>
              <a:tr h="342832">
                <a:tc>
                  <a:txBody>
                    <a:bodyPr/>
                    <a:lstStyle/>
                    <a:p>
                      <a:pPr>
                        <a:spcAft>
                          <a:spcPts val="600"/>
                        </a:spcAft>
                      </a:pPr>
                      <a:r>
                        <a:rPr lang="fr-FR" sz="1100" kern="150">
                          <a:effectLst/>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pPr>
                        <a:spcAft>
                          <a:spcPts val="595"/>
                        </a:spcAft>
                      </a:pPr>
                      <a:r>
                        <a:rPr lang="fr-FR" sz="1100" kern="150">
                          <a:effectLst/>
                        </a:rPr>
                        <a:t>Les polygones</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r>
                        <a:rPr lang="fr-FR" sz="1100">
                          <a:effectLst/>
                        </a:rPr>
                        <a:t>Le carré </a:t>
                      </a:r>
                    </a:p>
                    <a:p>
                      <a:pPr>
                        <a:spcAft>
                          <a:spcPts val="595"/>
                        </a:spcAft>
                      </a:pPr>
                      <a:r>
                        <a:rPr lang="fr-FR" sz="1100" kern="150">
                          <a:effectLst/>
                        </a:rPr>
                        <a:t>Le rectangle</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r>
                        <a:rPr lang="fr-FR" sz="1100">
                          <a:effectLst/>
                        </a:rPr>
                        <a:t>Tracés de carrés et de rectangles </a:t>
                      </a:r>
                    </a:p>
                    <a:p>
                      <a:r>
                        <a:rPr lang="fr-FR" sz="1100">
                          <a:effectLst/>
                        </a:rPr>
                        <a:t>Le triangle rectangle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tc>
                <a:tc>
                  <a:txBody>
                    <a:bodyPr/>
                    <a:lstStyle/>
                    <a:p>
                      <a:r>
                        <a:rPr lang="fr-FR" sz="1100">
                          <a:effectLst/>
                        </a:rPr>
                        <a:t>Les solides, Le cube et le pavé</a:t>
                      </a:r>
                    </a:p>
                    <a:p>
                      <a:pPr>
                        <a:spcAft>
                          <a:spcPts val="300"/>
                        </a:spcAft>
                      </a:pPr>
                      <a:r>
                        <a:rPr lang="fr-FR" sz="1100" kern="150">
                          <a:effectLst/>
                        </a:rPr>
                        <a:t>Le cercle</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extLst>
                  <a:ext uri="{0D108BD9-81ED-4DB2-BD59-A6C34878D82A}">
                    <a16:rowId xmlns:a16="http://schemas.microsoft.com/office/drawing/2014/main" val="1700983494"/>
                  </a:ext>
                </a:extLst>
              </a:tr>
              <a:tr h="213867">
                <a:tc gridSpan="5">
                  <a:txBody>
                    <a:bodyPr/>
                    <a:lstStyle/>
                    <a:p>
                      <a:pPr algn="just"/>
                      <a:r>
                        <a:rPr lang="fr-FR" sz="1100" dirty="0">
                          <a:effectLst/>
                        </a:rPr>
                        <a:t>Reconnaitre et utiliser les notions d'alignement, d'angle droit, d'égalité de longueurs, de milieu, de symétrie.</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43996660"/>
                  </a:ext>
                </a:extLst>
              </a:tr>
              <a:tr h="342832">
                <a:tc>
                  <a:txBody>
                    <a:bodyPr/>
                    <a:lstStyle/>
                    <a:p>
                      <a:pPr>
                        <a:spcAft>
                          <a:spcPts val="300"/>
                        </a:spcAft>
                      </a:pPr>
                      <a:r>
                        <a:rPr lang="fr-FR" sz="1100" kern="150" dirty="0">
                          <a:effectLst/>
                        </a:rPr>
                        <a:t>Notions d’alignement et de milieu</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pPr>
                        <a:spcAft>
                          <a:spcPts val="300"/>
                        </a:spcAft>
                      </a:pPr>
                      <a:r>
                        <a:rPr lang="fr-FR" sz="1100" kern="150">
                          <a:effectLst/>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5374" marR="5374" marT="0" marB="0"/>
                </a:tc>
                <a:tc>
                  <a:txBody>
                    <a:bodyPr/>
                    <a:lstStyle/>
                    <a:p>
                      <a:r>
                        <a:rPr lang="fr-FR" sz="1100">
                          <a:effectLst/>
                        </a:rPr>
                        <a:t>Repérage de l’angle droit</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tc>
                <a:tc>
                  <a:txBody>
                    <a:bodyPr/>
                    <a:lstStyle/>
                    <a:p>
                      <a:r>
                        <a:rPr lang="fr-FR" sz="1100" kern="150">
                          <a:effectLst/>
                        </a:rPr>
                        <a:t>La symétrie</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pPr algn="ctr">
                        <a:spcAft>
                          <a:spcPts val="600"/>
                        </a:spcAft>
                      </a:pPr>
                      <a:r>
                        <a:rPr lang="fr-FR" sz="1100" kern="150" dirty="0">
                          <a:effectLst/>
                        </a:rPr>
                        <a:t>La symétrie</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extLst>
                  <a:ext uri="{0D108BD9-81ED-4DB2-BD59-A6C34878D82A}">
                    <a16:rowId xmlns:a16="http://schemas.microsoft.com/office/drawing/2014/main" val="2987884738"/>
                  </a:ext>
                </a:extLst>
              </a:tr>
            </a:tbl>
          </a:graphicData>
        </a:graphic>
      </p:graphicFrame>
      <p:pic>
        <p:nvPicPr>
          <p:cNvPr id="9" name="Picture 4" descr="ACCÈS Éditions : Maths au CE1 CAHIER DE L'ÉLÈVE - Le cahier de l'élève est  le témoin des progrès de chacun. par Véronique GODÉ, Sophie DUPREY,  Isabelle MAUFFREY, Fabienne MAUFFREY, Gaëtan DUPREY">
            <a:extLst>
              <a:ext uri="{FF2B5EF4-FFF2-40B4-BE49-F238E27FC236}">
                <a16:creationId xmlns:a16="http://schemas.microsoft.com/office/drawing/2014/main" id="{97DBA26D-E359-41BF-945E-F90944099D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1321" y="60858"/>
            <a:ext cx="719221" cy="9430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11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2C7880A-6B3B-4343-B870-D8643A5E5F83}"/>
              </a:ext>
            </a:extLst>
          </p:cNvPr>
          <p:cNvGraphicFramePr>
            <a:graphicFrameLocks noGrp="1"/>
          </p:cNvGraphicFramePr>
          <p:nvPr>
            <p:extLst>
              <p:ext uri="{D42A27DB-BD31-4B8C-83A1-F6EECF244321}">
                <p14:modId xmlns:p14="http://schemas.microsoft.com/office/powerpoint/2010/main" val="568963798"/>
              </p:ext>
            </p:extLst>
          </p:nvPr>
        </p:nvGraphicFramePr>
        <p:xfrm>
          <a:off x="108045" y="119655"/>
          <a:ext cx="9689910" cy="4923584"/>
        </p:xfrm>
        <a:graphic>
          <a:graphicData uri="http://schemas.openxmlformats.org/drawingml/2006/table">
            <a:tbl>
              <a:tblPr>
                <a:tableStyleId>{ED083AE6-46FA-4A59-8FB0-9F97EB10719F}</a:tableStyleId>
              </a:tblPr>
              <a:tblGrid>
                <a:gridCol w="1925059">
                  <a:extLst>
                    <a:ext uri="{9D8B030D-6E8A-4147-A177-3AD203B41FA5}">
                      <a16:colId xmlns:a16="http://schemas.microsoft.com/office/drawing/2014/main" val="2363940225"/>
                    </a:ext>
                  </a:extLst>
                </a:gridCol>
                <a:gridCol w="1943955">
                  <a:extLst>
                    <a:ext uri="{9D8B030D-6E8A-4147-A177-3AD203B41FA5}">
                      <a16:colId xmlns:a16="http://schemas.microsoft.com/office/drawing/2014/main" val="122195851"/>
                    </a:ext>
                  </a:extLst>
                </a:gridCol>
                <a:gridCol w="1934813">
                  <a:extLst>
                    <a:ext uri="{9D8B030D-6E8A-4147-A177-3AD203B41FA5}">
                      <a16:colId xmlns:a16="http://schemas.microsoft.com/office/drawing/2014/main" val="264033457"/>
                    </a:ext>
                  </a:extLst>
                </a:gridCol>
                <a:gridCol w="1944565">
                  <a:extLst>
                    <a:ext uri="{9D8B030D-6E8A-4147-A177-3AD203B41FA5}">
                      <a16:colId xmlns:a16="http://schemas.microsoft.com/office/drawing/2014/main" val="3496475475"/>
                    </a:ext>
                  </a:extLst>
                </a:gridCol>
                <a:gridCol w="1941518">
                  <a:extLst>
                    <a:ext uri="{9D8B030D-6E8A-4147-A177-3AD203B41FA5}">
                      <a16:colId xmlns:a16="http://schemas.microsoft.com/office/drawing/2014/main" val="878278035"/>
                    </a:ext>
                  </a:extLst>
                </a:gridCol>
              </a:tblGrid>
              <a:tr h="112209">
                <a:tc gridSpan="5">
                  <a:txBody>
                    <a:bodyPr/>
                    <a:lstStyle/>
                    <a:p>
                      <a:pPr algn="just"/>
                      <a:r>
                        <a:rPr lang="fr-FR" sz="1100" dirty="0">
                          <a:effectLst/>
                        </a:rPr>
                        <a:t>Résoudre des problèmes en utilisant des nombres entiers et le calcul.</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77225562"/>
                  </a:ext>
                </a:extLst>
              </a:tr>
              <a:tr h="2203016">
                <a:tc>
                  <a:txBody>
                    <a:bodyPr/>
                    <a:lstStyle/>
                    <a:p>
                      <a:r>
                        <a:rPr lang="fr-FR" sz="1100" dirty="0">
                          <a:effectLst/>
                        </a:rPr>
                        <a:t>Résolution de problèmes </a:t>
                      </a:r>
                    </a:p>
                    <a:p>
                      <a:r>
                        <a:rPr lang="fr-FR" sz="1100" dirty="0">
                          <a:effectLst/>
                        </a:rPr>
                        <a:t>en une et deux étapes : addition et soustraction</a:t>
                      </a:r>
                    </a:p>
                    <a:p>
                      <a:r>
                        <a:rPr lang="fr-FR" sz="1100" dirty="0">
                          <a:effectLst/>
                        </a:rPr>
                        <a:t>• Problèmes de transformation : recherche</a:t>
                      </a:r>
                    </a:p>
                    <a:p>
                      <a:r>
                        <a:rPr lang="fr-FR" sz="1100" dirty="0">
                          <a:effectLst/>
                        </a:rPr>
                        <a:t>de l’état final, recherche</a:t>
                      </a:r>
                    </a:p>
                    <a:p>
                      <a:r>
                        <a:rPr lang="fr-FR" sz="1100" dirty="0">
                          <a:effectLst/>
                        </a:rPr>
                        <a:t>de la transformation</a:t>
                      </a:r>
                    </a:p>
                    <a:p>
                      <a:r>
                        <a:rPr lang="fr-FR" sz="1100" dirty="0">
                          <a:effectLst/>
                        </a:rPr>
                        <a:t>• Problèmes de réunion : recherche du tout</a:t>
                      </a:r>
                    </a:p>
                    <a:p>
                      <a:r>
                        <a:rPr lang="fr-FR" sz="1100" dirty="0">
                          <a:effectLst/>
                        </a:rPr>
                        <a:t>ou d’une partie</a:t>
                      </a:r>
                    </a:p>
                    <a:p>
                      <a:r>
                        <a:rPr lang="fr-FR" sz="1100" dirty="0">
                          <a:effectLst/>
                        </a:rPr>
                        <a:t> </a:t>
                      </a:r>
                    </a:p>
                    <a:p>
                      <a:r>
                        <a:rPr lang="fr-FR" sz="1100" dirty="0">
                          <a:effectLst/>
                        </a:rPr>
                        <a:t>Résolution de problèmes</a:t>
                      </a:r>
                    </a:p>
                    <a:p>
                      <a:pPr>
                        <a:spcAft>
                          <a:spcPts val="600"/>
                        </a:spcAft>
                      </a:pPr>
                      <a:r>
                        <a:rPr lang="fr-FR" sz="1100" kern="150" dirty="0">
                          <a:effectLst/>
                        </a:rPr>
                        <a:t>en utilisant sa connaissance des doubles et des moitiés</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a:effectLst/>
                        </a:rPr>
                        <a:t>Compréhension du sens </a:t>
                      </a:r>
                    </a:p>
                    <a:p>
                      <a:r>
                        <a:rPr lang="fr-FR" sz="1100">
                          <a:effectLst/>
                        </a:rPr>
                        <a:t>de la multiplication</a:t>
                      </a:r>
                    </a:p>
                    <a:p>
                      <a:r>
                        <a:rPr lang="fr-FR" sz="1100">
                          <a:effectLst/>
                        </a:rPr>
                        <a:t> </a:t>
                      </a:r>
                    </a:p>
                    <a:p>
                      <a:r>
                        <a:rPr lang="fr-FR" sz="1100">
                          <a:effectLst/>
                        </a:rPr>
                        <a:t>Résolution de problèmes additifs en une ou deux étapes </a:t>
                      </a:r>
                    </a:p>
                    <a:p>
                      <a:r>
                        <a:rPr lang="fr-FR" sz="1100">
                          <a:effectLst/>
                        </a:rPr>
                        <a:t> </a:t>
                      </a:r>
                    </a:p>
                    <a:p>
                      <a:r>
                        <a:rPr lang="fr-FR" sz="1100">
                          <a:effectLst/>
                        </a:rPr>
                        <a:t>Résolution de problèmes</a:t>
                      </a:r>
                    </a:p>
                    <a:p>
                      <a:r>
                        <a:rPr lang="fr-FR" sz="1100">
                          <a:effectLst/>
                        </a:rPr>
                        <a:t>où il faut utiliser sa connaissance</a:t>
                      </a:r>
                    </a:p>
                    <a:p>
                      <a:r>
                        <a:rPr lang="fr-FR" sz="1100">
                          <a:effectLst/>
                        </a:rPr>
                        <a:t>de la numération</a:t>
                      </a:r>
                    </a:p>
                    <a:p>
                      <a:r>
                        <a:rPr lang="fr-FR" sz="1100">
                          <a:effectLst/>
                        </a:rPr>
                        <a:t> </a:t>
                      </a:r>
                    </a:p>
                    <a:p>
                      <a:r>
                        <a:rPr lang="fr-FR" sz="1100">
                          <a:effectLst/>
                        </a:rPr>
                        <a:t>Résolution de problèmes multiplicatifs en une ou deux étapes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15506" marR="15506" marT="15506" marB="15506"/>
                </a:tc>
                <a:tc>
                  <a:txBody>
                    <a:bodyPr/>
                    <a:lstStyle/>
                    <a:p>
                      <a:r>
                        <a:rPr lang="fr-FR" sz="1100">
                          <a:effectLst/>
                        </a:rPr>
                        <a:t>Résolution de problèmes additifs en une ou deux étapes :</a:t>
                      </a:r>
                    </a:p>
                    <a:p>
                      <a:r>
                        <a:rPr lang="fr-FR" sz="1100">
                          <a:effectLst/>
                        </a:rPr>
                        <a:t>problèmes de comparaison </a:t>
                      </a:r>
                    </a:p>
                    <a:p>
                      <a:r>
                        <a:rPr lang="fr-FR" sz="1100">
                          <a:effectLst/>
                        </a:rPr>
                        <a:t> </a:t>
                      </a:r>
                    </a:p>
                    <a:p>
                      <a:r>
                        <a:rPr lang="fr-FR" sz="1100">
                          <a:effectLst/>
                        </a:rPr>
                        <a:t>Résolution de problèmes multiplicatifs</a:t>
                      </a:r>
                    </a:p>
                    <a:p>
                      <a:r>
                        <a:rPr lang="fr-FR" sz="1100">
                          <a:effectLst/>
                        </a:rPr>
                        <a:t>en une ou deux étapes</a:t>
                      </a:r>
                    </a:p>
                    <a:p>
                      <a:r>
                        <a:rPr lang="fr-FR" sz="1100">
                          <a:effectLst/>
                        </a:rPr>
                        <a:t> </a:t>
                      </a:r>
                    </a:p>
                    <a:p>
                      <a:r>
                        <a:rPr lang="fr-FR" sz="1100">
                          <a:effectLst/>
                        </a:rPr>
                        <a:t>Résolution de problèmes additifs  en utilisant sa connaissance</a:t>
                      </a:r>
                    </a:p>
                    <a:p>
                      <a:pPr>
                        <a:spcAft>
                          <a:spcPts val="600"/>
                        </a:spcAft>
                      </a:pPr>
                      <a:r>
                        <a:rPr lang="fr-FR" sz="1100" kern="150">
                          <a:effectLst/>
                        </a:rPr>
                        <a:t>de la numération</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a:effectLst/>
                        </a:rPr>
                        <a:t>Résolution de problèmes</a:t>
                      </a:r>
                    </a:p>
                    <a:p>
                      <a:r>
                        <a:rPr lang="fr-FR" sz="1100">
                          <a:effectLst/>
                        </a:rPr>
                        <a:t>en deux étapes mixant addition ou soustraction et multiplication.</a:t>
                      </a:r>
                    </a:p>
                    <a:p>
                      <a:r>
                        <a:rPr lang="fr-FR" sz="1100">
                          <a:effectLst/>
                        </a:rPr>
                        <a:t> </a:t>
                      </a:r>
                    </a:p>
                    <a:p>
                      <a:r>
                        <a:rPr lang="fr-FR" sz="1100">
                          <a:effectLst/>
                        </a:rPr>
                        <a:t>Résolution de problèmes</a:t>
                      </a:r>
                    </a:p>
                    <a:p>
                      <a:r>
                        <a:rPr lang="fr-FR" sz="1100">
                          <a:effectLst/>
                        </a:rPr>
                        <a:t>de partage</a:t>
                      </a:r>
                    </a:p>
                    <a:p>
                      <a:r>
                        <a:rPr lang="fr-FR" sz="1100">
                          <a:effectLst/>
                        </a:rPr>
                        <a:t> </a:t>
                      </a:r>
                    </a:p>
                    <a:p>
                      <a:r>
                        <a:rPr lang="fr-FR" sz="1100">
                          <a:effectLst/>
                        </a:rPr>
                        <a:t>Résolution de problèmes multiplicatifs en une et deux étapes</a:t>
                      </a:r>
                    </a:p>
                    <a:p>
                      <a:r>
                        <a:rPr lang="fr-FR" sz="1100">
                          <a:effectLst/>
                        </a:rPr>
                        <a:t> </a:t>
                      </a:r>
                    </a:p>
                    <a:p>
                      <a:r>
                        <a:rPr lang="fr-FR" sz="1100">
                          <a:effectLst/>
                        </a:rPr>
                        <a:t>Résolution de problèmes additifs en deux étapes </a:t>
                      </a:r>
                    </a:p>
                    <a:p>
                      <a:r>
                        <a:rPr lang="fr-FR" sz="1100">
                          <a:effectLst/>
                        </a:rPr>
                        <a:t> </a:t>
                      </a:r>
                    </a:p>
                    <a:p>
                      <a:r>
                        <a:rPr lang="fr-FR" sz="1100">
                          <a:effectLst/>
                        </a:rPr>
                        <a:t>Résolution de problèmes impliquant des longueurs</a:t>
                      </a:r>
                    </a:p>
                    <a:p>
                      <a:pPr>
                        <a:spcAft>
                          <a:spcPts val="600"/>
                        </a:spcAft>
                      </a:pPr>
                      <a:r>
                        <a:rPr lang="fr-FR" sz="1100" u="none" strike="noStrike" kern="150">
                          <a:effectLst/>
                          <a:uFill>
                            <a:solidFill>
                              <a:srgbClr val="DD524E"/>
                            </a:solidFill>
                          </a:uFill>
                        </a:rPr>
                        <a:t> </a:t>
                      </a:r>
                      <a:endParaRPr lang="fr-FR" sz="1100" kern="150">
                        <a:effectLst/>
                        <a:latin typeface="Times New Roman" panose="02020603050405020304" pitchFamily="18" charset="0"/>
                        <a:ea typeface="SimSun" panose="02010600030101010101" pitchFamily="2" charset="-122"/>
                        <a:cs typeface="Lucida Sans" panose="020B0602030504020204" pitchFamily="34" charset="0"/>
                      </a:endParaRPr>
                    </a:p>
                  </a:txBody>
                  <a:tcPr marL="15506" marR="15506" marT="15506" marB="15506"/>
                </a:tc>
                <a:tc>
                  <a:txBody>
                    <a:bodyPr/>
                    <a:lstStyle/>
                    <a:p>
                      <a:r>
                        <a:rPr lang="fr-FR" sz="1100" dirty="0">
                          <a:effectLst/>
                        </a:rPr>
                        <a:t>Résolution de problèmes</a:t>
                      </a:r>
                    </a:p>
                    <a:p>
                      <a:r>
                        <a:rPr lang="fr-FR" sz="1100" dirty="0">
                          <a:effectLst/>
                        </a:rPr>
                        <a:t>de partage</a:t>
                      </a:r>
                    </a:p>
                    <a:p>
                      <a:r>
                        <a:rPr lang="fr-FR" sz="1100" dirty="0">
                          <a:effectLst/>
                        </a:rPr>
                        <a:t> </a:t>
                      </a:r>
                    </a:p>
                    <a:p>
                      <a:r>
                        <a:rPr lang="fr-FR" sz="1100" dirty="0">
                          <a:effectLst/>
                        </a:rPr>
                        <a:t>Utilisation d’un tableau</a:t>
                      </a:r>
                    </a:p>
                    <a:p>
                      <a:r>
                        <a:rPr lang="fr-FR" sz="1100" dirty="0">
                          <a:effectLst/>
                        </a:rPr>
                        <a:t>ou d’un graphique</a:t>
                      </a:r>
                    </a:p>
                    <a:p>
                      <a:r>
                        <a:rPr lang="fr-FR" sz="1100" dirty="0">
                          <a:effectLst/>
                        </a:rPr>
                        <a:t>monpetitbazardeprof.com</a:t>
                      </a:r>
                    </a:p>
                    <a:p>
                      <a:r>
                        <a:rPr lang="fr-FR" sz="1100" dirty="0">
                          <a:effectLst/>
                        </a:rPr>
                        <a:t>  </a:t>
                      </a:r>
                      <a:br>
                        <a:rPr lang="fr-FR" sz="1100" dirty="0">
                          <a:effectLst/>
                        </a:rPr>
                      </a:br>
                      <a:r>
                        <a:rPr lang="fr-FR" sz="1100" dirty="0">
                          <a:effectLst/>
                        </a:rPr>
                        <a:t>Résolution de problèmes additifs en une et deux étapes</a:t>
                      </a:r>
                    </a:p>
                    <a:p>
                      <a:r>
                        <a:rPr lang="fr-FR" sz="1100" dirty="0">
                          <a:effectLst/>
                        </a:rPr>
                        <a:t> </a:t>
                      </a:r>
                    </a:p>
                    <a:p>
                      <a:r>
                        <a:rPr lang="fr-FR" sz="1100" dirty="0">
                          <a:effectLst/>
                        </a:rPr>
                        <a:t>Résolution de problèmes du champ additif en une étape : recherche de l’état initial </a:t>
                      </a:r>
                    </a:p>
                    <a:p>
                      <a:r>
                        <a:rPr lang="fr-FR" sz="1100" dirty="0">
                          <a:effectLst/>
                        </a:rPr>
                        <a:t> </a:t>
                      </a:r>
                    </a:p>
                    <a:p>
                      <a:r>
                        <a:rPr lang="fr-FR" sz="1100" dirty="0">
                          <a:effectLst/>
                        </a:rPr>
                        <a:t>Résolution de problèmes impliquant des prix  </a:t>
                      </a:r>
                    </a:p>
                    <a:p>
                      <a:r>
                        <a:rPr lang="fr-FR" sz="1100" dirty="0">
                          <a:effectLst/>
                        </a:rPr>
                        <a:t> </a:t>
                      </a:r>
                    </a:p>
                    <a:p>
                      <a:r>
                        <a:rPr lang="fr-FR" sz="1100" dirty="0">
                          <a:effectLst/>
                        </a:rPr>
                        <a:t>Résolution de problèmes</a:t>
                      </a:r>
                    </a:p>
                    <a:p>
                      <a:r>
                        <a:rPr lang="fr-FR" sz="1100" dirty="0">
                          <a:effectLst/>
                        </a:rPr>
                        <a:t>du champ additif : </a:t>
                      </a:r>
                    </a:p>
                    <a:p>
                      <a:r>
                        <a:rPr lang="fr-FR" sz="1100" dirty="0">
                          <a:effectLst/>
                        </a:rPr>
                        <a:t>problèmes de comparaison.</a:t>
                      </a:r>
                    </a:p>
                    <a:p>
                      <a:r>
                        <a:rPr lang="fr-FR" sz="1100" dirty="0">
                          <a:effectLst/>
                        </a:rPr>
                        <a:t> </a:t>
                      </a:r>
                    </a:p>
                    <a:p>
                      <a:r>
                        <a:rPr lang="fr-FR" sz="1100" dirty="0">
                          <a:effectLst/>
                        </a:rPr>
                        <a:t>Résolution de problèmes impliquant des durées </a:t>
                      </a:r>
                    </a:p>
                    <a:p>
                      <a:r>
                        <a:rPr lang="fr-FR" sz="1100" dirty="0">
                          <a:effectLst/>
                        </a:rPr>
                        <a:t> </a:t>
                      </a:r>
                    </a:p>
                    <a:p>
                      <a:r>
                        <a:rPr lang="fr-FR" sz="1100" dirty="0">
                          <a:effectLst/>
                        </a:rPr>
                        <a:t>Résolution de problèmes </a:t>
                      </a:r>
                    </a:p>
                    <a:p>
                      <a:r>
                        <a:rPr lang="fr-FR" sz="1100" dirty="0">
                          <a:effectLst/>
                        </a:rPr>
                        <a:t>En deux étapes mixant </a:t>
                      </a:r>
                    </a:p>
                    <a:p>
                      <a:r>
                        <a:rPr lang="fr-FR" sz="1100" dirty="0">
                          <a:effectLst/>
                        </a:rPr>
                        <a:t>addition ou soustraction </a:t>
                      </a:r>
                    </a:p>
                    <a:p>
                      <a:r>
                        <a:rPr lang="fr-FR" sz="1100" dirty="0">
                          <a:effectLst/>
                        </a:rPr>
                        <a:t>et multiplication</a:t>
                      </a:r>
                    </a:p>
                  </a:txBody>
                  <a:tcPr marL="15506" marR="15506" marT="15506" marB="15506"/>
                </a:tc>
                <a:extLst>
                  <a:ext uri="{0D108BD9-81ED-4DB2-BD59-A6C34878D82A}">
                    <a16:rowId xmlns:a16="http://schemas.microsoft.com/office/drawing/2014/main" val="3119325386"/>
                  </a:ext>
                </a:extLst>
              </a:tr>
            </a:tbl>
          </a:graphicData>
        </a:graphic>
      </p:graphicFrame>
      <p:graphicFrame>
        <p:nvGraphicFramePr>
          <p:cNvPr id="5" name="Tableau 4">
            <a:extLst>
              <a:ext uri="{FF2B5EF4-FFF2-40B4-BE49-F238E27FC236}">
                <a16:creationId xmlns:a16="http://schemas.microsoft.com/office/drawing/2014/main" id="{6D36C7D0-7003-4632-9D9E-04693707E532}"/>
              </a:ext>
            </a:extLst>
          </p:cNvPr>
          <p:cNvGraphicFramePr>
            <a:graphicFrameLocks noGrp="1"/>
          </p:cNvGraphicFramePr>
          <p:nvPr>
            <p:extLst>
              <p:ext uri="{D42A27DB-BD31-4B8C-83A1-F6EECF244321}">
                <p14:modId xmlns:p14="http://schemas.microsoft.com/office/powerpoint/2010/main" val="3525507830"/>
              </p:ext>
            </p:extLst>
          </p:nvPr>
        </p:nvGraphicFramePr>
        <p:xfrm>
          <a:off x="108045" y="5163780"/>
          <a:ext cx="9689910" cy="1124056"/>
        </p:xfrm>
        <a:graphic>
          <a:graphicData uri="http://schemas.openxmlformats.org/drawingml/2006/table">
            <a:tbl>
              <a:tblPr>
                <a:tableStyleId>{ED083AE6-46FA-4A59-8FB0-9F97EB10719F}</a:tableStyleId>
              </a:tblPr>
              <a:tblGrid>
                <a:gridCol w="1938347">
                  <a:extLst>
                    <a:ext uri="{9D8B030D-6E8A-4147-A177-3AD203B41FA5}">
                      <a16:colId xmlns:a16="http://schemas.microsoft.com/office/drawing/2014/main" val="1763665281"/>
                    </a:ext>
                  </a:extLst>
                </a:gridCol>
                <a:gridCol w="3876087">
                  <a:extLst>
                    <a:ext uri="{9D8B030D-6E8A-4147-A177-3AD203B41FA5}">
                      <a16:colId xmlns:a16="http://schemas.microsoft.com/office/drawing/2014/main" val="392537605"/>
                    </a:ext>
                  </a:extLst>
                </a:gridCol>
                <a:gridCol w="1937738">
                  <a:extLst>
                    <a:ext uri="{9D8B030D-6E8A-4147-A177-3AD203B41FA5}">
                      <a16:colId xmlns:a16="http://schemas.microsoft.com/office/drawing/2014/main" val="4039982296"/>
                    </a:ext>
                  </a:extLst>
                </a:gridCol>
                <a:gridCol w="1937738">
                  <a:extLst>
                    <a:ext uri="{9D8B030D-6E8A-4147-A177-3AD203B41FA5}">
                      <a16:colId xmlns:a16="http://schemas.microsoft.com/office/drawing/2014/main" val="368635167"/>
                    </a:ext>
                  </a:extLst>
                </a:gridCol>
              </a:tblGrid>
              <a:tr h="368625">
                <a:tc gridSpan="4">
                  <a:txBody>
                    <a:bodyPr/>
                    <a:lstStyle/>
                    <a:p>
                      <a:pPr algn="just"/>
                      <a:r>
                        <a:rPr lang="fr-FR" sz="1100" dirty="0">
                          <a:effectLst/>
                        </a:rPr>
                        <a:t>Comparer, estimer, mesurer des longueurs, des masses, des contenances, des durées. </a:t>
                      </a:r>
                    </a:p>
                    <a:p>
                      <a:pPr algn="just"/>
                      <a:r>
                        <a:rPr lang="fr-FR" sz="1100" dirty="0">
                          <a:effectLst/>
                        </a:rPr>
                        <a:t>Utiliser le lexique, les unités, les instruments de mesures spécifiques de ces grandeurs.</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solidFill>
                      <a:schemeClr val="accent4">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76942024"/>
                  </a:ext>
                </a:extLst>
              </a:tr>
              <a:tr h="626554">
                <a:tc>
                  <a:txBody>
                    <a:bodyPr/>
                    <a:lstStyle/>
                    <a:p>
                      <a:r>
                        <a:rPr lang="fr-FR" sz="1100" dirty="0">
                          <a:effectLst/>
                        </a:rPr>
                        <a:t>Mesure de longueurs : </a:t>
                      </a:r>
                    </a:p>
                    <a:p>
                      <a:pPr>
                        <a:spcAft>
                          <a:spcPts val="600"/>
                        </a:spcAft>
                      </a:pPr>
                      <a:r>
                        <a:rPr lang="fr-FR" sz="1100" kern="150" dirty="0">
                          <a:effectLst/>
                        </a:rPr>
                        <a:t>le centimètre</a:t>
                      </a:r>
                      <a:endParaRPr lang="fr-FR" sz="110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29554" marR="29554" marT="29554" marB="29554"/>
                </a:tc>
                <a:tc>
                  <a:txBody>
                    <a:bodyPr/>
                    <a:lstStyle/>
                    <a:p>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tc>
                <a:tc>
                  <a:txBody>
                    <a:bodyPr/>
                    <a:lstStyle/>
                    <a:p>
                      <a:r>
                        <a:rPr lang="fr-FR" sz="1100">
                          <a:effectLst/>
                        </a:rPr>
                        <a:t>Mesures de longueurs : </a:t>
                      </a:r>
                    </a:p>
                    <a:p>
                      <a:r>
                        <a:rPr lang="fr-FR" sz="1100">
                          <a:effectLst/>
                        </a:rPr>
                        <a:t>centimètre, mètre et décimètre</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tc>
                <a:tc>
                  <a:txBody>
                    <a:bodyPr/>
                    <a:lstStyle/>
                    <a:p>
                      <a:r>
                        <a:rPr lang="fr-FR" sz="1100" dirty="0">
                          <a:effectLst/>
                        </a:rPr>
                        <a:t>Problèmes impliquant des prix</a:t>
                      </a:r>
                    </a:p>
                    <a:p>
                      <a:r>
                        <a:rPr lang="fr-FR" sz="1100" dirty="0">
                          <a:effectLst/>
                        </a:rPr>
                        <a:t>Mesures de longueurs : </a:t>
                      </a:r>
                    </a:p>
                    <a:p>
                      <a:r>
                        <a:rPr lang="fr-FR" sz="1100" dirty="0">
                          <a:effectLst/>
                        </a:rPr>
                        <a:t>Le kilomètre</a:t>
                      </a:r>
                    </a:p>
                    <a:p>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9554" marR="29554" marT="29554" marB="29554"/>
                </a:tc>
                <a:extLst>
                  <a:ext uri="{0D108BD9-81ED-4DB2-BD59-A6C34878D82A}">
                    <a16:rowId xmlns:a16="http://schemas.microsoft.com/office/drawing/2014/main" val="2457744950"/>
                  </a:ext>
                </a:extLst>
              </a:tr>
            </a:tbl>
          </a:graphicData>
        </a:graphic>
      </p:graphicFrame>
    </p:spTree>
    <p:extLst>
      <p:ext uri="{BB962C8B-B14F-4D97-AF65-F5344CB8AC3E}">
        <p14:creationId xmlns:p14="http://schemas.microsoft.com/office/powerpoint/2010/main" val="295828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5">
            <a:extLst>
              <a:ext uri="{FF2B5EF4-FFF2-40B4-BE49-F238E27FC236}">
                <a16:creationId xmlns:a16="http://schemas.microsoft.com/office/drawing/2014/main" id="{454F6ADD-CE6A-4BA2-9074-3D45AAFD14C3}"/>
              </a:ext>
            </a:extLst>
          </p:cNvPr>
          <p:cNvSpPr txBox="1">
            <a:spLocks noChangeArrowheads="1"/>
          </p:cNvSpPr>
          <p:nvPr/>
        </p:nvSpPr>
        <p:spPr bwMode="auto">
          <a:xfrm>
            <a:off x="9147175" y="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a:ln>
                  <a:noFill/>
                </a:ln>
                <a:solidFill>
                  <a:srgbClr val="92D050"/>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a:ln>
                <a:noFill/>
              </a:ln>
              <a:solidFill>
                <a:schemeClr val="tx1"/>
              </a:solidFill>
              <a:effectLst/>
              <a:latin typeface="KG Second Chances Solid" panose="02000000000000000000" pitchFamily="2" charset="0"/>
            </a:endParaRPr>
          </a:p>
        </p:txBody>
      </p:sp>
      <p:sp>
        <p:nvSpPr>
          <p:cNvPr id="5" name="Zone de texte 4">
            <a:extLst>
              <a:ext uri="{FF2B5EF4-FFF2-40B4-BE49-F238E27FC236}">
                <a16:creationId xmlns:a16="http://schemas.microsoft.com/office/drawing/2014/main" id="{6D6343F9-F724-479F-806D-9B4C5EBA4E4D}"/>
              </a:ext>
            </a:extLst>
          </p:cNvPr>
          <p:cNvSpPr txBox="1">
            <a:spLocks noChangeArrowheads="1"/>
          </p:cNvSpPr>
          <p:nvPr/>
        </p:nvSpPr>
        <p:spPr bwMode="auto">
          <a:xfrm>
            <a:off x="0" y="0"/>
            <a:ext cx="1238250" cy="29527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92D050"/>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tx1"/>
              </a:solidFill>
              <a:effectLst/>
              <a:latin typeface="KG Second Chances Solid" panose="02000000000000000000" pitchFamily="2" charset="0"/>
            </a:endParaRPr>
          </a:p>
        </p:txBody>
      </p:sp>
      <p:sp>
        <p:nvSpPr>
          <p:cNvPr id="6" name="Rectangle 3">
            <a:extLst>
              <a:ext uri="{FF2B5EF4-FFF2-40B4-BE49-F238E27FC236}">
                <a16:creationId xmlns:a16="http://schemas.microsoft.com/office/drawing/2014/main" id="{7937D763-C106-45E3-9F05-24E6E54D98BE}"/>
              </a:ext>
            </a:extLst>
          </p:cNvPr>
          <p:cNvSpPr>
            <a:spLocks noChangeArrowheads="1"/>
          </p:cNvSpPr>
          <p:nvPr/>
        </p:nvSpPr>
        <p:spPr bwMode="auto">
          <a:xfrm>
            <a:off x="0" y="-457200"/>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 name="Rectangle 6">
            <a:extLst>
              <a:ext uri="{FF2B5EF4-FFF2-40B4-BE49-F238E27FC236}">
                <a16:creationId xmlns:a16="http://schemas.microsoft.com/office/drawing/2014/main" id="{339F48F2-0901-4695-8343-5BD47AC5583C}"/>
              </a:ext>
            </a:extLst>
          </p:cNvPr>
          <p:cNvSpPr>
            <a:spLocks noChangeArrowheads="1"/>
          </p:cNvSpPr>
          <p:nvPr/>
        </p:nvSpPr>
        <p:spPr bwMode="auto">
          <a:xfrm>
            <a:off x="3508181" y="18276"/>
            <a:ext cx="288963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1600" b="1" i="0" u="none" strike="noStrike" cap="none" normalizeH="0" baseline="0" dirty="0">
                <a:ln>
                  <a:noFill/>
                </a:ln>
                <a:solidFill>
                  <a:srgbClr val="92D050"/>
                </a:solidFill>
                <a:effectLst/>
                <a:latin typeface="KG Second Chances Solid" panose="02000000000000000000" pitchFamily="2" charset="0"/>
                <a:ea typeface="SimSun" panose="02010600030101010101" pitchFamily="2" charset="-122"/>
                <a:cs typeface="Times New Roman" panose="02020603050405020304" pitchFamily="18" charset="0"/>
              </a:rPr>
              <a:t>QUESTIONNER LE MONDE</a:t>
            </a:r>
            <a:endParaRPr kumimoji="0" lang="fr-FR" altLang="zh-CN" sz="900" b="0" i="0" u="none" strike="noStrike" cap="none" normalizeH="0" baseline="0" dirty="0">
              <a:ln>
                <a:noFill/>
              </a:ln>
              <a:solidFill>
                <a:schemeClr val="tx1"/>
              </a:solidFill>
              <a:effectLst/>
              <a:latin typeface="KG Second Chances Solid" panose="02000000000000000000"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1400" b="1" i="0" u="sng" strike="noStrike" cap="none" normalizeH="0" baseline="0" dirty="0">
                <a:ln>
                  <a:noFill/>
                </a:ln>
                <a:solidFill>
                  <a:srgbClr val="A8D08D"/>
                </a:solidFill>
                <a:effectLst/>
                <a:latin typeface="KG Eliza Schuyler Script" panose="03000500000000020002" pitchFamily="66" charset="0"/>
                <a:ea typeface="SimSun" panose="02010600030101010101" pitchFamily="2" charset="-122"/>
                <a:cs typeface="Times New Roman" panose="02020603050405020304" pitchFamily="18" charset="0"/>
              </a:rPr>
              <a:t>Le vivant, la matière et les objets</a:t>
            </a:r>
          </a:p>
        </p:txBody>
      </p:sp>
      <p:graphicFrame>
        <p:nvGraphicFramePr>
          <p:cNvPr id="8" name="Tableau 7">
            <a:extLst>
              <a:ext uri="{FF2B5EF4-FFF2-40B4-BE49-F238E27FC236}">
                <a16:creationId xmlns:a16="http://schemas.microsoft.com/office/drawing/2014/main" id="{F336539B-9C10-4D26-907A-97BA4BE746FF}"/>
              </a:ext>
            </a:extLst>
          </p:cNvPr>
          <p:cNvGraphicFramePr>
            <a:graphicFrameLocks noGrp="1"/>
          </p:cNvGraphicFramePr>
          <p:nvPr>
            <p:extLst>
              <p:ext uri="{D42A27DB-BD31-4B8C-83A1-F6EECF244321}">
                <p14:modId xmlns:p14="http://schemas.microsoft.com/office/powerpoint/2010/main" val="1064743434"/>
              </p:ext>
            </p:extLst>
          </p:nvPr>
        </p:nvGraphicFramePr>
        <p:xfrm>
          <a:off x="76200" y="572274"/>
          <a:ext cx="9753600" cy="5522452"/>
        </p:xfrm>
        <a:graphic>
          <a:graphicData uri="http://schemas.openxmlformats.org/drawingml/2006/table">
            <a:tbl>
              <a:tblPr>
                <a:tableStyleId>{E8B1032C-EA38-4F05-BA0D-38AFFFC7BED3}</a:tableStyleId>
              </a:tblPr>
              <a:tblGrid>
                <a:gridCol w="1950107">
                  <a:extLst>
                    <a:ext uri="{9D8B030D-6E8A-4147-A177-3AD203B41FA5}">
                      <a16:colId xmlns:a16="http://schemas.microsoft.com/office/drawing/2014/main" val="905781693"/>
                    </a:ext>
                  </a:extLst>
                </a:gridCol>
                <a:gridCol w="1950720">
                  <a:extLst>
                    <a:ext uri="{9D8B030D-6E8A-4147-A177-3AD203B41FA5}">
                      <a16:colId xmlns:a16="http://schemas.microsoft.com/office/drawing/2014/main" val="595086239"/>
                    </a:ext>
                  </a:extLst>
                </a:gridCol>
                <a:gridCol w="1950720">
                  <a:extLst>
                    <a:ext uri="{9D8B030D-6E8A-4147-A177-3AD203B41FA5}">
                      <a16:colId xmlns:a16="http://schemas.microsoft.com/office/drawing/2014/main" val="4203278680"/>
                    </a:ext>
                  </a:extLst>
                </a:gridCol>
                <a:gridCol w="1950720">
                  <a:extLst>
                    <a:ext uri="{9D8B030D-6E8A-4147-A177-3AD203B41FA5}">
                      <a16:colId xmlns:a16="http://schemas.microsoft.com/office/drawing/2014/main" val="102924498"/>
                    </a:ext>
                  </a:extLst>
                </a:gridCol>
                <a:gridCol w="1951333">
                  <a:extLst>
                    <a:ext uri="{9D8B030D-6E8A-4147-A177-3AD203B41FA5}">
                      <a16:colId xmlns:a16="http://schemas.microsoft.com/office/drawing/2014/main" val="1989695125"/>
                    </a:ext>
                  </a:extLst>
                </a:gridCol>
              </a:tblGrid>
              <a:tr h="126057">
                <a:tc>
                  <a:txBody>
                    <a:bodyPr/>
                    <a:lstStyle/>
                    <a:p>
                      <a:pPr algn="ctr"/>
                      <a:r>
                        <a:rPr lang="fr-FR" sz="1100" kern="150">
                          <a:effectLst/>
                          <a:latin typeface="KG What the Teacher Wants" panose="02000000000000000000" pitchFamily="2" charset="0"/>
                        </a:rPr>
                        <a:t>Période 1</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8538" marR="18538" marT="18538" marB="18538">
                    <a:solidFill>
                      <a:schemeClr val="accent6">
                        <a:lumMod val="20000"/>
                        <a:lumOff val="80000"/>
                      </a:schemeClr>
                    </a:solidFill>
                  </a:tcPr>
                </a:tc>
                <a:extLst>
                  <a:ext uri="{0D108BD9-81ED-4DB2-BD59-A6C34878D82A}">
                    <a16:rowId xmlns:a16="http://schemas.microsoft.com/office/drawing/2014/main" val="3260193638"/>
                  </a:ext>
                </a:extLst>
              </a:tr>
              <a:tr h="619501">
                <a:tc>
                  <a:txBody>
                    <a:bodyPr/>
                    <a:lstStyle/>
                    <a:p>
                      <a:pPr algn="l"/>
                      <a:r>
                        <a:rPr lang="fr-FR" sz="1050" dirty="0">
                          <a:effectLst/>
                        </a:rPr>
                        <a:t>Connaitre des caractéristiques du monde vivant, ses interactions, sa diversité. Reconnaitre des comportements favorables à sa santé.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8538" marR="18538" marT="18538" marB="18538">
                    <a:solidFill>
                      <a:schemeClr val="accent6">
                        <a:lumMod val="60000"/>
                        <a:lumOff val="40000"/>
                      </a:schemeClr>
                    </a:solidFill>
                  </a:tcPr>
                </a:tc>
                <a:tc>
                  <a:txBody>
                    <a:bodyPr/>
                    <a:lstStyle/>
                    <a:p>
                      <a:pPr algn="l"/>
                      <a:r>
                        <a:rPr lang="fr-FR" sz="1050" dirty="0">
                          <a:effectLst/>
                        </a:rPr>
                        <a:t>Réaliser quelques objets et circuits électriques simples, en respectant des règles élémentaires de sécurité.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tc>
                  <a:txBody>
                    <a:bodyPr/>
                    <a:lstStyle/>
                    <a:p>
                      <a:pPr algn="l"/>
                      <a:r>
                        <a:rPr lang="fr-FR" sz="1050" dirty="0">
                          <a:effectLst/>
                        </a:rPr>
                        <a:t>Identifier les trois états de la matière et observer des changements d'états.</a:t>
                      </a:r>
                    </a:p>
                    <a:p>
                      <a:pPr algn="l"/>
                      <a:r>
                        <a:rPr lang="fr-FR" sz="1050" dirty="0">
                          <a:effectLst/>
                        </a:rPr>
                        <a:t>Identifier un changement d'état de l'eau dans un phénomène de la vie quotidienne.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tc>
                  <a:txBody>
                    <a:bodyPr/>
                    <a:lstStyle/>
                    <a:p>
                      <a:pPr algn="l"/>
                      <a:r>
                        <a:rPr lang="fr-FR" sz="1050" dirty="0">
                          <a:effectLst/>
                        </a:rPr>
                        <a:t>Connaitre des caractéristiques du monde vivant, ses interactions, sa diversité.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tc>
                  <a:txBody>
                    <a:bodyPr/>
                    <a:lstStyle/>
                    <a:p>
                      <a:pPr algn="l"/>
                      <a:r>
                        <a:rPr lang="fr-FR" sz="1050" dirty="0">
                          <a:effectLst/>
                        </a:rPr>
                        <a:t>Connaitre des caractéristiques du monde vivant, ses interactions, sa diversité.</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371" marR="3371" marT="0" marB="0">
                    <a:solidFill>
                      <a:schemeClr val="accent6">
                        <a:lumMod val="60000"/>
                        <a:lumOff val="40000"/>
                      </a:schemeClr>
                    </a:solidFill>
                  </a:tcPr>
                </a:tc>
                <a:extLst>
                  <a:ext uri="{0D108BD9-81ED-4DB2-BD59-A6C34878D82A}">
                    <a16:rowId xmlns:a16="http://schemas.microsoft.com/office/drawing/2014/main" val="2652811318"/>
                  </a:ext>
                </a:extLst>
              </a:tr>
              <a:tr h="2852132">
                <a:tc>
                  <a:txBody>
                    <a:bodyPr/>
                    <a:lstStyle/>
                    <a:p>
                      <a:pPr marL="171450" indent="-171450" algn="l">
                        <a:buFont typeface="Arial" panose="020B0604020202020204" pitchFamily="34" charset="0"/>
                        <a:buChar char="•"/>
                      </a:pPr>
                      <a:r>
                        <a:rPr lang="fr-FR" sz="1050" dirty="0">
                          <a:effectLst/>
                        </a:rPr>
                        <a:t>Repérer les éléments permettant la réalisation d'un mouvement corporel.</a:t>
                      </a:r>
                    </a:p>
                    <a:p>
                      <a:pPr marL="171450" indent="-171450" algn="l">
                        <a:buFont typeface="Arial" panose="020B0604020202020204" pitchFamily="34" charset="0"/>
                        <a:buChar char="•"/>
                      </a:pPr>
                      <a:r>
                        <a:rPr lang="fr-FR" sz="1050" dirty="0">
                          <a:effectLst/>
                        </a:rPr>
                        <a:t>Mesurer et observer la croissance de son corps (poids, taille, pointure, modifications de la dentition). </a:t>
                      </a:r>
                    </a:p>
                    <a:p>
                      <a:pPr marL="171450" indent="-171450" algn="l">
                        <a:buFont typeface="Arial" panose="020B0604020202020204" pitchFamily="34" charset="0"/>
                        <a:buChar char="•"/>
                      </a:pPr>
                      <a:r>
                        <a:rPr lang="fr-FR" sz="1050" dirty="0">
                          <a:effectLst/>
                        </a:rPr>
                        <a:t>Mettre en œuvre et apprécier quelques règles d'hygiène de vie : variété alimentaire, activité physique, capacité à se relaxer et mise en relation de son âge et de ses besoins en sommeil, habitudes quotidiennes de propreté (dents, mains, corps).</a:t>
                      </a:r>
                    </a:p>
                    <a:p>
                      <a:pPr marL="171450" indent="-171450" algn="l">
                        <a:buFont typeface="Arial" panose="020B0604020202020204" pitchFamily="34" charset="0"/>
                        <a:buChar char="•"/>
                      </a:pPr>
                      <a:r>
                        <a:rPr lang="fr-FR" sz="1050" dirty="0">
                          <a:effectLst/>
                        </a:rPr>
                        <a:t>Connaître les catégories d'aliments, leur origine, la notion d'équilibre alimentaire (sur un repas) </a:t>
                      </a:r>
                    </a:p>
                    <a:p>
                      <a:pPr marL="171450" indent="-171450" algn="l">
                        <a:buFont typeface="Arial" panose="020B0604020202020204" pitchFamily="34" charset="0"/>
                        <a:buChar char="•"/>
                      </a:pPr>
                      <a:r>
                        <a:rPr lang="fr-FR" sz="1050" dirty="0">
                          <a:effectLst/>
                        </a:rPr>
                        <a:t>Connaître les effets positifs d'une pratique physique régulière sur l'organisme.</a:t>
                      </a:r>
                    </a:p>
                    <a:p>
                      <a:pPr marL="171450" indent="-171450" algn="l">
                        <a:buFont typeface="Arial" panose="020B0604020202020204" pitchFamily="34" charset="0"/>
                        <a:buChar char="•"/>
                      </a:pPr>
                      <a:r>
                        <a:rPr lang="fr-FR" sz="1050" dirty="0">
                          <a:effectLst/>
                        </a:rPr>
                        <a:t>Connaître les changements des rythmes d'activité quotidiens (sommeil, activité, repos...).</a:t>
                      </a:r>
                    </a:p>
                    <a:p>
                      <a:pPr marL="0" indent="0" algn="l">
                        <a:buFont typeface="Arial" panose="020B0604020202020204" pitchFamily="34" charset="0"/>
                        <a:buNone/>
                      </a:pPr>
                      <a:endParaRPr lang="fr-FR" sz="1050" dirty="0">
                        <a:effectLst/>
                      </a:endParaRPr>
                    </a:p>
                    <a:p>
                      <a:pPr marL="171450" indent="-171450" algn="l">
                        <a:buFont typeface="Arial" panose="020B0604020202020204" pitchFamily="34" charset="0"/>
                        <a:buChar char="•"/>
                      </a:pPr>
                      <a:r>
                        <a:rPr lang="fr-FR" sz="1050" dirty="0">
                          <a:solidFill>
                            <a:schemeClr val="accent6"/>
                          </a:solidFill>
                          <a:effectLst/>
                        </a:rPr>
                        <a:t>Fichier « le corps humain »</a:t>
                      </a:r>
                    </a:p>
                  </a:txBody>
                  <a:tcPr marL="18538" marR="18538" marT="18538" marB="18538"/>
                </a:tc>
                <a:tc>
                  <a:txBody>
                    <a:bodyPr/>
                    <a:lstStyle/>
                    <a:p>
                      <a:pPr marL="171450" indent="-171450" algn="l">
                        <a:buFont typeface="Arial" panose="020B0604020202020204" pitchFamily="34" charset="0"/>
                        <a:buChar char="•"/>
                      </a:pPr>
                      <a:r>
                        <a:rPr lang="fr-FR" sz="1050" dirty="0">
                          <a:effectLst/>
                        </a:rPr>
                        <a:t>Identifier les propriétés de la matière vis-à-vis du courant électrique.</a:t>
                      </a:r>
                    </a:p>
                    <a:p>
                      <a:pPr marL="171450" indent="-171450" algn="l">
                        <a:buFont typeface="Arial" panose="020B0604020202020204" pitchFamily="34" charset="0"/>
                        <a:buChar char="•"/>
                      </a:pPr>
                      <a:r>
                        <a:rPr lang="fr-FR" sz="1050" dirty="0">
                          <a:effectLst/>
                        </a:rPr>
                        <a:t>Différencier des objets selon qu'ils sont alimentés avec des piles ou avec le courant du secteur.</a:t>
                      </a:r>
                    </a:p>
                    <a:p>
                      <a:pPr marL="171450" indent="-171450" algn="l">
                        <a:buFont typeface="Arial" panose="020B0604020202020204" pitchFamily="34" charset="0"/>
                        <a:buChar char="•"/>
                      </a:pPr>
                      <a:r>
                        <a:rPr lang="fr-FR" sz="1050" dirty="0">
                          <a:effectLst/>
                        </a:rPr>
                        <a:t>Connaître les constituants et le fonctionnement d'un circuit électrique simple, des exemples de bon conducteurs et d'isolants, le rôle de l'interrupteur, les règles élémentaires de sécurité.</a:t>
                      </a:r>
                    </a:p>
                    <a:p>
                      <a:pPr marL="0" indent="0" algn="l">
                        <a:buFont typeface="Arial" panose="020B0604020202020204" pitchFamily="34" charset="0"/>
                        <a:buNone/>
                      </a:pPr>
                      <a:endParaRPr lang="fr-FR" sz="1050" dirty="0">
                        <a:effectLst/>
                      </a:endParaRPr>
                    </a:p>
                    <a:p>
                      <a:pPr marL="171450" indent="-171450" algn="l">
                        <a:buFont typeface="Arial" panose="020B0604020202020204" pitchFamily="34" charset="0"/>
                        <a:buChar char="•"/>
                      </a:pPr>
                      <a:r>
                        <a:rPr lang="fr-FR" sz="1050" dirty="0">
                          <a:solidFill>
                            <a:schemeClr val="accent6"/>
                          </a:solidFill>
                          <a:effectLst/>
                        </a:rPr>
                        <a:t>Fichier « l’électricité »</a:t>
                      </a:r>
                    </a:p>
                    <a:p>
                      <a:pPr marL="0" indent="0" algn="l">
                        <a:spcAft>
                          <a:spcPts val="600"/>
                        </a:spcAft>
                        <a:buFont typeface="Arial" panose="020B0604020202020204" pitchFamily="34" charset="0"/>
                        <a:buNone/>
                      </a:pP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8538" marR="18538" marT="18538" marB="18538"/>
                </a:tc>
                <a:tc>
                  <a:txBody>
                    <a:bodyPr/>
                    <a:lstStyle/>
                    <a:p>
                      <a:pPr marL="171450" indent="-171450" algn="l">
                        <a:buFont typeface="Arial" panose="020B0604020202020204" pitchFamily="34" charset="0"/>
                        <a:buChar char="•"/>
                      </a:pPr>
                      <a:r>
                        <a:rPr lang="fr-FR" sz="1050" dirty="0">
                          <a:effectLst/>
                        </a:rPr>
                        <a:t> Comparer et mesurer la température, l à l'état liquide et à l'état solide.</a:t>
                      </a:r>
                    </a:p>
                    <a:p>
                      <a:pPr marL="171450" indent="-171450" algn="l">
                        <a:buFont typeface="Arial" panose="020B0604020202020204" pitchFamily="34" charset="0"/>
                        <a:buChar char="•"/>
                      </a:pPr>
                      <a:r>
                        <a:rPr lang="fr-FR" sz="1050" dirty="0">
                          <a:effectLst/>
                        </a:rPr>
                        <a:t>Reconnaitre les états de l'eau et leur manifestation dans divers phénomènes naturels.</a:t>
                      </a:r>
                    </a:p>
                    <a:p>
                      <a:pPr marL="171450" indent="-171450" algn="l">
                        <a:buFont typeface="Arial" panose="020B0604020202020204" pitchFamily="34" charset="0"/>
                        <a:buChar char="•"/>
                      </a:pPr>
                      <a:r>
                        <a:rPr lang="fr-FR" sz="1050" dirty="0">
                          <a:effectLst/>
                        </a:rPr>
                        <a:t>Mettre en œuvre des expériences simples impliquant l'eau.</a:t>
                      </a:r>
                    </a:p>
                    <a:p>
                      <a:pPr marL="171450" indent="-171450" algn="l">
                        <a:buFont typeface="Arial" panose="020B0604020202020204" pitchFamily="34" charset="0"/>
                        <a:buChar char="•"/>
                      </a:pPr>
                      <a:r>
                        <a:rPr lang="fr-FR" sz="1050" dirty="0">
                          <a:effectLst/>
                        </a:rPr>
                        <a:t>Connaître quelques propriétés des solides, des liquides et des gaz, les changements d'états de la matière, notamment solidification, condensation et fusion, les états de l'eau (liquide, glace, vapeur d'eau).</a:t>
                      </a:r>
                    </a:p>
                    <a:p>
                      <a:pPr marL="0" indent="0" algn="l">
                        <a:buFont typeface="Arial" panose="020B0604020202020204" pitchFamily="34" charset="0"/>
                        <a:buNone/>
                      </a:pPr>
                      <a:endParaRPr lang="fr-FR" sz="1050" dirty="0">
                        <a:effectLst/>
                      </a:endParaRPr>
                    </a:p>
                    <a:p>
                      <a:pPr marL="171450" indent="-171450" algn="l">
                        <a:buFont typeface="Arial" panose="020B0604020202020204" pitchFamily="34" charset="0"/>
                        <a:buChar char="•"/>
                      </a:pPr>
                      <a:r>
                        <a:rPr lang="fr-FR" sz="1050" dirty="0">
                          <a:solidFill>
                            <a:schemeClr val="accent6"/>
                          </a:solidFill>
                          <a:effectLst/>
                        </a:rPr>
                        <a:t>Fichier « l’eau dans tous ses états »</a:t>
                      </a:r>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8538" marR="18538" marT="18538" marB="18538"/>
                </a:tc>
                <a:tc>
                  <a:txBody>
                    <a:bodyPr/>
                    <a:lstStyle/>
                    <a:p>
                      <a:pPr marL="171450" indent="-171450" algn="l">
                        <a:buFont typeface="Arial" panose="020B0604020202020204" pitchFamily="34" charset="0"/>
                        <a:buChar char="•"/>
                      </a:pPr>
                      <a:r>
                        <a:rPr lang="fr-FR" sz="1050" dirty="0">
                          <a:effectLst/>
                        </a:rPr>
                        <a:t>Identifier ce qui est animal, végétal, minéral ou élaboré par des êtres vivants. Connaître le développement d'animaux le cycle de vie des êtres vivants, les régimes alimentaires de quelques animaux. Avoir connaissance de la diversité des organismes vivants présents dans un milieu et leur interdépendance.</a:t>
                      </a:r>
                    </a:p>
                    <a:p>
                      <a:pPr marL="171450" indent="-171450" algn="l">
                        <a:buFont typeface="Arial" panose="020B0604020202020204" pitchFamily="34" charset="0"/>
                        <a:buChar char="•"/>
                      </a:pPr>
                      <a:r>
                        <a:rPr lang="fr-FR" sz="1050" dirty="0">
                          <a:effectLst/>
                        </a:rPr>
                        <a:t>Connaître les relations alimentaires entre les organismes vivants, les chaines de prédation.</a:t>
                      </a:r>
                    </a:p>
                    <a:p>
                      <a:pPr marL="0" indent="0" algn="l">
                        <a:buFont typeface="Arial" panose="020B0604020202020204" pitchFamily="34" charset="0"/>
                        <a:buNone/>
                      </a:pPr>
                      <a:r>
                        <a:rPr lang="fr-FR" sz="1050" dirty="0">
                          <a:effectLst/>
                        </a:rPr>
                        <a:t> </a:t>
                      </a:r>
                    </a:p>
                    <a:p>
                      <a:pPr marL="171450" indent="-171450" algn="l">
                        <a:buFont typeface="Arial" panose="020B0604020202020204" pitchFamily="34" charset="0"/>
                        <a:buChar char="•"/>
                      </a:pPr>
                      <a:r>
                        <a:rPr lang="fr-FR" sz="1050" dirty="0">
                          <a:solidFill>
                            <a:schemeClr val="accent6"/>
                          </a:solidFill>
                          <a:effectLst/>
                        </a:rPr>
                        <a:t>Fichier « le monde animal »</a:t>
                      </a:r>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8538" marR="18538" marT="18538" marB="18538"/>
                </a:tc>
                <a:tc>
                  <a:txBody>
                    <a:bodyPr/>
                    <a:lstStyle/>
                    <a:p>
                      <a:pPr marL="171450" indent="-171450" algn="l">
                        <a:buFont typeface="Arial" panose="020B0604020202020204" pitchFamily="34" charset="0"/>
                        <a:buChar char="•"/>
                      </a:pPr>
                      <a:r>
                        <a:rPr lang="fr-FR" sz="1050" dirty="0">
                          <a:effectLst/>
                        </a:rPr>
                        <a:t>Identifier ce qui est animal, végétal, minéral ou élaboré par des êtres vivants. Connaître le développement de végétaux, le cycle de vie des êtres vivants, quelques besoins vitaux des végétaux. Avoir connaissance de la diversité des organismes vivants présents dans un milieu et leur interdépendance.</a:t>
                      </a:r>
                    </a:p>
                    <a:p>
                      <a:pPr marL="0" indent="0" algn="l">
                        <a:buFont typeface="Arial" panose="020B0604020202020204" pitchFamily="34" charset="0"/>
                        <a:buNone/>
                      </a:pPr>
                      <a:endParaRPr lang="fr-FR" sz="1050" dirty="0">
                        <a:effectLst/>
                      </a:endParaRPr>
                    </a:p>
                    <a:p>
                      <a:pPr marL="171450" indent="-171450" algn="l">
                        <a:buFont typeface="Arial" panose="020B0604020202020204" pitchFamily="34" charset="0"/>
                        <a:buChar char="•"/>
                      </a:pPr>
                      <a:r>
                        <a:rPr lang="fr-FR" sz="1050" dirty="0">
                          <a:solidFill>
                            <a:schemeClr val="accent6"/>
                          </a:solidFill>
                          <a:effectLst/>
                        </a:rPr>
                        <a:t>Fichier « le monde végétal »</a:t>
                      </a:r>
                    </a:p>
                  </a:txBody>
                  <a:tcPr marL="3371" marR="3371" marT="0" marB="0"/>
                </a:tc>
                <a:extLst>
                  <a:ext uri="{0D108BD9-81ED-4DB2-BD59-A6C34878D82A}">
                    <a16:rowId xmlns:a16="http://schemas.microsoft.com/office/drawing/2014/main" val="1771527240"/>
                  </a:ext>
                </a:extLst>
              </a:tr>
            </a:tbl>
          </a:graphicData>
        </a:graphic>
      </p:graphicFrame>
      <p:graphicFrame>
        <p:nvGraphicFramePr>
          <p:cNvPr id="9" name="Tableau 8">
            <a:extLst>
              <a:ext uri="{FF2B5EF4-FFF2-40B4-BE49-F238E27FC236}">
                <a16:creationId xmlns:a16="http://schemas.microsoft.com/office/drawing/2014/main" id="{C20D845C-41E7-4818-9F71-D8FECADAAE47}"/>
              </a:ext>
            </a:extLst>
          </p:cNvPr>
          <p:cNvGraphicFramePr>
            <a:graphicFrameLocks noGrp="1"/>
          </p:cNvGraphicFramePr>
          <p:nvPr>
            <p:extLst>
              <p:ext uri="{D42A27DB-BD31-4B8C-83A1-F6EECF244321}">
                <p14:modId xmlns:p14="http://schemas.microsoft.com/office/powerpoint/2010/main" val="393094960"/>
              </p:ext>
            </p:extLst>
          </p:nvPr>
        </p:nvGraphicFramePr>
        <p:xfrm>
          <a:off x="2020186" y="5768590"/>
          <a:ext cx="7809614" cy="1034272"/>
        </p:xfrm>
        <a:graphic>
          <a:graphicData uri="http://schemas.openxmlformats.org/drawingml/2006/table">
            <a:tbl>
              <a:tblPr>
                <a:tableStyleId>{E8B1032C-EA38-4F05-BA0D-38AFFFC7BED3}</a:tableStyleId>
              </a:tblPr>
              <a:tblGrid>
                <a:gridCol w="7809614">
                  <a:extLst>
                    <a:ext uri="{9D8B030D-6E8A-4147-A177-3AD203B41FA5}">
                      <a16:colId xmlns:a16="http://schemas.microsoft.com/office/drawing/2014/main" val="2919378271"/>
                    </a:ext>
                  </a:extLst>
                </a:gridCol>
              </a:tblGrid>
              <a:tr h="288934">
                <a:tc>
                  <a:txBody>
                    <a:bodyPr/>
                    <a:lstStyle/>
                    <a:p>
                      <a:pPr algn="just"/>
                      <a:r>
                        <a:rPr lang="fr-FR" sz="1050" dirty="0">
                          <a:effectLst/>
                        </a:rPr>
                        <a:t>Comprendre la fonction et le fonctionnement d'objets fabriqués.</a:t>
                      </a:r>
                    </a:p>
                    <a:p>
                      <a:pPr algn="just"/>
                      <a:r>
                        <a:rPr lang="fr-FR" sz="1050" dirty="0">
                          <a:effectLst/>
                        </a:rPr>
                        <a:t>Commencer à s'approprier un environnement numérique.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8538" marR="18538" marT="18538" marB="18538">
                    <a:solidFill>
                      <a:schemeClr val="accent6">
                        <a:lumMod val="60000"/>
                        <a:lumOff val="40000"/>
                      </a:schemeClr>
                    </a:solidFill>
                  </a:tcPr>
                </a:tc>
                <a:extLst>
                  <a:ext uri="{0D108BD9-81ED-4DB2-BD59-A6C34878D82A}">
                    <a16:rowId xmlns:a16="http://schemas.microsoft.com/office/drawing/2014/main" val="2298541140"/>
                  </a:ext>
                </a:extLst>
              </a:tr>
              <a:tr h="547871">
                <a:tc>
                  <a:txBody>
                    <a:bodyPr/>
                    <a:lstStyle/>
                    <a:p>
                      <a:pPr marL="171450" indent="-171450" algn="just">
                        <a:buFont typeface="Arial" panose="020B0604020202020204" pitchFamily="34" charset="0"/>
                        <a:buChar char="•"/>
                      </a:pPr>
                      <a:r>
                        <a:rPr lang="fr-FR" sz="1050" dirty="0">
                          <a:effectLst/>
                        </a:rPr>
                        <a:t>Décrire l'architecture simple d'un dispositif informatique.</a:t>
                      </a:r>
                    </a:p>
                    <a:p>
                      <a:pPr marL="171450" indent="-171450" algn="just">
                        <a:buFont typeface="Arial" panose="020B0604020202020204" pitchFamily="34" charset="0"/>
                        <a:buChar char="•"/>
                      </a:pPr>
                      <a:r>
                        <a:rPr lang="fr-FR" sz="1050" dirty="0">
                          <a:effectLst/>
                        </a:rPr>
                        <a:t>Avoir acquis une familiarisation suffisante avec le traitement de texte et en faire un usage rationnel (en lien avec le français).</a:t>
                      </a:r>
                    </a:p>
                    <a:p>
                      <a:pPr marL="171450" indent="-171450" algn="just">
                        <a:buFont typeface="Arial" panose="020B0604020202020204" pitchFamily="34" charset="0"/>
                        <a:buChar char="•"/>
                      </a:pPr>
                      <a:r>
                        <a:rPr lang="fr-FR" sz="1050" dirty="0">
                          <a:effectLst/>
                        </a:rPr>
                        <a:t>Observer et utiliser des objets techniques et identifier leur fonction.</a:t>
                      </a:r>
                    </a:p>
                    <a:p>
                      <a:pPr marL="171450" indent="-171450" algn="just">
                        <a:buFont typeface="Arial" panose="020B0604020202020204" pitchFamily="34" charset="0"/>
                        <a:buChar char="•"/>
                      </a:pPr>
                      <a:r>
                        <a:rPr lang="fr-FR" sz="1050" dirty="0">
                          <a:effectLst/>
                        </a:rPr>
                        <a:t>Identifier des activités de la vie quotidienne ou professionnelle faisant appel à des outils et objets techniques.</a:t>
                      </a:r>
                    </a:p>
                  </a:txBody>
                  <a:tcPr marL="18538" marR="18538" marT="18538" marB="18538"/>
                </a:tc>
                <a:extLst>
                  <a:ext uri="{0D108BD9-81ED-4DB2-BD59-A6C34878D82A}">
                    <a16:rowId xmlns:a16="http://schemas.microsoft.com/office/drawing/2014/main" val="1145758564"/>
                  </a:ext>
                </a:extLst>
              </a:tr>
            </a:tbl>
          </a:graphicData>
        </a:graphic>
      </p:graphicFrame>
    </p:spTree>
    <p:extLst>
      <p:ext uri="{BB962C8B-B14F-4D97-AF65-F5344CB8AC3E}">
        <p14:creationId xmlns:p14="http://schemas.microsoft.com/office/powerpoint/2010/main" val="336626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 de texte 5">
            <a:extLst>
              <a:ext uri="{FF2B5EF4-FFF2-40B4-BE49-F238E27FC236}">
                <a16:creationId xmlns:a16="http://schemas.microsoft.com/office/drawing/2014/main" id="{A7257B04-8F06-4E7E-821B-EC284FB5B5CF}"/>
              </a:ext>
            </a:extLst>
          </p:cNvPr>
          <p:cNvSpPr txBox="1">
            <a:spLocks noChangeArrowheads="1"/>
          </p:cNvSpPr>
          <p:nvPr/>
        </p:nvSpPr>
        <p:spPr bwMode="auto">
          <a:xfrm>
            <a:off x="9147175" y="0"/>
            <a:ext cx="758825" cy="481013"/>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a:ln>
                  <a:noFill/>
                </a:ln>
                <a:solidFill>
                  <a:srgbClr val="92D050"/>
                </a:solidFill>
                <a:effectLst/>
                <a:latin typeface="KG Second Chances Solid" panose="02000000000000000000" pitchFamily="2" charset="0"/>
                <a:ea typeface="Calibri" panose="020F0502020204030204" pitchFamily="34" charset="0"/>
                <a:cs typeface="Times New Roman" panose="02020603050405020304" pitchFamily="18" charset="0"/>
              </a:rPr>
              <a:t>CE1</a:t>
            </a:r>
            <a:endParaRPr kumimoji="0" lang="fr-FR" altLang="fr-FR" sz="1800" b="0" i="0" u="none" strike="noStrike" cap="none" normalizeH="0" baseline="0">
              <a:ln>
                <a:noFill/>
              </a:ln>
              <a:solidFill>
                <a:schemeClr val="tx1"/>
              </a:solidFill>
              <a:effectLst/>
              <a:latin typeface="KG Second Chances Solid" panose="02000000000000000000" pitchFamily="2" charset="0"/>
            </a:endParaRPr>
          </a:p>
        </p:txBody>
      </p:sp>
      <p:sp>
        <p:nvSpPr>
          <p:cNvPr id="6" name="Zone de texte 4">
            <a:extLst>
              <a:ext uri="{FF2B5EF4-FFF2-40B4-BE49-F238E27FC236}">
                <a16:creationId xmlns:a16="http://schemas.microsoft.com/office/drawing/2014/main" id="{A78401D0-2281-4C7D-AA15-89A8D58FBFE5}"/>
              </a:ext>
            </a:extLst>
          </p:cNvPr>
          <p:cNvSpPr txBox="1">
            <a:spLocks noChangeArrowheads="1"/>
          </p:cNvSpPr>
          <p:nvPr/>
        </p:nvSpPr>
        <p:spPr bwMode="auto">
          <a:xfrm>
            <a:off x="0" y="0"/>
            <a:ext cx="1238250" cy="295275"/>
          </a:xfrm>
          <a:prstGeom prst="rect">
            <a:avLst/>
          </a:prstGeom>
          <a:solidFill>
            <a:srgbClr val="FFFFFF"/>
          </a:solidFill>
          <a:ln>
            <a:noFill/>
          </a:ln>
          <a:extLs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92D050"/>
                </a:solidFill>
                <a:effectLst/>
                <a:latin typeface="KG Second Chances Solid" panose="02000000000000000000" pitchFamily="2" charset="0"/>
                <a:ea typeface="Calibri" panose="020F0502020204030204" pitchFamily="34" charset="0"/>
                <a:cs typeface="Times New Roman" panose="02020603050405020304" pitchFamily="18" charset="0"/>
              </a:rPr>
              <a:t>CYCLE 2</a:t>
            </a:r>
            <a:endParaRPr kumimoji="0" lang="fr-FR" altLang="fr-FR" sz="1800" b="0" i="0" u="none" strike="noStrike" cap="none" normalizeH="0" baseline="0" dirty="0">
              <a:ln>
                <a:noFill/>
              </a:ln>
              <a:solidFill>
                <a:schemeClr val="tx1"/>
              </a:solidFill>
              <a:effectLst/>
              <a:latin typeface="KG Second Chances Solid" panose="02000000000000000000" pitchFamily="2" charset="0"/>
            </a:endParaRPr>
          </a:p>
        </p:txBody>
      </p:sp>
      <p:sp>
        <p:nvSpPr>
          <p:cNvPr id="7" name="Rectangle 6">
            <a:extLst>
              <a:ext uri="{FF2B5EF4-FFF2-40B4-BE49-F238E27FC236}">
                <a16:creationId xmlns:a16="http://schemas.microsoft.com/office/drawing/2014/main" id="{EACA2806-1447-4887-9736-6E623146AF47}"/>
              </a:ext>
            </a:extLst>
          </p:cNvPr>
          <p:cNvSpPr>
            <a:spLocks noChangeArrowheads="1"/>
          </p:cNvSpPr>
          <p:nvPr/>
        </p:nvSpPr>
        <p:spPr bwMode="auto">
          <a:xfrm>
            <a:off x="3570249" y="18276"/>
            <a:ext cx="276550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1600" b="1" i="0" u="none" strike="noStrike" cap="none" normalizeH="0" baseline="0" dirty="0">
                <a:ln>
                  <a:noFill/>
                </a:ln>
                <a:solidFill>
                  <a:srgbClr val="92D050"/>
                </a:solidFill>
                <a:effectLst/>
                <a:latin typeface="KG Second Chances Solid" panose="02000000000000000000" pitchFamily="2" charset="0"/>
                <a:ea typeface="SimSun" panose="02010600030101010101" pitchFamily="2" charset="-122"/>
                <a:cs typeface="Times New Roman" panose="02020603050405020304" pitchFamily="18" charset="0"/>
              </a:rPr>
              <a:t>QUESTIONNER LE MONDE</a:t>
            </a:r>
            <a:endParaRPr kumimoji="0" lang="fr-FR" altLang="zh-CN" sz="900" b="0" i="0" u="none" strike="noStrike" cap="none" normalizeH="0" baseline="0" dirty="0">
              <a:ln>
                <a:noFill/>
              </a:ln>
              <a:solidFill>
                <a:schemeClr val="tx1"/>
              </a:solidFill>
              <a:effectLst/>
              <a:latin typeface="KG Second Chances Solid" panose="02000000000000000000" pitchFamily="2"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sz="1400" b="1" i="0" u="sng" strike="noStrike" cap="none" normalizeH="0" baseline="0" dirty="0">
                <a:ln>
                  <a:noFill/>
                </a:ln>
                <a:solidFill>
                  <a:srgbClr val="A8D08D"/>
                </a:solidFill>
                <a:effectLst/>
                <a:latin typeface="KG Eliza Schuyler Script" panose="03000500000000020002" pitchFamily="66" charset="0"/>
                <a:ea typeface="SimSun" panose="02010600030101010101" pitchFamily="2" charset="-122"/>
                <a:cs typeface="Times New Roman" panose="02020603050405020304" pitchFamily="18" charset="0"/>
              </a:rPr>
              <a:t>Le temps, l’espace, </a:t>
            </a:r>
          </a:p>
        </p:txBody>
      </p:sp>
      <p:graphicFrame>
        <p:nvGraphicFramePr>
          <p:cNvPr id="8" name="Tableau 7">
            <a:extLst>
              <a:ext uri="{FF2B5EF4-FFF2-40B4-BE49-F238E27FC236}">
                <a16:creationId xmlns:a16="http://schemas.microsoft.com/office/drawing/2014/main" id="{6594448E-9B40-4413-92C9-FB2565F8B9A8}"/>
              </a:ext>
            </a:extLst>
          </p:cNvPr>
          <p:cNvGraphicFramePr>
            <a:graphicFrameLocks noGrp="1"/>
          </p:cNvGraphicFramePr>
          <p:nvPr>
            <p:extLst>
              <p:ext uri="{D42A27DB-BD31-4B8C-83A1-F6EECF244321}">
                <p14:modId xmlns:p14="http://schemas.microsoft.com/office/powerpoint/2010/main" val="962910523"/>
              </p:ext>
            </p:extLst>
          </p:nvPr>
        </p:nvGraphicFramePr>
        <p:xfrm>
          <a:off x="62948" y="572274"/>
          <a:ext cx="9766852" cy="3969816"/>
        </p:xfrm>
        <a:graphic>
          <a:graphicData uri="http://schemas.openxmlformats.org/drawingml/2006/table">
            <a:tbl>
              <a:tblPr>
                <a:tableStyleId>{E8B1032C-EA38-4F05-BA0D-38AFFFC7BED3}</a:tableStyleId>
              </a:tblPr>
              <a:tblGrid>
                <a:gridCol w="1952756">
                  <a:extLst>
                    <a:ext uri="{9D8B030D-6E8A-4147-A177-3AD203B41FA5}">
                      <a16:colId xmlns:a16="http://schemas.microsoft.com/office/drawing/2014/main" val="3185617748"/>
                    </a:ext>
                  </a:extLst>
                </a:gridCol>
                <a:gridCol w="1953371">
                  <a:extLst>
                    <a:ext uri="{9D8B030D-6E8A-4147-A177-3AD203B41FA5}">
                      <a16:colId xmlns:a16="http://schemas.microsoft.com/office/drawing/2014/main" val="4026026488"/>
                    </a:ext>
                  </a:extLst>
                </a:gridCol>
                <a:gridCol w="1953371">
                  <a:extLst>
                    <a:ext uri="{9D8B030D-6E8A-4147-A177-3AD203B41FA5}">
                      <a16:colId xmlns:a16="http://schemas.microsoft.com/office/drawing/2014/main" val="1934336879"/>
                    </a:ext>
                  </a:extLst>
                </a:gridCol>
                <a:gridCol w="1953371">
                  <a:extLst>
                    <a:ext uri="{9D8B030D-6E8A-4147-A177-3AD203B41FA5}">
                      <a16:colId xmlns:a16="http://schemas.microsoft.com/office/drawing/2014/main" val="2225954884"/>
                    </a:ext>
                  </a:extLst>
                </a:gridCol>
                <a:gridCol w="1953983">
                  <a:extLst>
                    <a:ext uri="{9D8B030D-6E8A-4147-A177-3AD203B41FA5}">
                      <a16:colId xmlns:a16="http://schemas.microsoft.com/office/drawing/2014/main" val="4040060370"/>
                    </a:ext>
                  </a:extLst>
                </a:gridCol>
              </a:tblGrid>
              <a:tr h="179241">
                <a:tc>
                  <a:txBody>
                    <a:bodyPr/>
                    <a:lstStyle/>
                    <a:p>
                      <a:pPr algn="ctr"/>
                      <a:r>
                        <a:rPr lang="fr-FR" sz="1100" kern="150" dirty="0">
                          <a:effectLst/>
                          <a:latin typeface="KG What the Teacher Wants" panose="02000000000000000000" pitchFamily="2" charset="0"/>
                        </a:rPr>
                        <a:t>Période 1</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652" marR="15652" marT="15652" marB="15652">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2</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652" marR="15652" marT="15652" marB="15652">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3</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652" marR="15652" marT="15652" marB="15652">
                    <a:solidFill>
                      <a:schemeClr val="accent6">
                        <a:lumMod val="20000"/>
                        <a:lumOff val="80000"/>
                      </a:schemeClr>
                    </a:solidFill>
                  </a:tcPr>
                </a:tc>
                <a:tc>
                  <a:txBody>
                    <a:bodyPr/>
                    <a:lstStyle/>
                    <a:p>
                      <a:pPr algn="ctr"/>
                      <a:r>
                        <a:rPr lang="fr-FR" sz="1100" kern="150">
                          <a:effectLst/>
                          <a:latin typeface="KG What the Teacher Wants" panose="02000000000000000000" pitchFamily="2" charset="0"/>
                        </a:rPr>
                        <a:t>Période 4</a:t>
                      </a:r>
                      <a:endParaRPr lang="fr-FR" sz="1100" kern="15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652" marR="15652" marT="15652" marB="15652">
                    <a:solidFill>
                      <a:schemeClr val="accent6">
                        <a:lumMod val="20000"/>
                        <a:lumOff val="80000"/>
                      </a:schemeClr>
                    </a:solidFill>
                  </a:tcPr>
                </a:tc>
                <a:tc>
                  <a:txBody>
                    <a:bodyPr/>
                    <a:lstStyle/>
                    <a:p>
                      <a:pPr algn="ctr"/>
                      <a:r>
                        <a:rPr lang="fr-FR" sz="1100" kern="150" dirty="0">
                          <a:effectLst/>
                          <a:latin typeface="KG What the Teacher Wants" panose="02000000000000000000" pitchFamily="2" charset="0"/>
                        </a:rPr>
                        <a:t>Période 5</a:t>
                      </a:r>
                      <a:endParaRPr lang="fr-FR" sz="1100" kern="150" dirty="0">
                        <a:effectLst/>
                        <a:latin typeface="KG What the Teacher Wants" panose="02000000000000000000" pitchFamily="2" charset="0"/>
                        <a:ea typeface="SimSun" panose="02010600030101010101" pitchFamily="2" charset="-122"/>
                        <a:cs typeface="Lucida Sans" panose="020B0602030504020204" pitchFamily="34" charset="0"/>
                      </a:endParaRPr>
                    </a:p>
                  </a:txBody>
                  <a:tcPr marL="15652" marR="15652" marT="15652" marB="15652">
                    <a:solidFill>
                      <a:schemeClr val="accent6">
                        <a:lumMod val="20000"/>
                        <a:lumOff val="80000"/>
                      </a:schemeClr>
                    </a:solidFill>
                  </a:tcPr>
                </a:tc>
                <a:extLst>
                  <a:ext uri="{0D108BD9-81ED-4DB2-BD59-A6C34878D82A}">
                    <a16:rowId xmlns:a16="http://schemas.microsoft.com/office/drawing/2014/main" val="3049677808"/>
                  </a:ext>
                </a:extLst>
              </a:tr>
              <a:tr h="172375">
                <a:tc gridSpan="5">
                  <a:txBody>
                    <a:bodyPr/>
                    <a:lstStyle/>
                    <a:p>
                      <a:pPr algn="just"/>
                      <a:r>
                        <a:rPr lang="fr-FR" sz="1050" dirty="0">
                          <a:effectLst/>
                        </a:rPr>
                        <a:t>Se repérer dans le temps et mesurer des durées.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solidFill>
                      <a:schemeClr val="accent6">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15042557"/>
                  </a:ext>
                </a:extLst>
              </a:tr>
              <a:tr h="1181576">
                <a:tc gridSpan="5">
                  <a:txBody>
                    <a:bodyPr/>
                    <a:lstStyle/>
                    <a:p>
                      <a:pPr marL="171450" indent="-171450" algn="just">
                        <a:spcAft>
                          <a:spcPts val="0"/>
                        </a:spcAft>
                        <a:buFont typeface="Arial" panose="020B0604020202020204" pitchFamily="34" charset="0"/>
                        <a:buChar char="•"/>
                      </a:pPr>
                      <a:r>
                        <a:rPr lang="fr-FR" sz="1050" dirty="0">
                          <a:effectLst/>
                        </a:rPr>
                        <a:t>Repérer l'alternance jour/nuit.</a:t>
                      </a:r>
                    </a:p>
                    <a:p>
                      <a:pPr marL="171450" indent="-171450" algn="just">
                        <a:spcAft>
                          <a:spcPts val="0"/>
                        </a:spcAft>
                        <a:buFont typeface="Arial" panose="020B0604020202020204" pitchFamily="34" charset="0"/>
                        <a:buChar char="•"/>
                      </a:pPr>
                      <a:r>
                        <a:rPr lang="fr-FR" sz="1050" dirty="0">
                          <a:effectLst/>
                        </a:rPr>
                        <a:t>Identifier les rythmes cycliques du temps (jours, semaines). Savoir que la journée est divisée en heures, la semaine en jours.</a:t>
                      </a:r>
                    </a:p>
                    <a:p>
                      <a:pPr marL="171450" indent="-171450" algn="just">
                        <a:spcAft>
                          <a:spcPts val="0"/>
                        </a:spcAft>
                        <a:buFont typeface="Arial" panose="020B0604020202020204" pitchFamily="34" charset="0"/>
                        <a:buChar char="•"/>
                      </a:pPr>
                      <a:r>
                        <a:rPr lang="fr-FR" sz="1050" dirty="0">
                          <a:effectLst/>
                        </a:rPr>
                        <a:t>Identifier les rythmes cycliques du temps (mois). </a:t>
                      </a:r>
                    </a:p>
                    <a:p>
                      <a:pPr marL="171450" indent="-171450">
                        <a:spcAft>
                          <a:spcPts val="0"/>
                        </a:spcAft>
                        <a:buFont typeface="Arial" panose="020B0604020202020204" pitchFamily="34" charset="0"/>
                        <a:buChar char="•"/>
                      </a:pPr>
                      <a:r>
                        <a:rPr lang="fr-FR" sz="1050" kern="150" dirty="0">
                          <a:effectLst/>
                        </a:rPr>
                        <a:t>le calendrier annuel</a:t>
                      </a:r>
                    </a:p>
                    <a:p>
                      <a:pPr marL="171450" indent="-171450" algn="just">
                        <a:spcAft>
                          <a:spcPts val="0"/>
                        </a:spcAft>
                        <a:buFont typeface="Arial" panose="020B0604020202020204" pitchFamily="34" charset="0"/>
                        <a:buChar char="•"/>
                      </a:pPr>
                      <a:r>
                        <a:rPr lang="fr-FR" sz="1050" dirty="0">
                          <a:effectLst/>
                        </a:rPr>
                        <a:t>Identifier les rythmes cycliques du temps (saisons). </a:t>
                      </a:r>
                    </a:p>
                    <a:p>
                      <a:pPr marL="171450" indent="-171450" algn="just">
                        <a:spcAft>
                          <a:spcPts val="0"/>
                        </a:spcAft>
                        <a:buFont typeface="Arial" panose="020B0604020202020204" pitchFamily="34" charset="0"/>
                        <a:buChar char="•"/>
                      </a:pPr>
                      <a:r>
                        <a:rPr lang="fr-FR" sz="1050" dirty="0">
                          <a:effectLst/>
                        </a:rPr>
                        <a:t>Lire l'heure et les dates.</a:t>
                      </a:r>
                    </a:p>
                    <a:p>
                      <a:pPr marL="171450" indent="-171450" algn="just">
                        <a:spcAft>
                          <a:spcPts val="0"/>
                        </a:spcAft>
                        <a:buFont typeface="Arial" panose="020B0604020202020204" pitchFamily="34" charset="0"/>
                        <a:buChar char="•"/>
                      </a:pPr>
                      <a:r>
                        <a:rPr lang="fr-FR" sz="1050" dirty="0">
                          <a:effectLst/>
                        </a:rPr>
                        <a:t>Comparer, estimer, mesurer des durées. Connaître les unités de mesure usuelles de durées (jour, semaine, heure, minute, seconde, mois, année, siècle, millénaire) et la relation entre ces unités.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46257375"/>
                  </a:ext>
                </a:extLst>
              </a:tr>
              <a:tr h="172375">
                <a:tc gridSpan="5">
                  <a:txBody>
                    <a:bodyPr/>
                    <a:lstStyle/>
                    <a:p>
                      <a:pPr algn="just"/>
                      <a:r>
                        <a:rPr lang="fr-FR" sz="1050" dirty="0">
                          <a:solidFill>
                            <a:schemeClr val="accent6"/>
                          </a:solidFill>
                          <a:effectLst/>
                        </a:rPr>
                        <a:t>Utiliser les outils de repérage et de mesure du temps: le calendrier mensuel, la date, l’emploi du temps</a:t>
                      </a:r>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90042019"/>
                  </a:ext>
                </a:extLst>
              </a:tr>
              <a:tr h="172375">
                <a:tc gridSpan="5">
                  <a:txBody>
                    <a:bodyPr/>
                    <a:lstStyle/>
                    <a:p>
                      <a:pPr algn="just"/>
                      <a:r>
                        <a:rPr lang="fr-FR" sz="1050" dirty="0">
                          <a:effectLst/>
                        </a:rPr>
                        <a:t>Repérer et situer quelques évènements dans un temps long.</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solidFill>
                      <a:schemeClr val="accent6">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375655213"/>
                  </a:ext>
                </a:extLst>
              </a:tr>
              <a:tr h="460718">
                <a:tc gridSpan="5">
                  <a:txBody>
                    <a:bodyPr/>
                    <a:lstStyle/>
                    <a:p>
                      <a:pPr marL="171450" indent="-171450" algn="just">
                        <a:buFont typeface="Arial" panose="020B0604020202020204" pitchFamily="34" charset="0"/>
                        <a:buChar char="•"/>
                      </a:pPr>
                      <a:r>
                        <a:rPr lang="fr-FR" sz="1050" dirty="0">
                          <a:effectLst/>
                        </a:rPr>
                        <a:t>Situer des évènements (quotidiens, hebdomadaires, récurrents) les uns par rapport aux autres. </a:t>
                      </a:r>
                    </a:p>
                    <a:p>
                      <a:pPr marL="171450" indent="-171450" algn="just">
                        <a:buFont typeface="Arial" panose="020B0604020202020204" pitchFamily="34" charset="0"/>
                        <a:buChar char="•"/>
                      </a:pPr>
                      <a:r>
                        <a:rPr lang="fr-FR" sz="1050" dirty="0">
                          <a:effectLst/>
                        </a:rPr>
                        <a:t>Connaître le temps des parents, les générations vivantes et la mémoire familiale. &gt; </a:t>
                      </a:r>
                      <a:r>
                        <a:rPr lang="fr-FR" sz="1050" dirty="0">
                          <a:solidFill>
                            <a:schemeClr val="accent6"/>
                          </a:solidFill>
                          <a:effectLst/>
                        </a:rPr>
                        <a:t>l’arbre généalogique</a:t>
                      </a:r>
                    </a:p>
                    <a:p>
                      <a:pPr marL="171450" indent="-171450" algn="just">
                        <a:buFont typeface="Arial" panose="020B0604020202020204" pitchFamily="34" charset="0"/>
                        <a:buChar char="•"/>
                      </a:pPr>
                      <a:r>
                        <a:rPr lang="fr-FR" sz="1050" dirty="0">
                          <a:effectLst/>
                        </a:rPr>
                        <a:t>Travailler l'évolution des sociétés à travers des modes de vie: </a:t>
                      </a:r>
                      <a:r>
                        <a:rPr lang="fr-FR" sz="1050" dirty="0">
                          <a:solidFill>
                            <a:schemeClr val="accent6"/>
                          </a:solidFill>
                          <a:effectLst/>
                        </a:rPr>
                        <a:t>les objets</a:t>
                      </a:r>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84547996"/>
                  </a:ext>
                </a:extLst>
              </a:tr>
              <a:tr h="172375">
                <a:tc gridSpan="5">
                  <a:txBody>
                    <a:bodyPr/>
                    <a:lstStyle/>
                    <a:p>
                      <a:pPr algn="just"/>
                      <a:r>
                        <a:rPr lang="fr-FR" sz="1050" dirty="0">
                          <a:solidFill>
                            <a:schemeClr val="accent6"/>
                          </a:solidFill>
                          <a:effectLst/>
                        </a:rPr>
                        <a:t>Fichier « le temps » réalisé tout au long de l’année + centre QLM (passeport des centres)</a:t>
                      </a:r>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843024002"/>
                  </a:ext>
                </a:extLst>
              </a:tr>
              <a:tr h="172375">
                <a:tc gridSpan="5">
                  <a:txBody>
                    <a:bodyPr/>
                    <a:lstStyle/>
                    <a:p>
                      <a:pPr algn="just"/>
                      <a:r>
                        <a:rPr lang="fr-FR" sz="1050" dirty="0">
                          <a:effectLst/>
                        </a:rPr>
                        <a:t>Se repérer dans l'espace et le représenter.</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solidFill>
                      <a:schemeClr val="accent6">
                        <a:lumMod val="60000"/>
                        <a:lumOff val="4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10059013"/>
                  </a:ext>
                </a:extLst>
              </a:tr>
              <a:tr h="893233">
                <a:tc gridSpan="5">
                  <a:txBody>
                    <a:bodyPr/>
                    <a:lstStyle/>
                    <a:p>
                      <a:pPr marL="171450" indent="-171450" algn="just">
                        <a:buFont typeface="Arial" panose="020B0604020202020204" pitchFamily="34" charset="0"/>
                        <a:buChar char="•"/>
                      </a:pPr>
                      <a:r>
                        <a:rPr lang="fr-FR" sz="1050" dirty="0">
                          <a:effectLst/>
                        </a:rPr>
                        <a:t>Situer des objets ou des personnes les uns par rapport aux autres ou par rapport à d'autres repères. </a:t>
                      </a:r>
                    </a:p>
                    <a:p>
                      <a:pPr marL="171450" indent="-171450" algn="just">
                        <a:buFont typeface="Arial" panose="020B0604020202020204" pitchFamily="34" charset="0"/>
                        <a:buChar char="•"/>
                      </a:pPr>
                      <a:r>
                        <a:rPr lang="fr-FR" sz="1050" dirty="0">
                          <a:effectLst/>
                        </a:rPr>
                        <a:t>Produire des représentations des espaces familiers (les espaces scolaires extérieurs proches, le village, le quartier) et moins familiers (vécus lors de sorties).</a:t>
                      </a:r>
                    </a:p>
                    <a:p>
                      <a:pPr marL="171450" indent="-171450" algn="just">
                        <a:buFont typeface="Arial" panose="020B0604020202020204" pitchFamily="34" charset="0"/>
                        <a:buChar char="•"/>
                      </a:pPr>
                      <a:r>
                        <a:rPr lang="fr-FR" sz="1050" dirty="0">
                          <a:effectLst/>
                        </a:rPr>
                        <a:t>Maîtriser le vocabulaire permettant de définir des positions et les déplacements. &gt; Les différents points de vue</a:t>
                      </a:r>
                    </a:p>
                    <a:p>
                      <a:pPr marL="171450" indent="-171450" algn="just">
                        <a:buFont typeface="Arial" panose="020B0604020202020204" pitchFamily="34" charset="0"/>
                        <a:buChar char="•"/>
                      </a:pPr>
                      <a:r>
                        <a:rPr lang="fr-FR" sz="1050" dirty="0">
                          <a:effectLst/>
                        </a:rPr>
                        <a:t>Lire des plans, se repérer sur des cartes grâce aux éléments constitutifs d'une carte : titre, légende.</a:t>
                      </a:r>
                    </a:p>
                    <a:p>
                      <a:pPr marL="171450" marR="0" lvl="0" indent="-1714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dirty="0">
                          <a:effectLst/>
                        </a:rPr>
                        <a:t>Connaître, de l'espace connu à l'espace lointain, les pays, les continents, les océans &gt; </a:t>
                      </a:r>
                      <a:r>
                        <a:rPr lang="fr-FR" sz="1050" dirty="0">
                          <a:solidFill>
                            <a:schemeClr val="accent6"/>
                          </a:solidFill>
                          <a:effectLst/>
                        </a:rPr>
                        <a:t>ZOOM sur les continents, les pays et les drapeaux du monde</a:t>
                      </a:r>
                    </a:p>
                    <a:p>
                      <a:pPr marL="0" indent="0" algn="just">
                        <a:buFont typeface="Arial" panose="020B0604020202020204" pitchFamily="34" charset="0"/>
                        <a:buNone/>
                      </a:pP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75826075"/>
                  </a:ext>
                </a:extLst>
              </a:tr>
            </a:tbl>
          </a:graphicData>
        </a:graphic>
      </p:graphicFrame>
      <p:graphicFrame>
        <p:nvGraphicFramePr>
          <p:cNvPr id="9" name="Tableau 8">
            <a:extLst>
              <a:ext uri="{FF2B5EF4-FFF2-40B4-BE49-F238E27FC236}">
                <a16:creationId xmlns:a16="http://schemas.microsoft.com/office/drawing/2014/main" id="{77378CF3-139E-4F21-8E7C-140C0EE85138}"/>
              </a:ext>
            </a:extLst>
          </p:cNvPr>
          <p:cNvGraphicFramePr>
            <a:graphicFrameLocks noGrp="1"/>
          </p:cNvGraphicFramePr>
          <p:nvPr>
            <p:extLst>
              <p:ext uri="{D42A27DB-BD31-4B8C-83A1-F6EECF244321}">
                <p14:modId xmlns:p14="http://schemas.microsoft.com/office/powerpoint/2010/main" val="2554950777"/>
              </p:ext>
            </p:extLst>
          </p:nvPr>
        </p:nvGraphicFramePr>
        <p:xfrm>
          <a:off x="62948" y="4443899"/>
          <a:ext cx="9766852" cy="2313688"/>
        </p:xfrm>
        <a:graphic>
          <a:graphicData uri="http://schemas.openxmlformats.org/drawingml/2006/table">
            <a:tbl>
              <a:tblPr>
                <a:tableStyleId>{E8B1032C-EA38-4F05-BA0D-38AFFFC7BED3}</a:tableStyleId>
              </a:tblPr>
              <a:tblGrid>
                <a:gridCol w="9766852">
                  <a:extLst>
                    <a:ext uri="{9D8B030D-6E8A-4147-A177-3AD203B41FA5}">
                      <a16:colId xmlns:a16="http://schemas.microsoft.com/office/drawing/2014/main" val="1564666846"/>
                    </a:ext>
                  </a:extLst>
                </a:gridCol>
              </a:tblGrid>
              <a:tr h="161790">
                <a:tc>
                  <a:txBody>
                    <a:bodyPr/>
                    <a:lstStyle/>
                    <a:p>
                      <a:pPr algn="just"/>
                      <a:r>
                        <a:rPr lang="fr-FR" sz="1050" dirty="0">
                          <a:effectLst/>
                        </a:rPr>
                        <a:t>Situer un lieu sur une carte, sur un globe ou sur un écran informatique.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solidFill>
                      <a:schemeClr val="accent6">
                        <a:lumMod val="60000"/>
                        <a:lumOff val="40000"/>
                      </a:schemeClr>
                    </a:solidFill>
                  </a:tcPr>
                </a:tc>
                <a:extLst>
                  <a:ext uri="{0D108BD9-81ED-4DB2-BD59-A6C34878D82A}">
                    <a16:rowId xmlns:a16="http://schemas.microsoft.com/office/drawing/2014/main" val="2994254883"/>
                  </a:ext>
                </a:extLst>
              </a:tr>
              <a:tr h="363497">
                <a:tc>
                  <a:txBody>
                    <a:bodyPr/>
                    <a:lstStyle/>
                    <a:p>
                      <a:pPr marL="171450" indent="-171450" algn="just">
                        <a:buFont typeface="Arial" panose="020B0604020202020204" pitchFamily="34" charset="0"/>
                        <a:buChar char="•"/>
                      </a:pPr>
                      <a:r>
                        <a:rPr lang="fr-FR" sz="1050" dirty="0">
                          <a:effectLst/>
                        </a:rPr>
                        <a:t>Identifier des représentations globales de la Terre et du monde.</a:t>
                      </a:r>
                    </a:p>
                    <a:p>
                      <a:pPr marL="171450" indent="-171450" algn="just">
                        <a:buFont typeface="Arial" panose="020B0604020202020204" pitchFamily="34" charset="0"/>
                        <a:buChar char="•"/>
                      </a:pPr>
                      <a:r>
                        <a:rPr lang="fr-FR" sz="1050" dirty="0">
                          <a:effectLst/>
                        </a:rPr>
                        <a:t>Situer les espaces étudiés sur une carte ou un globe. &gt; </a:t>
                      </a:r>
                      <a:r>
                        <a:rPr lang="fr-FR" sz="1050" dirty="0">
                          <a:solidFill>
                            <a:schemeClr val="accent6"/>
                          </a:solidFill>
                          <a:effectLst/>
                        </a:rPr>
                        <a:t>ZOOM sur les continents, les pays et les drapeaux du monde</a:t>
                      </a:r>
                    </a:p>
                  </a:txBody>
                  <a:tcPr marL="15652" marR="15652" marT="15652" marB="15652"/>
                </a:tc>
                <a:extLst>
                  <a:ext uri="{0D108BD9-81ED-4DB2-BD59-A6C34878D82A}">
                    <a16:rowId xmlns:a16="http://schemas.microsoft.com/office/drawing/2014/main" val="4043072978"/>
                  </a:ext>
                </a:extLst>
              </a:tr>
              <a:tr h="161790">
                <a:tc>
                  <a:txBody>
                    <a:bodyPr/>
                    <a:lstStyle/>
                    <a:p>
                      <a:pPr>
                        <a:spcAft>
                          <a:spcPts val="600"/>
                        </a:spcAft>
                      </a:pPr>
                      <a:r>
                        <a:rPr lang="fr-FR" sz="1050" kern="150" dirty="0">
                          <a:effectLst/>
                        </a:rPr>
                        <a:t>les représentations humaines</a:t>
                      </a:r>
                      <a:endParaRPr lang="fr-FR" sz="1050" kern="150" dirty="0">
                        <a:effectLst/>
                        <a:latin typeface="Times New Roman" panose="02020603050405020304" pitchFamily="18" charset="0"/>
                        <a:ea typeface="SimSun" panose="02010600030101010101" pitchFamily="2" charset="-122"/>
                        <a:cs typeface="Lucida Sans" panose="020B0602030504020204" pitchFamily="34" charset="0"/>
                      </a:endParaRPr>
                    </a:p>
                  </a:txBody>
                  <a:tcPr marL="15652" marR="15652" marT="15652" marB="15652">
                    <a:solidFill>
                      <a:schemeClr val="accent6">
                        <a:lumMod val="60000"/>
                        <a:lumOff val="40000"/>
                      </a:schemeClr>
                    </a:solidFill>
                  </a:tcPr>
                </a:tc>
                <a:extLst>
                  <a:ext uri="{0D108BD9-81ED-4DB2-BD59-A6C34878D82A}">
                    <a16:rowId xmlns:a16="http://schemas.microsoft.com/office/drawing/2014/main" val="791567833"/>
                  </a:ext>
                </a:extLst>
              </a:tr>
              <a:tr h="567746">
                <a:tc>
                  <a:txBody>
                    <a:bodyPr/>
                    <a:lstStyle/>
                    <a:p>
                      <a:pPr marL="342900" lvl="0" indent="-342900" algn="l">
                        <a:buFont typeface="Symbol" panose="05050102010706020507" pitchFamily="18" charset="2"/>
                        <a:buChar char=""/>
                      </a:pPr>
                      <a:r>
                        <a:rPr lang="fr-FR" sz="1050" u="sng" dirty="0">
                          <a:effectLst/>
                        </a:rPr>
                        <a:t>Comparer quelques modes de vie des hommes et des femmes, et quelques représentations du monde.</a:t>
                      </a:r>
                    </a:p>
                    <a:p>
                      <a:pPr marL="342900" lvl="0" indent="-342900" algn="l">
                        <a:buFont typeface="Symbol" panose="05050102010706020507" pitchFamily="18" charset="2"/>
                        <a:buChar char=""/>
                      </a:pPr>
                      <a:r>
                        <a:rPr lang="fr-FR" sz="1050" u="sng" dirty="0">
                          <a:effectLst/>
                        </a:rPr>
                        <a:t>Identifier quelques interactions élémentaires entre mode de vie et environnement.</a:t>
                      </a:r>
                    </a:p>
                    <a:p>
                      <a:pPr algn="l"/>
                      <a:r>
                        <a:rPr lang="fr-FR" sz="1050" dirty="0">
                          <a:solidFill>
                            <a:schemeClr val="accent6"/>
                          </a:solidFill>
                          <a:effectLst/>
                        </a:rPr>
                        <a:t>Vit on toujours et partout de la même façon?  les maisons du monde, les écoles du monde, à table, en route, les fêtes du monde, les grands monuments</a:t>
                      </a:r>
                      <a:endParaRPr lang="fr-FR" sz="1050" dirty="0">
                        <a:solidFill>
                          <a:schemeClr val="accent6"/>
                        </a:solidFill>
                        <a:effectLst/>
                        <a:latin typeface="Calibri" panose="020F0502020204030204" pitchFamily="34" charset="0"/>
                        <a:cs typeface="Times New Roman" panose="02020603050405020304" pitchFamily="18" charset="0"/>
                      </a:endParaRPr>
                    </a:p>
                  </a:txBody>
                  <a:tcPr marL="15652" marR="15652" marT="15652" marB="15652" anchor="ctr"/>
                </a:tc>
                <a:extLst>
                  <a:ext uri="{0D108BD9-81ED-4DB2-BD59-A6C34878D82A}">
                    <a16:rowId xmlns:a16="http://schemas.microsoft.com/office/drawing/2014/main" val="2731204731"/>
                  </a:ext>
                </a:extLst>
              </a:tr>
              <a:tr h="432427">
                <a:tc>
                  <a:txBody>
                    <a:bodyPr/>
                    <a:lstStyle/>
                    <a:p>
                      <a:pPr marL="342900" lvl="0" indent="-342900" algn="ctr">
                        <a:buFont typeface="Symbol" panose="05050102010706020507" pitchFamily="18" charset="2"/>
                        <a:buChar char=""/>
                      </a:pPr>
                      <a:r>
                        <a:rPr lang="fr-FR" sz="1050" u="sng" dirty="0">
                          <a:effectLst/>
                        </a:rPr>
                        <a:t>Comprendre qu'un espace est organisé.</a:t>
                      </a:r>
                    </a:p>
                    <a:p>
                      <a:pPr algn="just"/>
                      <a:r>
                        <a:rPr lang="fr-FR" sz="1050" dirty="0">
                          <a:effectLst/>
                        </a:rPr>
                        <a:t>Découvrir le quartier, le village, la ville : ses principaux espaces et ses principales fonctions ; des espaces très proches (école, parc, parcours régulier...) </a:t>
                      </a:r>
                    </a:p>
                    <a:p>
                      <a:pPr algn="just"/>
                      <a:r>
                        <a:rPr lang="fr-FR" sz="1050" dirty="0">
                          <a:effectLst/>
                        </a:rPr>
                        <a:t>Découvrir des organisations spatiales, à partir de photographies paysagères de terrain et aériennes, à partir de documents cartographiques.</a:t>
                      </a:r>
                      <a:endParaRPr lang="fr-FR" sz="1050" dirty="0">
                        <a:effectLst/>
                        <a:latin typeface="Calibri" panose="020F0502020204030204" pitchFamily="34" charset="0"/>
                        <a:cs typeface="Times New Roman" panose="02020603050405020304" pitchFamily="18" charset="0"/>
                      </a:endParaRPr>
                    </a:p>
                  </a:txBody>
                  <a:tcPr marL="15652" marR="15652" marT="15652" marB="15652" anchor="ctr"/>
                </a:tc>
                <a:extLst>
                  <a:ext uri="{0D108BD9-81ED-4DB2-BD59-A6C34878D82A}">
                    <a16:rowId xmlns:a16="http://schemas.microsoft.com/office/drawing/2014/main" val="1448654941"/>
                  </a:ext>
                </a:extLst>
              </a:tr>
              <a:tr h="297109">
                <a:tc>
                  <a:txBody>
                    <a:bodyPr/>
                    <a:lstStyle/>
                    <a:p>
                      <a:pPr marL="342900" lvl="0" indent="-342900" algn="ctr">
                        <a:buFont typeface="Symbol" panose="05050102010706020507" pitchFamily="18" charset="2"/>
                        <a:buChar char=""/>
                      </a:pPr>
                      <a:r>
                        <a:rPr lang="fr-FR" sz="1050" u="sng" dirty="0">
                          <a:effectLst/>
                        </a:rPr>
                        <a:t>Identifier des paysages. </a:t>
                      </a:r>
                      <a:r>
                        <a:rPr lang="fr-FR" sz="1050" dirty="0">
                          <a:effectLst/>
                        </a:rPr>
                        <a:t>Reconnaitre différents paysages français/de la planète : les littoraux, les massifs montagneux, les campagnes, les villes, les déserts... </a:t>
                      </a:r>
                    </a:p>
                  </a:txBody>
                  <a:tcPr marL="15652" marR="15652" marT="15652" marB="15652"/>
                </a:tc>
                <a:extLst>
                  <a:ext uri="{0D108BD9-81ED-4DB2-BD59-A6C34878D82A}">
                    <a16:rowId xmlns:a16="http://schemas.microsoft.com/office/drawing/2014/main" val="4031021974"/>
                  </a:ext>
                </a:extLst>
              </a:tr>
              <a:tr h="161790">
                <a:tc>
                  <a:txBody>
                    <a:bodyPr/>
                    <a:lstStyle/>
                    <a:p>
                      <a:pPr algn="just"/>
                      <a:r>
                        <a:rPr lang="fr-FR" sz="1050" dirty="0">
                          <a:solidFill>
                            <a:schemeClr val="accent6"/>
                          </a:solidFill>
                          <a:effectLst/>
                        </a:rPr>
                        <a:t>Fichier « l’espace » réalisé tout au long de l’année + centre QLM (passeport des centres)</a:t>
                      </a:r>
                      <a:endParaRPr lang="fr-FR" sz="105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52" marR="15652" marT="15652" marB="15652"/>
                </a:tc>
                <a:extLst>
                  <a:ext uri="{0D108BD9-81ED-4DB2-BD59-A6C34878D82A}">
                    <a16:rowId xmlns:a16="http://schemas.microsoft.com/office/drawing/2014/main" val="4137876316"/>
                  </a:ext>
                </a:extLst>
              </a:tr>
            </a:tbl>
          </a:graphicData>
        </a:graphic>
      </p:graphicFrame>
    </p:spTree>
    <p:extLst>
      <p:ext uri="{BB962C8B-B14F-4D97-AF65-F5344CB8AC3E}">
        <p14:creationId xmlns:p14="http://schemas.microsoft.com/office/powerpoint/2010/main" val="195540006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727</TotalTime>
  <Words>5847</Words>
  <Application>Microsoft Office PowerPoint</Application>
  <PresentationFormat>Format A4 (210 x 297 mm)</PresentationFormat>
  <Paragraphs>811</Paragraphs>
  <Slides>13</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13</vt:i4>
      </vt:variant>
    </vt:vector>
  </HeadingPairs>
  <TitlesOfParts>
    <vt:vector size="24" baseType="lpstr">
      <vt:lpstr>Arial</vt:lpstr>
      <vt:lpstr>Calibri</vt:lpstr>
      <vt:lpstr>Calibri Light</vt:lpstr>
      <vt:lpstr>Cute Notes</vt:lpstr>
      <vt:lpstr>KG Eliza Schuyler Script</vt:lpstr>
      <vt:lpstr>KG Second Chances Solid</vt:lpstr>
      <vt:lpstr>KG What the Teacher Wants</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Claire Butaux</dc:creator>
  <cp:lastModifiedBy>Claire Butaux</cp:lastModifiedBy>
  <cp:revision>28</cp:revision>
  <dcterms:created xsi:type="dcterms:W3CDTF">2021-07-17T12:59:21Z</dcterms:created>
  <dcterms:modified xsi:type="dcterms:W3CDTF">2021-07-25T12:09:59Z</dcterms:modified>
</cp:coreProperties>
</file>