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3" r:id="rId6"/>
    <p:sldId id="264" r:id="rId7"/>
    <p:sldId id="266" r:id="rId8"/>
  </p:sldIdLst>
  <p:sldSz cx="7561263" cy="10693400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2724" y="-10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8A1A-3494-4A4F-A3D0-0D82B93732C1}" type="datetimeFigureOut">
              <a:rPr lang="fr-FR" smtClean="0"/>
              <a:t>17/02/2015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EE22-ECDD-44C7-8DF3-5FC6994468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919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8A1A-3494-4A4F-A3D0-0D82B93732C1}" type="datetimeFigureOut">
              <a:rPr lang="fr-FR" smtClean="0"/>
              <a:t>17/02/2015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EE22-ECDD-44C7-8DF3-5FC6994468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7869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8A1A-3494-4A4F-A3D0-0D82B93732C1}" type="datetimeFigureOut">
              <a:rPr lang="fr-FR" smtClean="0"/>
              <a:t>17/02/2015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EE22-ECDD-44C7-8DF3-5FC6994468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697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8A1A-3494-4A4F-A3D0-0D82B93732C1}" type="datetimeFigureOut">
              <a:rPr lang="fr-FR" smtClean="0"/>
              <a:t>17/02/2015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EE22-ECDD-44C7-8DF3-5FC6994468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938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8A1A-3494-4A4F-A3D0-0D82B93732C1}" type="datetimeFigureOut">
              <a:rPr lang="fr-FR" smtClean="0"/>
              <a:t>17/02/2015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EE22-ECDD-44C7-8DF3-5FC6994468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759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8A1A-3494-4A4F-A3D0-0D82B93732C1}" type="datetimeFigureOut">
              <a:rPr lang="fr-FR" smtClean="0"/>
              <a:t>17/02/2015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EE22-ECDD-44C7-8DF3-5FC6994468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7461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8A1A-3494-4A4F-A3D0-0D82B93732C1}" type="datetimeFigureOut">
              <a:rPr lang="fr-FR" smtClean="0"/>
              <a:t>17/02/2015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EE22-ECDD-44C7-8DF3-5FC6994468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7130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8A1A-3494-4A4F-A3D0-0D82B93732C1}" type="datetimeFigureOut">
              <a:rPr lang="fr-FR" smtClean="0"/>
              <a:t>17/02/2015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EE22-ECDD-44C7-8DF3-5FC6994468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061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8A1A-3494-4A4F-A3D0-0D82B93732C1}" type="datetimeFigureOut">
              <a:rPr lang="fr-FR" smtClean="0"/>
              <a:t>17/02/2015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EE22-ECDD-44C7-8DF3-5FC6994468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9004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8A1A-3494-4A4F-A3D0-0D82B93732C1}" type="datetimeFigureOut">
              <a:rPr lang="fr-FR" smtClean="0"/>
              <a:t>17/02/2015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EE22-ECDD-44C7-8DF3-5FC6994468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2170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8A1A-3494-4A4F-A3D0-0D82B93732C1}" type="datetimeFigureOut">
              <a:rPr lang="fr-FR" smtClean="0"/>
              <a:t>17/02/2015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EE22-ECDD-44C7-8DF3-5FC6994468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1546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88A1A-3494-4A4F-A3D0-0D82B93732C1}" type="datetimeFigureOut">
              <a:rPr lang="fr-FR" smtClean="0"/>
              <a:t>17/02/2015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9EE22-ECDD-44C7-8DF3-5FC6994468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0849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uage 1"/>
          <p:cNvSpPr/>
          <p:nvPr/>
        </p:nvSpPr>
        <p:spPr>
          <a:xfrm>
            <a:off x="287377" y="321658"/>
            <a:ext cx="850781" cy="710031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357073" y="427841"/>
            <a:ext cx="6698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Comic Sans MS" panose="030F0702030302020204" pitchFamily="66" charset="0"/>
              </a:rPr>
              <a:t>19</a:t>
            </a:r>
            <a:endParaRPr lang="fr-FR" sz="3200" dirty="0">
              <a:latin typeface="Comic Sans MS" panose="030F0702030302020204" pitchFamily="66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2268463" y="270222"/>
            <a:ext cx="3960440" cy="9000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124447" y="216459"/>
            <a:ext cx="4354092" cy="874766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5000" dirty="0">
                <a:latin typeface="Mia's Scribblings ~" panose="02000000000000000000" pitchFamily="2" charset="0"/>
              </a:rPr>
              <a:t>LE SON </a:t>
            </a:r>
            <a:r>
              <a:rPr lang="fr-FR" sz="5000" dirty="0">
                <a:latin typeface="Mia's Scribblings ~" panose="02000000000000000000" pitchFamily="2" charset="0"/>
              </a:rPr>
              <a:t>Z</a:t>
            </a:r>
            <a:endParaRPr lang="fr-FR" sz="5000" dirty="0">
              <a:latin typeface="Mia's Scribblings ~" panose="02000000000000000000" pitchFamily="2" charset="0"/>
            </a:endParaRPr>
          </a:p>
        </p:txBody>
      </p:sp>
      <p:sp>
        <p:nvSpPr>
          <p:cNvPr id="6" name="Arrondir un rectangle avec un coin diagonal 5"/>
          <p:cNvSpPr/>
          <p:nvPr/>
        </p:nvSpPr>
        <p:spPr>
          <a:xfrm>
            <a:off x="2827926" y="1299184"/>
            <a:ext cx="2699333" cy="679142"/>
          </a:xfrm>
          <a:prstGeom prst="round2Diag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696816" y="1299184"/>
            <a:ext cx="4931209" cy="611877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3200" dirty="0">
                <a:latin typeface="Mia's Scribblings ~" panose="02000000000000000000" pitchFamily="2" charset="0"/>
              </a:rPr>
              <a:t>EXERCICES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77" y="2250356"/>
            <a:ext cx="6286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357073" y="2350582"/>
            <a:ext cx="5589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Mia's Scribblings ~" panose="02000000000000000000" pitchFamily="2" charset="0"/>
              </a:rPr>
              <a:t>1</a:t>
            </a:r>
            <a:endParaRPr lang="fr-FR" dirty="0">
              <a:latin typeface="Mia's Scribblings ~" panose="02000000000000000000" pitchFamily="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138158" y="2350582"/>
            <a:ext cx="62425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Recopie les noms de </a:t>
            </a:r>
            <a:r>
              <a:rPr lang="fr-FR" sz="1800" dirty="0" smtClean="0">
                <a:latin typeface="Comic Sans MS" panose="030F0702030302020204" pitchFamily="66" charset="0"/>
              </a:rPr>
              <a:t>tous les animaux:</a:t>
            </a:r>
            <a:endParaRPr lang="fr-FR" dirty="0" smtClean="0"/>
          </a:p>
          <a:p>
            <a:r>
              <a:rPr lang="fr-FR" dirty="0" smtClean="0"/>
              <a:t>__________________________________________________________________________________________</a:t>
            </a:r>
            <a:endParaRPr lang="fr-FR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79" y="3906540"/>
            <a:ext cx="6286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ZoneTexte 14"/>
          <p:cNvSpPr txBox="1"/>
          <p:nvPr/>
        </p:nvSpPr>
        <p:spPr>
          <a:xfrm>
            <a:off x="412543" y="4000332"/>
            <a:ext cx="5589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Mia's Scribblings ~" panose="02000000000000000000" pitchFamily="2" charset="0"/>
              </a:rPr>
              <a:t>2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180207" y="3683600"/>
            <a:ext cx="624257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Retrouve les </a:t>
            </a:r>
            <a:r>
              <a:rPr lang="fr-FR" sz="1800" dirty="0" smtClean="0">
                <a:latin typeface="Comic Sans MS" panose="030F0702030302020204" pitchFamily="66" charset="0"/>
              </a:rPr>
              <a:t>choses qui se mangent</a:t>
            </a:r>
            <a:r>
              <a:rPr lang="fr-FR" dirty="0" smtClean="0"/>
              <a:t>:</a:t>
            </a:r>
            <a:endParaRPr lang="fr-FR" dirty="0" smtClean="0"/>
          </a:p>
          <a:p>
            <a:r>
              <a:rPr lang="fr-FR" dirty="0" smtClean="0"/>
              <a:t>__________________________________________________________________________________________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1211710" y="4889962"/>
            <a:ext cx="6242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Transforme les noms au pluriel ou au singulier:</a:t>
            </a:r>
            <a:endParaRPr lang="fr-FR" dirty="0" smtClean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44" y="4886192"/>
            <a:ext cx="6286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ZoneTexte 18"/>
          <p:cNvSpPr txBox="1"/>
          <p:nvPr/>
        </p:nvSpPr>
        <p:spPr>
          <a:xfrm>
            <a:off x="444227" y="4986418"/>
            <a:ext cx="49558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Mia's Scribblings ~" panose="02000000000000000000" pitchFamily="2" charset="0"/>
              </a:rPr>
              <a:t>3</a:t>
            </a:r>
            <a:endParaRPr lang="fr-FR" dirty="0">
              <a:latin typeface="Mia's Scribblings ~" panose="02000000000000000000" pitchFamily="2" charset="0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79" y="6210796"/>
            <a:ext cx="6286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ZoneTexte 20"/>
          <p:cNvSpPr txBox="1"/>
          <p:nvPr/>
        </p:nvSpPr>
        <p:spPr>
          <a:xfrm>
            <a:off x="375784" y="6223992"/>
            <a:ext cx="5510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Mia's Scribblings ~" panose="02000000000000000000" pitchFamily="2" charset="0"/>
              </a:rPr>
              <a:t>4</a:t>
            </a:r>
            <a:endParaRPr lang="fr-FR" dirty="0">
              <a:latin typeface="Mia's Scribblings ~" panose="02000000000000000000" pitchFamily="2" charset="0"/>
            </a:endParaRPr>
          </a:p>
        </p:txBody>
      </p:sp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86548"/>
              </p:ext>
            </p:extLst>
          </p:nvPr>
        </p:nvGraphicFramePr>
        <p:xfrm>
          <a:off x="1102317" y="5401916"/>
          <a:ext cx="3110362" cy="2532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2210"/>
                <a:gridCol w="1368152"/>
              </a:tblGrid>
              <a:tr h="422056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omic Sans MS" panose="030F0702030302020204" pitchFamily="66" charset="0"/>
                        </a:rPr>
                        <a:t>Un lézard</a:t>
                      </a:r>
                      <a:endParaRPr lang="fr-FR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422056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omic Sans MS" panose="030F0702030302020204" pitchFamily="66" charset="0"/>
                        </a:rPr>
                        <a:t>Un voisin</a:t>
                      </a:r>
                      <a:endParaRPr lang="fr-FR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422056">
                <a:tc>
                  <a:txBody>
                    <a:bodyPr/>
                    <a:lstStyle/>
                    <a:p>
                      <a:endParaRPr lang="fr-FR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omic Sans MS" panose="030F0702030302020204" pitchFamily="66" charset="0"/>
                        </a:rPr>
                        <a:t>Des</a:t>
                      </a:r>
                      <a:r>
                        <a:rPr lang="fr-FR" sz="1400" baseline="0" dirty="0" smtClean="0">
                          <a:latin typeface="Comic Sans MS" panose="030F0702030302020204" pitchFamily="66" charset="0"/>
                        </a:rPr>
                        <a:t> yeux</a:t>
                      </a:r>
                      <a:endParaRPr lang="fr-FR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422056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omic Sans MS" panose="030F0702030302020204" pitchFamily="66" charset="0"/>
                        </a:rPr>
                        <a:t>Une dictée</a:t>
                      </a:r>
                      <a:endParaRPr lang="fr-FR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422056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omic Sans MS" panose="030F0702030302020204" pitchFamily="66" charset="0"/>
                        </a:rPr>
                        <a:t>Une fusée</a:t>
                      </a:r>
                      <a:endParaRPr lang="fr-FR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422056">
                <a:tc>
                  <a:txBody>
                    <a:bodyPr/>
                    <a:lstStyle/>
                    <a:p>
                      <a:endParaRPr lang="fr-FR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omic Sans MS" panose="030F0702030302020204" pitchFamily="66" charset="0"/>
                        </a:rPr>
                        <a:t>Des roses</a:t>
                      </a:r>
                      <a:endParaRPr lang="fr-FR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87" y="8083004"/>
            <a:ext cx="6286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ZoneTexte 24"/>
          <p:cNvSpPr txBox="1"/>
          <p:nvPr/>
        </p:nvSpPr>
        <p:spPr>
          <a:xfrm>
            <a:off x="476893" y="8183230"/>
            <a:ext cx="6144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Mia's Scribblings ~" panose="02000000000000000000" pitchFamily="2" charset="0"/>
              </a:rPr>
              <a:t>5</a:t>
            </a:r>
            <a:endParaRPr lang="fr-FR" dirty="0">
              <a:latin typeface="Mia's Scribblings ~" panose="02000000000000000000" pitchFamily="2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926840" y="8183230"/>
            <a:ext cx="6495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Complète les phrases avec des mots de la fiche du son Z: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pic>
        <p:nvPicPr>
          <p:cNvPr id="39" name="Imag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18" y="720229"/>
            <a:ext cx="889222" cy="806273"/>
          </a:xfrm>
          <a:prstGeom prst="rect">
            <a:avLst/>
          </a:prstGeom>
        </p:spPr>
      </p:pic>
      <p:pic>
        <p:nvPicPr>
          <p:cNvPr id="40" name="Image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903" y="1106701"/>
            <a:ext cx="1193128" cy="1471153"/>
          </a:xfrm>
          <a:prstGeom prst="rect">
            <a:avLst/>
          </a:prstGeom>
        </p:spPr>
      </p:pic>
      <p:sp>
        <p:nvSpPr>
          <p:cNvPr id="43" name="ZoneTexte 42"/>
          <p:cNvSpPr txBox="1"/>
          <p:nvPr/>
        </p:nvSpPr>
        <p:spPr>
          <a:xfrm>
            <a:off x="108223" y="8698954"/>
            <a:ext cx="7313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mic Sans MS" panose="030F0702030302020204" pitchFamily="66" charset="0"/>
              </a:rPr>
              <a:t>J’ai vu un très _____________ sur la branche de l’arbre. J’écris ma réponse sur mon __________ au feutre </a:t>
            </a:r>
            <a:r>
              <a:rPr lang="fr-FR" sz="1600" dirty="0" err="1" smtClean="0">
                <a:latin typeface="Comic Sans MS" panose="030F0702030302020204" pitchFamily="66" charset="0"/>
              </a:rPr>
              <a:t>Véléda</a:t>
            </a:r>
            <a:r>
              <a:rPr lang="fr-FR" sz="1600" dirty="0" smtClean="0">
                <a:latin typeface="Comic Sans MS" panose="030F0702030302020204" pitchFamily="66" charset="0"/>
              </a:rPr>
              <a:t>. Papa tond la _________;</a:t>
            </a:r>
          </a:p>
          <a:p>
            <a:r>
              <a:rPr lang="fr-FR" sz="1600" dirty="0" smtClean="0">
                <a:latin typeface="Comic Sans MS" panose="030F0702030302020204" pitchFamily="66" charset="0"/>
              </a:rPr>
              <a:t>Tu arrives _____________ à la course, tu as eu la médaille d’argent.</a:t>
            </a:r>
          </a:p>
          <a:p>
            <a:r>
              <a:rPr lang="fr-FR" sz="1600" dirty="0" smtClean="0">
                <a:latin typeface="Comic Sans MS" panose="030F0702030302020204" pitchFamily="66" charset="0"/>
              </a:rPr>
              <a:t>__________ est le nombre qui suit quinze. Il faut bien ranger ses cahiers dans son ____________. Maman prépare un bon gâteau dans la ______________. Elle part en vacances avec ses __________ et son frère au bord de la mer. </a:t>
            </a:r>
            <a:endParaRPr lang="fr-FR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44" name="Tableau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88833"/>
              </p:ext>
            </p:extLst>
          </p:nvPr>
        </p:nvGraphicFramePr>
        <p:xfrm>
          <a:off x="4385689" y="5401916"/>
          <a:ext cx="3110362" cy="2532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2210"/>
                <a:gridCol w="1368152"/>
              </a:tblGrid>
              <a:tr h="422056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omic Sans MS" panose="030F0702030302020204" pitchFamily="66" charset="0"/>
                        </a:rPr>
                        <a:t>Un</a:t>
                      </a:r>
                      <a:r>
                        <a:rPr lang="fr-FR" sz="1400" baseline="0" dirty="0" smtClean="0">
                          <a:latin typeface="Comic Sans MS" panose="030F0702030302020204" pitchFamily="66" charset="0"/>
                        </a:rPr>
                        <a:t> oiseau</a:t>
                      </a:r>
                      <a:endParaRPr lang="fr-FR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422056">
                <a:tc>
                  <a:txBody>
                    <a:bodyPr/>
                    <a:lstStyle/>
                    <a:p>
                      <a:endParaRPr lang="fr-FR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omic Sans MS" panose="030F0702030302020204" pitchFamily="66" charset="0"/>
                        </a:rPr>
                        <a:t>Des zèbres</a:t>
                      </a:r>
                      <a:endParaRPr lang="fr-FR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422056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omic Sans MS" panose="030F0702030302020204" pitchFamily="66" charset="0"/>
                        </a:rPr>
                        <a:t>Une</a:t>
                      </a:r>
                      <a:r>
                        <a:rPr lang="fr-FR" sz="1400" baseline="0" dirty="0" smtClean="0">
                          <a:latin typeface="Comic Sans MS" panose="030F0702030302020204" pitchFamily="66" charset="0"/>
                        </a:rPr>
                        <a:t> gazelle</a:t>
                      </a:r>
                      <a:endParaRPr lang="fr-FR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422056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omic Sans MS" panose="030F0702030302020204" pitchFamily="66" charset="0"/>
                        </a:rPr>
                        <a:t>Un blouson</a:t>
                      </a:r>
                      <a:endParaRPr lang="fr-FR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422056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omic Sans MS" panose="030F0702030302020204" pitchFamily="66" charset="0"/>
                        </a:rPr>
                        <a:t>Un magasin</a:t>
                      </a:r>
                      <a:endParaRPr lang="fr-FR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422056">
                <a:tc>
                  <a:txBody>
                    <a:bodyPr/>
                    <a:lstStyle/>
                    <a:p>
                      <a:endParaRPr lang="fr-FR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omic Sans MS" panose="030F0702030302020204" pitchFamily="66" charset="0"/>
                        </a:rPr>
                        <a:t>Des usines</a:t>
                      </a:r>
                      <a:endParaRPr lang="fr-FR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uage 1"/>
          <p:cNvSpPr/>
          <p:nvPr/>
        </p:nvSpPr>
        <p:spPr>
          <a:xfrm>
            <a:off x="287377" y="321658"/>
            <a:ext cx="850781" cy="710031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2628503" y="270222"/>
            <a:ext cx="3286184" cy="9000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124447" y="270222"/>
            <a:ext cx="4354092" cy="874766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5000" dirty="0">
                <a:latin typeface="Mia's Scribblings ~" panose="02000000000000000000" pitchFamily="2" charset="0"/>
              </a:rPr>
              <a:t>LE </a:t>
            </a:r>
            <a:r>
              <a:rPr lang="fr-FR" sz="5000" dirty="0" smtClean="0">
                <a:latin typeface="Mia's Scribblings ~" panose="02000000000000000000" pitchFamily="2" charset="0"/>
              </a:rPr>
              <a:t>SON S </a:t>
            </a:r>
            <a:endParaRPr lang="fr-FR" sz="5000" dirty="0">
              <a:latin typeface="Mia's Scribblings ~" panose="02000000000000000000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073" y="427841"/>
            <a:ext cx="781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Comic Sans MS" panose="030F0702030302020204" pitchFamily="66" charset="0"/>
              </a:rPr>
              <a:t>20</a:t>
            </a:r>
            <a:endParaRPr lang="fr-FR" sz="3200" dirty="0">
              <a:latin typeface="Comic Sans MS" panose="030F0702030302020204" pitchFamily="66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646" y="126871"/>
            <a:ext cx="1018350" cy="1279086"/>
          </a:xfrm>
          <a:prstGeom prst="rect">
            <a:avLst/>
          </a:prstGeom>
        </p:spPr>
      </p:pic>
      <p:pic>
        <p:nvPicPr>
          <p:cNvPr id="7" name="Picture 2" descr="E:\Edition_new\sur le CD\Images\images_gestes_en_jpg\carton_s_pu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895" y="254287"/>
            <a:ext cx="1127703" cy="1212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74" y="1667865"/>
            <a:ext cx="6286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20" y="7532026"/>
            <a:ext cx="6286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246" y="4770636"/>
            <a:ext cx="6286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298475" y="1727136"/>
            <a:ext cx="628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Mia's Scribblings ~" panose="02000000000000000000" pitchFamily="2" charset="0"/>
              </a:rPr>
              <a:t>1</a:t>
            </a:r>
            <a:endParaRPr lang="fr-FR" sz="2800" dirty="0">
              <a:latin typeface="Mia's Scribblings ~" panose="02000000000000000000" pitchFamily="2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985723" y="1667865"/>
            <a:ext cx="62988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mic Sans MS" panose="030F0702030302020204" pitchFamily="66" charset="0"/>
              </a:rPr>
              <a:t>Cherche 5 noms masculins et 5 noms féminins:</a:t>
            </a:r>
            <a:endParaRPr lang="fr-FR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794835"/>
              </p:ext>
            </p:extLst>
          </p:nvPr>
        </p:nvGraphicFramePr>
        <p:xfrm>
          <a:off x="1005947" y="2105675"/>
          <a:ext cx="6278650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39325"/>
                <a:gridCol w="3139325"/>
              </a:tblGrid>
              <a:tr h="38415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415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415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415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415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415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52190" y="4785513"/>
            <a:ext cx="628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Mia's Scribblings ~" panose="02000000000000000000" pitchFamily="2" charset="0"/>
              </a:rPr>
              <a:t>2</a:t>
            </a:r>
            <a:endParaRPr lang="fr-FR" sz="2800" dirty="0">
              <a:latin typeface="Mia's Scribblings ~" panose="02000000000000000000" pitchFamily="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985723" y="4785513"/>
            <a:ext cx="6467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Complète avec V pour les verbes et N pour les noms 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1473" y="5298603"/>
            <a:ext cx="73215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latin typeface="Comic Sans MS" panose="030F0702030302020204" pitchFamily="66" charset="0"/>
              </a:rPr>
              <a:t>Tu adores manger de la glace à la cerise. Mon fils</a:t>
            </a:r>
          </a:p>
          <a:p>
            <a:endParaRPr lang="fr-FR" sz="2400" dirty="0">
              <a:latin typeface="Comic Sans MS" panose="030F0702030302020204" pitchFamily="66" charset="0"/>
            </a:endParaRPr>
          </a:p>
          <a:p>
            <a:r>
              <a:rPr lang="fr-FR" sz="2400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fr-FR" sz="2400" dirty="0" smtClean="0">
                <a:latin typeface="Comic Sans MS" panose="030F0702030302020204" pitchFamily="66" charset="0"/>
              </a:rPr>
              <a:t>préfère faire des centaines de dessins.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60124" y="5778748"/>
            <a:ext cx="1046697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224266" y="6845895"/>
            <a:ext cx="1046697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4833650" y="5686630"/>
            <a:ext cx="1046697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492599" y="5686630"/>
            <a:ext cx="1046697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6197397" y="5686630"/>
            <a:ext cx="1046697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4727593" y="6845895"/>
            <a:ext cx="1046697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131474" y="7624756"/>
            <a:ext cx="628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Mia's Scribblings ~" panose="02000000000000000000" pitchFamily="2" charset="0"/>
              </a:rPr>
              <a:t>3</a:t>
            </a:r>
            <a:endParaRPr lang="fr-FR" sz="2800" dirty="0">
              <a:latin typeface="Mia's Scribblings ~" panose="02000000000000000000" pitchFamily="2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878509" y="7639365"/>
            <a:ext cx="6425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Cherche trois noms avec un ç</a:t>
            </a:r>
          </a:p>
          <a:p>
            <a:r>
              <a:rPr lang="fr-FR" sz="1800" dirty="0" smtClean="0">
                <a:latin typeface="Comic Sans MS" panose="030F0702030302020204" pitchFamily="66" charset="0"/>
              </a:rPr>
              <a:t>___________________________________________</a:t>
            </a:r>
          </a:p>
          <a:p>
            <a:r>
              <a:rPr lang="fr-FR" sz="1800" dirty="0" smtClean="0">
                <a:latin typeface="Comic Sans MS" panose="030F0702030302020204" pitchFamily="66" charset="0"/>
              </a:rPr>
              <a:t>Cherche trois noms avec </a:t>
            </a:r>
            <a:r>
              <a:rPr lang="fr-FR" sz="1800" dirty="0" err="1" smtClean="0">
                <a:latin typeface="Comic Sans MS" panose="030F0702030302020204" pitchFamily="66" charset="0"/>
              </a:rPr>
              <a:t>ss</a:t>
            </a:r>
            <a:endParaRPr lang="fr-FR" sz="1800" dirty="0" smtClean="0">
              <a:latin typeface="Comic Sans MS" panose="030F0702030302020204" pitchFamily="66" charset="0"/>
            </a:endParaRPr>
          </a:p>
          <a:p>
            <a:r>
              <a:rPr lang="fr-FR" sz="1800" dirty="0" smtClean="0">
                <a:latin typeface="Comic Sans MS" panose="030F0702030302020204" pitchFamily="66" charset="0"/>
              </a:rPr>
              <a:t>___________________________________________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7" y="9019108"/>
            <a:ext cx="6286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ZoneTexte 25"/>
          <p:cNvSpPr txBox="1"/>
          <p:nvPr/>
        </p:nvSpPr>
        <p:spPr>
          <a:xfrm>
            <a:off x="224266" y="9019108"/>
            <a:ext cx="499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Mia's Scribblings ~" panose="02000000000000000000" pitchFamily="2" charset="0"/>
              </a:rPr>
              <a:t>4</a:t>
            </a:r>
            <a:endParaRPr lang="fr-FR" sz="2800" dirty="0">
              <a:latin typeface="Mia's Scribblings ~" panose="02000000000000000000" pitchFamily="2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760124" y="9019108"/>
            <a:ext cx="6483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Complète avec des mots de la fiche du son S: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31473" y="9635058"/>
            <a:ext cx="74297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J’adore aller nager à la ___________. Le serpent mange des _________, comme les chats. L’__________ est en panne, je suis monté par les escaliers. Le ________ est un fruit acide. </a:t>
            </a:r>
            <a:endParaRPr lang="fr-FR" sz="1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727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uage 1"/>
          <p:cNvSpPr/>
          <p:nvPr/>
        </p:nvSpPr>
        <p:spPr>
          <a:xfrm>
            <a:off x="287377" y="321658"/>
            <a:ext cx="850781" cy="710031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2628503" y="270222"/>
            <a:ext cx="3286184" cy="9000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124447" y="270222"/>
            <a:ext cx="4354092" cy="874766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5000" dirty="0">
                <a:latin typeface="Mia's Scribblings ~" panose="02000000000000000000" pitchFamily="2" charset="0"/>
              </a:rPr>
              <a:t>LE </a:t>
            </a:r>
            <a:r>
              <a:rPr lang="fr-FR" sz="5000" dirty="0" smtClean="0">
                <a:latin typeface="Mia's Scribblings ~" panose="02000000000000000000" pitchFamily="2" charset="0"/>
              </a:rPr>
              <a:t>SON è </a:t>
            </a:r>
            <a:endParaRPr lang="fr-FR" sz="5000" dirty="0">
              <a:latin typeface="Mia's Scribblings ~" panose="02000000000000000000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073" y="427841"/>
            <a:ext cx="781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Comic Sans MS" panose="030F0702030302020204" pitchFamily="66" charset="0"/>
              </a:rPr>
              <a:t>21</a:t>
            </a:r>
            <a:endParaRPr lang="fr-FR" sz="3200" dirty="0">
              <a:latin typeface="Comic Sans MS" panose="030F0702030302020204" pitchFamily="66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74" y="1667865"/>
            <a:ext cx="6286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48" y="5729900"/>
            <a:ext cx="6286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17" y="2944939"/>
            <a:ext cx="6286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298475" y="1727136"/>
            <a:ext cx="628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Mia's Scribblings ~" panose="02000000000000000000" pitchFamily="2" charset="0"/>
              </a:rPr>
              <a:t>1</a:t>
            </a:r>
            <a:endParaRPr lang="fr-FR" sz="2800" dirty="0">
              <a:latin typeface="Mia's Scribblings ~" panose="02000000000000000000" pitchFamily="2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985723" y="1667865"/>
            <a:ext cx="62988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mic Sans MS" panose="030F0702030302020204" pitchFamily="66" charset="0"/>
              </a:rPr>
              <a:t>Cherche TOUS les noms féminins qui sont dans ta liste de mots à retenir:</a:t>
            </a:r>
          </a:p>
          <a:p>
            <a:r>
              <a:rPr lang="fr-FR" sz="1600" dirty="0" smtClean="0">
                <a:latin typeface="Comic Sans MS" panose="030F0702030302020204" pitchFamily="66" charset="0"/>
              </a:rPr>
              <a:t>________________________________________________________________________________________________________________________________________________</a:t>
            </a:r>
            <a:endParaRPr lang="fr-FR" sz="1600" dirty="0">
              <a:latin typeface="Comic Sans MS" panose="030F0702030302020204" pitchFamily="66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52190" y="2991304"/>
            <a:ext cx="628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Mia's Scribblings ~" panose="02000000000000000000" pitchFamily="2" charset="0"/>
              </a:rPr>
              <a:t>2</a:t>
            </a:r>
            <a:endParaRPr lang="fr-FR" sz="2800" dirty="0">
              <a:latin typeface="Mia's Scribblings ~" panose="02000000000000000000" pitchFamily="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927125" y="3145192"/>
            <a:ext cx="6467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Complète avec V pour les verbes et N pour les noms 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09537" y="5778748"/>
            <a:ext cx="628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Mia's Scribblings ~" panose="02000000000000000000" pitchFamily="2" charset="0"/>
              </a:rPr>
              <a:t>3</a:t>
            </a:r>
            <a:endParaRPr lang="fr-FR" sz="2800" dirty="0">
              <a:latin typeface="Mia's Scribblings ~" panose="02000000000000000000" pitchFamily="2" charset="0"/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0" y="6803033"/>
            <a:ext cx="6286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ZoneTexte 25"/>
          <p:cNvSpPr txBox="1"/>
          <p:nvPr/>
        </p:nvSpPr>
        <p:spPr>
          <a:xfrm>
            <a:off x="134673" y="6849398"/>
            <a:ext cx="499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Mia's Scribblings ~" panose="02000000000000000000" pitchFamily="2" charset="0"/>
              </a:rPr>
              <a:t>4</a:t>
            </a:r>
            <a:endParaRPr lang="fr-FR" sz="2800" dirty="0">
              <a:latin typeface="Mia's Scribblings ~" panose="02000000000000000000" pitchFamily="2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704735" y="6926342"/>
            <a:ext cx="6483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Complète avec des mots de la fiche du son è: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pic>
        <p:nvPicPr>
          <p:cNvPr id="29" name="Imag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510" y="242930"/>
            <a:ext cx="820621" cy="1230932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617" y="321658"/>
            <a:ext cx="1254693" cy="1456109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131473" y="3655252"/>
            <a:ext cx="734481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Comic Sans MS" panose="030F0702030302020204" pitchFamily="66" charset="0"/>
              </a:rPr>
              <a:t>Merci pour ta lettre. Moi, je suis à la mer. Et toi, tu as du </a:t>
            </a:r>
            <a:endParaRPr lang="fr-FR" sz="2000" dirty="0" smtClean="0">
              <a:latin typeface="Comic Sans MS" panose="030F0702030302020204" pitchFamily="66" charset="0"/>
            </a:endParaRPr>
          </a:p>
          <a:p>
            <a:endParaRPr lang="fr-FR" sz="2000" dirty="0">
              <a:latin typeface="Comic Sans MS" panose="030F0702030302020204" pitchFamily="66" charset="0"/>
            </a:endParaRPr>
          </a:p>
          <a:p>
            <a:endParaRPr lang="fr-FR" sz="2000" dirty="0" smtClean="0">
              <a:latin typeface="Comic Sans MS" panose="030F0702030302020204" pitchFamily="66" charset="0"/>
            </a:endParaRPr>
          </a:p>
          <a:p>
            <a:r>
              <a:rPr lang="fr-FR" sz="2000" dirty="0" smtClean="0">
                <a:latin typeface="Comic Sans MS" panose="030F0702030302020204" pitchFamily="66" charset="0"/>
              </a:rPr>
              <a:t>ciel </a:t>
            </a:r>
            <a:r>
              <a:rPr lang="fr-FR" sz="2000" dirty="0" smtClean="0">
                <a:latin typeface="Comic Sans MS" panose="030F0702030302020204" pitchFamily="66" charset="0"/>
              </a:rPr>
              <a:t>bleu et du soleil ?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04577" y="4015087"/>
            <a:ext cx="76834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6197397" y="4023036"/>
            <a:ext cx="76834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157352" y="4870197"/>
            <a:ext cx="76834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1860163" y="4892059"/>
            <a:ext cx="76834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1805138" y="4064943"/>
            <a:ext cx="76834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>
            <a:off x="838187" y="5729900"/>
            <a:ext cx="655625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Cherche le nom des personnes sur la fiche:</a:t>
            </a:r>
          </a:p>
          <a:p>
            <a:r>
              <a:rPr lang="fr-FR" dirty="0" smtClean="0"/>
              <a:t>______________________________________________________________________________________________</a:t>
            </a:r>
            <a:endParaRPr lang="fr-FR" dirty="0"/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16" y="8515052"/>
            <a:ext cx="6286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ZoneTexte 38"/>
          <p:cNvSpPr txBox="1"/>
          <p:nvPr/>
        </p:nvSpPr>
        <p:spPr>
          <a:xfrm>
            <a:off x="216242" y="8515052"/>
            <a:ext cx="499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Mia's Scribblings ~" panose="02000000000000000000" pitchFamily="2" charset="0"/>
              </a:rPr>
              <a:t>5</a:t>
            </a:r>
            <a:endParaRPr lang="fr-FR" sz="2800" dirty="0">
              <a:latin typeface="Mia's Scribblings ~" panose="02000000000000000000" pitchFamily="2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880840" y="8515052"/>
            <a:ext cx="6084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Entoure le mot bien écrit: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252190" y="7276148"/>
            <a:ext cx="72471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Cet hiver, il y a eu beaucoup de ___________. Mon ___________ a deux ans de plus que moi. La ____________prépare une potion.  Je bois un grand verre de __________ au petit déjeuner.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131474" y="8884384"/>
            <a:ext cx="73516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omic Sans MS" panose="030F0702030302020204" pitchFamily="66" charset="0"/>
              </a:rPr>
              <a:t>Au mois de décembre, je fais une fête/</a:t>
            </a:r>
            <a:r>
              <a:rPr lang="fr-FR" sz="2000" dirty="0" err="1" smtClean="0">
                <a:latin typeface="Comic Sans MS" panose="030F0702030302020204" pitchFamily="66" charset="0"/>
              </a:rPr>
              <a:t>fète</a:t>
            </a:r>
            <a:r>
              <a:rPr lang="fr-FR" sz="2000" dirty="0" smtClean="0">
                <a:latin typeface="Comic Sans MS" panose="030F0702030302020204" pitchFamily="66" charset="0"/>
              </a:rPr>
              <a:t> pour mon </a:t>
            </a:r>
            <a:r>
              <a:rPr lang="fr-FR" sz="2000" dirty="0" err="1" smtClean="0">
                <a:latin typeface="Comic Sans MS" panose="030F0702030302020204" pitchFamily="66" charset="0"/>
              </a:rPr>
              <a:t>aniversaire</a:t>
            </a:r>
            <a:r>
              <a:rPr lang="fr-FR" sz="2000" dirty="0" smtClean="0">
                <a:latin typeface="Comic Sans MS" panose="030F0702030302020204" pitchFamily="66" charset="0"/>
              </a:rPr>
              <a:t> / anniversaire.</a:t>
            </a:r>
          </a:p>
          <a:p>
            <a:r>
              <a:rPr lang="fr-FR" sz="2000" dirty="0" smtClean="0">
                <a:latin typeface="Comic Sans MS" panose="030F0702030302020204" pitchFamily="66" charset="0"/>
              </a:rPr>
              <a:t>La reine/renne du bal a une belle couronne.</a:t>
            </a:r>
          </a:p>
          <a:p>
            <a:r>
              <a:rPr lang="fr-FR" sz="2000" dirty="0" smtClean="0">
                <a:latin typeface="Comic Sans MS" panose="030F0702030302020204" pitchFamily="66" charset="0"/>
              </a:rPr>
              <a:t>Il y a sept jours dans une semaine/</a:t>
            </a:r>
            <a:r>
              <a:rPr lang="fr-FR" sz="2000" dirty="0" err="1" smtClean="0">
                <a:latin typeface="Comic Sans MS" panose="030F0702030302020204" pitchFamily="66" charset="0"/>
              </a:rPr>
              <a:t>semeine</a:t>
            </a:r>
            <a:r>
              <a:rPr lang="fr-FR" sz="20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fr-FR" sz="2000" dirty="0" smtClean="0">
                <a:latin typeface="Comic Sans MS" panose="030F0702030302020204" pitchFamily="66" charset="0"/>
              </a:rPr>
              <a:t>A la chandeleur, nous avons fait des crêpes, </a:t>
            </a:r>
            <a:r>
              <a:rPr lang="fr-FR" sz="2000" dirty="0" err="1" smtClean="0">
                <a:latin typeface="Comic Sans MS" panose="030F0702030302020204" pitchFamily="66" charset="0"/>
              </a:rPr>
              <a:t>crèpes</a:t>
            </a:r>
            <a:r>
              <a:rPr lang="fr-FR" sz="2000" dirty="0" smtClean="0">
                <a:latin typeface="Comic Sans MS" panose="030F0702030302020204" pitchFamily="66" charset="0"/>
              </a:rPr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9829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uage 1"/>
          <p:cNvSpPr/>
          <p:nvPr/>
        </p:nvSpPr>
        <p:spPr>
          <a:xfrm>
            <a:off x="287377" y="321658"/>
            <a:ext cx="850781" cy="710031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2628503" y="270222"/>
            <a:ext cx="3286184" cy="9000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124447" y="270222"/>
            <a:ext cx="4354092" cy="874766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5000" dirty="0">
                <a:latin typeface="Mia's Scribblings ~" panose="02000000000000000000" pitchFamily="2" charset="0"/>
              </a:rPr>
              <a:t>LE </a:t>
            </a:r>
            <a:r>
              <a:rPr lang="fr-FR" sz="5000" dirty="0" smtClean="0">
                <a:latin typeface="Mia's Scribblings ~" panose="02000000000000000000" pitchFamily="2" charset="0"/>
              </a:rPr>
              <a:t>SON F </a:t>
            </a:r>
            <a:endParaRPr lang="fr-FR" sz="5000" dirty="0">
              <a:latin typeface="Mia's Scribblings ~" panose="02000000000000000000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073" y="427841"/>
            <a:ext cx="781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Comic Sans MS" panose="030F0702030302020204" pitchFamily="66" charset="0"/>
              </a:rPr>
              <a:t>22</a:t>
            </a:r>
            <a:endParaRPr lang="fr-FR" sz="3200" dirty="0">
              <a:latin typeface="Comic Sans MS" panose="030F0702030302020204" pitchFamily="66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74" y="1667865"/>
            <a:ext cx="6286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16" y="5396809"/>
            <a:ext cx="6286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6" y="3599305"/>
            <a:ext cx="6286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298475" y="1727136"/>
            <a:ext cx="628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Mia's Scribblings ~" panose="02000000000000000000" pitchFamily="2" charset="0"/>
              </a:rPr>
              <a:t>1</a:t>
            </a:r>
            <a:endParaRPr lang="fr-FR" sz="2800" dirty="0">
              <a:latin typeface="Mia's Scribblings ~" panose="02000000000000000000" pitchFamily="2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985723" y="1667865"/>
            <a:ext cx="62988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mic Sans MS" panose="030F0702030302020204" pitchFamily="66" charset="0"/>
              </a:rPr>
              <a:t>Cherche TOUS les noms féminins qui sont dans ta liste de mots à retenir puis écris-les au PLURIEL:</a:t>
            </a:r>
          </a:p>
          <a:p>
            <a:r>
              <a:rPr lang="fr-FR" sz="1600" dirty="0" smtClean="0">
                <a:latin typeface="Comic Sans MS" panose="030F0702030302020204" pitchFamily="66" charset="0"/>
              </a:rPr>
              <a:t>________________________________________________________________________________________________</a:t>
            </a:r>
          </a:p>
          <a:p>
            <a:endParaRPr lang="fr-FR" sz="1600" dirty="0" smtClean="0">
              <a:latin typeface="Comic Sans MS" panose="030F0702030302020204" pitchFamily="66" charset="0"/>
            </a:endParaRPr>
          </a:p>
          <a:p>
            <a:r>
              <a:rPr lang="fr-FR" sz="1600" dirty="0" smtClean="0">
                <a:latin typeface="Comic Sans MS" panose="030F0702030302020204" pitchFamily="66" charset="0"/>
              </a:rPr>
              <a:t>________________________________________________________________________________________________</a:t>
            </a:r>
            <a:endParaRPr lang="fr-FR" sz="1600" dirty="0">
              <a:latin typeface="Comic Sans MS" panose="030F0702030302020204" pitchFamily="66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31474" y="3635991"/>
            <a:ext cx="628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Mia's Scribblings ~" panose="02000000000000000000" pitchFamily="2" charset="0"/>
              </a:rPr>
              <a:t>2</a:t>
            </a:r>
            <a:endParaRPr lang="fr-FR" sz="2800" dirty="0">
              <a:latin typeface="Mia's Scribblings ~" panose="02000000000000000000" pitchFamily="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882656" y="3722614"/>
            <a:ext cx="6467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Entoure en rouge les verbes de la dictée et souligne les noms en bleu; colorie les déterminants en jaune. : 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87377" y="5470922"/>
            <a:ext cx="628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Mia's Scribblings ~" panose="02000000000000000000" pitchFamily="2" charset="0"/>
              </a:rPr>
              <a:t>3</a:t>
            </a:r>
            <a:endParaRPr lang="fr-FR" sz="2800" dirty="0">
              <a:latin typeface="Mia's Scribblings ~" panose="02000000000000000000" pitchFamily="2" charset="0"/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74" y="6541423"/>
            <a:ext cx="6286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ZoneTexte 25"/>
          <p:cNvSpPr txBox="1"/>
          <p:nvPr/>
        </p:nvSpPr>
        <p:spPr>
          <a:xfrm>
            <a:off x="257206" y="6587788"/>
            <a:ext cx="499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Mia's Scribblings ~" panose="02000000000000000000" pitchFamily="2" charset="0"/>
              </a:rPr>
              <a:t>4</a:t>
            </a:r>
            <a:endParaRPr lang="fr-FR" sz="2800" dirty="0">
              <a:latin typeface="Mia's Scribblings ~" panose="02000000000000000000" pitchFamily="2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743766" y="6664732"/>
            <a:ext cx="6483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Complète avec des mots de la fiche du son f: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793718" y="5372530"/>
            <a:ext cx="65562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Cherche 3 noms d’animaux avec ph sur la fiche:</a:t>
            </a:r>
          </a:p>
          <a:p>
            <a:r>
              <a:rPr lang="fr-FR" dirty="0" smtClean="0"/>
              <a:t>______________________________________________________________________________________________</a:t>
            </a:r>
            <a:endParaRPr lang="fr-FR" dirty="0"/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16" y="8515052"/>
            <a:ext cx="6286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ZoneTexte 38"/>
          <p:cNvSpPr txBox="1"/>
          <p:nvPr/>
        </p:nvSpPr>
        <p:spPr>
          <a:xfrm>
            <a:off x="216242" y="8515052"/>
            <a:ext cx="499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Mia's Scribblings ~" panose="02000000000000000000" pitchFamily="2" charset="0"/>
              </a:rPr>
              <a:t>5</a:t>
            </a:r>
            <a:endParaRPr lang="fr-FR" sz="2800" dirty="0">
              <a:latin typeface="Mia's Scribblings ~" panose="02000000000000000000" pitchFamily="2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880840" y="8515052"/>
            <a:ext cx="6680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Invente une phrase avec le mot « coffre »:</a:t>
            </a:r>
          </a:p>
          <a:p>
            <a:r>
              <a:rPr lang="fr-FR" sz="1800" dirty="0" smtClean="0">
                <a:latin typeface="Comic Sans MS" panose="030F0702030302020204" pitchFamily="66" charset="0"/>
              </a:rPr>
              <a:t>____________________________________________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pic>
        <p:nvPicPr>
          <p:cNvPr id="43" name="Imag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1964" y="113905"/>
            <a:ext cx="683351" cy="1212511"/>
          </a:xfrm>
          <a:prstGeom prst="rect">
            <a:avLst/>
          </a:prstGeom>
        </p:spPr>
      </p:pic>
      <p:pic>
        <p:nvPicPr>
          <p:cNvPr id="44" name="Picture 2" descr="C:\Users\darty\Desktop\CLE USB CATHERINE\Patati Patata\Edition_new\sur le CD\Images\images_gestes_en_jpg\carton_f_pu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550" y="251932"/>
            <a:ext cx="1153048" cy="13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ZoneTexte 44"/>
          <p:cNvSpPr txBox="1"/>
          <p:nvPr/>
        </p:nvSpPr>
        <p:spPr>
          <a:xfrm>
            <a:off x="165669" y="4513186"/>
            <a:ext cx="6634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omic Sans MS" panose="030F0702030302020204" pitchFamily="66" charset="0"/>
              </a:rPr>
              <a:t>Tu fais des photos de ta famille avec ta fille et après je téléphone à </a:t>
            </a:r>
            <a:r>
              <a:rPr lang="fr-FR" sz="2400" dirty="0" smtClean="0">
                <a:latin typeface="Comic Sans MS" panose="030F0702030302020204" pitchFamily="66" charset="0"/>
              </a:rPr>
              <a:t>mon </a:t>
            </a:r>
            <a:r>
              <a:rPr lang="fr-FR" sz="2400" dirty="0" smtClean="0">
                <a:latin typeface="Comic Sans MS" panose="030F0702030302020204" pitchFamily="66" charset="0"/>
              </a:rPr>
              <a:t>fils.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6" y="9451156"/>
            <a:ext cx="6286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ZoneTexte 46"/>
          <p:cNvSpPr txBox="1"/>
          <p:nvPr/>
        </p:nvSpPr>
        <p:spPr>
          <a:xfrm>
            <a:off x="332961" y="9533503"/>
            <a:ext cx="499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Mia's Scribblings ~" panose="02000000000000000000" pitchFamily="2" charset="0"/>
              </a:rPr>
              <a:t>6</a:t>
            </a:r>
            <a:endParaRPr lang="fr-FR" sz="2800" dirty="0">
              <a:latin typeface="Mia's Scribblings ~" panose="02000000000000000000" pitchFamily="2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927125" y="9410392"/>
            <a:ext cx="66804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Invente une phrase avec le mot « souffler »; tu peux conjuguer le verbe:</a:t>
            </a:r>
          </a:p>
          <a:p>
            <a:r>
              <a:rPr lang="fr-FR" sz="1800" dirty="0" smtClean="0">
                <a:latin typeface="Comic Sans MS" panose="030F0702030302020204" pitchFamily="66" charset="0"/>
              </a:rPr>
              <a:t>____________________________________________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7102" y="7096708"/>
            <a:ext cx="723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J’adore la _______________ aux  </a:t>
            </a:r>
            <a:r>
              <a:rPr lang="fr-FR" sz="1800" dirty="0" err="1" smtClean="0">
                <a:latin typeface="Comic Sans MS" panose="030F0702030302020204" pitchFamily="66" charset="0"/>
              </a:rPr>
              <a:t>fraisesje</a:t>
            </a:r>
            <a:r>
              <a:rPr lang="fr-FR" sz="1800" dirty="0" smtClean="0">
                <a:latin typeface="Comic Sans MS" panose="030F0702030302020204" pitchFamily="66" charset="0"/>
              </a:rPr>
              <a:t> tartine mon pain avec.  Mon oncle a une grande ___________ avec des vaches et des moutons. Je vais chercher les ____________ dans le poulailler.</a:t>
            </a:r>
            <a:endParaRPr lang="fr-FR" sz="1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935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uage 1"/>
          <p:cNvSpPr/>
          <p:nvPr/>
        </p:nvSpPr>
        <p:spPr>
          <a:xfrm>
            <a:off x="287377" y="321658"/>
            <a:ext cx="850781" cy="710031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2628503" y="270222"/>
            <a:ext cx="3286184" cy="9000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124447" y="270222"/>
            <a:ext cx="4354092" cy="874766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5000" dirty="0">
                <a:latin typeface="Mia's Scribblings ~" panose="02000000000000000000" pitchFamily="2" charset="0"/>
              </a:rPr>
              <a:t>LE </a:t>
            </a:r>
            <a:r>
              <a:rPr lang="fr-FR" sz="5000" dirty="0" smtClean="0">
                <a:latin typeface="Mia's Scribblings ~" panose="02000000000000000000" pitchFamily="2" charset="0"/>
              </a:rPr>
              <a:t>SON V </a:t>
            </a:r>
            <a:endParaRPr lang="fr-FR" sz="5000" dirty="0">
              <a:latin typeface="Mia's Scribblings ~" panose="02000000000000000000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073" y="427841"/>
            <a:ext cx="781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Comic Sans MS" panose="030F0702030302020204" pitchFamily="66" charset="0"/>
              </a:rPr>
              <a:t>23</a:t>
            </a:r>
            <a:endParaRPr lang="fr-FR" sz="3200" dirty="0">
              <a:latin typeface="Comic Sans MS" panose="030F0702030302020204" pitchFamily="66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74" y="1667865"/>
            <a:ext cx="6286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66" y="4737204"/>
            <a:ext cx="734283" cy="719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6" y="3599305"/>
            <a:ext cx="6286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298475" y="1727136"/>
            <a:ext cx="628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Mia's Scribblings ~" panose="02000000000000000000" pitchFamily="2" charset="0"/>
              </a:rPr>
              <a:t>1</a:t>
            </a:r>
            <a:endParaRPr lang="fr-FR" sz="2800" dirty="0">
              <a:latin typeface="Mia's Scribblings ~" panose="02000000000000000000" pitchFamily="2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916027" y="2329584"/>
            <a:ext cx="62988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mic Sans MS" panose="030F0702030302020204" pitchFamily="66" charset="0"/>
              </a:rPr>
              <a:t>________________________________________________________________________________________________</a:t>
            </a:r>
          </a:p>
          <a:p>
            <a:endParaRPr lang="fr-FR" sz="1600" dirty="0" smtClean="0">
              <a:latin typeface="Comic Sans MS" panose="030F0702030302020204" pitchFamily="66" charset="0"/>
            </a:endParaRPr>
          </a:p>
          <a:p>
            <a:r>
              <a:rPr lang="fr-FR" sz="1600" dirty="0" smtClean="0">
                <a:latin typeface="Comic Sans MS" panose="030F0702030302020204" pitchFamily="66" charset="0"/>
              </a:rPr>
              <a:t>________________________________________________________________________________________________</a:t>
            </a:r>
            <a:endParaRPr lang="fr-FR" sz="1600" dirty="0">
              <a:latin typeface="Comic Sans MS" panose="030F0702030302020204" pitchFamily="66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31474" y="3635991"/>
            <a:ext cx="628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Mia's Scribblings ~" panose="02000000000000000000" pitchFamily="2" charset="0"/>
              </a:rPr>
              <a:t>2</a:t>
            </a:r>
            <a:endParaRPr lang="fr-FR" sz="2800" dirty="0">
              <a:latin typeface="Mia's Scribblings ~" panose="02000000000000000000" pitchFamily="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882656" y="3722614"/>
            <a:ext cx="64673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Trouve 5 noms qui sont au pluriel sur ta fiche du son V:</a:t>
            </a:r>
          </a:p>
          <a:p>
            <a:r>
              <a:rPr lang="fr-FR" sz="1800" dirty="0" smtClean="0">
                <a:latin typeface="Comic Sans MS" panose="030F0702030302020204" pitchFamily="66" charset="0"/>
              </a:rPr>
              <a:t>_________________________________________________________________________________________________________________________________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19401" y="4933433"/>
            <a:ext cx="628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Mia's Scribblings ~" panose="02000000000000000000" pitchFamily="2" charset="0"/>
              </a:rPr>
              <a:t>3</a:t>
            </a:r>
            <a:endParaRPr lang="fr-FR" sz="2800" dirty="0">
              <a:latin typeface="Mia's Scribblings ~" panose="02000000000000000000" pitchFamily="2" charset="0"/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74" y="6541423"/>
            <a:ext cx="6286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ZoneTexte 25"/>
          <p:cNvSpPr txBox="1"/>
          <p:nvPr/>
        </p:nvSpPr>
        <p:spPr>
          <a:xfrm>
            <a:off x="257206" y="6587788"/>
            <a:ext cx="499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Mia's Scribblings ~" panose="02000000000000000000" pitchFamily="2" charset="0"/>
              </a:rPr>
              <a:t>4</a:t>
            </a:r>
            <a:endParaRPr lang="fr-FR" sz="2800" dirty="0">
              <a:latin typeface="Mia's Scribblings ~" panose="02000000000000000000" pitchFamily="2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743766" y="6664732"/>
            <a:ext cx="6483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Complète avec des mots de la fiche du son v: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16" y="8515052"/>
            <a:ext cx="6286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ZoneTexte 38"/>
          <p:cNvSpPr txBox="1"/>
          <p:nvPr/>
        </p:nvSpPr>
        <p:spPr>
          <a:xfrm>
            <a:off x="216242" y="8515052"/>
            <a:ext cx="499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Mia's Scribblings ~" panose="02000000000000000000" pitchFamily="2" charset="0"/>
              </a:rPr>
              <a:t>5</a:t>
            </a:r>
            <a:endParaRPr lang="fr-FR" sz="2800" dirty="0">
              <a:latin typeface="Mia's Scribblings ~" panose="02000000000000000000" pitchFamily="2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880840" y="8515052"/>
            <a:ext cx="6680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Invente une phrase avec le mot « anniversaire »:</a:t>
            </a:r>
          </a:p>
          <a:p>
            <a:r>
              <a:rPr lang="fr-FR" sz="1800" dirty="0" smtClean="0">
                <a:latin typeface="Comic Sans MS" panose="030F0702030302020204" pitchFamily="66" charset="0"/>
              </a:rPr>
              <a:t>____________________________________________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6" y="9451156"/>
            <a:ext cx="6286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ZoneTexte 46"/>
          <p:cNvSpPr txBox="1"/>
          <p:nvPr/>
        </p:nvSpPr>
        <p:spPr>
          <a:xfrm>
            <a:off x="332961" y="9533503"/>
            <a:ext cx="499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Mia's Scribblings ~" panose="02000000000000000000" pitchFamily="2" charset="0"/>
              </a:rPr>
              <a:t>6</a:t>
            </a:r>
            <a:endParaRPr lang="fr-FR" sz="2800" dirty="0">
              <a:latin typeface="Mia's Scribblings ~" panose="02000000000000000000" pitchFamily="2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927125" y="9410392"/>
            <a:ext cx="6680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Invente une phrase avec le mot « AVION »:</a:t>
            </a:r>
          </a:p>
          <a:p>
            <a:r>
              <a:rPr lang="fr-FR" sz="1800" dirty="0" smtClean="0">
                <a:latin typeface="Comic Sans MS" panose="030F0702030302020204" pitchFamily="66" charset="0"/>
              </a:rPr>
              <a:t>____________________________________________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pic>
        <p:nvPicPr>
          <p:cNvPr id="28" name="Imag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520" y="132852"/>
            <a:ext cx="1014502" cy="1197445"/>
          </a:xfrm>
          <a:prstGeom prst="rect">
            <a:avLst/>
          </a:prstGeom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436" y="626499"/>
            <a:ext cx="1367522" cy="103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832165" y="1663476"/>
            <a:ext cx="6395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Transforme les phrases de la dictée au pluriel: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927125" y="2032808"/>
            <a:ext cx="628777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Comic Sans MS" panose="030F0702030302020204" pitchFamily="66" charset="0"/>
              </a:rPr>
              <a:t>Mon voisin a un vieux vélo vert.</a:t>
            </a:r>
            <a:endParaRPr lang="fr-FR" b="1" dirty="0">
              <a:latin typeface="Comic Sans MS" panose="030F0702030302020204" pitchFamily="66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743766" y="2826420"/>
            <a:ext cx="64711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Comic Sans MS" panose="030F0702030302020204" pitchFamily="66" charset="0"/>
              </a:rPr>
              <a:t>Il passe souvent devant ma maison.</a:t>
            </a:r>
            <a:endParaRPr lang="fr-FR" b="1" dirty="0">
              <a:latin typeface="Comic Sans MS" panose="030F0702030302020204" pitchFamily="66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927125" y="4933433"/>
            <a:ext cx="4248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Complète les phrases avec le bon mot: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988568" y="5243164"/>
            <a:ext cx="68273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1800" b="1" dirty="0" smtClean="0">
                <a:latin typeface="Comic Sans MS" panose="030F0702030302020204" pitchFamily="66" charset="0"/>
              </a:rPr>
              <a:t>feu / veut</a:t>
            </a:r>
          </a:p>
          <a:p>
            <a:r>
              <a:rPr lang="fr-FR" sz="1800" dirty="0" smtClean="0">
                <a:latin typeface="Comic Sans MS" panose="030F0702030302020204" pitchFamily="66" charset="0"/>
              </a:rPr>
              <a:t>Il ________ un nouveau livre. Il y a un grand __________ dans la cheminée.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800" b="1" dirty="0" smtClean="0">
                <a:latin typeface="Comic Sans MS" panose="030F0702030302020204" pitchFamily="66" charset="0"/>
              </a:rPr>
              <a:t>faire/verre</a:t>
            </a:r>
          </a:p>
          <a:p>
            <a:r>
              <a:rPr lang="fr-FR" sz="1800" dirty="0" smtClean="0">
                <a:latin typeface="Comic Sans MS" panose="030F0702030302020204" pitchFamily="66" charset="0"/>
              </a:rPr>
              <a:t>Il fait ____________ tes </a:t>
            </a:r>
            <a:r>
              <a:rPr lang="fr-FR" sz="1800" dirty="0" err="1" smtClean="0">
                <a:latin typeface="Comic Sans MS" panose="030F0702030302020204" pitchFamily="66" charset="0"/>
              </a:rPr>
              <a:t>exerccies</a:t>
            </a:r>
            <a:r>
              <a:rPr lang="fr-FR" sz="1800" dirty="0" smtClean="0">
                <a:latin typeface="Comic Sans MS" panose="030F0702030302020204" pitchFamily="66" charset="0"/>
              </a:rPr>
              <a:t>. Tu casses le _______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39666" y="7111008"/>
            <a:ext cx="7312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Les _________ de la classe visitent la _________ de Versailles.</a:t>
            </a:r>
          </a:p>
          <a:p>
            <a:r>
              <a:rPr lang="fr-FR" sz="1800" dirty="0" smtClean="0">
                <a:latin typeface="Comic Sans MS" panose="030F0702030302020204" pitchFamily="66" charset="0"/>
              </a:rPr>
              <a:t>Je lis un __________ quand j’ai fini on plan de ____________.</a:t>
            </a:r>
          </a:p>
          <a:p>
            <a:r>
              <a:rPr lang="fr-FR" sz="1800" dirty="0" smtClean="0">
                <a:latin typeface="Comic Sans MS" panose="030F0702030302020204" pitchFamily="66" charset="0"/>
              </a:rPr>
              <a:t>Rose a les _________ très longs. Je n’aime pas les ________ noires je préfère les vertes.</a:t>
            </a:r>
            <a:endParaRPr lang="fr-FR" sz="1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223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uage 1"/>
          <p:cNvSpPr/>
          <p:nvPr/>
        </p:nvSpPr>
        <p:spPr>
          <a:xfrm>
            <a:off x="287377" y="321658"/>
            <a:ext cx="850781" cy="710031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2628503" y="270222"/>
            <a:ext cx="3286184" cy="9000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124447" y="270222"/>
            <a:ext cx="4354092" cy="874766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5000" dirty="0">
                <a:latin typeface="Mia's Scribblings ~" panose="02000000000000000000" pitchFamily="2" charset="0"/>
              </a:rPr>
              <a:t>LE </a:t>
            </a:r>
            <a:r>
              <a:rPr lang="fr-FR" sz="5000" dirty="0" smtClean="0">
                <a:latin typeface="Mia's Scribblings ~" panose="02000000000000000000" pitchFamily="2" charset="0"/>
              </a:rPr>
              <a:t>SON IN  </a:t>
            </a:r>
            <a:endParaRPr lang="fr-FR" sz="5000" dirty="0">
              <a:latin typeface="Mia's Scribblings ~" panose="02000000000000000000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073" y="427841"/>
            <a:ext cx="781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Comic Sans MS" panose="030F0702030302020204" pitchFamily="66" charset="0"/>
              </a:rPr>
              <a:t>24</a:t>
            </a:r>
            <a:endParaRPr lang="fr-FR" sz="3200" dirty="0">
              <a:latin typeface="Comic Sans MS" panose="030F0702030302020204" pitchFamily="66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74" y="1667865"/>
            <a:ext cx="6286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67" y="4892505"/>
            <a:ext cx="575780" cy="564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43" y="2636039"/>
            <a:ext cx="6286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298475" y="1727136"/>
            <a:ext cx="628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Mia's Scribblings ~" panose="02000000000000000000" pitchFamily="2" charset="0"/>
              </a:rPr>
              <a:t>1</a:t>
            </a:r>
            <a:endParaRPr lang="fr-FR" sz="2800" dirty="0">
              <a:latin typeface="Mia's Scribblings ~" panose="02000000000000000000" pitchFamily="2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85606" y="2657559"/>
            <a:ext cx="628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Mia's Scribblings ~" panose="02000000000000000000" pitchFamily="2" charset="0"/>
              </a:rPr>
              <a:t>2</a:t>
            </a:r>
            <a:endParaRPr lang="fr-FR" sz="2800" dirty="0">
              <a:latin typeface="Mia's Scribblings ~" panose="02000000000000000000" pitchFamily="2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19401" y="4933433"/>
            <a:ext cx="628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Mia's Scribblings ~" panose="02000000000000000000" pitchFamily="2" charset="0"/>
              </a:rPr>
              <a:t>3</a:t>
            </a:r>
            <a:endParaRPr lang="fr-FR" sz="2800" dirty="0">
              <a:latin typeface="Mia's Scribblings ~" panose="02000000000000000000" pitchFamily="2" charset="0"/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74" y="6541423"/>
            <a:ext cx="6286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ZoneTexte 25"/>
          <p:cNvSpPr txBox="1"/>
          <p:nvPr/>
        </p:nvSpPr>
        <p:spPr>
          <a:xfrm>
            <a:off x="257206" y="6587788"/>
            <a:ext cx="499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Mia's Scribblings ~" panose="02000000000000000000" pitchFamily="2" charset="0"/>
              </a:rPr>
              <a:t>4</a:t>
            </a:r>
            <a:endParaRPr lang="fr-FR" sz="2800" dirty="0">
              <a:latin typeface="Mia's Scribblings ~" panose="02000000000000000000" pitchFamily="2" charset="0"/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87" y="7566318"/>
            <a:ext cx="6286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ZoneTexte 38"/>
          <p:cNvSpPr txBox="1"/>
          <p:nvPr/>
        </p:nvSpPr>
        <p:spPr>
          <a:xfrm>
            <a:off x="216242" y="7612683"/>
            <a:ext cx="499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Mia's Scribblings ~" panose="02000000000000000000" pitchFamily="2" charset="0"/>
              </a:rPr>
              <a:t>5</a:t>
            </a:r>
            <a:endParaRPr lang="fr-FR" sz="2800" dirty="0">
              <a:latin typeface="Mia's Scribblings ~" panose="02000000000000000000" pitchFamily="2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801737" y="6526232"/>
            <a:ext cx="66804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Invente une phrase avec le mot « MAIN » ET le verbe TOMBER:</a:t>
            </a:r>
          </a:p>
          <a:p>
            <a:r>
              <a:rPr lang="fr-FR" sz="1800" dirty="0" smtClean="0">
                <a:latin typeface="Comic Sans MS" panose="030F0702030302020204" pitchFamily="66" charset="0"/>
              </a:rPr>
              <a:t>____________________________________________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6" y="9451156"/>
            <a:ext cx="6286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ZoneTexte 46"/>
          <p:cNvSpPr txBox="1"/>
          <p:nvPr/>
        </p:nvSpPr>
        <p:spPr>
          <a:xfrm>
            <a:off x="332961" y="9533503"/>
            <a:ext cx="499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Mia's Scribblings ~" panose="02000000000000000000" pitchFamily="2" charset="0"/>
              </a:rPr>
              <a:t>6</a:t>
            </a:r>
            <a:endParaRPr lang="fr-FR" sz="2800" dirty="0">
              <a:latin typeface="Mia's Scribblings ~" panose="02000000000000000000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32165" y="1663476"/>
            <a:ext cx="6395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Trouve les 3 animaux figurant sur la fiche du son in: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927125" y="4933433"/>
            <a:ext cx="6311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Complète les phrases avec des mots de la fiche du son in: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261" y="270222"/>
            <a:ext cx="581938" cy="988319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199" y="385370"/>
            <a:ext cx="597408" cy="826008"/>
          </a:xfrm>
          <a:prstGeom prst="rect">
            <a:avLst/>
          </a:prstGeom>
        </p:spPr>
      </p:pic>
      <p:pic>
        <p:nvPicPr>
          <p:cNvPr id="33" name="Picture 4" descr="E:\Edition_new\sur le CD\Images\images_gestes_en_jpg\carton_jn_pu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8011" y="427841"/>
            <a:ext cx="1209038" cy="120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882656" y="1975840"/>
            <a:ext cx="62943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_____________________________________________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848051" y="2636039"/>
            <a:ext cx="6603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Classe les mots de la fiche du son in dans la bonne colonne; tu dois en trouver 10 dans chaque colonne.</a:t>
            </a:r>
          </a:p>
        </p:txBody>
      </p: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434829"/>
              </p:ext>
            </p:extLst>
          </p:nvPr>
        </p:nvGraphicFramePr>
        <p:xfrm>
          <a:off x="254006" y="3402484"/>
          <a:ext cx="6973730" cy="14716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6865"/>
                <a:gridCol w="3486865"/>
              </a:tblGrid>
              <a:tr h="42009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omic Sans MS" panose="030F0702030302020204" pitchFamily="66" charset="0"/>
                        </a:rPr>
                        <a:t>Noms masculins</a:t>
                      </a:r>
                      <a:endParaRPr lang="fr-F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omic Sans MS" panose="030F0702030302020204" pitchFamily="66" charset="0"/>
                        </a:rPr>
                        <a:t>Noms féminins</a:t>
                      </a:r>
                      <a:endParaRPr lang="fr-F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420097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ZoneTexte 21"/>
          <p:cNvSpPr txBox="1"/>
          <p:nvPr/>
        </p:nvSpPr>
        <p:spPr>
          <a:xfrm>
            <a:off x="219401" y="5302765"/>
            <a:ext cx="6957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A noël, nous décorons le _______________. En arts plastiques, j’adore faire de la ____________. Quand tu marches dans la neige, tu laisses des _______________. Blanche Neige était l’amie des sept ____________.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801737" y="7566318"/>
            <a:ext cx="6375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Complète les mots avec la bonne écriture du son in (in/</a:t>
            </a:r>
            <a:r>
              <a:rPr lang="fr-FR" sz="1800" dirty="0" err="1" smtClean="0">
                <a:latin typeface="Comic Sans MS" panose="030F0702030302020204" pitchFamily="66" charset="0"/>
              </a:rPr>
              <a:t>ein</a:t>
            </a:r>
            <a:r>
              <a:rPr lang="fr-FR" sz="1800" dirty="0" smtClean="0">
                <a:latin typeface="Comic Sans MS" panose="030F0702030302020204" pitchFamily="66" charset="0"/>
              </a:rPr>
              <a:t>/</a:t>
            </a:r>
            <a:r>
              <a:rPr lang="fr-FR" sz="1800" dirty="0" err="1" smtClean="0">
                <a:latin typeface="Comic Sans MS" panose="030F0702030302020204" pitchFamily="66" charset="0"/>
              </a:rPr>
              <a:t>ain</a:t>
            </a:r>
            <a:r>
              <a:rPr lang="fr-FR" sz="1800" dirty="0" smtClean="0">
                <a:latin typeface="Comic Sans MS" panose="030F0702030302020204" pitchFamily="66" charset="0"/>
              </a:rPr>
              <a:t>/</a:t>
            </a:r>
            <a:r>
              <a:rPr lang="fr-FR" sz="1800" dirty="0" err="1" smtClean="0">
                <a:latin typeface="Comic Sans MS" panose="030F0702030302020204" pitchFamily="66" charset="0"/>
              </a:rPr>
              <a:t>im</a:t>
            </a:r>
            <a:r>
              <a:rPr lang="fr-FR" sz="1800" dirty="0" smtClean="0">
                <a:latin typeface="Comic Sans MS" panose="030F0702030302020204" pitchFamily="66" charset="0"/>
              </a:rPr>
              <a:t>/un/</a:t>
            </a:r>
            <a:r>
              <a:rPr lang="fr-FR" sz="1800" dirty="0" err="1" smtClean="0">
                <a:latin typeface="Comic Sans MS" panose="030F0702030302020204" pitchFamily="66" charset="0"/>
              </a:rPr>
              <a:t>aim</a:t>
            </a:r>
            <a:r>
              <a:rPr lang="fr-FR" sz="1800" dirty="0" smtClean="0">
                <a:latin typeface="Comic Sans MS" panose="030F0702030302020204" pitchFamily="66" charset="0"/>
              </a:rPr>
              <a:t>):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42144" y="8135903"/>
            <a:ext cx="2774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800" dirty="0" smtClean="0">
                <a:latin typeface="Comic Sans MS" panose="030F0702030302020204" pitchFamily="66" charset="0"/>
              </a:rPr>
              <a:t>Un </a:t>
            </a:r>
            <a:r>
              <a:rPr lang="fr-FR" sz="1800" dirty="0" err="1" smtClean="0">
                <a:latin typeface="Comic Sans MS" panose="030F0702030302020204" pitchFamily="66" charset="0"/>
              </a:rPr>
              <a:t>chem</a:t>
            </a:r>
            <a:r>
              <a:rPr lang="fr-FR" sz="1800" dirty="0" smtClean="0">
                <a:latin typeface="Comic Sans MS" panose="030F0702030302020204" pitchFamily="66" charset="0"/>
              </a:rPr>
              <a:t>______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800" dirty="0" smtClean="0">
                <a:latin typeface="Comic Sans MS" panose="030F0702030302020204" pitchFamily="66" charset="0"/>
              </a:rPr>
              <a:t>Un b________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800" dirty="0" smtClean="0">
                <a:latin typeface="Comic Sans MS" panose="030F0702030302020204" pitchFamily="66" charset="0"/>
              </a:rPr>
              <a:t>Une </a:t>
            </a:r>
            <a:r>
              <a:rPr lang="fr-FR" sz="1800" dirty="0" err="1" smtClean="0">
                <a:latin typeface="Comic Sans MS" panose="030F0702030302020204" pitchFamily="66" charset="0"/>
              </a:rPr>
              <a:t>c______ture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2916536" y="8212649"/>
            <a:ext cx="24482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 smtClean="0">
                <a:latin typeface="Comic Sans MS" panose="030F0702030302020204" pitchFamily="66" charset="0"/>
              </a:rPr>
              <a:t>L______di</a:t>
            </a:r>
            <a:endParaRPr lang="fr-FR" sz="1800" dirty="0" smtClean="0">
              <a:latin typeface="Comic Sans MS" panose="030F0702030302020204" pitchFamily="66" charset="0"/>
            </a:endParaRPr>
          </a:p>
          <a:p>
            <a:r>
              <a:rPr lang="fr-FR" sz="1800" dirty="0" smtClean="0">
                <a:latin typeface="Comic Sans MS" panose="030F0702030302020204" pitchFamily="66" charset="0"/>
              </a:rPr>
              <a:t>_____possible</a:t>
            </a:r>
          </a:p>
          <a:p>
            <a:r>
              <a:rPr lang="fr-FR" sz="1800" dirty="0" smtClean="0">
                <a:latin typeface="Comic Sans MS" panose="030F0702030302020204" pitchFamily="66" charset="0"/>
              </a:rPr>
              <a:t>Un d_______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4932759" y="8212649"/>
            <a:ext cx="2519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Un jard______</a:t>
            </a:r>
          </a:p>
          <a:p>
            <a:r>
              <a:rPr lang="fr-FR" sz="1800" dirty="0" smtClean="0">
                <a:latin typeface="Comic Sans MS" panose="030F0702030302020204" pitchFamily="66" charset="0"/>
              </a:rPr>
              <a:t>Un p_______</a:t>
            </a:r>
            <a:r>
              <a:rPr lang="fr-FR" sz="1800" dirty="0" err="1" smtClean="0">
                <a:latin typeface="Comic Sans MS" panose="030F0702030302020204" pitchFamily="66" charset="0"/>
              </a:rPr>
              <a:t>tre</a:t>
            </a:r>
            <a:endParaRPr lang="fr-FR" sz="1800" dirty="0" smtClean="0">
              <a:latin typeface="Comic Sans MS" panose="030F0702030302020204" pitchFamily="66" charset="0"/>
            </a:endParaRPr>
          </a:p>
          <a:p>
            <a:r>
              <a:rPr lang="fr-FR" sz="1800" dirty="0" smtClean="0">
                <a:latin typeface="Comic Sans MS" panose="030F0702030302020204" pitchFamily="66" charset="0"/>
              </a:rPr>
              <a:t>Du </a:t>
            </a:r>
            <a:r>
              <a:rPr lang="fr-FR" sz="1800" dirty="0" err="1" smtClean="0">
                <a:latin typeface="Comic Sans MS" panose="030F0702030302020204" pitchFamily="66" charset="0"/>
              </a:rPr>
              <a:t>chagr</a:t>
            </a:r>
            <a:r>
              <a:rPr lang="fr-FR" sz="1800" dirty="0" smtClean="0">
                <a:latin typeface="Comic Sans MS" panose="030F0702030302020204" pitchFamily="66" charset="0"/>
              </a:rPr>
              <a:t>________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1067261" y="9451156"/>
            <a:ext cx="386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Retrouve le mot mélangé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37" name="Nuage 36"/>
          <p:cNvSpPr/>
          <p:nvPr/>
        </p:nvSpPr>
        <p:spPr>
          <a:xfrm>
            <a:off x="927125" y="9820489"/>
            <a:ext cx="3649474" cy="7951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4788743" y="9759131"/>
            <a:ext cx="26632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__________________</a:t>
            </a:r>
            <a:endParaRPr lang="fr-FR" dirty="0"/>
          </a:p>
        </p:txBody>
      </p:sp>
      <p:sp>
        <p:nvSpPr>
          <p:cNvPr id="42" name="ZoneTexte 41"/>
          <p:cNvSpPr txBox="1"/>
          <p:nvPr/>
        </p:nvSpPr>
        <p:spPr>
          <a:xfrm>
            <a:off x="1529340" y="9966880"/>
            <a:ext cx="41856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</a:t>
            </a:r>
            <a:endParaRPr lang="fr-FR" dirty="0"/>
          </a:p>
        </p:txBody>
      </p:sp>
      <p:sp>
        <p:nvSpPr>
          <p:cNvPr id="43" name="ZoneTexte 42"/>
          <p:cNvSpPr txBox="1"/>
          <p:nvPr/>
        </p:nvSpPr>
        <p:spPr>
          <a:xfrm>
            <a:off x="3000010" y="9966880"/>
            <a:ext cx="49258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44" name="ZoneTexte 43"/>
          <p:cNvSpPr txBox="1"/>
          <p:nvPr/>
        </p:nvSpPr>
        <p:spPr>
          <a:xfrm>
            <a:off x="2246607" y="9966880"/>
            <a:ext cx="3818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</a:t>
            </a:r>
            <a:endParaRPr lang="fr-FR" dirty="0"/>
          </a:p>
        </p:txBody>
      </p:sp>
      <p:sp>
        <p:nvSpPr>
          <p:cNvPr id="45" name="ZoneTexte 44"/>
          <p:cNvSpPr txBox="1"/>
          <p:nvPr/>
        </p:nvSpPr>
        <p:spPr>
          <a:xfrm>
            <a:off x="3852639" y="9966880"/>
            <a:ext cx="4189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</a:t>
            </a:r>
            <a:endParaRPr lang="fr-FR" dirty="0"/>
          </a:p>
        </p:txBody>
      </p:sp>
      <p:sp>
        <p:nvSpPr>
          <p:cNvPr id="49" name="ZoneTexte 48"/>
          <p:cNvSpPr txBox="1"/>
          <p:nvPr/>
        </p:nvSpPr>
        <p:spPr>
          <a:xfrm>
            <a:off x="1947903" y="9966880"/>
            <a:ext cx="17654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</a:t>
            </a:r>
            <a:endParaRPr lang="fr-FR" dirty="0"/>
          </a:p>
        </p:txBody>
      </p:sp>
      <p:sp>
        <p:nvSpPr>
          <p:cNvPr id="50" name="ZoneTexte 49"/>
          <p:cNvSpPr txBox="1"/>
          <p:nvPr/>
        </p:nvSpPr>
        <p:spPr>
          <a:xfrm>
            <a:off x="2628503" y="9820489"/>
            <a:ext cx="12335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</a:t>
            </a:r>
            <a:endParaRPr lang="fr-FR" dirty="0"/>
          </a:p>
        </p:txBody>
      </p:sp>
      <p:sp>
        <p:nvSpPr>
          <p:cNvPr id="51" name="ZoneTexte 50"/>
          <p:cNvSpPr txBox="1"/>
          <p:nvPr/>
        </p:nvSpPr>
        <p:spPr>
          <a:xfrm>
            <a:off x="3492599" y="10174629"/>
            <a:ext cx="36004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</a:t>
            </a:r>
            <a:endParaRPr lang="fr-FR" dirty="0"/>
          </a:p>
        </p:txBody>
      </p:sp>
      <p:sp>
        <p:nvSpPr>
          <p:cNvPr id="52" name="ZoneTexte 51"/>
          <p:cNvSpPr txBox="1"/>
          <p:nvPr/>
        </p:nvSpPr>
        <p:spPr>
          <a:xfrm>
            <a:off x="2628503" y="10235987"/>
            <a:ext cx="37150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53" name="ZoneTexte 52"/>
          <p:cNvSpPr txBox="1"/>
          <p:nvPr/>
        </p:nvSpPr>
        <p:spPr>
          <a:xfrm>
            <a:off x="3492599" y="9820489"/>
            <a:ext cx="36004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</a:t>
            </a:r>
            <a:endParaRPr lang="fr-FR" dirty="0"/>
          </a:p>
        </p:txBody>
      </p:sp>
      <p:sp>
        <p:nvSpPr>
          <p:cNvPr id="54" name="ZoneTexte 53"/>
          <p:cNvSpPr txBox="1"/>
          <p:nvPr/>
        </p:nvSpPr>
        <p:spPr>
          <a:xfrm>
            <a:off x="1162639" y="10028238"/>
            <a:ext cx="3911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7639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uage 1"/>
          <p:cNvSpPr/>
          <p:nvPr/>
        </p:nvSpPr>
        <p:spPr>
          <a:xfrm>
            <a:off x="287377" y="321658"/>
            <a:ext cx="850781" cy="710031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2628503" y="270222"/>
            <a:ext cx="3286184" cy="9000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124447" y="270222"/>
            <a:ext cx="4354092" cy="874766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5000" dirty="0">
                <a:latin typeface="Mia's Scribblings ~" panose="02000000000000000000" pitchFamily="2" charset="0"/>
              </a:rPr>
              <a:t>LE </a:t>
            </a:r>
            <a:r>
              <a:rPr lang="fr-FR" sz="5000" dirty="0" smtClean="0">
                <a:latin typeface="Mia's Scribblings ~" panose="02000000000000000000" pitchFamily="2" charset="0"/>
              </a:rPr>
              <a:t>SON G  </a:t>
            </a:r>
            <a:endParaRPr lang="fr-FR" sz="5000" dirty="0">
              <a:latin typeface="Mia's Scribblings ~" panose="02000000000000000000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073" y="427841"/>
            <a:ext cx="781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Comic Sans MS" panose="030F0702030302020204" pitchFamily="66" charset="0"/>
              </a:rPr>
              <a:t>25</a:t>
            </a:r>
            <a:endParaRPr lang="fr-FR" sz="3200" dirty="0">
              <a:latin typeface="Comic Sans MS" panose="030F0702030302020204" pitchFamily="66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74" y="1667865"/>
            <a:ext cx="6286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66" y="4737204"/>
            <a:ext cx="734283" cy="719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6" y="3599305"/>
            <a:ext cx="6286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298475" y="1727136"/>
            <a:ext cx="628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Mia's Scribblings ~" panose="02000000000000000000" pitchFamily="2" charset="0"/>
              </a:rPr>
              <a:t>1</a:t>
            </a:r>
            <a:endParaRPr lang="fr-FR" sz="2800" dirty="0">
              <a:latin typeface="Mia's Scribblings ~" panose="02000000000000000000" pitchFamily="2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31474" y="3635991"/>
            <a:ext cx="628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Mia's Scribblings ~" panose="02000000000000000000" pitchFamily="2" charset="0"/>
              </a:rPr>
              <a:t>2</a:t>
            </a:r>
            <a:endParaRPr lang="fr-FR" sz="2800" dirty="0">
              <a:latin typeface="Mia's Scribblings ~" panose="02000000000000000000" pitchFamily="2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19401" y="4933433"/>
            <a:ext cx="628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Mia's Scribblings ~" panose="02000000000000000000" pitchFamily="2" charset="0"/>
              </a:rPr>
              <a:t>3</a:t>
            </a:r>
            <a:endParaRPr lang="fr-FR" sz="2800" dirty="0">
              <a:latin typeface="Mia's Scribblings ~" panose="02000000000000000000" pitchFamily="2" charset="0"/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74" y="6541423"/>
            <a:ext cx="6286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ZoneTexte 25"/>
          <p:cNvSpPr txBox="1"/>
          <p:nvPr/>
        </p:nvSpPr>
        <p:spPr>
          <a:xfrm>
            <a:off x="257206" y="6587788"/>
            <a:ext cx="499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Mia's Scribblings ~" panose="02000000000000000000" pitchFamily="2" charset="0"/>
              </a:rPr>
              <a:t>4</a:t>
            </a:r>
            <a:endParaRPr lang="fr-FR" sz="2800" dirty="0">
              <a:latin typeface="Mia's Scribblings ~" panose="02000000000000000000" pitchFamily="2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743766" y="6664732"/>
            <a:ext cx="6483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Complète avec des mots de la fiche du son G: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16" y="8515052"/>
            <a:ext cx="6286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ZoneTexte 38"/>
          <p:cNvSpPr txBox="1"/>
          <p:nvPr/>
        </p:nvSpPr>
        <p:spPr>
          <a:xfrm>
            <a:off x="216242" y="8515052"/>
            <a:ext cx="499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Mia's Scribblings ~" panose="02000000000000000000" pitchFamily="2" charset="0"/>
              </a:rPr>
              <a:t>5</a:t>
            </a:r>
            <a:endParaRPr lang="fr-FR" sz="2800" dirty="0">
              <a:latin typeface="Mia's Scribblings ~" panose="02000000000000000000" pitchFamily="2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880840" y="8515052"/>
            <a:ext cx="6680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Invente une phrase avec le mot «GOUTTE »:</a:t>
            </a:r>
          </a:p>
          <a:p>
            <a:r>
              <a:rPr lang="fr-FR" sz="1800" dirty="0" smtClean="0">
                <a:latin typeface="Comic Sans MS" panose="030F0702030302020204" pitchFamily="66" charset="0"/>
              </a:rPr>
              <a:t>____________________________________________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6" y="9451156"/>
            <a:ext cx="6286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ZoneTexte 46"/>
          <p:cNvSpPr txBox="1"/>
          <p:nvPr/>
        </p:nvSpPr>
        <p:spPr>
          <a:xfrm>
            <a:off x="332961" y="9533503"/>
            <a:ext cx="499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Mia's Scribblings ~" panose="02000000000000000000" pitchFamily="2" charset="0"/>
              </a:rPr>
              <a:t>6</a:t>
            </a:r>
            <a:endParaRPr lang="fr-FR" sz="2800" dirty="0">
              <a:latin typeface="Mia's Scribblings ~" panose="02000000000000000000" pitchFamily="2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927125" y="9410392"/>
            <a:ext cx="6680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Invente une phrase avec le mot « GRIMACE »:</a:t>
            </a:r>
          </a:p>
          <a:p>
            <a:r>
              <a:rPr lang="fr-FR" sz="1800" dirty="0" smtClean="0">
                <a:latin typeface="Comic Sans MS" panose="030F0702030302020204" pitchFamily="66" charset="0"/>
              </a:rPr>
              <a:t>____________________________________________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32165" y="1663476"/>
            <a:ext cx="6395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Transforme la dictée au singulier: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927125" y="4933433"/>
            <a:ext cx="558999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Colorie  le mot bien écrit:</a:t>
            </a:r>
          </a:p>
          <a:p>
            <a:r>
              <a:rPr lang="fr-FR" sz="1800" dirty="0" smtClean="0">
                <a:latin typeface="Comic Sans MS" panose="030F0702030302020204" pitchFamily="66" charset="0"/>
              </a:rPr>
              <a:t>Tu installes des guirlandes/</a:t>
            </a:r>
            <a:r>
              <a:rPr lang="fr-FR" sz="1800" dirty="0" err="1" smtClean="0">
                <a:latin typeface="Comic Sans MS" panose="030F0702030302020204" pitchFamily="66" charset="0"/>
              </a:rPr>
              <a:t>girlandes</a:t>
            </a:r>
            <a:r>
              <a:rPr lang="fr-FR" sz="1800" dirty="0" smtClean="0">
                <a:latin typeface="Comic Sans MS" panose="030F0702030302020204" pitchFamily="66" charset="0"/>
              </a:rPr>
              <a:t> sur le sapin.  </a:t>
            </a:r>
          </a:p>
          <a:p>
            <a:r>
              <a:rPr lang="fr-FR" sz="1800" dirty="0" smtClean="0">
                <a:latin typeface="Comic Sans MS" panose="030F0702030302020204" pitchFamily="66" charset="0"/>
              </a:rPr>
              <a:t>Je suis </a:t>
            </a:r>
            <a:r>
              <a:rPr lang="fr-FR" sz="1800" dirty="0" err="1" smtClean="0">
                <a:latin typeface="Comic Sans MS" panose="030F0702030302020204" pitchFamily="66" charset="0"/>
              </a:rPr>
              <a:t>fatigé</a:t>
            </a:r>
            <a:r>
              <a:rPr lang="fr-FR" sz="1800" dirty="0" smtClean="0">
                <a:latin typeface="Comic Sans MS" panose="030F0702030302020204" pitchFamily="66" charset="0"/>
              </a:rPr>
              <a:t>/fatigué car j’ai fais du sport.</a:t>
            </a:r>
          </a:p>
          <a:p>
            <a:r>
              <a:rPr lang="fr-FR" sz="1800" dirty="0" smtClean="0">
                <a:latin typeface="Comic Sans MS" panose="030F0702030302020204" pitchFamily="66" charset="0"/>
              </a:rPr>
              <a:t>Papa offre une belle bague/</a:t>
            </a:r>
            <a:r>
              <a:rPr lang="fr-FR" sz="1800" dirty="0" err="1" smtClean="0">
                <a:latin typeface="Comic Sans MS" panose="030F0702030302020204" pitchFamily="66" charset="0"/>
              </a:rPr>
              <a:t>bage</a:t>
            </a:r>
            <a:r>
              <a:rPr lang="fr-FR" sz="1800" dirty="0" smtClean="0">
                <a:latin typeface="Comic Sans MS" panose="030F0702030302020204" pitchFamily="66" charset="0"/>
              </a:rPr>
              <a:t> en or.</a:t>
            </a:r>
          </a:p>
          <a:p>
            <a:r>
              <a:rPr lang="fr-FR" sz="1800" dirty="0" smtClean="0">
                <a:latin typeface="Comic Sans MS" panose="030F0702030302020204" pitchFamily="66" charset="0"/>
              </a:rPr>
              <a:t>La baguette/</a:t>
            </a:r>
            <a:r>
              <a:rPr lang="fr-FR" sz="1800" dirty="0" err="1" smtClean="0">
                <a:latin typeface="Comic Sans MS" panose="030F0702030302020204" pitchFamily="66" charset="0"/>
              </a:rPr>
              <a:t>bagette</a:t>
            </a:r>
            <a:r>
              <a:rPr lang="fr-FR" sz="1800" dirty="0" smtClean="0">
                <a:latin typeface="Comic Sans MS" panose="030F0702030302020204" pitchFamily="66" charset="0"/>
              </a:rPr>
              <a:t> du tambour est cassée.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078" y="200420"/>
            <a:ext cx="756084" cy="1125996"/>
          </a:xfrm>
          <a:prstGeom prst="rect">
            <a:avLst/>
          </a:prstGeom>
        </p:spPr>
      </p:pic>
      <p:pic>
        <p:nvPicPr>
          <p:cNvPr id="35" name="Picture 2" descr="C:\Users\darty\Desktop\CLE USB CATHERINE\Patati Patata\Edition_new\sur le CD\Images\images_gestes_en_jpg\carton_g_pu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9601" y="427841"/>
            <a:ext cx="925133" cy="1333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35"/>
          <p:cNvSpPr/>
          <p:nvPr/>
        </p:nvSpPr>
        <p:spPr>
          <a:xfrm>
            <a:off x="927124" y="1975840"/>
            <a:ext cx="63006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fr-FR" sz="2000" b="1" dirty="0">
                <a:latin typeface="Comic Sans MS" panose="030F0702030302020204" pitchFamily="66" charset="0"/>
              </a:rPr>
              <a:t>Les petits garçons mangent des gâteaux et les petites filles dégustent des glaces</a:t>
            </a:r>
            <a:r>
              <a:rPr lang="fr-FR" sz="2000" dirty="0">
                <a:latin typeface="Comic Sans MS" panose="030F0702030302020204" pitchFamily="66" charset="0"/>
              </a:rPr>
              <a:t>. </a:t>
            </a:r>
            <a:endParaRPr lang="fr-FR" sz="2000" dirty="0">
              <a:latin typeface="Comic Sans MS" panose="030F0702030302020204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54006" y="2683726"/>
            <a:ext cx="70959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______________________________________________________________________________________________________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712767" y="3599305"/>
            <a:ext cx="6514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Trouve sur ta fiche 5 noms qui sont déjà écrits au pluriel (dans la comptine ou dans le tableau):</a:t>
            </a:r>
          </a:p>
          <a:p>
            <a:r>
              <a:rPr lang="fr-FR" sz="1800" dirty="0" smtClean="0">
                <a:latin typeface="Comic Sans MS" panose="030F0702030302020204" pitchFamily="66" charset="0"/>
              </a:rPr>
              <a:t>________________________________________________________________________________________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31474" y="7107555"/>
            <a:ext cx="71126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Mon frère et moi jouons dans les ____________ de l’océan</a:t>
            </a:r>
          </a:p>
          <a:p>
            <a:r>
              <a:rPr lang="fr-FR" sz="1800" dirty="0" smtClean="0">
                <a:latin typeface="Comic Sans MS" panose="030F0702030302020204" pitchFamily="66" charset="0"/>
              </a:rPr>
              <a:t>Je mange un gros ________ au chocolat et ma sœur préfère prendre une _________ à la fraise.</a:t>
            </a:r>
          </a:p>
          <a:p>
            <a:r>
              <a:rPr lang="fr-FR" sz="1800" dirty="0" smtClean="0">
                <a:latin typeface="Comic Sans MS" panose="030F0702030302020204" pitchFamily="66" charset="0"/>
              </a:rPr>
              <a:t>J’ai perdu ma paire de _________ en laine, j’ai froid aux mains!</a:t>
            </a:r>
          </a:p>
          <a:p>
            <a:endParaRPr lang="fr-FR" sz="1800" dirty="0" smtClean="0">
              <a:latin typeface="Comic Sans MS" panose="030F0702030302020204" pitchFamily="66" charset="0"/>
            </a:endParaRPr>
          </a:p>
          <a:p>
            <a:endParaRPr lang="fr-FR" sz="1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3763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1042</Words>
  <Application>Microsoft Office PowerPoint</Application>
  <PresentationFormat>Personnalisé</PresentationFormat>
  <Paragraphs>187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</dc:creator>
  <cp:lastModifiedBy>corinne</cp:lastModifiedBy>
  <cp:revision>11</cp:revision>
  <dcterms:created xsi:type="dcterms:W3CDTF">2015-02-17T12:14:01Z</dcterms:created>
  <dcterms:modified xsi:type="dcterms:W3CDTF">2015-02-17T15:16:01Z</dcterms:modified>
</cp:coreProperties>
</file>