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3" r:id="rId6"/>
    <p:sldId id="264" r:id="rId7"/>
    <p:sldId id="266" r:id="rId8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2724" y="-10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91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86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97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38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75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46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13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61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00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17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54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88A1A-3494-4A4F-A3D0-0D82B93732C1}" type="datetimeFigureOut">
              <a:rPr lang="fr-FR" smtClean="0"/>
              <a:t>17/02/2015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9EE22-ECDD-44C7-8DF3-5FC6994468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84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age 1"/>
          <p:cNvSpPr/>
          <p:nvPr/>
        </p:nvSpPr>
        <p:spPr>
          <a:xfrm>
            <a:off x="287377" y="321658"/>
            <a:ext cx="850781" cy="71003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57073" y="427841"/>
            <a:ext cx="6698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omic Sans MS" panose="030F0702030302020204" pitchFamily="66" charset="0"/>
              </a:rPr>
              <a:t>19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268463" y="270222"/>
            <a:ext cx="3960440" cy="9000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124447" y="216459"/>
            <a:ext cx="4354092" cy="8747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5000" dirty="0">
                <a:latin typeface="Mia's Scribblings ~" panose="02000000000000000000" pitchFamily="2" charset="0"/>
              </a:rPr>
              <a:t>LE SON </a:t>
            </a:r>
            <a:r>
              <a:rPr lang="fr-FR" sz="5000" dirty="0">
                <a:latin typeface="Mia's Scribblings ~" panose="02000000000000000000" pitchFamily="2" charset="0"/>
              </a:rPr>
              <a:t>Z</a:t>
            </a:r>
            <a:endParaRPr lang="fr-FR" sz="5000" dirty="0">
              <a:latin typeface="Mia's Scribblings ~" panose="02000000000000000000" pitchFamily="2" charset="0"/>
            </a:endParaRPr>
          </a:p>
        </p:txBody>
      </p:sp>
      <p:sp>
        <p:nvSpPr>
          <p:cNvPr id="6" name="Arrondir un rectangle avec un coin diagonal 5"/>
          <p:cNvSpPr/>
          <p:nvPr/>
        </p:nvSpPr>
        <p:spPr>
          <a:xfrm>
            <a:off x="2827926" y="1299184"/>
            <a:ext cx="2699333" cy="679142"/>
          </a:xfrm>
          <a:prstGeom prst="round2Diag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696816" y="1299184"/>
            <a:ext cx="4931209" cy="61187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3200" dirty="0">
                <a:latin typeface="Mia's Scribblings ~" panose="02000000000000000000" pitchFamily="2" charset="0"/>
              </a:rPr>
              <a:t>EXERCICES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77" y="2250356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357073" y="2350582"/>
            <a:ext cx="5589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Mia's Scribblings ~" panose="02000000000000000000" pitchFamily="2" charset="0"/>
              </a:rPr>
              <a:t>1</a:t>
            </a:r>
            <a:endParaRPr lang="fr-FR" dirty="0">
              <a:latin typeface="Mia's Scribblings ~" panose="02000000000000000000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138158" y="2350582"/>
            <a:ext cx="6242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Recopie les noms de </a:t>
            </a:r>
            <a:r>
              <a:rPr lang="fr-FR" sz="1800" dirty="0" smtClean="0">
                <a:latin typeface="Comic Sans MS" panose="030F0702030302020204" pitchFamily="66" charset="0"/>
              </a:rPr>
              <a:t>tous les animaux:</a:t>
            </a:r>
            <a:endParaRPr lang="fr-FR" dirty="0" smtClean="0"/>
          </a:p>
          <a:p>
            <a:r>
              <a:rPr lang="fr-FR" dirty="0" smtClean="0"/>
              <a:t>__________________________________________________________________________________________</a:t>
            </a:r>
            <a:endParaRPr lang="fr-FR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79" y="3906540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412543" y="4000332"/>
            <a:ext cx="5589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Mia's Scribblings ~" panose="02000000000000000000" pitchFamily="2" charset="0"/>
              </a:rPr>
              <a:t>2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180207" y="3683600"/>
            <a:ext cx="624257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Retrouve les </a:t>
            </a:r>
            <a:r>
              <a:rPr lang="fr-FR" sz="1800" dirty="0" smtClean="0">
                <a:latin typeface="Comic Sans MS" panose="030F0702030302020204" pitchFamily="66" charset="0"/>
              </a:rPr>
              <a:t>choses qui se mangent</a:t>
            </a:r>
            <a:r>
              <a:rPr lang="fr-FR" dirty="0" smtClean="0"/>
              <a:t>:</a:t>
            </a:r>
            <a:endParaRPr lang="fr-FR" dirty="0" smtClean="0"/>
          </a:p>
          <a:p>
            <a:r>
              <a:rPr lang="fr-FR" dirty="0" smtClean="0"/>
              <a:t>__________________________________________________________________________________________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1211710" y="4889962"/>
            <a:ext cx="624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Transforme les noms au pluriel ou au singulier:</a:t>
            </a:r>
            <a:endParaRPr lang="fr-FR" dirty="0" smtClean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44" y="4886192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444227" y="4986418"/>
            <a:ext cx="4955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Mia's Scribblings ~" panose="02000000000000000000" pitchFamily="2" charset="0"/>
              </a:rPr>
              <a:t>3</a:t>
            </a:r>
            <a:endParaRPr lang="fr-FR" dirty="0">
              <a:latin typeface="Mia's Scribblings ~" panose="02000000000000000000" pitchFamily="2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79" y="6210796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ZoneTexte 20"/>
          <p:cNvSpPr txBox="1"/>
          <p:nvPr/>
        </p:nvSpPr>
        <p:spPr>
          <a:xfrm>
            <a:off x="375784" y="6223992"/>
            <a:ext cx="5510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Mia's Scribblings ~" panose="02000000000000000000" pitchFamily="2" charset="0"/>
              </a:rPr>
              <a:t>4</a:t>
            </a:r>
            <a:endParaRPr lang="fr-FR" dirty="0">
              <a:latin typeface="Mia's Scribblings ~" panose="02000000000000000000" pitchFamily="2" charset="0"/>
            </a:endParaRPr>
          </a:p>
        </p:txBody>
      </p:sp>
      <p:graphicFrame>
        <p:nvGraphicFramePr>
          <p:cNvPr id="23" name="Tableau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86548"/>
              </p:ext>
            </p:extLst>
          </p:nvPr>
        </p:nvGraphicFramePr>
        <p:xfrm>
          <a:off x="1102317" y="5401916"/>
          <a:ext cx="3110362" cy="2532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2210"/>
                <a:gridCol w="1368152"/>
              </a:tblGrid>
              <a:tr h="4220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Un lézard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20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Un voisin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2056"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Des</a:t>
                      </a:r>
                      <a:r>
                        <a:rPr lang="fr-FR" sz="1400" baseline="0" dirty="0" smtClean="0">
                          <a:latin typeface="Comic Sans MS" panose="030F0702030302020204" pitchFamily="66" charset="0"/>
                        </a:rPr>
                        <a:t> yeux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20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Une dictée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20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Une fusée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2056"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Des roses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87" y="8083004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ZoneTexte 24"/>
          <p:cNvSpPr txBox="1"/>
          <p:nvPr/>
        </p:nvSpPr>
        <p:spPr>
          <a:xfrm>
            <a:off x="476893" y="8183230"/>
            <a:ext cx="6144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Mia's Scribblings ~" panose="02000000000000000000" pitchFamily="2" charset="0"/>
              </a:rPr>
              <a:t>5</a:t>
            </a:r>
            <a:endParaRPr lang="fr-FR" dirty="0">
              <a:latin typeface="Mia's Scribblings ~" panose="02000000000000000000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926840" y="8183230"/>
            <a:ext cx="6495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les phrases avec des mots de la fiche du son Z: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18" y="720229"/>
            <a:ext cx="889222" cy="806273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903" y="1106701"/>
            <a:ext cx="1193128" cy="1471153"/>
          </a:xfrm>
          <a:prstGeom prst="rect">
            <a:avLst/>
          </a:prstGeom>
        </p:spPr>
      </p:pic>
      <p:sp>
        <p:nvSpPr>
          <p:cNvPr id="43" name="ZoneTexte 42"/>
          <p:cNvSpPr txBox="1"/>
          <p:nvPr/>
        </p:nvSpPr>
        <p:spPr>
          <a:xfrm>
            <a:off x="108223" y="8698954"/>
            <a:ext cx="7313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anose="030F0702030302020204" pitchFamily="66" charset="0"/>
              </a:rPr>
              <a:t>J’ai vu un très _____________ sur la branche de l’arbre. J’écris ma réponse sur mon __________ au feutre </a:t>
            </a:r>
            <a:r>
              <a:rPr lang="fr-FR" sz="1600" dirty="0" err="1" smtClean="0">
                <a:latin typeface="Comic Sans MS" panose="030F0702030302020204" pitchFamily="66" charset="0"/>
              </a:rPr>
              <a:t>Véléda</a:t>
            </a:r>
            <a:r>
              <a:rPr lang="fr-FR" sz="1600" dirty="0" smtClean="0">
                <a:latin typeface="Comic Sans MS" panose="030F0702030302020204" pitchFamily="66" charset="0"/>
              </a:rPr>
              <a:t>. Papa tond la _________;</a:t>
            </a:r>
          </a:p>
          <a:p>
            <a:r>
              <a:rPr lang="fr-FR" sz="1600" dirty="0" smtClean="0">
                <a:latin typeface="Comic Sans MS" panose="030F0702030302020204" pitchFamily="66" charset="0"/>
              </a:rPr>
              <a:t>Tu arrives _____________ à la course, tu as eu la médaille d’argent.</a:t>
            </a:r>
          </a:p>
          <a:p>
            <a:r>
              <a:rPr lang="fr-FR" sz="1600" dirty="0" smtClean="0">
                <a:latin typeface="Comic Sans MS" panose="030F0702030302020204" pitchFamily="66" charset="0"/>
              </a:rPr>
              <a:t>__________ est le nombre qui suit quinze. Il faut bien ranger ses cahiers dans son ____________. Maman prépare un bon gâteau dans la ______________. Elle part en vacances avec ses __________ et son frère au bord de la mer. 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44" name="Tableau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88833"/>
              </p:ext>
            </p:extLst>
          </p:nvPr>
        </p:nvGraphicFramePr>
        <p:xfrm>
          <a:off x="4385689" y="5401916"/>
          <a:ext cx="3110362" cy="2532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2210"/>
                <a:gridCol w="1368152"/>
              </a:tblGrid>
              <a:tr h="4220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Un</a:t>
                      </a:r>
                      <a:r>
                        <a:rPr lang="fr-FR" sz="1400" baseline="0" dirty="0" smtClean="0">
                          <a:latin typeface="Comic Sans MS" panose="030F0702030302020204" pitchFamily="66" charset="0"/>
                        </a:rPr>
                        <a:t> oiseau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2056"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Des zèbres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20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Une</a:t>
                      </a:r>
                      <a:r>
                        <a:rPr lang="fr-FR" sz="1400" baseline="0" dirty="0" smtClean="0">
                          <a:latin typeface="Comic Sans MS" panose="030F0702030302020204" pitchFamily="66" charset="0"/>
                        </a:rPr>
                        <a:t> gazelle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20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Un blouson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2056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Un magasin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2056">
                <a:tc>
                  <a:txBody>
                    <a:bodyPr/>
                    <a:lstStyle/>
                    <a:p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omic Sans MS" panose="030F0702030302020204" pitchFamily="66" charset="0"/>
                        </a:rPr>
                        <a:t>Des usines</a:t>
                      </a:r>
                      <a:endParaRPr lang="fr-FR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age 1"/>
          <p:cNvSpPr/>
          <p:nvPr/>
        </p:nvSpPr>
        <p:spPr>
          <a:xfrm>
            <a:off x="287377" y="321658"/>
            <a:ext cx="850781" cy="71003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628503" y="270222"/>
            <a:ext cx="3286184" cy="9000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124447" y="270222"/>
            <a:ext cx="4354092" cy="8747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5000" dirty="0">
                <a:latin typeface="Mia's Scribblings ~" panose="02000000000000000000" pitchFamily="2" charset="0"/>
              </a:rPr>
              <a:t>LE </a:t>
            </a:r>
            <a:r>
              <a:rPr lang="fr-FR" sz="5000" dirty="0" smtClean="0">
                <a:latin typeface="Mia's Scribblings ~" panose="02000000000000000000" pitchFamily="2" charset="0"/>
              </a:rPr>
              <a:t>SON S </a:t>
            </a:r>
            <a:endParaRPr lang="fr-FR" sz="5000" dirty="0">
              <a:latin typeface="Mia's Scribblings ~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073" y="427841"/>
            <a:ext cx="781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omic Sans MS" panose="030F0702030302020204" pitchFamily="66" charset="0"/>
              </a:rPr>
              <a:t>20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46" y="126871"/>
            <a:ext cx="1018350" cy="1279086"/>
          </a:xfrm>
          <a:prstGeom prst="rect">
            <a:avLst/>
          </a:prstGeom>
        </p:spPr>
      </p:pic>
      <p:pic>
        <p:nvPicPr>
          <p:cNvPr id="7" name="Picture 2" descr="E:\Edition_new\sur le CD\Images\images_gestes_en_jpg\carton_s_pu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895" y="254287"/>
            <a:ext cx="1127703" cy="121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4" y="1667865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0" y="7532026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46" y="4770636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298475" y="1727136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1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85723" y="1667865"/>
            <a:ext cx="6298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anose="030F0702030302020204" pitchFamily="66" charset="0"/>
              </a:rPr>
              <a:t>Cherche 5 noms masculins et 5 noms féminins: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794835"/>
              </p:ext>
            </p:extLst>
          </p:nvPr>
        </p:nvGraphicFramePr>
        <p:xfrm>
          <a:off x="1005947" y="2105675"/>
          <a:ext cx="6278650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9325"/>
                <a:gridCol w="3139325"/>
              </a:tblGrid>
              <a:tr h="38415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15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15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15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15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8415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52190" y="4785513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2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985723" y="4785513"/>
            <a:ext cx="6467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avec V pour les verbes et N pour les noms 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1473" y="5298603"/>
            <a:ext cx="73215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Comic Sans MS" panose="030F0702030302020204" pitchFamily="66" charset="0"/>
              </a:rPr>
              <a:t>Tu adores manger de la glace à la cerise. Mon fils</a:t>
            </a:r>
          </a:p>
          <a:p>
            <a:endParaRPr lang="fr-FR" sz="2400" dirty="0">
              <a:latin typeface="Comic Sans MS" panose="030F0702030302020204" pitchFamily="66" charset="0"/>
            </a:endParaRPr>
          </a:p>
          <a:p>
            <a:r>
              <a:rPr lang="fr-FR" sz="24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fr-FR" sz="2400" dirty="0" smtClean="0">
                <a:latin typeface="Comic Sans MS" panose="030F0702030302020204" pitchFamily="66" charset="0"/>
              </a:rPr>
              <a:t>préfère faire des centaines de dessins.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60124" y="5778748"/>
            <a:ext cx="1046697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24266" y="6845895"/>
            <a:ext cx="1046697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833650" y="5686630"/>
            <a:ext cx="1046697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492599" y="5686630"/>
            <a:ext cx="1046697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6197397" y="5686630"/>
            <a:ext cx="1046697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4727593" y="6845895"/>
            <a:ext cx="1046697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131474" y="7624756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3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78509" y="7639365"/>
            <a:ext cx="6425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Cherche trois noms avec un ç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Cherche trois noms avec </a:t>
            </a:r>
            <a:r>
              <a:rPr lang="fr-FR" sz="1800" dirty="0" err="1" smtClean="0">
                <a:latin typeface="Comic Sans MS" panose="030F0702030302020204" pitchFamily="66" charset="0"/>
              </a:rPr>
              <a:t>ss</a:t>
            </a:r>
            <a:endParaRPr lang="fr-FR" sz="1800" dirty="0" smtClean="0">
              <a:latin typeface="Comic Sans MS" panose="030F0702030302020204" pitchFamily="66" charset="0"/>
            </a:endParaRP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7" y="9019108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224266" y="9019108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4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60124" y="9019108"/>
            <a:ext cx="6483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avec des mots de la fiche du son S: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31473" y="9635058"/>
            <a:ext cx="74297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J’adore aller nager à la ___________. Le serpent mange des _________, comme les chats. L’__________ est en panne, je suis monté par les escaliers. Le ________ est un fruit acide. </a:t>
            </a:r>
            <a:endParaRPr lang="fr-FR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72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age 1"/>
          <p:cNvSpPr/>
          <p:nvPr/>
        </p:nvSpPr>
        <p:spPr>
          <a:xfrm>
            <a:off x="287377" y="321658"/>
            <a:ext cx="850781" cy="71003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628503" y="270222"/>
            <a:ext cx="3286184" cy="9000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124447" y="270222"/>
            <a:ext cx="4354092" cy="8747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5000" dirty="0">
                <a:latin typeface="Mia's Scribblings ~" panose="02000000000000000000" pitchFamily="2" charset="0"/>
              </a:rPr>
              <a:t>LE </a:t>
            </a:r>
            <a:r>
              <a:rPr lang="fr-FR" sz="5000" dirty="0" smtClean="0">
                <a:latin typeface="Mia's Scribblings ~" panose="02000000000000000000" pitchFamily="2" charset="0"/>
              </a:rPr>
              <a:t>SON è </a:t>
            </a:r>
            <a:endParaRPr lang="fr-FR" sz="5000" dirty="0">
              <a:latin typeface="Mia's Scribblings ~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073" y="427841"/>
            <a:ext cx="781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omic Sans MS" panose="030F0702030302020204" pitchFamily="66" charset="0"/>
              </a:rPr>
              <a:t>21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4" y="1667865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8" y="5729900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7" y="2944939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298475" y="1727136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1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85723" y="1667865"/>
            <a:ext cx="62988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anose="030F0702030302020204" pitchFamily="66" charset="0"/>
              </a:rPr>
              <a:t>Cherche TOUS les noms féminins qui sont dans ta liste de mots à retenir:</a:t>
            </a:r>
          </a:p>
          <a:p>
            <a:r>
              <a:rPr lang="fr-FR" sz="1600" dirty="0" smtClean="0">
                <a:latin typeface="Comic Sans MS" panose="030F0702030302020204" pitchFamily="66" charset="0"/>
              </a:rPr>
              <a:t>________________________________________________________________________________________________________________________________________________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52190" y="2991304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2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927125" y="3145192"/>
            <a:ext cx="6467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avec V pour les verbes et N pour les noms 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09537" y="5778748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3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0" y="6803033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134673" y="6849398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4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04735" y="6926342"/>
            <a:ext cx="6483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avec des mots de la fiche du son è: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510" y="242930"/>
            <a:ext cx="820621" cy="123093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617" y="321658"/>
            <a:ext cx="1254693" cy="1456109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131473" y="3655252"/>
            <a:ext cx="73448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Comic Sans MS" panose="030F0702030302020204" pitchFamily="66" charset="0"/>
              </a:rPr>
              <a:t>Merci pour ta lettre. Moi, je suis à la mer. Et toi, tu as du </a:t>
            </a:r>
            <a:endParaRPr lang="fr-FR" sz="2000" dirty="0" smtClean="0">
              <a:latin typeface="Comic Sans MS" panose="030F0702030302020204" pitchFamily="66" charset="0"/>
            </a:endParaRPr>
          </a:p>
          <a:p>
            <a:endParaRPr lang="fr-FR" sz="2000" dirty="0">
              <a:latin typeface="Comic Sans MS" panose="030F0702030302020204" pitchFamily="66" charset="0"/>
            </a:endParaRPr>
          </a:p>
          <a:p>
            <a:endParaRPr lang="fr-FR" sz="2000" dirty="0" smtClean="0">
              <a:latin typeface="Comic Sans MS" panose="030F0702030302020204" pitchFamily="66" charset="0"/>
            </a:endParaRPr>
          </a:p>
          <a:p>
            <a:r>
              <a:rPr lang="fr-FR" sz="2000" dirty="0" smtClean="0">
                <a:latin typeface="Comic Sans MS" panose="030F0702030302020204" pitchFamily="66" charset="0"/>
              </a:rPr>
              <a:t>ciel </a:t>
            </a:r>
            <a:r>
              <a:rPr lang="fr-FR" sz="2000" dirty="0" smtClean="0">
                <a:latin typeface="Comic Sans MS" panose="030F0702030302020204" pitchFamily="66" charset="0"/>
              </a:rPr>
              <a:t>bleu et du soleil ?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04577" y="4015087"/>
            <a:ext cx="76834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6197397" y="4023036"/>
            <a:ext cx="76834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7352" y="4870197"/>
            <a:ext cx="76834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1860163" y="4892059"/>
            <a:ext cx="76834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1805138" y="4064943"/>
            <a:ext cx="76834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838187" y="5729900"/>
            <a:ext cx="655625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Cherche le nom des personnes sur la fiche:</a:t>
            </a:r>
          </a:p>
          <a:p>
            <a:r>
              <a:rPr lang="fr-FR" dirty="0" smtClean="0"/>
              <a:t>______________________________________________________________________________________________</a:t>
            </a:r>
            <a:endParaRPr lang="fr-FR" dirty="0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6" y="8515052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ZoneTexte 38"/>
          <p:cNvSpPr txBox="1"/>
          <p:nvPr/>
        </p:nvSpPr>
        <p:spPr>
          <a:xfrm>
            <a:off x="216242" y="8515052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5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880840" y="8515052"/>
            <a:ext cx="6084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Entoure le mot bien écrit: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52190" y="7276148"/>
            <a:ext cx="72471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Cet hiver, il y a eu beaucoup de ___________. Mon ___________ a deux ans de plus que moi. La ____________prépare une potion.  Je bois un grand verre de __________ au petit déjeuner.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31474" y="8884384"/>
            <a:ext cx="73516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Comic Sans MS" panose="030F0702030302020204" pitchFamily="66" charset="0"/>
              </a:rPr>
              <a:t>Au mois de décembre, je fais une fête/</a:t>
            </a:r>
            <a:r>
              <a:rPr lang="fr-FR" sz="2000" dirty="0" err="1" smtClean="0">
                <a:latin typeface="Comic Sans MS" panose="030F0702030302020204" pitchFamily="66" charset="0"/>
              </a:rPr>
              <a:t>fète</a:t>
            </a:r>
            <a:r>
              <a:rPr lang="fr-FR" sz="2000" dirty="0" smtClean="0">
                <a:latin typeface="Comic Sans MS" panose="030F0702030302020204" pitchFamily="66" charset="0"/>
              </a:rPr>
              <a:t> pour mon </a:t>
            </a:r>
            <a:r>
              <a:rPr lang="fr-FR" sz="2000" dirty="0" err="1" smtClean="0">
                <a:latin typeface="Comic Sans MS" panose="030F0702030302020204" pitchFamily="66" charset="0"/>
              </a:rPr>
              <a:t>aniversaire</a:t>
            </a:r>
            <a:r>
              <a:rPr lang="fr-FR" sz="2000" dirty="0" smtClean="0">
                <a:latin typeface="Comic Sans MS" panose="030F0702030302020204" pitchFamily="66" charset="0"/>
              </a:rPr>
              <a:t> / anniversaire.</a:t>
            </a:r>
          </a:p>
          <a:p>
            <a:r>
              <a:rPr lang="fr-FR" sz="2000" dirty="0" smtClean="0">
                <a:latin typeface="Comic Sans MS" panose="030F0702030302020204" pitchFamily="66" charset="0"/>
              </a:rPr>
              <a:t>La reine/renne du bal a une belle couronne.</a:t>
            </a:r>
          </a:p>
          <a:p>
            <a:r>
              <a:rPr lang="fr-FR" sz="2000" dirty="0" smtClean="0">
                <a:latin typeface="Comic Sans MS" panose="030F0702030302020204" pitchFamily="66" charset="0"/>
              </a:rPr>
              <a:t>Il y a sept jours dans une semaine/</a:t>
            </a:r>
            <a:r>
              <a:rPr lang="fr-FR" sz="2000" dirty="0" err="1" smtClean="0">
                <a:latin typeface="Comic Sans MS" panose="030F0702030302020204" pitchFamily="66" charset="0"/>
              </a:rPr>
              <a:t>semeine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fr-FR" sz="2000" dirty="0" smtClean="0">
                <a:latin typeface="Comic Sans MS" panose="030F0702030302020204" pitchFamily="66" charset="0"/>
              </a:rPr>
              <a:t>A la chandeleur, nous avons fait des crêpes, </a:t>
            </a:r>
            <a:r>
              <a:rPr lang="fr-FR" sz="2000" dirty="0" err="1" smtClean="0">
                <a:latin typeface="Comic Sans MS" panose="030F0702030302020204" pitchFamily="66" charset="0"/>
              </a:rPr>
              <a:t>crèpes</a:t>
            </a:r>
            <a:r>
              <a:rPr lang="fr-FR" sz="2000" dirty="0" smtClean="0">
                <a:latin typeface="Comic Sans MS" panose="030F0702030302020204" pitchFamily="66" charset="0"/>
              </a:rPr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982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age 1"/>
          <p:cNvSpPr/>
          <p:nvPr/>
        </p:nvSpPr>
        <p:spPr>
          <a:xfrm>
            <a:off x="287377" y="321658"/>
            <a:ext cx="850781" cy="71003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628503" y="270222"/>
            <a:ext cx="3286184" cy="9000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124447" y="270222"/>
            <a:ext cx="4354092" cy="8747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5000" dirty="0">
                <a:latin typeface="Mia's Scribblings ~" panose="02000000000000000000" pitchFamily="2" charset="0"/>
              </a:rPr>
              <a:t>LE </a:t>
            </a:r>
            <a:r>
              <a:rPr lang="fr-FR" sz="5000" dirty="0" smtClean="0">
                <a:latin typeface="Mia's Scribblings ~" panose="02000000000000000000" pitchFamily="2" charset="0"/>
              </a:rPr>
              <a:t>SON F </a:t>
            </a:r>
            <a:endParaRPr lang="fr-FR" sz="5000" dirty="0">
              <a:latin typeface="Mia's Scribblings ~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073" y="427841"/>
            <a:ext cx="781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omic Sans MS" panose="030F0702030302020204" pitchFamily="66" charset="0"/>
              </a:rPr>
              <a:t>22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4" y="1667865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6" y="5396809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6" y="3599305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298475" y="1727136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1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85723" y="1667865"/>
            <a:ext cx="62988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anose="030F0702030302020204" pitchFamily="66" charset="0"/>
              </a:rPr>
              <a:t>Cherche TOUS les noms féminins qui sont dans ta liste de mots à retenir puis écris-les au PLURIEL:</a:t>
            </a:r>
          </a:p>
          <a:p>
            <a:r>
              <a:rPr lang="fr-FR" sz="1600" dirty="0" smtClean="0">
                <a:latin typeface="Comic Sans MS" panose="030F0702030302020204" pitchFamily="66" charset="0"/>
              </a:rPr>
              <a:t>________________________________________________________________________________________________</a:t>
            </a:r>
          </a:p>
          <a:p>
            <a:endParaRPr lang="fr-FR" sz="1600" dirty="0" smtClean="0">
              <a:latin typeface="Comic Sans MS" panose="030F0702030302020204" pitchFamily="66" charset="0"/>
            </a:endParaRPr>
          </a:p>
          <a:p>
            <a:r>
              <a:rPr lang="fr-FR" sz="1600" dirty="0" smtClean="0">
                <a:latin typeface="Comic Sans MS" panose="030F0702030302020204" pitchFamily="66" charset="0"/>
              </a:rPr>
              <a:t>________________________________________________________________________________________________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31474" y="3635991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2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82656" y="3722614"/>
            <a:ext cx="6467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Entoure en rouge les verbes de la dictée et souligne les noms en bleu; colorie les déterminants en jaune. : 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87377" y="5470922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3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4" y="6541423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257206" y="6587788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4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43766" y="6664732"/>
            <a:ext cx="6483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avec des mots de la fiche du son f: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93718" y="5372530"/>
            <a:ext cx="65562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Cherche 3 noms d’animaux avec ph sur la fiche:</a:t>
            </a:r>
          </a:p>
          <a:p>
            <a:r>
              <a:rPr lang="fr-FR" dirty="0" smtClean="0"/>
              <a:t>______________________________________________________________________________________________</a:t>
            </a:r>
            <a:endParaRPr lang="fr-FR" dirty="0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6" y="8515052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ZoneTexte 38"/>
          <p:cNvSpPr txBox="1"/>
          <p:nvPr/>
        </p:nvSpPr>
        <p:spPr>
          <a:xfrm>
            <a:off x="216242" y="8515052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5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880840" y="8515052"/>
            <a:ext cx="6680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Invente une phrase avec le mot « coffre »: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43" name="Imag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964" y="113905"/>
            <a:ext cx="683351" cy="1212511"/>
          </a:xfrm>
          <a:prstGeom prst="rect">
            <a:avLst/>
          </a:prstGeom>
        </p:spPr>
      </p:pic>
      <p:pic>
        <p:nvPicPr>
          <p:cNvPr id="44" name="Picture 2" descr="C:\Users\darty\Desktop\CLE USB CATHERINE\Patati Patata\Edition_new\sur le CD\Images\images_gestes_en_jpg\carton_f_pu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550" y="251932"/>
            <a:ext cx="1153048" cy="139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ZoneTexte 44"/>
          <p:cNvSpPr txBox="1"/>
          <p:nvPr/>
        </p:nvSpPr>
        <p:spPr>
          <a:xfrm>
            <a:off x="165669" y="4513186"/>
            <a:ext cx="6634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omic Sans MS" panose="030F0702030302020204" pitchFamily="66" charset="0"/>
              </a:rPr>
              <a:t>Tu fais des photos de ta famille avec ta fille et après je téléphone à </a:t>
            </a:r>
            <a:r>
              <a:rPr lang="fr-FR" sz="2400" dirty="0" smtClean="0">
                <a:latin typeface="Comic Sans MS" panose="030F0702030302020204" pitchFamily="66" charset="0"/>
              </a:rPr>
              <a:t>mon </a:t>
            </a:r>
            <a:r>
              <a:rPr lang="fr-FR" sz="2400" dirty="0" smtClean="0">
                <a:latin typeface="Comic Sans MS" panose="030F0702030302020204" pitchFamily="66" charset="0"/>
              </a:rPr>
              <a:t>fils.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6" y="9451156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ZoneTexte 46"/>
          <p:cNvSpPr txBox="1"/>
          <p:nvPr/>
        </p:nvSpPr>
        <p:spPr>
          <a:xfrm>
            <a:off x="332961" y="9533503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6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927125" y="9410392"/>
            <a:ext cx="6680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Invente une phrase avec le mot « souffler »; tu peux conjuguer le verbe: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7102" y="7096708"/>
            <a:ext cx="723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J’adore la _______________ aux  </a:t>
            </a:r>
            <a:r>
              <a:rPr lang="fr-FR" sz="1800" dirty="0" err="1" smtClean="0">
                <a:latin typeface="Comic Sans MS" panose="030F0702030302020204" pitchFamily="66" charset="0"/>
              </a:rPr>
              <a:t>fraisesje</a:t>
            </a:r>
            <a:r>
              <a:rPr lang="fr-FR" sz="1800" dirty="0" smtClean="0">
                <a:latin typeface="Comic Sans MS" panose="030F0702030302020204" pitchFamily="66" charset="0"/>
              </a:rPr>
              <a:t> tartine mon pain avec.  Mon oncle a une grande ___________ avec des vaches et des moutons. Je vais chercher les ____________ dans le poulailler.</a:t>
            </a:r>
            <a:endParaRPr lang="fr-FR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3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age 1"/>
          <p:cNvSpPr/>
          <p:nvPr/>
        </p:nvSpPr>
        <p:spPr>
          <a:xfrm>
            <a:off x="287377" y="321658"/>
            <a:ext cx="850781" cy="71003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628503" y="270222"/>
            <a:ext cx="3286184" cy="9000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124447" y="270222"/>
            <a:ext cx="4354092" cy="8747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5000" dirty="0">
                <a:latin typeface="Mia's Scribblings ~" panose="02000000000000000000" pitchFamily="2" charset="0"/>
              </a:rPr>
              <a:t>LE </a:t>
            </a:r>
            <a:r>
              <a:rPr lang="fr-FR" sz="5000" dirty="0" smtClean="0">
                <a:latin typeface="Mia's Scribblings ~" panose="02000000000000000000" pitchFamily="2" charset="0"/>
              </a:rPr>
              <a:t>SON V </a:t>
            </a:r>
            <a:endParaRPr lang="fr-FR" sz="5000" dirty="0">
              <a:latin typeface="Mia's Scribblings ~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073" y="427841"/>
            <a:ext cx="781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omic Sans MS" panose="030F0702030302020204" pitchFamily="66" charset="0"/>
              </a:rPr>
              <a:t>23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4" y="1667865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66" y="4737204"/>
            <a:ext cx="734283" cy="719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6" y="3599305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298475" y="1727136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1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16027" y="2329584"/>
            <a:ext cx="62988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omic Sans MS" panose="030F0702030302020204" pitchFamily="66" charset="0"/>
              </a:rPr>
              <a:t>________________________________________________________________________________________________</a:t>
            </a:r>
          </a:p>
          <a:p>
            <a:endParaRPr lang="fr-FR" sz="1600" dirty="0" smtClean="0">
              <a:latin typeface="Comic Sans MS" panose="030F0702030302020204" pitchFamily="66" charset="0"/>
            </a:endParaRPr>
          </a:p>
          <a:p>
            <a:r>
              <a:rPr lang="fr-FR" sz="1600" dirty="0" smtClean="0">
                <a:latin typeface="Comic Sans MS" panose="030F0702030302020204" pitchFamily="66" charset="0"/>
              </a:rPr>
              <a:t>________________________________________________________________________________________________</a:t>
            </a:r>
            <a:endParaRPr lang="fr-FR" sz="1600" dirty="0">
              <a:latin typeface="Comic Sans MS" panose="030F0702030302020204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31474" y="3635991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2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82656" y="3722614"/>
            <a:ext cx="6467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Trouve 5 noms qui sont au pluriel sur ta fiche du son V: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_________________________________________________________________________________________________________________________________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19401" y="4933433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3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4" y="6541423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257206" y="6587788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4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43766" y="6664732"/>
            <a:ext cx="6483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avec des mots de la fiche du son v: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6" y="8515052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ZoneTexte 38"/>
          <p:cNvSpPr txBox="1"/>
          <p:nvPr/>
        </p:nvSpPr>
        <p:spPr>
          <a:xfrm>
            <a:off x="216242" y="8515052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5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880840" y="8515052"/>
            <a:ext cx="6680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Invente une phrase avec le mot « anniversaire »: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6" y="9451156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ZoneTexte 46"/>
          <p:cNvSpPr txBox="1"/>
          <p:nvPr/>
        </p:nvSpPr>
        <p:spPr>
          <a:xfrm>
            <a:off x="332961" y="9533503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6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927125" y="9410392"/>
            <a:ext cx="6680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Invente une phrase avec le mot « AVION »: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520" y="132852"/>
            <a:ext cx="1014502" cy="1197445"/>
          </a:xfrm>
          <a:prstGeom prst="rect">
            <a:avLst/>
          </a:prstGeom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436" y="626499"/>
            <a:ext cx="1367522" cy="103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832165" y="1663476"/>
            <a:ext cx="639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Transforme les phrases de la dictée au pluriel: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27125" y="2032808"/>
            <a:ext cx="62877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Comic Sans MS" panose="030F0702030302020204" pitchFamily="66" charset="0"/>
              </a:rPr>
              <a:t>Mon voisin a un vieux vélo vert.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743766" y="2826420"/>
            <a:ext cx="64711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Comic Sans MS" panose="030F0702030302020204" pitchFamily="66" charset="0"/>
              </a:rPr>
              <a:t>Il passe souvent devant ma maison.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927125" y="4933433"/>
            <a:ext cx="4248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les phrases avec le bon mot: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988568" y="5243164"/>
            <a:ext cx="68273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1800" b="1" dirty="0" smtClean="0">
                <a:latin typeface="Comic Sans MS" panose="030F0702030302020204" pitchFamily="66" charset="0"/>
              </a:rPr>
              <a:t>feu / veut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Il ________ un nouveau livre. Il y a un grand __________ dans la cheminée.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800" b="1" dirty="0" smtClean="0">
                <a:latin typeface="Comic Sans MS" panose="030F0702030302020204" pitchFamily="66" charset="0"/>
              </a:rPr>
              <a:t>faire/verre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Il fait ____________ tes </a:t>
            </a:r>
            <a:r>
              <a:rPr lang="fr-FR" sz="1800" dirty="0" err="1" smtClean="0">
                <a:latin typeface="Comic Sans MS" panose="030F0702030302020204" pitchFamily="66" charset="0"/>
              </a:rPr>
              <a:t>exerccies</a:t>
            </a:r>
            <a:r>
              <a:rPr lang="fr-FR" sz="1800" dirty="0" smtClean="0">
                <a:latin typeface="Comic Sans MS" panose="030F0702030302020204" pitchFamily="66" charset="0"/>
              </a:rPr>
              <a:t>. Tu casses le 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39666" y="7111008"/>
            <a:ext cx="7312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Les _________ de la classe visitent la _________ de Versailles.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Je lis un __________ quand j’ai fini on plan de ____________.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Rose a les _________ très longs. Je n’aime pas les ________ noires je préfère les vertes.</a:t>
            </a:r>
            <a:endParaRPr lang="fr-FR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223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age 1"/>
          <p:cNvSpPr/>
          <p:nvPr/>
        </p:nvSpPr>
        <p:spPr>
          <a:xfrm>
            <a:off x="287377" y="321658"/>
            <a:ext cx="850781" cy="71003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628503" y="270222"/>
            <a:ext cx="3286184" cy="9000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124447" y="270222"/>
            <a:ext cx="4354092" cy="8747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5000" dirty="0">
                <a:latin typeface="Mia's Scribblings ~" panose="02000000000000000000" pitchFamily="2" charset="0"/>
              </a:rPr>
              <a:t>LE </a:t>
            </a:r>
            <a:r>
              <a:rPr lang="fr-FR" sz="5000" dirty="0" smtClean="0">
                <a:latin typeface="Mia's Scribblings ~" panose="02000000000000000000" pitchFamily="2" charset="0"/>
              </a:rPr>
              <a:t>SON IN  </a:t>
            </a:r>
            <a:endParaRPr lang="fr-FR" sz="5000" dirty="0">
              <a:latin typeface="Mia's Scribblings ~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073" y="427841"/>
            <a:ext cx="781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omic Sans MS" panose="030F0702030302020204" pitchFamily="66" charset="0"/>
              </a:rPr>
              <a:t>24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4" y="1667865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67" y="4892505"/>
            <a:ext cx="575780" cy="56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43" y="2636039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298475" y="1727136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1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85606" y="2657559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2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19401" y="4933433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3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4" y="6541423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257206" y="6587788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4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7" y="7566318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ZoneTexte 38"/>
          <p:cNvSpPr txBox="1"/>
          <p:nvPr/>
        </p:nvSpPr>
        <p:spPr>
          <a:xfrm>
            <a:off x="216242" y="7612683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5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801737" y="6526232"/>
            <a:ext cx="6680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Invente une phrase avec le mot « MAIN » ET le verbe TOMBER: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6" y="9451156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ZoneTexte 46"/>
          <p:cNvSpPr txBox="1"/>
          <p:nvPr/>
        </p:nvSpPr>
        <p:spPr>
          <a:xfrm>
            <a:off x="332961" y="9533503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6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32165" y="1663476"/>
            <a:ext cx="639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Trouve les 3 animaux figurant sur la fiche du son in: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927125" y="4933433"/>
            <a:ext cx="6311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les phrases avec des mots de la fiche du son in: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261" y="270222"/>
            <a:ext cx="581938" cy="988319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199" y="385370"/>
            <a:ext cx="597408" cy="826008"/>
          </a:xfrm>
          <a:prstGeom prst="rect">
            <a:avLst/>
          </a:prstGeom>
        </p:spPr>
      </p:pic>
      <p:pic>
        <p:nvPicPr>
          <p:cNvPr id="33" name="Picture 4" descr="E:\Edition_new\sur le CD\Images\images_gestes_en_jpg\carton_jn_pu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8011" y="427841"/>
            <a:ext cx="1209038" cy="120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882656" y="1975840"/>
            <a:ext cx="62943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_____________________________________________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848051" y="2636039"/>
            <a:ext cx="6603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Classe les mots de la fiche du son in dans la bonne colonne; tu dois en trouver 10 dans chaque colonne.</a:t>
            </a: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434829"/>
              </p:ext>
            </p:extLst>
          </p:nvPr>
        </p:nvGraphicFramePr>
        <p:xfrm>
          <a:off x="254006" y="3402484"/>
          <a:ext cx="6973730" cy="14716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6865"/>
                <a:gridCol w="3486865"/>
              </a:tblGrid>
              <a:tr h="42009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omic Sans MS" panose="030F0702030302020204" pitchFamily="66" charset="0"/>
                        </a:rPr>
                        <a:t>Noms masculins</a:t>
                      </a:r>
                      <a:endParaRPr lang="fr-FR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Comic Sans MS" panose="030F0702030302020204" pitchFamily="66" charset="0"/>
                        </a:rPr>
                        <a:t>Noms féminins</a:t>
                      </a:r>
                      <a:endParaRPr lang="fr-FR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420097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219401" y="5302765"/>
            <a:ext cx="6957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A noël, nous décorons le _______________. En arts plastiques, j’adore faire de la ____________. Quand tu marches dans la neige, tu laisses des _______________. Blanche Neige était l’amie des sept ____________.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01737" y="7566318"/>
            <a:ext cx="6375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les mots avec la bonne écriture du son in (in/</a:t>
            </a:r>
            <a:r>
              <a:rPr lang="fr-FR" sz="1800" dirty="0" err="1" smtClean="0">
                <a:latin typeface="Comic Sans MS" panose="030F0702030302020204" pitchFamily="66" charset="0"/>
              </a:rPr>
              <a:t>ein</a:t>
            </a:r>
            <a:r>
              <a:rPr lang="fr-FR" sz="1800" dirty="0" smtClean="0">
                <a:latin typeface="Comic Sans MS" panose="030F0702030302020204" pitchFamily="66" charset="0"/>
              </a:rPr>
              <a:t>/</a:t>
            </a:r>
            <a:r>
              <a:rPr lang="fr-FR" sz="1800" dirty="0" err="1" smtClean="0">
                <a:latin typeface="Comic Sans MS" panose="030F0702030302020204" pitchFamily="66" charset="0"/>
              </a:rPr>
              <a:t>ain</a:t>
            </a:r>
            <a:r>
              <a:rPr lang="fr-FR" sz="1800" dirty="0" smtClean="0">
                <a:latin typeface="Comic Sans MS" panose="030F0702030302020204" pitchFamily="66" charset="0"/>
              </a:rPr>
              <a:t>/</a:t>
            </a:r>
            <a:r>
              <a:rPr lang="fr-FR" sz="1800" dirty="0" err="1" smtClean="0">
                <a:latin typeface="Comic Sans MS" panose="030F0702030302020204" pitchFamily="66" charset="0"/>
              </a:rPr>
              <a:t>im</a:t>
            </a:r>
            <a:r>
              <a:rPr lang="fr-FR" sz="1800" dirty="0" smtClean="0">
                <a:latin typeface="Comic Sans MS" panose="030F0702030302020204" pitchFamily="66" charset="0"/>
              </a:rPr>
              <a:t>/un/</a:t>
            </a:r>
            <a:r>
              <a:rPr lang="fr-FR" sz="1800" dirty="0" err="1" smtClean="0">
                <a:latin typeface="Comic Sans MS" panose="030F0702030302020204" pitchFamily="66" charset="0"/>
              </a:rPr>
              <a:t>aim</a:t>
            </a:r>
            <a:r>
              <a:rPr lang="fr-FR" sz="1800" dirty="0" smtClean="0">
                <a:latin typeface="Comic Sans MS" panose="030F0702030302020204" pitchFamily="66" charset="0"/>
              </a:rPr>
              <a:t>):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42144" y="8135903"/>
            <a:ext cx="2774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Comic Sans MS" panose="030F0702030302020204" pitchFamily="66" charset="0"/>
              </a:rPr>
              <a:t>Un </a:t>
            </a:r>
            <a:r>
              <a:rPr lang="fr-FR" sz="1800" dirty="0" err="1" smtClean="0">
                <a:latin typeface="Comic Sans MS" panose="030F0702030302020204" pitchFamily="66" charset="0"/>
              </a:rPr>
              <a:t>chem</a:t>
            </a:r>
            <a:r>
              <a:rPr lang="fr-FR" sz="1800" dirty="0" smtClean="0">
                <a:latin typeface="Comic Sans MS" panose="030F0702030302020204" pitchFamily="66" charset="0"/>
              </a:rPr>
              <a:t>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Comic Sans MS" panose="030F0702030302020204" pitchFamily="66" charset="0"/>
              </a:rPr>
              <a:t>Un b________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Comic Sans MS" panose="030F0702030302020204" pitchFamily="66" charset="0"/>
              </a:rPr>
              <a:t>Une </a:t>
            </a:r>
            <a:r>
              <a:rPr lang="fr-FR" sz="1800" dirty="0" err="1" smtClean="0">
                <a:latin typeface="Comic Sans MS" panose="030F0702030302020204" pitchFamily="66" charset="0"/>
              </a:rPr>
              <a:t>c______ture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2916536" y="8212649"/>
            <a:ext cx="2448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 smtClean="0">
                <a:latin typeface="Comic Sans MS" panose="030F0702030302020204" pitchFamily="66" charset="0"/>
              </a:rPr>
              <a:t>L______di</a:t>
            </a:r>
            <a:endParaRPr lang="fr-FR" sz="1800" dirty="0" smtClean="0">
              <a:latin typeface="Comic Sans MS" panose="030F0702030302020204" pitchFamily="66" charset="0"/>
            </a:endParaRP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_____possible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Un d_______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932759" y="8212649"/>
            <a:ext cx="25191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Un jard______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Un p_______</a:t>
            </a:r>
            <a:r>
              <a:rPr lang="fr-FR" sz="1800" dirty="0" err="1" smtClean="0">
                <a:latin typeface="Comic Sans MS" panose="030F0702030302020204" pitchFamily="66" charset="0"/>
              </a:rPr>
              <a:t>tre</a:t>
            </a:r>
            <a:endParaRPr lang="fr-FR" sz="1800" dirty="0" smtClean="0">
              <a:latin typeface="Comic Sans MS" panose="030F0702030302020204" pitchFamily="66" charset="0"/>
            </a:endParaRPr>
          </a:p>
          <a:p>
            <a:r>
              <a:rPr lang="fr-FR" sz="1800" dirty="0" smtClean="0">
                <a:latin typeface="Comic Sans MS" panose="030F0702030302020204" pitchFamily="66" charset="0"/>
              </a:rPr>
              <a:t>Du </a:t>
            </a:r>
            <a:r>
              <a:rPr lang="fr-FR" sz="1800" dirty="0" err="1" smtClean="0">
                <a:latin typeface="Comic Sans MS" panose="030F0702030302020204" pitchFamily="66" charset="0"/>
              </a:rPr>
              <a:t>chagr</a:t>
            </a:r>
            <a:r>
              <a:rPr lang="fr-FR" sz="1800" dirty="0" smtClean="0">
                <a:latin typeface="Comic Sans MS" panose="030F0702030302020204" pitchFamily="66" charset="0"/>
              </a:rPr>
              <a:t>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1067261" y="9451156"/>
            <a:ext cx="386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Retrouve le mot mélangé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37" name="Nuage 36"/>
          <p:cNvSpPr/>
          <p:nvPr/>
        </p:nvSpPr>
        <p:spPr>
          <a:xfrm>
            <a:off x="927125" y="9820489"/>
            <a:ext cx="3649474" cy="795126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4788743" y="9759131"/>
            <a:ext cx="26632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__________________</a:t>
            </a:r>
            <a:endParaRPr lang="fr-FR" dirty="0"/>
          </a:p>
        </p:txBody>
      </p:sp>
      <p:sp>
        <p:nvSpPr>
          <p:cNvPr id="42" name="ZoneTexte 41"/>
          <p:cNvSpPr txBox="1"/>
          <p:nvPr/>
        </p:nvSpPr>
        <p:spPr>
          <a:xfrm>
            <a:off x="1529340" y="9966880"/>
            <a:ext cx="4185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</a:t>
            </a:r>
            <a:endParaRPr lang="fr-FR" dirty="0"/>
          </a:p>
        </p:txBody>
      </p:sp>
      <p:sp>
        <p:nvSpPr>
          <p:cNvPr id="43" name="ZoneTexte 42"/>
          <p:cNvSpPr txBox="1"/>
          <p:nvPr/>
        </p:nvSpPr>
        <p:spPr>
          <a:xfrm>
            <a:off x="3000010" y="9966880"/>
            <a:ext cx="4925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2246607" y="9966880"/>
            <a:ext cx="3818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</a:t>
            </a:r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3852639" y="9966880"/>
            <a:ext cx="4189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49" name="ZoneTexte 48"/>
          <p:cNvSpPr txBox="1"/>
          <p:nvPr/>
        </p:nvSpPr>
        <p:spPr>
          <a:xfrm>
            <a:off x="1947903" y="9966880"/>
            <a:ext cx="1765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50" name="ZoneTexte 49"/>
          <p:cNvSpPr txBox="1"/>
          <p:nvPr/>
        </p:nvSpPr>
        <p:spPr>
          <a:xfrm>
            <a:off x="2628503" y="9820489"/>
            <a:ext cx="12335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3492599" y="10174629"/>
            <a:ext cx="3600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2628503" y="10235987"/>
            <a:ext cx="3715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53" name="ZoneTexte 52"/>
          <p:cNvSpPr txBox="1"/>
          <p:nvPr/>
        </p:nvSpPr>
        <p:spPr>
          <a:xfrm>
            <a:off x="3492599" y="9820489"/>
            <a:ext cx="3600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</a:t>
            </a:r>
            <a:endParaRPr lang="fr-FR" dirty="0"/>
          </a:p>
        </p:txBody>
      </p:sp>
      <p:sp>
        <p:nvSpPr>
          <p:cNvPr id="54" name="ZoneTexte 53"/>
          <p:cNvSpPr txBox="1"/>
          <p:nvPr/>
        </p:nvSpPr>
        <p:spPr>
          <a:xfrm>
            <a:off x="1162639" y="10028238"/>
            <a:ext cx="391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763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age 1"/>
          <p:cNvSpPr/>
          <p:nvPr/>
        </p:nvSpPr>
        <p:spPr>
          <a:xfrm>
            <a:off x="287377" y="321658"/>
            <a:ext cx="850781" cy="71003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2628503" y="270222"/>
            <a:ext cx="3286184" cy="9000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124447" y="270222"/>
            <a:ext cx="4354092" cy="8747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fr-FR" sz="5000" dirty="0">
                <a:latin typeface="Mia's Scribblings ~" panose="02000000000000000000" pitchFamily="2" charset="0"/>
              </a:rPr>
              <a:t>LE </a:t>
            </a:r>
            <a:r>
              <a:rPr lang="fr-FR" sz="5000" dirty="0" smtClean="0">
                <a:latin typeface="Mia's Scribblings ~" panose="02000000000000000000" pitchFamily="2" charset="0"/>
              </a:rPr>
              <a:t>SON G  </a:t>
            </a:r>
            <a:endParaRPr lang="fr-FR" sz="5000" dirty="0">
              <a:latin typeface="Mia's Scribblings ~" panose="020000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073" y="427841"/>
            <a:ext cx="781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omic Sans MS" panose="030F0702030302020204" pitchFamily="66" charset="0"/>
              </a:rPr>
              <a:t>25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4" y="1667865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66" y="4737204"/>
            <a:ext cx="734283" cy="719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6" y="3599305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298475" y="1727136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1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31474" y="3635991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2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19401" y="4933433"/>
            <a:ext cx="628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3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74" y="6541423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ZoneTexte 25"/>
          <p:cNvSpPr txBox="1"/>
          <p:nvPr/>
        </p:nvSpPr>
        <p:spPr>
          <a:xfrm>
            <a:off x="257206" y="6587788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4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43766" y="6664732"/>
            <a:ext cx="6483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Complète avec des mots de la fiche du son G: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6" y="8515052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ZoneTexte 38"/>
          <p:cNvSpPr txBox="1"/>
          <p:nvPr/>
        </p:nvSpPr>
        <p:spPr>
          <a:xfrm>
            <a:off x="216242" y="8515052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Mia's Scribblings ~" panose="02000000000000000000" pitchFamily="2" charset="0"/>
              </a:rPr>
              <a:t>5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880840" y="8515052"/>
            <a:ext cx="6680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Invente une phrase avec le mot «GOUTTE »: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6" y="9451156"/>
            <a:ext cx="6286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ZoneTexte 46"/>
          <p:cNvSpPr txBox="1"/>
          <p:nvPr/>
        </p:nvSpPr>
        <p:spPr>
          <a:xfrm>
            <a:off x="332961" y="9533503"/>
            <a:ext cx="499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Mia's Scribblings ~" panose="02000000000000000000" pitchFamily="2" charset="0"/>
              </a:rPr>
              <a:t>6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927125" y="9410392"/>
            <a:ext cx="6680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Invente une phrase avec le mot « GRIMACE »: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32165" y="1663476"/>
            <a:ext cx="639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Transforme la dictée au singulier: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927125" y="4933433"/>
            <a:ext cx="55899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Colorie  le mot bien écrit: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Tu installes des guirlandes/</a:t>
            </a:r>
            <a:r>
              <a:rPr lang="fr-FR" sz="1800" dirty="0" err="1" smtClean="0">
                <a:latin typeface="Comic Sans MS" panose="030F0702030302020204" pitchFamily="66" charset="0"/>
              </a:rPr>
              <a:t>girlandes</a:t>
            </a:r>
            <a:r>
              <a:rPr lang="fr-FR" sz="1800" dirty="0" smtClean="0">
                <a:latin typeface="Comic Sans MS" panose="030F0702030302020204" pitchFamily="66" charset="0"/>
              </a:rPr>
              <a:t> sur le sapin.  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Je suis </a:t>
            </a:r>
            <a:r>
              <a:rPr lang="fr-FR" sz="1800" dirty="0" err="1" smtClean="0">
                <a:latin typeface="Comic Sans MS" panose="030F0702030302020204" pitchFamily="66" charset="0"/>
              </a:rPr>
              <a:t>fatigé</a:t>
            </a:r>
            <a:r>
              <a:rPr lang="fr-FR" sz="1800" dirty="0" smtClean="0">
                <a:latin typeface="Comic Sans MS" panose="030F0702030302020204" pitchFamily="66" charset="0"/>
              </a:rPr>
              <a:t>/fatigué car j’ai fais du sport.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Papa offre une belle bague/</a:t>
            </a:r>
            <a:r>
              <a:rPr lang="fr-FR" sz="1800" dirty="0" err="1" smtClean="0">
                <a:latin typeface="Comic Sans MS" panose="030F0702030302020204" pitchFamily="66" charset="0"/>
              </a:rPr>
              <a:t>bage</a:t>
            </a:r>
            <a:r>
              <a:rPr lang="fr-FR" sz="1800" dirty="0" smtClean="0">
                <a:latin typeface="Comic Sans MS" panose="030F0702030302020204" pitchFamily="66" charset="0"/>
              </a:rPr>
              <a:t> en or.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La baguette/</a:t>
            </a:r>
            <a:r>
              <a:rPr lang="fr-FR" sz="1800" dirty="0" err="1" smtClean="0">
                <a:latin typeface="Comic Sans MS" panose="030F0702030302020204" pitchFamily="66" charset="0"/>
              </a:rPr>
              <a:t>bagette</a:t>
            </a:r>
            <a:r>
              <a:rPr lang="fr-FR" sz="1800" dirty="0" smtClean="0">
                <a:latin typeface="Comic Sans MS" panose="030F0702030302020204" pitchFamily="66" charset="0"/>
              </a:rPr>
              <a:t> du tambour est cassée.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078" y="200420"/>
            <a:ext cx="756084" cy="1125996"/>
          </a:xfrm>
          <a:prstGeom prst="rect">
            <a:avLst/>
          </a:prstGeom>
        </p:spPr>
      </p:pic>
      <p:pic>
        <p:nvPicPr>
          <p:cNvPr id="35" name="Picture 2" descr="C:\Users\darty\Desktop\CLE USB CATHERINE\Patati Patata\Edition_new\sur le CD\Images\images_gestes_en_jpg\carton_g_pu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601" y="427841"/>
            <a:ext cx="925133" cy="1333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927124" y="1975840"/>
            <a:ext cx="63006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fr-FR" sz="2000" b="1" dirty="0">
                <a:latin typeface="Comic Sans MS" panose="030F0702030302020204" pitchFamily="66" charset="0"/>
              </a:rPr>
              <a:t>Les petits garçons mangent des gâteaux et les petites filles dégustent des glaces</a:t>
            </a:r>
            <a:r>
              <a:rPr lang="fr-FR" sz="2000" dirty="0">
                <a:latin typeface="Comic Sans MS" panose="030F0702030302020204" pitchFamily="66" charset="0"/>
              </a:rPr>
              <a:t>. 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4006" y="2683726"/>
            <a:ext cx="70959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______________________________________________________________________________________________________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712767" y="3599305"/>
            <a:ext cx="6514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Trouve sur ta fiche 5 noms qui sont déjà écrits au pluriel (dans la comptine ou dans le tableau):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________________________________________________________________________________________</a:t>
            </a:r>
            <a:endParaRPr lang="fr-FR" sz="1800" dirty="0">
              <a:latin typeface="Comic Sans MS" panose="030F0702030302020204" pitchFamily="66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31474" y="7107555"/>
            <a:ext cx="71126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Comic Sans MS" panose="030F0702030302020204" pitchFamily="66" charset="0"/>
              </a:rPr>
              <a:t>Mon frère et moi jouons dans les ____________ de l’océan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Je mange un gros ________ au chocolat et ma sœur préfère prendre une _________ à la fraise.</a:t>
            </a:r>
          </a:p>
          <a:p>
            <a:r>
              <a:rPr lang="fr-FR" sz="1800" dirty="0" smtClean="0">
                <a:latin typeface="Comic Sans MS" panose="030F0702030302020204" pitchFamily="66" charset="0"/>
              </a:rPr>
              <a:t>J’ai perdu ma paire de _________ en laine, j’ai froid aux mains!</a:t>
            </a:r>
          </a:p>
          <a:p>
            <a:endParaRPr lang="fr-FR" sz="1800" dirty="0" smtClean="0">
              <a:latin typeface="Comic Sans MS" panose="030F0702030302020204" pitchFamily="66" charset="0"/>
            </a:endParaRPr>
          </a:p>
          <a:p>
            <a:endParaRPr lang="fr-FR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3763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1042</Words>
  <Application>Microsoft Office PowerPoint</Application>
  <PresentationFormat>Personnalisé</PresentationFormat>
  <Paragraphs>187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11</cp:revision>
  <dcterms:created xsi:type="dcterms:W3CDTF">2015-02-17T12:14:01Z</dcterms:created>
  <dcterms:modified xsi:type="dcterms:W3CDTF">2015-02-17T15:16:01Z</dcterms:modified>
</cp:coreProperties>
</file>