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66" y="40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85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83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2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85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60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54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68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6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34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A89A-0306-4C62-81E7-45278669DFCD}" type="datetimeFigureOut">
              <a:rPr lang="fr-FR" smtClean="0"/>
              <a:t>30/09/2013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E8BB-A6BD-4DA1-BDE9-D04EE85FF4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76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83568"/>
          </a:xfrm>
          <a:solidFill>
            <a:schemeClr val="bg1">
              <a:lumMod val="75000"/>
            </a:schemeClr>
          </a:solidFill>
        </p:spPr>
        <p:txBody>
          <a:bodyPr anchor="t">
            <a:normAutofit/>
          </a:bodyPr>
          <a:lstStyle/>
          <a:p>
            <a:r>
              <a:rPr lang="fr-FR" sz="3200" dirty="0" smtClean="0">
                <a:latin typeface="4YEOschool" pitchFamily="2" charset="0"/>
              </a:rPr>
              <a:t>Dictées de la période 1</a:t>
            </a:r>
            <a:endParaRPr lang="fr-FR" sz="3200" dirty="0">
              <a:latin typeface="4YEOschool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06352"/>
              </p:ext>
            </p:extLst>
          </p:nvPr>
        </p:nvGraphicFramePr>
        <p:xfrm>
          <a:off x="12204" y="611560"/>
          <a:ext cx="6858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43366"/>
                <a:gridCol w="414634"/>
              </a:tblGrid>
              <a:tr h="356159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 JULIAN" pitchFamily="2" charset="0"/>
                        </a:rPr>
                        <a:t>Dictée n°1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Le lac des cygnes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(les</a:t>
                      </a:r>
                      <a:r>
                        <a:rPr lang="fr-FR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accents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)</a:t>
                      </a:r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688332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1 (GN)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une histoire allemande, un ballet connu, le prince des cygnes, des œuvres différentes, un premier mauvais succès</a:t>
                      </a:r>
                    </a:p>
                    <a:p>
                      <a:pPr algn="just"/>
                      <a:endParaRPr lang="fr-FR" sz="500" b="0" dirty="0" smtClean="0"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2 (les phrases)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Le ballet classique </a:t>
                      </a:r>
                      <a:r>
                        <a:rPr lang="fr-FR" sz="1000" b="1" i="1" dirty="0" smtClean="0">
                          <a:latin typeface="Comic Sans MS" pitchFamily="66" charset="0"/>
                        </a:rPr>
                        <a:t>Le lac des cygnes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 ne peut être considéré comme un succès au début. Pourtant la gloire arrivera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pour cette œuvre inspirée d’une légende allemande.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 </a:t>
                      </a:r>
                      <a:endParaRPr lang="fr-FR" sz="1050" b="1" dirty="0">
                        <a:latin typeface="Lucida Handwriting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55961">
                <a:tc>
                  <a:txBody>
                    <a:bodyPr/>
                    <a:lstStyle/>
                    <a:p>
                      <a:pPr algn="just"/>
                      <a:r>
                        <a:rPr lang="fr-FR" sz="1200" b="1" dirty="0" smtClean="0">
                          <a:latin typeface="Comic Sans MS" pitchFamily="66" charset="0"/>
                        </a:rPr>
                        <a:t>Inspiré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d’une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légende allemande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i="1" dirty="0" smtClean="0">
                          <a:latin typeface="Comic Sans MS" pitchFamily="66" charset="0"/>
                        </a:rPr>
                        <a:t>Le lac des </a:t>
                      </a:r>
                      <a:r>
                        <a:rPr lang="fr-FR" sz="1200" b="1" i="1" dirty="0" smtClean="0">
                          <a:latin typeface="Comic Sans MS" pitchFamily="66" charset="0"/>
                        </a:rPr>
                        <a:t>cygnes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est </a:t>
                      </a:r>
                      <a:r>
                        <a:rPr lang="fr-FR" sz="1200" i="0" u="sng" dirty="0" smtClean="0">
                          <a:latin typeface="Comic Sans MS" pitchFamily="66" charset="0"/>
                        </a:rPr>
                        <a:t>parmi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les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œuvres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les plus connues du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ballet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classique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i="0" u="sng" dirty="0" smtClean="0">
                          <a:latin typeface="Comic Sans MS" pitchFamily="66" charset="0"/>
                        </a:rPr>
                        <a:t>Pourtant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i="0" u="sng" dirty="0" smtClean="0">
                          <a:latin typeface="Comic Sans MS" pitchFamily="66" charset="0"/>
                        </a:rPr>
                        <a:t>lors de</a:t>
                      </a:r>
                      <a:r>
                        <a:rPr lang="fr-FR" sz="1200" i="0" u="none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sa première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présentation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à Moscou, en 1877, il remporte </a:t>
                      </a:r>
                      <a:r>
                        <a:rPr lang="fr-FR" sz="1200" i="0" u="sng" dirty="0" smtClean="0">
                          <a:latin typeface="Comic Sans MS" pitchFamily="66" charset="0"/>
                        </a:rPr>
                        <a:t>peu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de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succès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. La gloire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arrivera en 1895,</a:t>
                      </a:r>
                      <a:endParaRPr lang="fr-FR" sz="1200" i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37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97115">
                <a:tc>
                  <a:txBody>
                    <a:bodyPr/>
                    <a:lstStyle/>
                    <a:p>
                      <a:pPr algn="just"/>
                      <a:r>
                        <a:rPr lang="fr-FR" sz="1200" b="0" dirty="0" smtClean="0">
                          <a:latin typeface="Comic Sans MS" pitchFamily="66" charset="0"/>
                        </a:rPr>
                        <a:t>C’est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l’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histoire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du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prince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Siegfried et d’Odette,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condamnée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à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se transformer 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en cygne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dès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le lever du jour. Le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sort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ne peut être rompu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que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par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le mariage de la jeune fille. </a:t>
                      </a:r>
                      <a:endParaRPr lang="fr-FR" sz="1200" b="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69</a:t>
                      </a:r>
                    </a:p>
                  </a:txBody>
                  <a:tcPr anchor="ctr"/>
                </a:tc>
              </a:tr>
              <a:tr h="450705">
                <a:tc>
                  <a:txBody>
                    <a:bodyPr/>
                    <a:lstStyle/>
                    <a:p>
                      <a:pPr algn="just"/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Mais</a:t>
                      </a:r>
                      <a:r>
                        <a:rPr lang="fr-FR" sz="1200" b="0" u="none" baseline="0" dirty="0" smtClean="0">
                          <a:latin typeface="Comic Sans MS" pitchFamily="66" charset="0"/>
                        </a:rPr>
                        <a:t> le </a:t>
                      </a:r>
                      <a:r>
                        <a:rPr lang="fr-FR" sz="1200" b="1" u="none" baseline="0" dirty="0" smtClean="0">
                          <a:latin typeface="Comic Sans MS" pitchFamily="66" charset="0"/>
                        </a:rPr>
                        <a:t>sorcier</a:t>
                      </a:r>
                      <a:r>
                        <a:rPr lang="fr-FR" sz="1200" b="0" u="none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u="none" baseline="0" dirty="0" smtClean="0">
                          <a:latin typeface="Comic Sans MS" pitchFamily="66" charset="0"/>
                        </a:rPr>
                        <a:t>responsable</a:t>
                      </a:r>
                      <a:r>
                        <a:rPr lang="fr-FR" sz="1200" b="0" u="none" baseline="0" dirty="0" smtClean="0">
                          <a:latin typeface="Comic Sans MS" pitchFamily="66" charset="0"/>
                        </a:rPr>
                        <a:t> de la </a:t>
                      </a:r>
                      <a:r>
                        <a:rPr lang="fr-FR" sz="1200" b="1" u="none" baseline="0" dirty="0" smtClean="0">
                          <a:latin typeface="Comic Sans MS" pitchFamily="66" charset="0"/>
                        </a:rPr>
                        <a:t>malédiction</a:t>
                      </a:r>
                      <a:r>
                        <a:rPr lang="fr-FR" sz="1200" b="0" u="none" baseline="0" dirty="0" smtClean="0">
                          <a:latin typeface="Comic Sans MS" pitchFamily="66" charset="0"/>
                        </a:rPr>
                        <a:t> joue un </a:t>
                      </a:r>
                      <a:r>
                        <a:rPr lang="fr-FR" sz="1200" b="1" u="none" baseline="0" dirty="0" smtClean="0">
                          <a:latin typeface="Comic Sans MS" pitchFamily="66" charset="0"/>
                        </a:rPr>
                        <a:t>mauvais</a:t>
                      </a:r>
                      <a:r>
                        <a:rPr lang="fr-FR" sz="1200" b="0" u="none" baseline="0" dirty="0" smtClean="0">
                          <a:latin typeface="Comic Sans MS" pitchFamily="66" charset="0"/>
                        </a:rPr>
                        <a:t> tour au prince. 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Il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existe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plusieurs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versions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de ce ballet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avec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des fins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différentes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b="0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93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01228"/>
              </p:ext>
            </p:extLst>
          </p:nvPr>
        </p:nvGraphicFramePr>
        <p:xfrm>
          <a:off x="0" y="3347864"/>
          <a:ext cx="6858000" cy="2735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53336"/>
                <a:gridCol w="404664"/>
              </a:tblGrid>
              <a:tr h="14401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AR JULIAN" pitchFamily="2" charset="0"/>
                        </a:rPr>
                        <a:t>Dictée n°2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Les chats de R. </a:t>
                      </a:r>
                      <a:r>
                        <a:rPr lang="fr-FR" dirty="0" err="1" smtClean="0">
                          <a:latin typeface="Book Antiqua" pitchFamily="18" charset="0"/>
                        </a:rPr>
                        <a:t>Wachmeister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 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(es, est, et, ai)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1 (GN)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une face reconnaissable – cette véritable artiste attendrissante – une peinture colorée – une griffe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talentueuse – un sculpteur contemporain</a:t>
                      </a:r>
                      <a:endParaRPr lang="fr-FR" sz="1000" b="0" dirty="0" smtClean="0">
                        <a:latin typeface="Comic Sans MS" pitchFamily="66" charset="0"/>
                      </a:endParaRPr>
                    </a:p>
                    <a:p>
                      <a:pPr algn="just"/>
                      <a:endParaRPr lang="fr-FR" sz="600" b="0" dirty="0" smtClean="0">
                        <a:latin typeface="Comic Sans MS" pitchFamily="66" charset="0"/>
                      </a:endParaRPr>
                    </a:p>
                    <a:p>
                      <a:pPr algn="just">
                        <a:tabLst>
                          <a:tab pos="5114925" algn="l"/>
                        </a:tabLst>
                      </a:pPr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2 (les phrases) : </a:t>
                      </a:r>
                      <a:r>
                        <a:rPr lang="fr-FR" sz="1050" b="0" dirty="0" smtClean="0">
                          <a:latin typeface="Lucida Handwriting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Cette artiste contemporaine et talentueuse aime représenter des chats pour qui elle voue une véritable passion. Ils sont reconnaissables à leurs têtes de croissant de lune.</a:t>
                      </a:r>
                      <a:endParaRPr lang="fr-FR" sz="1000" b="1" dirty="0" smtClean="0"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lvl="1" indent="0" algn="just"/>
                      <a:r>
                        <a:rPr lang="fr-FR" sz="1200" dirty="0" err="1" smtClean="0">
                          <a:latin typeface="Comic Sans MS" pitchFamily="66" charset="0"/>
                        </a:rPr>
                        <a:t>Rosina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dirty="0" err="1" smtClean="0">
                          <a:latin typeface="Comic Sans MS" pitchFamily="66" charset="0"/>
                        </a:rPr>
                        <a:t>Wachtmeister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peintre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et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sculpteur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,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est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née à Vienne.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Puis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elle </a:t>
                      </a:r>
                      <a:r>
                        <a:rPr lang="fr-F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est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partie vivre au Brésil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pour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étudier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l’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art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 Elle voue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comme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beaucoup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créateurs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, une véritable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passion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pour les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chats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 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31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 smtClean="0">
                          <a:latin typeface="Comic Sans MS" pitchFamily="66" charset="0"/>
                        </a:rPr>
                        <a:t>Les chats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représentés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dirty="0" smtClean="0">
                          <a:latin typeface="Comic Sans MS" pitchFamily="66" charset="0"/>
                        </a:rPr>
                        <a:t>sur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les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peintures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sont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reconnaissables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à leurs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têtes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croissant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de lune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qui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constituent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la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griffe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originale de cette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talentueuse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artiste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contemporaine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56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06896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Comic Sans MS" pitchFamily="66" charset="0"/>
                        </a:rPr>
                        <a:t>J’</a:t>
                      </a:r>
                      <a:r>
                        <a:rPr lang="fr-F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ai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dirty="0" smtClean="0">
                          <a:latin typeface="Comic Sans MS" pitchFamily="66" charset="0"/>
                        </a:rPr>
                        <a:t>vraiment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aimé le charme de ces chats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attendrissants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et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étonnants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qui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ont une face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colorée </a:t>
                      </a:r>
                      <a:r>
                        <a:rPr lang="fr-F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et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une face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humaine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76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30481"/>
              </p:ext>
            </p:extLst>
          </p:nvPr>
        </p:nvGraphicFramePr>
        <p:xfrm>
          <a:off x="0" y="6084168"/>
          <a:ext cx="6858000" cy="30139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53336"/>
                <a:gridCol w="404664"/>
              </a:tblGrid>
              <a:tr h="52205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AR JULIAN" pitchFamily="2" charset="0"/>
                        </a:rPr>
                        <a:t>Dictée n°3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Les animaux en jouets 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(ce/se et ces/ses)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2205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Handwriting" pitchFamily="66" charset="0"/>
                          <a:ea typeface="+mn-ea"/>
                          <a:cs typeface="+mn-cs"/>
                        </a:rPr>
                        <a:t>Dictée flash 1 (GN) :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ce jouet de bois – un enfant facile – un cheval à ressorts – des jeux importants – un site préhistorique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ucida Handwriting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14925" algn="l"/>
                        </a:tabLst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Handwriting" pitchFamily="66" charset="0"/>
                          <a:ea typeface="+mn-ea"/>
                          <a:cs typeface="+mn-cs"/>
                        </a:rPr>
                        <a:t>Dictée flash 2 (les phrases) : </a:t>
                      </a:r>
                      <a:r>
                        <a:rPr kumimoji="0" lang="fr-FR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Que ce soit à l’époque préhistorique ou dans l’Antiquité, les jouets ont souvent pour thème les animaux. Les jeux sont modifiés avec le temps mais restent très utilisés.</a:t>
                      </a:r>
                      <a:endParaRPr lang="fr-FR" sz="1200" b="0" dirty="0"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22058">
                <a:tc>
                  <a:txBody>
                    <a:bodyPr/>
                    <a:lstStyle/>
                    <a:p>
                      <a:pPr algn="just"/>
                      <a:r>
                        <a:rPr lang="fr-FR" sz="1200" b="0" dirty="0" smtClean="0">
                          <a:latin typeface="Comic Sans MS" pitchFamily="66" charset="0"/>
                        </a:rPr>
                        <a:t>L’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origine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des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jouets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est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préhistorique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: des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poupées représentan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t des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animaux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sont faciles à trouver sur les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sites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de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fouilles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Dans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l’Antiquité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lorsque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l’enfant grec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grandit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, il est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d’usage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pour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lui de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sacrifier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ses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jouets d’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enfance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à des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dieux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. </a:t>
                      </a:r>
                      <a:endParaRPr lang="fr-FR" sz="1200" b="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41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22058">
                <a:tc>
                  <a:txBody>
                    <a:bodyPr/>
                    <a:lstStyle/>
                    <a:p>
                      <a:pPr algn="just"/>
                      <a:r>
                        <a:rPr lang="fr-FR" sz="1200" b="0" u="sng" dirty="0" smtClean="0">
                          <a:latin typeface="Comic Sans MS" pitchFamily="66" charset="0"/>
                        </a:rPr>
                        <a:t>Ensuite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u="sng" dirty="0" smtClean="0">
                          <a:latin typeface="Comic Sans MS" pitchFamily="66" charset="0"/>
                        </a:rPr>
                        <a:t>avec</a:t>
                      </a:r>
                      <a:r>
                        <a:rPr lang="fr-FR" sz="1200" b="0" dirty="0" smtClean="0">
                          <a:latin typeface="Comic Sans MS" pitchFamily="66" charset="0"/>
                        </a:rPr>
                        <a:t> le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temps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, les animaux sont restés un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thème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important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u="sng" baseline="0" dirty="0" smtClean="0">
                          <a:latin typeface="Comic Sans MS" pitchFamily="66" charset="0"/>
                        </a:rPr>
                        <a:t>pour</a:t>
                      </a:r>
                      <a:r>
                        <a:rPr lang="fr-FR" sz="1200" b="0" baseline="0" dirty="0" smtClean="0">
                          <a:latin typeface="Comic Sans MS" pitchFamily="66" charset="0"/>
                        </a:rPr>
                        <a:t> les jouets. 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55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2205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Certains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d’</a:t>
                      </a:r>
                      <a:r>
                        <a:rPr kumimoji="0" lang="fr-FR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entre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eux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sont modifiés : les 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chevaux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bois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sont devenus des chevaux à 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ressorts.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Toutefois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ces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jeux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restent </a:t>
                      </a:r>
                      <a:r>
                        <a:rPr kumimoji="0" lang="fr-FR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très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utilisés par les enfants d’</a:t>
                      </a:r>
                      <a:r>
                        <a:rPr kumimoji="0" lang="fr-FR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aujourd’hui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.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94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683568"/>
          </a:xfrm>
          <a:solidFill>
            <a:schemeClr val="bg1">
              <a:lumMod val="75000"/>
            </a:schemeClr>
          </a:solidFill>
        </p:spPr>
        <p:txBody>
          <a:bodyPr anchor="t">
            <a:normAutofit/>
          </a:bodyPr>
          <a:lstStyle/>
          <a:p>
            <a:r>
              <a:rPr lang="fr-FR" sz="3200" dirty="0" smtClean="0">
                <a:latin typeface="4YEOschool" pitchFamily="2" charset="0"/>
              </a:rPr>
              <a:t>Dictées de la période 1</a:t>
            </a:r>
            <a:endParaRPr lang="fr-FR" sz="3200" dirty="0">
              <a:latin typeface="4YEOschool" pitchFamily="2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89998"/>
              </p:ext>
            </p:extLst>
          </p:nvPr>
        </p:nvGraphicFramePr>
        <p:xfrm>
          <a:off x="12204" y="611560"/>
          <a:ext cx="6858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43366"/>
                <a:gridCol w="414634"/>
              </a:tblGrid>
              <a:tr h="356159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 JULIAN" pitchFamily="2" charset="0"/>
                        </a:rPr>
                        <a:t>Dictée n°4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Le</a:t>
                      </a:r>
                      <a:r>
                        <a:rPr lang="fr-FR" baseline="0" dirty="0" smtClean="0">
                          <a:latin typeface="Book Antiqua" pitchFamily="18" charset="0"/>
                        </a:rPr>
                        <a:t> chat de Baudelaire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(la valeur de la lettre S)</a:t>
                      </a:r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688332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1 (GN)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mon odeur préférée – une strophe composée – quatre chats – une douce fourrure de chat – certains poèmes magnifiques</a:t>
                      </a:r>
                    </a:p>
                    <a:p>
                      <a:pPr algn="just"/>
                      <a:endParaRPr lang="fr-FR" sz="500" b="0" dirty="0" smtClean="0"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2 (les phrases)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L’ouïe, le toucher et l’odorat sont les sens auxquels se réfère Baudelaire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dans les quatrains de ses poèmes. Ils sont extraits d’un recueil de poésies.</a:t>
                      </a:r>
                      <a:endParaRPr lang="fr-FR" sz="1050" b="1" dirty="0">
                        <a:latin typeface="Lucida Handwriting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55961">
                <a:tc>
                  <a:txBody>
                    <a:bodyPr/>
                    <a:lstStyle/>
                    <a:p>
                      <a:pPr algn="just"/>
                      <a:r>
                        <a:rPr lang="fr-FR" sz="1200" i="0" dirty="0" smtClean="0">
                          <a:latin typeface="Comic Sans MS" pitchFamily="66" charset="0"/>
                        </a:rPr>
                        <a:t>Le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poème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« Le chat » est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extrait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d’un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recueil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de poésies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appelé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« Les fleurs du mal » écrit </a:t>
                      </a:r>
                      <a:r>
                        <a:rPr lang="fr-FR" sz="1200" i="0" u="sng" baseline="0" dirty="0" smtClean="0">
                          <a:latin typeface="Comic Sans MS" pitchFamily="66" charset="0"/>
                        </a:rPr>
                        <a:t>par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Charles Baudelaire. Les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strophes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sont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composées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de quatre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vers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: </a:t>
                      </a:r>
                      <a:r>
                        <a:rPr lang="fr-FR" sz="1200" i="0" u="sng" baseline="0" dirty="0" smtClean="0">
                          <a:latin typeface="Comic Sans MS" pitchFamily="66" charset="0"/>
                        </a:rPr>
                        <a:t>ça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s’appelle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un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quatrain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30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97115">
                <a:tc>
                  <a:txBody>
                    <a:bodyPr/>
                    <a:lstStyle/>
                    <a:p>
                      <a:pPr algn="just"/>
                      <a:r>
                        <a:rPr lang="fr-FR" sz="1200" b="0" i="0" u="sng" dirty="0" smtClean="0">
                          <a:latin typeface="Comic Sans MS" pitchFamily="66" charset="0"/>
                        </a:rPr>
                        <a:t>A travers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ces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magnifiques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poèmes, Baudelaire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rend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hommage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à son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animal préféré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« le chat » et le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compare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 à la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femme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De plus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, il se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réfère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 à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certains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sens</a:t>
                      </a:r>
                      <a:r>
                        <a:rPr lang="fr-FR" sz="1200" b="0" i="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b="0" i="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58</a:t>
                      </a:r>
                    </a:p>
                  </a:txBody>
                  <a:tcPr anchor="ctr"/>
                </a:tc>
              </a:tr>
              <a:tr h="450705">
                <a:tc>
                  <a:txBody>
                    <a:bodyPr/>
                    <a:lstStyle/>
                    <a:p>
                      <a:pPr algn="just"/>
                      <a:r>
                        <a:rPr lang="fr-FR" sz="1200" b="0" i="0" u="sng" dirty="0" smtClean="0">
                          <a:latin typeface="Comic Sans MS" pitchFamily="66" charset="0"/>
                        </a:rPr>
                        <a:t>Ainsi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, au travers du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ronronnement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l’odeur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et la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fourrure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du chat, on retrouve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l’ouïe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, le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toucher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 et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l’odorat</a:t>
                      </a:r>
                      <a:r>
                        <a:rPr lang="fr-FR" sz="1200" b="0" i="0" dirty="0" smtClean="0">
                          <a:latin typeface="Comic Sans MS" pitchFamily="66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76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0890"/>
              </p:ext>
            </p:extLst>
          </p:nvPr>
        </p:nvGraphicFramePr>
        <p:xfrm>
          <a:off x="0" y="3347864"/>
          <a:ext cx="6858000" cy="31017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53336"/>
                <a:gridCol w="404664"/>
              </a:tblGrid>
              <a:tr h="14401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AR JULIAN" pitchFamily="2" charset="0"/>
                        </a:rPr>
                        <a:t>Dictée n°5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La truite de Schubert 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(é, er, ais-ait-aient)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48072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1 (GN)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de forts instruments à cordes – des accords joyeux – un poète serein – quatre œuvres tristes – une musique aventureuse</a:t>
                      </a:r>
                    </a:p>
                    <a:p>
                      <a:pPr algn="just"/>
                      <a:endParaRPr lang="fr-FR" sz="600" b="0" dirty="0" smtClean="0">
                        <a:latin typeface="Comic Sans MS" pitchFamily="66" charset="0"/>
                      </a:endParaRPr>
                    </a:p>
                    <a:p>
                      <a:pPr algn="just">
                        <a:tabLst>
                          <a:tab pos="5114925" algn="l"/>
                        </a:tabLst>
                      </a:pPr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2 (les phrases) : </a:t>
                      </a:r>
                      <a:r>
                        <a:rPr lang="fr-FR" sz="1050" b="0" dirty="0" smtClean="0">
                          <a:latin typeface="Lucida Handwriting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Grâce au rythme, à la couleur et à l’intonation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de la musique, le jeune Schubert raconte une histoire. C’est avec cinq instruments à cordes qu’il a composé ce quintette.</a:t>
                      </a:r>
                      <a:endParaRPr lang="fr-FR" sz="1000" b="1" dirty="0" smtClean="0">
                        <a:latin typeface="Comic Sans MS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marL="0" lvl="1" indent="0" algn="just"/>
                      <a:r>
                        <a:rPr lang="fr-FR" sz="1200" u="sng" dirty="0" smtClean="0">
                          <a:latin typeface="Comic Sans MS" pitchFamily="66" charset="0"/>
                        </a:rPr>
                        <a:t>C’est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dirty="0" smtClean="0">
                          <a:latin typeface="Comic Sans MS" pitchFamily="66" charset="0"/>
                        </a:rPr>
                        <a:t>très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jeune (22ans) que Schubert a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composé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ce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Quintett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appelé « La Truite ».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Dans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cette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œuvre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, les cinq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instruments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à cordes ne sont pas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ceux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utilisés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habituellement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27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just"/>
                      <a:r>
                        <a:rPr lang="fr-FR" sz="1200" dirty="0" smtClean="0">
                          <a:latin typeface="Comic Sans MS" pitchFamily="66" charset="0"/>
                        </a:rPr>
                        <a:t>Elle est constituée de quatre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mouvements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qui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servent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à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raconter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une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histoire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: un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récit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pêche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à la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ligne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. La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musique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au travers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son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rythme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, sa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couleur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ou ses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intonations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décrit les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aventures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d’une truite.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62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406896">
                <a:tc>
                  <a:txBody>
                    <a:bodyPr/>
                    <a:lstStyle/>
                    <a:p>
                      <a:pPr algn="just"/>
                      <a:r>
                        <a:rPr lang="fr-FR" sz="1200" u="sng" dirty="0" smtClean="0">
                          <a:latin typeface="Comic Sans MS" pitchFamily="66" charset="0"/>
                        </a:rPr>
                        <a:t>Lorsque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le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pêcheur</a:t>
                      </a:r>
                      <a:r>
                        <a:rPr lang="fr-FR" sz="1200" dirty="0" smtClean="0">
                          <a:latin typeface="Comic Sans MS" pitchFamily="66" charset="0"/>
                        </a:rPr>
                        <a:t> troublait </a:t>
                      </a:r>
                      <a:r>
                        <a:rPr lang="fr-FR" sz="1200" b="1" dirty="0" smtClean="0">
                          <a:latin typeface="Comic Sans MS" pitchFamily="66" charset="0"/>
                        </a:rPr>
                        <a:t>l’onde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et </a:t>
                      </a:r>
                      <a:r>
                        <a:rPr lang="fr-FR" sz="1200" u="sng" baseline="0" dirty="0" smtClean="0">
                          <a:latin typeface="Comic Sans MS" pitchFamily="66" charset="0"/>
                        </a:rPr>
                        <a:t>que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le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poisson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se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débattait,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les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accords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du piano étaient forts. Puis le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poète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a terminé son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récit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sans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tristesse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et la mélodie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joyeuse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et </a:t>
                      </a:r>
                      <a:r>
                        <a:rPr lang="fr-FR" sz="1200" b="1" baseline="0" dirty="0" smtClean="0">
                          <a:latin typeface="Comic Sans MS" pitchFamily="66" charset="0"/>
                        </a:rPr>
                        <a:t>sereine</a:t>
                      </a:r>
                      <a:r>
                        <a:rPr lang="fr-FR" sz="1200" baseline="0" dirty="0" smtClean="0">
                          <a:latin typeface="Comic Sans MS" pitchFamily="66" charset="0"/>
                        </a:rPr>
                        <a:t> a repris.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omic Sans MS" pitchFamily="66" charset="0"/>
                        </a:rPr>
                        <a:t>94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136488"/>
              </p:ext>
            </p:extLst>
          </p:nvPr>
        </p:nvGraphicFramePr>
        <p:xfrm>
          <a:off x="0" y="6431280"/>
          <a:ext cx="6858000" cy="2895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43366"/>
                <a:gridCol w="414634"/>
              </a:tblGrid>
              <a:tr h="356159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 JULIAN" pitchFamily="2" charset="0"/>
                        </a:rPr>
                        <a:t>Dictée n°6   </a:t>
                      </a:r>
                      <a:r>
                        <a:rPr lang="fr-FR" dirty="0" smtClean="0">
                          <a:latin typeface="Book Antiqua" pitchFamily="18" charset="0"/>
                        </a:rPr>
                        <a:t>Les animaux dans les fables </a:t>
                      </a:r>
                      <a:r>
                        <a:rPr lang="fr-FR" dirty="0" smtClean="0">
                          <a:latin typeface="Browallia New" pitchFamily="34" charset="-34"/>
                          <a:cs typeface="Browallia New" pitchFamily="34" charset="-34"/>
                        </a:rPr>
                        <a:t>(leur ou leurs)</a:t>
                      </a:r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688332">
                <a:tc gridSpan="2">
                  <a:txBody>
                    <a:bodyPr/>
                    <a:lstStyle/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1 (GN)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un fabuliste connu – une petite scène d’animaux – une sorte de conseil – une importante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conclusion -  des critiques humaines </a:t>
                      </a:r>
                      <a:endParaRPr lang="fr-FR" sz="1000" b="0" dirty="0" smtClean="0">
                        <a:latin typeface="Comic Sans MS" pitchFamily="66" charset="0"/>
                      </a:endParaRPr>
                    </a:p>
                    <a:p>
                      <a:pPr algn="just"/>
                      <a:endParaRPr lang="fr-FR" sz="500" b="0" dirty="0" smtClean="0">
                        <a:latin typeface="Comic Sans MS" pitchFamily="66" charset="0"/>
                      </a:endParaRPr>
                    </a:p>
                    <a:p>
                      <a:pPr algn="just"/>
                      <a:r>
                        <a:rPr lang="fr-FR" sz="1050" b="1" dirty="0" smtClean="0">
                          <a:latin typeface="Lucida Handwriting" pitchFamily="66" charset="0"/>
                        </a:rPr>
                        <a:t>Dictée flash 2 (les phrases) : </a:t>
                      </a:r>
                      <a:r>
                        <a:rPr lang="fr-FR" sz="1000" b="1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000" b="0" dirty="0" smtClean="0">
                          <a:latin typeface="Comic Sans MS" pitchFamily="66" charset="0"/>
                        </a:rPr>
                        <a:t>Pour réduire les ennuis que</a:t>
                      </a:r>
                      <a:r>
                        <a:rPr lang="fr-FR" sz="1000" b="0" baseline="0" dirty="0" smtClean="0">
                          <a:latin typeface="Comic Sans MS" pitchFamily="66" charset="0"/>
                        </a:rPr>
                        <a:t> pourraient lui apporter ses critiques, le fabuliste met en scène des animaux. Et avec les morales, il donne des petits conseils,</a:t>
                      </a:r>
                      <a:endParaRPr lang="fr-FR" sz="1050" b="1" dirty="0">
                        <a:latin typeface="Lucida Handwriting" pitchFamily="66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555961">
                <a:tc>
                  <a:txBody>
                    <a:bodyPr/>
                    <a:lstStyle/>
                    <a:p>
                      <a:pPr algn="just"/>
                      <a:r>
                        <a:rPr lang="fr-FR" sz="1200" i="0" u="sng" dirty="0" smtClean="0">
                          <a:latin typeface="Comic Sans MS" pitchFamily="66" charset="0"/>
                        </a:rPr>
                        <a:t>Dans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ses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fables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, Jean de La Fontaine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met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en </a:t>
                      </a:r>
                      <a:r>
                        <a:rPr lang="fr-FR" sz="1200" b="1" i="0" dirty="0" smtClean="0">
                          <a:latin typeface="Comic Sans MS" pitchFamily="66" charset="0"/>
                        </a:rPr>
                        <a:t>scène</a:t>
                      </a:r>
                      <a:r>
                        <a:rPr lang="fr-FR" sz="1200" i="0" dirty="0" smtClean="0">
                          <a:latin typeface="Comic Sans MS" pitchFamily="66" charset="0"/>
                        </a:rPr>
                        <a:t> des animaux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i="0" u="sng" baseline="0" dirty="0" smtClean="0">
                          <a:latin typeface="Comic Sans MS" pitchFamily="66" charset="0"/>
                        </a:rPr>
                        <a:t>pour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décrire et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critiquer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les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hommes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de la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société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i="0" u="sng" baseline="0" dirty="0" smtClean="0">
                          <a:latin typeface="Comic Sans MS" pitchFamily="66" charset="0"/>
                        </a:rPr>
                        <a:t>qui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l’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entoure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i="0" u="sng" baseline="0" dirty="0" smtClean="0">
                          <a:latin typeface="Comic Sans MS" pitchFamily="66" charset="0"/>
                        </a:rPr>
                        <a:t>Lorsqu’il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leur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donne des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défauts humains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, le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fabuliste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réduit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les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ennuis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que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pourraient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 lui apporter ses </a:t>
                      </a:r>
                      <a:r>
                        <a:rPr lang="fr-FR" sz="1200" b="1" i="0" baseline="0" dirty="0" smtClean="0">
                          <a:latin typeface="Comic Sans MS" pitchFamily="66" charset="0"/>
                        </a:rPr>
                        <a:t>textes</a:t>
                      </a:r>
                      <a:r>
                        <a:rPr lang="fr-FR" sz="1200" i="0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i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37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  <a:tr h="397115">
                <a:tc>
                  <a:txBody>
                    <a:bodyPr/>
                    <a:lstStyle/>
                    <a:p>
                      <a:pPr algn="just"/>
                      <a:r>
                        <a:rPr lang="fr-FR" sz="1200" b="0" i="0" u="sng" dirty="0" smtClean="0">
                          <a:latin typeface="Comic Sans MS" pitchFamily="66" charset="0"/>
                        </a:rPr>
                        <a:t>Avec</a:t>
                      </a:r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leurs</a:t>
                      </a:r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 petites scènes </a:t>
                      </a:r>
                      <a:r>
                        <a:rPr lang="fr-FR" sz="1200" b="1" i="0" u="none" dirty="0" smtClean="0">
                          <a:latin typeface="Comic Sans MS" pitchFamily="66" charset="0"/>
                        </a:rPr>
                        <a:t>amusantes</a:t>
                      </a:r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, les fables </a:t>
                      </a:r>
                      <a:r>
                        <a:rPr lang="fr-FR" sz="1200" b="1" i="0" u="none" dirty="0" smtClean="0">
                          <a:latin typeface="Comic Sans MS" pitchFamily="66" charset="0"/>
                        </a:rPr>
                        <a:t>servent</a:t>
                      </a:r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 d’</a:t>
                      </a:r>
                      <a:r>
                        <a:rPr lang="fr-FR" sz="1200" b="1" i="0" u="none" dirty="0" smtClean="0">
                          <a:latin typeface="Comic Sans MS" pitchFamily="66" charset="0"/>
                        </a:rPr>
                        <a:t>exemple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et se terminent avec une petite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morale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C’est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une sorte de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conclusion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qui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prend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parfois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la forme d’un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conseil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.</a:t>
                      </a:r>
                      <a:endParaRPr lang="fr-FR" sz="1200" b="0" i="0" u="none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67</a:t>
                      </a:r>
                    </a:p>
                  </a:txBody>
                  <a:tcPr anchor="ctr"/>
                </a:tc>
              </a:tr>
              <a:tr h="450705">
                <a:tc>
                  <a:txBody>
                    <a:bodyPr/>
                    <a:lstStyle/>
                    <a:p>
                      <a:pPr algn="just"/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Ces morales </a:t>
                      </a:r>
                      <a:r>
                        <a:rPr lang="fr-FR" sz="1200" b="0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</a:rPr>
                        <a:t>leur</a:t>
                      </a:r>
                      <a:r>
                        <a:rPr lang="fr-FR" sz="1200" b="0" i="0" u="none" dirty="0" smtClean="0">
                          <a:latin typeface="Comic Sans MS" pitchFamily="66" charset="0"/>
                        </a:rPr>
                        <a:t> donnent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plus d’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importance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.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Parmi 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les plus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connues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, 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il y a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celle-ci : « </a:t>
                      </a:r>
                      <a:r>
                        <a:rPr lang="fr-FR" sz="1200" b="0" i="0" u="sng" baseline="0" dirty="0" smtClean="0">
                          <a:latin typeface="Comic Sans MS" pitchFamily="66" charset="0"/>
                        </a:rPr>
                        <a:t>Rien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ne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sert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de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courir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, il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faut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 partir à </a:t>
                      </a:r>
                      <a:r>
                        <a:rPr lang="fr-FR" sz="1200" b="1" i="0" u="none" baseline="0" dirty="0" smtClean="0">
                          <a:latin typeface="Comic Sans MS" pitchFamily="66" charset="0"/>
                        </a:rPr>
                        <a:t>point</a:t>
                      </a:r>
                      <a:r>
                        <a:rPr lang="fr-FR" sz="1200" b="0" i="0" u="none" baseline="0" dirty="0" smtClean="0">
                          <a:latin typeface="Comic Sans MS" pitchFamily="66" charset="0"/>
                        </a:rPr>
                        <a:t> ».</a:t>
                      </a:r>
                      <a:endParaRPr lang="fr-FR" sz="1200" b="0" i="0" u="none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>
                          <a:latin typeface="Comic Sans MS" pitchFamily="66" charset="0"/>
                        </a:rPr>
                        <a:t>92</a:t>
                      </a:r>
                      <a:endParaRPr lang="fr-FR" sz="1050" dirty="0">
                        <a:latin typeface="Comic Sans MS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3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1000</Words>
  <Application>Microsoft Office PowerPoint</Application>
  <PresentationFormat>Affichage à l'écran (4:3)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Dictées de la période 1</vt:lpstr>
      <vt:lpstr>Dictées de la période 1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 de la période 1</dc:title>
  <dc:creator>Laeti</dc:creator>
  <cp:lastModifiedBy>Laeti</cp:lastModifiedBy>
  <cp:revision>74</cp:revision>
  <cp:lastPrinted>2012-09-26T19:17:45Z</cp:lastPrinted>
  <dcterms:created xsi:type="dcterms:W3CDTF">2012-08-18T12:42:40Z</dcterms:created>
  <dcterms:modified xsi:type="dcterms:W3CDTF">2013-09-30T18:36:56Z</dcterms:modified>
</cp:coreProperties>
</file>