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Utiliser le vocabulaire géométrique</a:t>
            </a:r>
          </a:p>
          <a:p>
            <a:pPr marL="0" indent="0">
              <a:buNone/>
            </a:pPr>
            <a:r>
              <a:rPr lang="fr-FR" sz="5400" dirty="0"/>
              <a:t>Écris le nom de la partie rouge : </a:t>
            </a:r>
          </a:p>
        </p:txBody>
      </p:sp>
      <p:pic>
        <p:nvPicPr>
          <p:cNvPr id="28" name="Picture 6" descr="RÃ©sultat de recherche d'images pour &quot;segment&quot;">
            <a:extLst>
              <a:ext uri="{FF2B5EF4-FFF2-40B4-BE49-F238E27FC236}">
                <a16:creationId xmlns:a16="http://schemas.microsoft.com/office/drawing/2014/main" id="{AA7EF11C-223F-4467-A904-803EFAE11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329" y="3429000"/>
            <a:ext cx="10212917" cy="306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41820"/>
            <a:ext cx="5096141" cy="5010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6000" dirty="0"/>
              <a:t>Combien y a-t-il de blonds de moins que de bruns ? </a:t>
            </a:r>
          </a:p>
        </p:txBody>
      </p:sp>
      <p:pic>
        <p:nvPicPr>
          <p:cNvPr id="12" name="Picture 6" descr="Image associÃ©e">
            <a:extLst>
              <a:ext uri="{FF2B5EF4-FFF2-40B4-BE49-F238E27FC236}">
                <a16:creationId xmlns:a16="http://schemas.microsoft.com/office/drawing/2014/main" id="{81173C6D-95FE-4F8B-B58D-C449FDD5D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89" y="701909"/>
            <a:ext cx="6465511" cy="501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AB6F2CC-3082-46B8-9B52-B040ABEE2E08}"/>
              </a:ext>
            </a:extLst>
          </p:cNvPr>
          <p:cNvSpPr txBox="1"/>
          <p:nvPr/>
        </p:nvSpPr>
        <p:spPr>
          <a:xfrm>
            <a:off x="6529137" y="3593432"/>
            <a:ext cx="10427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50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71B0BC0-F461-4F65-A1EF-7E2FA26563B6}"/>
              </a:ext>
            </a:extLst>
          </p:cNvPr>
          <p:cNvSpPr txBox="1"/>
          <p:nvPr/>
        </p:nvSpPr>
        <p:spPr>
          <a:xfrm>
            <a:off x="8382001" y="2976391"/>
            <a:ext cx="10427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40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2CADCE5-CDD7-43FA-826D-D2DAE474C25C}"/>
              </a:ext>
            </a:extLst>
          </p:cNvPr>
          <p:cNvSpPr txBox="1"/>
          <p:nvPr/>
        </p:nvSpPr>
        <p:spPr>
          <a:xfrm>
            <a:off x="7098632" y="2028454"/>
            <a:ext cx="10427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567" y="528568"/>
            <a:ext cx="10515600" cy="1643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Compter le nombre de sommets, de côtés, d’angles, d’angles droits, </a:t>
            </a:r>
          </a:p>
          <a:p>
            <a:pPr marL="0" indent="0">
              <a:buNone/>
            </a:pPr>
            <a:r>
              <a:rPr lang="fr-FR" sz="5400" dirty="0"/>
              <a:t>Combien y-a-t-il de sommets ? </a:t>
            </a:r>
          </a:p>
        </p:txBody>
      </p:sp>
      <p:pic>
        <p:nvPicPr>
          <p:cNvPr id="15" name="Picture 4" descr="RÃ©sultat de recherche d'images pour &quot;polygone gÃ©omÃ©trie&quot;">
            <a:extLst>
              <a:ext uri="{FF2B5EF4-FFF2-40B4-BE49-F238E27FC236}">
                <a16:creationId xmlns:a16="http://schemas.microsoft.com/office/drawing/2014/main" id="{602D39EC-BC3D-4864-B5C0-47F8CB5425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" t="50000" r="87821"/>
          <a:stretch/>
        </p:blipFill>
        <p:spPr bwMode="auto">
          <a:xfrm rot="2315636">
            <a:off x="6808226" y="797462"/>
            <a:ext cx="3592703" cy="630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" y="1825625"/>
            <a:ext cx="1097102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050" dirty="0"/>
              <a:t> Comprendre la numération de position</a:t>
            </a:r>
          </a:p>
          <a:p>
            <a:pPr marL="0" indent="0">
              <a:buNone/>
            </a:pPr>
            <a:r>
              <a:rPr lang="fr-FR" sz="6000" dirty="0"/>
              <a:t>Écris les nombres dans lesquels tu entends 7 !</a:t>
            </a:r>
          </a:p>
          <a:p>
            <a:pPr marL="0" indent="0">
              <a:buNone/>
            </a:pPr>
            <a:r>
              <a:rPr lang="fr-FR" sz="6000"/>
              <a:t>735 – 573 – 357 – 375 – 753 - 537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 fontScale="92500"/>
          </a:bodyPr>
          <a:lstStyle/>
          <a:p>
            <a:r>
              <a:rPr lang="fr-FR" sz="1800" dirty="0"/>
              <a:t>Range ces trois nombres dans l’ordre Décroissant </a:t>
            </a:r>
          </a:p>
          <a:p>
            <a:pPr marL="0" indent="0">
              <a:buNone/>
            </a:pPr>
            <a:r>
              <a:rPr lang="fr-FR" sz="9400" dirty="0"/>
              <a:t>Range dans l’ordre Décroissant  </a:t>
            </a:r>
          </a:p>
          <a:p>
            <a:pPr marL="0" indent="0">
              <a:buNone/>
            </a:pPr>
            <a:r>
              <a:rPr lang="fr-FR" sz="13800" dirty="0"/>
              <a:t>195 – 915 - 591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Encadrer un nombre à la centaine</a:t>
            </a:r>
          </a:p>
          <a:p>
            <a:pPr marL="0" indent="0">
              <a:buNone/>
            </a:pPr>
            <a:r>
              <a:rPr lang="fr-FR" sz="5400" dirty="0"/>
              <a:t>Encadre le nombre à la centaine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3900" dirty="0"/>
              <a:t>…&lt;   195   &lt; …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5400" dirty="0"/>
              <a:t>Quel est le double de ?</a:t>
            </a:r>
          </a:p>
          <a:p>
            <a:pPr marL="0" indent="0" algn="ctr">
              <a:buNone/>
            </a:pPr>
            <a:r>
              <a:rPr lang="fr-FR" sz="11500" dirty="0"/>
              <a:t>150</a:t>
            </a:r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349" y="125578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600" dirty="0"/>
              <a:t>Trouve le complément à 100.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F8370569-FF50-437C-B3A5-3D79551E3287}"/>
              </a:ext>
            </a:extLst>
          </p:cNvPr>
          <p:cNvGrpSpPr>
            <a:grpSpLocks/>
          </p:cNvGrpSpPr>
          <p:nvPr/>
        </p:nvGrpSpPr>
        <p:grpSpPr bwMode="auto">
          <a:xfrm>
            <a:off x="1338123" y="2859157"/>
            <a:ext cx="9488903" cy="3063875"/>
            <a:chOff x="105552150" y="107195775"/>
            <a:chExt cx="9504000" cy="259200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DF8A265-354F-4D72-AC03-5DD5439AF8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40150" y="107483775"/>
              <a:ext cx="8712000" cy="1176000"/>
            </a:xfrm>
            <a:custGeom>
              <a:avLst/>
              <a:gdLst>
                <a:gd name="T0" fmla="*/ 72000 w 8712000"/>
                <a:gd name="T1" fmla="*/ 1032000 h 1176000"/>
                <a:gd name="T2" fmla="*/ 72000 w 8712000"/>
                <a:gd name="T3" fmla="*/ 456000 h 1176000"/>
                <a:gd name="T4" fmla="*/ 504000 w 8712000"/>
                <a:gd name="T5" fmla="*/ 168000 h 1176000"/>
                <a:gd name="T6" fmla="*/ 1728000 w 8712000"/>
                <a:gd name="T7" fmla="*/ 168000 h 1176000"/>
                <a:gd name="T8" fmla="*/ 6408000 w 8712000"/>
                <a:gd name="T9" fmla="*/ 168000 h 1176000"/>
                <a:gd name="T10" fmla="*/ 8280000 w 8712000"/>
                <a:gd name="T11" fmla="*/ 168000 h 1176000"/>
                <a:gd name="T12" fmla="*/ 8712000 w 8712000"/>
                <a:gd name="T13" fmla="*/ 1176000 h 11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12000" h="1176000">
                  <a:moveTo>
                    <a:pt x="72000" y="1032000"/>
                  </a:moveTo>
                  <a:cubicBezTo>
                    <a:pt x="36000" y="816000"/>
                    <a:pt x="0" y="600000"/>
                    <a:pt x="72000" y="456000"/>
                  </a:cubicBezTo>
                  <a:cubicBezTo>
                    <a:pt x="144000" y="312000"/>
                    <a:pt x="228000" y="216000"/>
                    <a:pt x="504000" y="168000"/>
                  </a:cubicBezTo>
                  <a:cubicBezTo>
                    <a:pt x="780000" y="120000"/>
                    <a:pt x="744000" y="168000"/>
                    <a:pt x="1728000" y="168000"/>
                  </a:cubicBezTo>
                  <a:cubicBezTo>
                    <a:pt x="2712000" y="168000"/>
                    <a:pt x="5316000" y="168000"/>
                    <a:pt x="6408000" y="168000"/>
                  </a:cubicBezTo>
                  <a:cubicBezTo>
                    <a:pt x="7500000" y="168000"/>
                    <a:pt x="7896000" y="0"/>
                    <a:pt x="8280000" y="168000"/>
                  </a:cubicBezTo>
                  <a:cubicBezTo>
                    <a:pt x="8664000" y="336000"/>
                    <a:pt x="8640000" y="1008000"/>
                    <a:pt x="8712000" y="1176000"/>
                  </a:cubicBezTo>
                </a:path>
              </a:pathLst>
            </a:custGeom>
            <a:noFill/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Line 4">
              <a:extLst>
                <a:ext uri="{FF2B5EF4-FFF2-40B4-BE49-F238E27FC236}">
                  <a16:creationId xmlns:a16="http://schemas.microsoft.com/office/drawing/2014/main" id="{01A69386-6CE5-4209-9147-DF9C1E7458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552150" y="108923775"/>
              <a:ext cx="9504000" cy="0"/>
            </a:xfrm>
            <a:prstGeom prst="line">
              <a:avLst/>
            </a:prstGeom>
            <a:noFill/>
            <a:ln w="38100" algn="ctr">
              <a:solidFill>
                <a:srgbClr val="99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35348BD-78FF-48D7-B5E0-0D0940D69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52150" y="109067775"/>
              <a:ext cx="720000" cy="648000"/>
            </a:xfrm>
            <a:prstGeom prst="rect">
              <a:avLst/>
            </a:prstGeom>
            <a:solidFill>
              <a:srgbClr val="CCCCFF"/>
            </a:solidFill>
            <a:ln w="12700" algn="in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771B239-B95B-41D3-A88C-E0B4F28E10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912150" y="108707775"/>
              <a:ext cx="0" cy="432000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F9903E38-CFB8-4FB4-8EDB-A207A8A7E0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920150" y="108707775"/>
              <a:ext cx="0" cy="432000"/>
            </a:xfrm>
            <a:prstGeom prst="line">
              <a:avLst/>
            </a:prstGeom>
            <a:noFill/>
            <a:ln w="57150" algn="ctr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D58676DC-C0A8-414F-8A00-5A61519A8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552150" y="108707775"/>
              <a:ext cx="0" cy="432000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9EE74B8-CE64-4FCF-A336-DC6670EDD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12150" y="108419775"/>
              <a:ext cx="1008000" cy="216000"/>
            </a:xfrm>
            <a:custGeom>
              <a:avLst/>
              <a:gdLst>
                <a:gd name="T0" fmla="*/ 0 w 1008000"/>
                <a:gd name="T1" fmla="*/ 504000 h 504000"/>
                <a:gd name="T2" fmla="*/ 504000 w 1008000"/>
                <a:gd name="T3" fmla="*/ 0 h 504000"/>
                <a:gd name="T4" fmla="*/ 1008000 w 1008000"/>
                <a:gd name="T5" fmla="*/ 504000 h 504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8000" h="504000">
                  <a:moveTo>
                    <a:pt x="0" y="504000"/>
                  </a:moveTo>
                  <a:cubicBezTo>
                    <a:pt x="168000" y="252000"/>
                    <a:pt x="336000" y="0"/>
                    <a:pt x="504000" y="0"/>
                  </a:cubicBezTo>
                  <a:cubicBezTo>
                    <a:pt x="672000" y="0"/>
                    <a:pt x="924000" y="420000"/>
                    <a:pt x="1008000" y="5040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B76D9461-3477-4B49-967C-F2BB47BC8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920150" y="108347775"/>
              <a:ext cx="7560000" cy="360000"/>
            </a:xfrm>
            <a:custGeom>
              <a:avLst/>
              <a:gdLst>
                <a:gd name="T0" fmla="*/ 0 w 7560000"/>
                <a:gd name="T1" fmla="*/ 504000 h 576000"/>
                <a:gd name="T2" fmla="*/ 1224000 w 7560000"/>
                <a:gd name="T3" fmla="*/ 216000 h 576000"/>
                <a:gd name="T4" fmla="*/ 3600000 w 7560000"/>
                <a:gd name="T5" fmla="*/ 0 h 576000"/>
                <a:gd name="T6" fmla="*/ 6552000 w 7560000"/>
                <a:gd name="T7" fmla="*/ 216000 h 576000"/>
                <a:gd name="T8" fmla="*/ 7560000 w 7560000"/>
                <a:gd name="T9" fmla="*/ 576000 h 5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0000" h="576000">
                  <a:moveTo>
                    <a:pt x="0" y="504000"/>
                  </a:moveTo>
                  <a:cubicBezTo>
                    <a:pt x="312000" y="402000"/>
                    <a:pt x="624000" y="300000"/>
                    <a:pt x="1224000" y="216000"/>
                  </a:cubicBezTo>
                  <a:cubicBezTo>
                    <a:pt x="1824000" y="132000"/>
                    <a:pt x="2712000" y="0"/>
                    <a:pt x="3600000" y="0"/>
                  </a:cubicBezTo>
                  <a:cubicBezTo>
                    <a:pt x="4488000" y="0"/>
                    <a:pt x="5892000" y="120000"/>
                    <a:pt x="6552000" y="216000"/>
                  </a:cubicBezTo>
                  <a:cubicBezTo>
                    <a:pt x="7212000" y="312000"/>
                    <a:pt x="7392000" y="516000"/>
                    <a:pt x="7560000" y="5760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71266EED-742E-4EDE-8109-C22CDB90F5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84150" y="109139775"/>
              <a:ext cx="720000" cy="648000"/>
            </a:xfrm>
            <a:prstGeom prst="rect">
              <a:avLst/>
            </a:prstGeom>
            <a:solidFill>
              <a:srgbClr val="BED7EF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100</a:t>
              </a:r>
              <a:endParaRPr kumimoji="0" lang="fr-FR" altLang="fr-FR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3EFAE03E-EA74-4098-85C0-BA8076772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560150" y="109067775"/>
              <a:ext cx="720000" cy="648000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6322D9DC-C524-442C-A785-A0429C310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056150" y="108131775"/>
              <a:ext cx="720000" cy="648000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+...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12CE9C1C-F4F0-4141-BCF0-B10ED77EF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76150" y="107987775"/>
              <a:ext cx="720000" cy="648000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+...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84285532-8F81-4CF9-82F7-08D837DF3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44150" y="107195775"/>
              <a:ext cx="1080000" cy="648000"/>
            </a:xfrm>
            <a:prstGeom prst="rect">
              <a:avLst/>
            </a:prstGeom>
            <a:solidFill>
              <a:srgbClr val="F8CBAD"/>
            </a:solidFill>
            <a:ln w="12700" algn="in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+....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C944E245-A1EA-4AEE-8DD1-56FFA429E019}"/>
              </a:ext>
            </a:extLst>
          </p:cNvPr>
          <p:cNvSpPr txBox="1"/>
          <p:nvPr/>
        </p:nvSpPr>
        <p:spPr>
          <a:xfrm>
            <a:off x="1338123" y="5071956"/>
            <a:ext cx="718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03175EEF-9C94-4E96-A664-A8AB28E5A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120" y="762000"/>
            <a:ext cx="9717216" cy="5532783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2" y="1690688"/>
            <a:ext cx="6625389" cy="4405312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fr-FR" sz="4200" dirty="0"/>
          </a:p>
          <a:p>
            <a:r>
              <a:rPr lang="fr-FR" sz="4200" dirty="0"/>
              <a:t>Le nombre a 3 chiffres.</a:t>
            </a:r>
          </a:p>
          <a:p>
            <a:r>
              <a:rPr lang="fr-FR" sz="4200" dirty="0"/>
              <a:t>Le chiffre des </a:t>
            </a:r>
            <a:r>
              <a:rPr lang="fr-FR" sz="4100" dirty="0"/>
              <a:t>centaines</a:t>
            </a:r>
            <a:r>
              <a:rPr lang="fr-FR" sz="4200" dirty="0"/>
              <a:t> est 8</a:t>
            </a:r>
          </a:p>
          <a:p>
            <a:r>
              <a:rPr lang="fr-FR" sz="4200" dirty="0"/>
              <a:t>Le chiffre unités la moitié de celui des centaines. </a:t>
            </a:r>
          </a:p>
        </p:txBody>
      </p:sp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8EDE4-323F-4C84-AFE7-42EFD40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12" y="1428440"/>
            <a:ext cx="4711877" cy="501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Lire un graphique</a:t>
            </a:r>
          </a:p>
          <a:p>
            <a:pPr marL="0" indent="0">
              <a:buNone/>
            </a:pPr>
            <a:r>
              <a:rPr lang="fr-FR" sz="4800" dirty="0"/>
              <a:t>Y a -t-il plus d’enfants blonds, bruns ou roux ?  </a:t>
            </a:r>
          </a:p>
        </p:txBody>
      </p:sp>
      <p:pic>
        <p:nvPicPr>
          <p:cNvPr id="64" name="Picture 6" descr="Image associÃ©e">
            <a:extLst>
              <a:ext uri="{FF2B5EF4-FFF2-40B4-BE49-F238E27FC236}">
                <a16:creationId xmlns:a16="http://schemas.microsoft.com/office/drawing/2014/main" id="{2E69D67A-BEBF-4F76-A501-759E1CD08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89" y="701909"/>
            <a:ext cx="6465511" cy="501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171</Words>
  <Application>Microsoft Office PowerPoint</Application>
  <PresentationFormat>Grand écran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Celine ROQUE</cp:lastModifiedBy>
  <cp:revision>35</cp:revision>
  <dcterms:created xsi:type="dcterms:W3CDTF">2019-01-05T09:58:09Z</dcterms:created>
  <dcterms:modified xsi:type="dcterms:W3CDTF">2019-01-06T17:55:28Z</dcterms:modified>
</cp:coreProperties>
</file>