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6" r:id="rId3"/>
    <p:sldId id="266" r:id="rId4"/>
    <p:sldId id="274" r:id="rId5"/>
    <p:sldId id="267" r:id="rId6"/>
    <p:sldId id="275" r:id="rId7"/>
    <p:sldId id="268" r:id="rId8"/>
    <p:sldId id="269" r:id="rId9"/>
    <p:sldId id="270" r:id="rId10"/>
    <p:sldId id="271" r:id="rId11"/>
    <p:sldId id="272" r:id="rId12"/>
    <p:sldId id="273" r:id="rId1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5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FC67D-73CF-40CC-A086-E3801D88D69D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1397E-0F94-4F13-AB15-FE4D5E6F68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1397E-0F94-4F13-AB15-FE4D5E6F68A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E62B-2316-476D-976D-AB233C832100}" type="datetimeFigureOut">
              <a:rPr lang="fr-FR" smtClean="0"/>
              <a:pPr/>
              <a:t>26/07/2021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33D7-A1C9-4E8A-956A-7A9FB9A0C8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6672" y="179512"/>
            <a:ext cx="5829300" cy="1960033"/>
          </a:xfrm>
        </p:spPr>
        <p:txBody>
          <a:bodyPr/>
          <a:lstStyle/>
          <a:p>
            <a:r>
              <a:rPr lang="fr-FR" dirty="0" smtClean="0">
                <a:latin typeface="Century Gothic" pitchFamily="34" charset="0"/>
              </a:rPr>
              <a:t>Mon livret de progrès</a:t>
            </a:r>
            <a:endParaRPr lang="fr-FR" dirty="0">
              <a:latin typeface="Century Gothic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80728" y="2195736"/>
            <a:ext cx="4800600" cy="1986293"/>
          </a:xfrm>
        </p:spPr>
        <p:txBody>
          <a:bodyPr/>
          <a:lstStyle/>
          <a:p>
            <a:r>
              <a:rPr lang="fr-FR" dirty="0" smtClean="0"/>
              <a:t>……………………………………..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76672" y="2771800"/>
            <a:ext cx="5829300" cy="1960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ayInAutumn" pitchFamily="2" charset="0"/>
                <a:ea typeface="ADayInAutumn" pitchFamily="2" charset="0"/>
                <a:cs typeface="+mj-cs"/>
              </a:rPr>
              <a:t>En CE1</a:t>
            </a:r>
            <a:endParaRPr kumimoji="0" lang="fr-FR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ayInAutumn" pitchFamily="2" charset="0"/>
              <a:ea typeface="ADayInAutumn" pitchFamily="2" charset="0"/>
              <a:cs typeface="+mj-cs"/>
            </a:endParaRPr>
          </a:p>
        </p:txBody>
      </p:sp>
      <p:pic>
        <p:nvPicPr>
          <p:cNvPr id="1028" name="Picture 4" descr="Coloriage Doodle Pattern Fun World Dessin à Imprimer"/>
          <p:cNvPicPr>
            <a:picLocks noChangeAspect="1" noChangeArrowheads="1"/>
          </p:cNvPicPr>
          <p:nvPr/>
        </p:nvPicPr>
        <p:blipFill>
          <a:blip r:embed="rId2" cstate="print"/>
          <a:srcRect b="2899"/>
          <a:stretch>
            <a:fillRect/>
          </a:stretch>
        </p:blipFill>
        <p:spPr bwMode="auto">
          <a:xfrm>
            <a:off x="620688" y="4319464"/>
            <a:ext cx="5957607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233264" y="216024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37320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Anglais - immersion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05272" y="936104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53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305272" y="1440161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ZoneTexte 91"/>
          <p:cNvSpPr txBox="1"/>
          <p:nvPr/>
        </p:nvSpPr>
        <p:spPr>
          <a:xfrm>
            <a:off x="2492896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ZoneTexte 95"/>
          <p:cNvSpPr txBox="1"/>
          <p:nvPr/>
        </p:nvSpPr>
        <p:spPr>
          <a:xfrm>
            <a:off x="4725144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51216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908720" y="971600"/>
            <a:ext cx="1584176" cy="129266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comprends des questions prévisibles et des consignes relatives à des sujets familiers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2492896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54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725144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55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132856" y="5395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Compréhension orale</a:t>
            </a:r>
            <a:endParaRPr lang="fr-FR" sz="1400" b="1" dirty="0">
              <a:latin typeface="Abscissa" pitchFamily="2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3068960" y="971600"/>
            <a:ext cx="158417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comprends  lorsqu’on me parle au ralenti et en répétant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2" descr="Kids With England Flag Royalty Free Cliparts, Vectors, And Stock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0"/>
            <a:ext cx="918102" cy="806047"/>
          </a:xfrm>
          <a:prstGeom prst="rect">
            <a:avLst/>
          </a:prstGeom>
          <a:noFill/>
        </p:spPr>
      </p:pic>
      <p:sp>
        <p:nvSpPr>
          <p:cNvPr id="98" name="ZoneTexte 97"/>
          <p:cNvSpPr txBox="1"/>
          <p:nvPr/>
        </p:nvSpPr>
        <p:spPr>
          <a:xfrm>
            <a:off x="5273824" y="971600"/>
            <a:ext cx="158417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J’exécute une cosigne simple donnée par la maîtresse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332656" y="2411760"/>
            <a:ext cx="5112568" cy="307777"/>
          </a:xfrm>
          <a:prstGeom prst="homePlate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En compréhension orale: Niveau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Novice Moyen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atteint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5517232" y="212372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0" name="Image 119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5633864" y="2160240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" name="ZoneTexte 135"/>
          <p:cNvSpPr txBox="1"/>
          <p:nvPr/>
        </p:nvSpPr>
        <p:spPr>
          <a:xfrm>
            <a:off x="305272" y="324036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56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233264" y="3168352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ZoneTexte 143"/>
          <p:cNvSpPr txBox="1"/>
          <p:nvPr/>
        </p:nvSpPr>
        <p:spPr>
          <a:xfrm>
            <a:off x="305272" y="3744417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5" name="Image 14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3816424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" name="ZoneTexte 152"/>
          <p:cNvSpPr txBox="1"/>
          <p:nvPr/>
        </p:nvSpPr>
        <p:spPr>
          <a:xfrm>
            <a:off x="2492896" y="377991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54" name="Image 153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3816424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" name="ZoneTexte 158"/>
          <p:cNvSpPr txBox="1"/>
          <p:nvPr/>
        </p:nvSpPr>
        <p:spPr>
          <a:xfrm>
            <a:off x="4725144" y="377991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60" name="Image 159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3816424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" name="ZoneTexte 160"/>
          <p:cNvSpPr txBox="1"/>
          <p:nvPr/>
        </p:nvSpPr>
        <p:spPr>
          <a:xfrm>
            <a:off x="908720" y="3275856"/>
            <a:ext cx="158417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utiliser un ou plusieurs mots. Je sais faire des phrases courtes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2492896" y="327585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57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4725144" y="327585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58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2132856" y="284380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Expression orale</a:t>
            </a:r>
            <a:endParaRPr lang="fr-FR" sz="1400" b="1" dirty="0">
              <a:latin typeface="Abscissa" pitchFamily="2" charset="0"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3068960" y="3275856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cherche mes mots mais c’est normal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5273824" y="3275856"/>
            <a:ext cx="1584176" cy="10926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mélange encore un peu avec le français quand je ne trouve pas mes mots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ZoneTexte 166"/>
          <p:cNvSpPr txBox="1"/>
          <p:nvPr/>
        </p:nvSpPr>
        <p:spPr>
          <a:xfrm>
            <a:off x="332656" y="5724128"/>
            <a:ext cx="5112568" cy="307777"/>
          </a:xfrm>
          <a:prstGeom prst="homePlate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En expression orale: Niveau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Novice Moyen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atteint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5517232" y="543609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69" name="Image 16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5661248" y="5580112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0" name="ZoneTexte 169"/>
          <p:cNvSpPr txBox="1"/>
          <p:nvPr/>
        </p:nvSpPr>
        <p:spPr>
          <a:xfrm>
            <a:off x="305272" y="446449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59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71" name="ZoneTexte 170"/>
          <p:cNvSpPr txBox="1"/>
          <p:nvPr/>
        </p:nvSpPr>
        <p:spPr>
          <a:xfrm>
            <a:off x="305272" y="4968553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72" name="Image 171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5040560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3" name="ZoneTexte 172"/>
          <p:cNvSpPr txBox="1"/>
          <p:nvPr/>
        </p:nvSpPr>
        <p:spPr>
          <a:xfrm>
            <a:off x="2492896" y="500404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74" name="Image 173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5040560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" name="ZoneTexte 176"/>
          <p:cNvSpPr txBox="1"/>
          <p:nvPr/>
        </p:nvSpPr>
        <p:spPr>
          <a:xfrm>
            <a:off x="908720" y="4499992"/>
            <a:ext cx="1584176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Je peux m’exprimer avec des phrases quand j’utilise des expressions que je connais par cœur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ZoneTexte 177"/>
          <p:cNvSpPr txBox="1"/>
          <p:nvPr/>
        </p:nvSpPr>
        <p:spPr>
          <a:xfrm>
            <a:off x="2492896" y="4499992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60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80" name="ZoneTexte 179"/>
          <p:cNvSpPr txBox="1"/>
          <p:nvPr/>
        </p:nvSpPr>
        <p:spPr>
          <a:xfrm>
            <a:off x="3068960" y="4499992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suis capable de réciter une petite poésie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ZoneTexte 181"/>
          <p:cNvSpPr txBox="1"/>
          <p:nvPr/>
        </p:nvSpPr>
        <p:spPr>
          <a:xfrm>
            <a:off x="305272" y="648072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61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cxnSp>
        <p:nvCxnSpPr>
          <p:cNvPr id="183" name="Connecteur droit 182"/>
          <p:cNvCxnSpPr/>
          <p:nvPr/>
        </p:nvCxnSpPr>
        <p:spPr>
          <a:xfrm>
            <a:off x="233264" y="6444208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ZoneTexte 183"/>
          <p:cNvSpPr txBox="1"/>
          <p:nvPr/>
        </p:nvSpPr>
        <p:spPr>
          <a:xfrm>
            <a:off x="305272" y="6984777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85" name="Image 18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7056784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6" name="ZoneTexte 185"/>
          <p:cNvSpPr txBox="1"/>
          <p:nvPr/>
        </p:nvSpPr>
        <p:spPr>
          <a:xfrm>
            <a:off x="2492896" y="702027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87" name="Image 18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7056784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" name="ZoneTexte 187"/>
          <p:cNvSpPr txBox="1"/>
          <p:nvPr/>
        </p:nvSpPr>
        <p:spPr>
          <a:xfrm>
            <a:off x="4725144" y="702027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89" name="Image 1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7056784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0" name="ZoneTexte 189"/>
          <p:cNvSpPr txBox="1"/>
          <p:nvPr/>
        </p:nvSpPr>
        <p:spPr>
          <a:xfrm>
            <a:off x="908720" y="6516216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connais le son des lettres ou des symboles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ZoneTexte 190"/>
          <p:cNvSpPr txBox="1"/>
          <p:nvPr/>
        </p:nvSpPr>
        <p:spPr>
          <a:xfrm>
            <a:off x="2492896" y="651621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62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92" name="ZoneTexte 191"/>
          <p:cNvSpPr txBox="1"/>
          <p:nvPr/>
        </p:nvSpPr>
        <p:spPr>
          <a:xfrm>
            <a:off x="4725144" y="651621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63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93" name="ZoneTexte 192"/>
          <p:cNvSpPr txBox="1"/>
          <p:nvPr/>
        </p:nvSpPr>
        <p:spPr>
          <a:xfrm>
            <a:off x="2132856" y="615617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Expression écrite</a:t>
            </a:r>
            <a:endParaRPr lang="fr-FR" sz="1400" b="1" dirty="0">
              <a:latin typeface="Abscissa" pitchFamily="2" charset="0"/>
            </a:endParaRPr>
          </a:p>
        </p:txBody>
      </p:sp>
      <p:sp>
        <p:nvSpPr>
          <p:cNvPr id="194" name="ZoneTexte 193"/>
          <p:cNvSpPr txBox="1"/>
          <p:nvPr/>
        </p:nvSpPr>
        <p:spPr>
          <a:xfrm>
            <a:off x="3068960" y="6516216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J’identifie des mots que j’ai déjà rencontrés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ZoneTexte 194"/>
          <p:cNvSpPr txBox="1"/>
          <p:nvPr/>
        </p:nvSpPr>
        <p:spPr>
          <a:xfrm>
            <a:off x="5273824" y="6516216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comprendre une petite phrase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ZoneTexte 195"/>
          <p:cNvSpPr txBox="1"/>
          <p:nvPr/>
        </p:nvSpPr>
        <p:spPr>
          <a:xfrm>
            <a:off x="305272" y="7704856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64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197" name="ZoneTexte 196"/>
          <p:cNvSpPr txBox="1"/>
          <p:nvPr/>
        </p:nvSpPr>
        <p:spPr>
          <a:xfrm>
            <a:off x="305272" y="8208913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98" name="Image 19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8280920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" name="ZoneTexte 200"/>
          <p:cNvSpPr txBox="1"/>
          <p:nvPr/>
        </p:nvSpPr>
        <p:spPr>
          <a:xfrm>
            <a:off x="908720" y="7740352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dois souvent relire pour comprendre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ZoneTexte 203"/>
          <p:cNvSpPr txBox="1"/>
          <p:nvPr/>
        </p:nvSpPr>
        <p:spPr>
          <a:xfrm>
            <a:off x="2924944" y="7956376"/>
            <a:ext cx="2952328" cy="523220"/>
          </a:xfrm>
          <a:prstGeom prst="homePlate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En compréhension écrite: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Niveau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Novice Moyen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atteint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ZoneTexte 204"/>
          <p:cNvSpPr txBox="1"/>
          <p:nvPr/>
        </p:nvSpPr>
        <p:spPr>
          <a:xfrm>
            <a:off x="6021288" y="788436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206" name="Image 20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6165304" y="8028384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Connecteur droit 117"/>
          <p:cNvCxnSpPr/>
          <p:nvPr/>
        </p:nvCxnSpPr>
        <p:spPr>
          <a:xfrm>
            <a:off x="332656" y="8532440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233264" y="216024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37320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Anglais - immersion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05272" y="936104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65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305272" y="1440161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ZoneTexte 91"/>
          <p:cNvSpPr txBox="1"/>
          <p:nvPr/>
        </p:nvSpPr>
        <p:spPr>
          <a:xfrm>
            <a:off x="2492896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ZoneTexte 95"/>
          <p:cNvSpPr txBox="1"/>
          <p:nvPr/>
        </p:nvSpPr>
        <p:spPr>
          <a:xfrm>
            <a:off x="4725144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51216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908720" y="971600"/>
            <a:ext cx="1584176" cy="49244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écrire quelques mots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2492896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66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725144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67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132856" y="5395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Expression écrite</a:t>
            </a:r>
            <a:endParaRPr lang="fr-FR" sz="1400" b="1" dirty="0">
              <a:latin typeface="Abscissa" pitchFamily="2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3068960" y="971600"/>
            <a:ext cx="158417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donner quelques informations en lisant un document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(des noms, les nombres, la nationalité…)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2" descr="Kids With England Flag Royalty Free Cliparts, Vectors, And Stock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0"/>
            <a:ext cx="918102" cy="806047"/>
          </a:xfrm>
          <a:prstGeom prst="rect">
            <a:avLst/>
          </a:prstGeom>
          <a:noFill/>
        </p:spPr>
      </p:pic>
      <p:sp>
        <p:nvSpPr>
          <p:cNvPr id="98" name="ZoneTexte 97"/>
          <p:cNvSpPr txBox="1"/>
          <p:nvPr/>
        </p:nvSpPr>
        <p:spPr>
          <a:xfrm>
            <a:off x="5273824" y="971600"/>
            <a:ext cx="1584176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écrire sur un sujet que j’ai travaillé en classe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332656" y="3635896"/>
            <a:ext cx="5112568" cy="307777"/>
          </a:xfrm>
          <a:prstGeom prst="homePlate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En expression écrite: Niveau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Novice Moyen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atteint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5589240" y="341987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0" name="Image 119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5661248" y="356388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ZoneTexte 67"/>
          <p:cNvSpPr txBox="1"/>
          <p:nvPr/>
        </p:nvSpPr>
        <p:spPr>
          <a:xfrm>
            <a:off x="305272" y="2232248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68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05272" y="2736305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70" name="Image 69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2808312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ZoneTexte 70"/>
          <p:cNvSpPr txBox="1"/>
          <p:nvPr/>
        </p:nvSpPr>
        <p:spPr>
          <a:xfrm>
            <a:off x="2492896" y="277180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72" name="Image 71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2808312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ZoneTexte 74"/>
          <p:cNvSpPr txBox="1"/>
          <p:nvPr/>
        </p:nvSpPr>
        <p:spPr>
          <a:xfrm>
            <a:off x="908720" y="2267744"/>
            <a:ext cx="158417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m’appuyer sur un modèle pour écrire un mail en anglais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2492896" y="2267744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69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3068960" y="2267744"/>
            <a:ext cx="158417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C’est parfois difficile de me comprendre à l’écrit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Connecteur droit 85"/>
          <p:cNvCxnSpPr/>
          <p:nvPr/>
        </p:nvCxnSpPr>
        <p:spPr>
          <a:xfrm>
            <a:off x="233264" y="5580112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332656" y="41399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Observations: 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99" name="Connecteur droit 98"/>
          <p:cNvCxnSpPr/>
          <p:nvPr/>
        </p:nvCxnSpPr>
        <p:spPr>
          <a:xfrm>
            <a:off x="332656" y="4788024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332656" y="5076056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>
            <a:off x="332656" y="5364088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ZoneTexte 102"/>
          <p:cNvSpPr txBox="1"/>
          <p:nvPr/>
        </p:nvSpPr>
        <p:spPr>
          <a:xfrm>
            <a:off x="260648" y="5652120"/>
            <a:ext cx="6597352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Bilan 1er semestre</a:t>
            </a:r>
            <a:r>
              <a:rPr lang="fr-FR" sz="2300" baseline="30000" dirty="0" smtClean="0">
                <a:latin typeface="Edd's Font" pitchFamily="66" charset="0"/>
              </a:rPr>
              <a:t> </a:t>
            </a:r>
            <a:r>
              <a:rPr lang="fr-FR" sz="2300" dirty="0" smtClean="0">
                <a:latin typeface="Edd's Font" pitchFamily="66" charset="0"/>
              </a:rPr>
              <a:t> 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332656" y="6228184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Ressenti de l’élève : 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07" name="Connecteur droit 106"/>
          <p:cNvCxnSpPr/>
          <p:nvPr/>
        </p:nvCxnSpPr>
        <p:spPr>
          <a:xfrm>
            <a:off x="332656" y="6660232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>
            <a:off x="332656" y="6948264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332656" y="723629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Observations de la maîtresse : 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13" name="Connecteur droit 112"/>
          <p:cNvCxnSpPr/>
          <p:nvPr/>
        </p:nvCxnSpPr>
        <p:spPr>
          <a:xfrm>
            <a:off x="332656" y="7668344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332656" y="7956376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332656" y="8244408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4941168" y="7596336"/>
            <a:ext cx="1800200" cy="153233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Signature des parents:</a:t>
            </a:r>
          </a:p>
          <a:p>
            <a:endParaRPr lang="fr-FR" sz="1600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Connecteur droit 117"/>
          <p:cNvCxnSpPr/>
          <p:nvPr/>
        </p:nvCxnSpPr>
        <p:spPr>
          <a:xfrm>
            <a:off x="332656" y="3059832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233264" y="216024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260648" y="179512"/>
            <a:ext cx="6597352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Bilan 2</a:t>
            </a:r>
            <a:r>
              <a:rPr lang="fr-FR" sz="2300" baseline="30000" dirty="0" smtClean="0">
                <a:latin typeface="Edd's Font" pitchFamily="66" charset="0"/>
              </a:rPr>
              <a:t>ème</a:t>
            </a:r>
            <a:r>
              <a:rPr lang="fr-FR" sz="2300" dirty="0" smtClean="0">
                <a:latin typeface="Edd's Font" pitchFamily="66" charset="0"/>
              </a:rPr>
              <a:t>  semestre</a:t>
            </a:r>
            <a:r>
              <a:rPr lang="fr-FR" sz="2300" baseline="30000" dirty="0" smtClean="0">
                <a:latin typeface="Edd's Font" pitchFamily="66" charset="0"/>
              </a:rPr>
              <a:t> </a:t>
            </a:r>
            <a:r>
              <a:rPr lang="fr-FR" sz="2300" dirty="0" smtClean="0">
                <a:latin typeface="Edd's Font" pitchFamily="66" charset="0"/>
              </a:rPr>
              <a:t> 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332656" y="75557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Ressenti de l’élève : 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07" name="Connecteur droit 106"/>
          <p:cNvCxnSpPr/>
          <p:nvPr/>
        </p:nvCxnSpPr>
        <p:spPr>
          <a:xfrm>
            <a:off x="332656" y="1187624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>
            <a:off x="332656" y="1475656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332656" y="176368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Observations de la maîtresse : 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13" name="Connecteur droit 112"/>
          <p:cNvCxnSpPr/>
          <p:nvPr/>
        </p:nvCxnSpPr>
        <p:spPr>
          <a:xfrm>
            <a:off x="332656" y="2195736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332656" y="2483768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332656" y="2771800"/>
            <a:ext cx="633670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692696" y="3635896"/>
            <a:ext cx="3960440" cy="125991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Signature des parents:</a:t>
            </a:r>
          </a:p>
          <a:p>
            <a:endParaRPr lang="fr-FR" sz="1600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6672" y="179512"/>
            <a:ext cx="5580620" cy="288031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2000" dirty="0" smtClean="0">
                <a:latin typeface="Century Gothic" pitchFamily="34" charset="0"/>
              </a:rPr>
              <a:t>Compétences validées</a:t>
            </a:r>
            <a:endParaRPr lang="fr-FR" sz="2000" dirty="0">
              <a:latin typeface="Century Gothic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0" y="539552"/>
          <a:ext cx="3384376" cy="8003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648"/>
                <a:gridCol w="2899855"/>
                <a:gridCol w="223873"/>
              </a:tblGrid>
              <a:tr h="233223"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Compétences (Français)</a:t>
                      </a:r>
                      <a:endParaRPr lang="fr-FR" sz="11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9016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participe aux rallyes lecture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34359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donne mon avis en regroupement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0654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réponds au téléphone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7872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réalise un exposé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5091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5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recopie proprement sur mon cahier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6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recopie proprement les questions de lecture du tableau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7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respecte la taille des lettres sur mon cahier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9471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8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peux lire un petit texte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9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peux répondre aux questions (seul(e)) après la lecture d’un texte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154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10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peux mettre le ton sur un texte court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participe aux dictées et j’apprends mes mots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12/ 13</a:t>
                      </a:r>
                      <a:endParaRPr lang="fr-FR" sz="8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participe aux joggings et je lis mes textes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154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14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J’écris des poésies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154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15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reconnais le verbe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154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16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reconnais les noms et les déterminants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154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17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sais retrouver le sujet d’une phrase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18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reconnais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le féminin et le masculin des noms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19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conjuguer les verbes en –er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au présent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4833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20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conjuguer les verbes en –er à l’imparfait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1419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reconnais le temps d’une phrase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8637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22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conjuguer les verbes en –er au futur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5856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23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reconnais l’adjectif dans un GN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0275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24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connais l’ordre alphabétique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326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25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peux classer des mots dans l’ordre alphabétique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326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26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chercher un mot dans le dictionnaire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73624" y="539552"/>
          <a:ext cx="3267744" cy="6776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416"/>
                <a:gridCol w="2736304"/>
                <a:gridCol w="216024"/>
              </a:tblGrid>
              <a:tr h="233223"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Compétences (Maths)</a:t>
                      </a:r>
                      <a:endParaRPr lang="fr-FR" sz="11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9016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27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connais les nombres de 60 à 99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34359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28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connais les nombres jusque 999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0654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29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peux décomposer un nombre en c,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d, u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7872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30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sais écrire les nombres en lettres (999)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5091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sais représenter un nombre </a:t>
                      </a:r>
                      <a:r>
                        <a:rPr lang="fr-FR" sz="700" dirty="0" smtClean="0">
                          <a:latin typeface="Comic Sans MS" pitchFamily="66" charset="0"/>
                        </a:rPr>
                        <a:t>(cahier des </a:t>
                      </a:r>
                      <a:r>
                        <a:rPr lang="fr-FR" sz="700" dirty="0" err="1" smtClean="0">
                          <a:latin typeface="Comic Sans MS" pitchFamily="66" charset="0"/>
                        </a:rPr>
                        <a:t>nbres</a:t>
                      </a:r>
                      <a:r>
                        <a:rPr lang="fr-FR" sz="700" dirty="0" smtClean="0">
                          <a:latin typeface="Comic Sans MS" pitchFamily="66" charset="0"/>
                        </a:rPr>
                        <a:t>)</a:t>
                      </a:r>
                      <a:endParaRPr lang="fr-FR" sz="7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4991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32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comparer les nombres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33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connais les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doubles jusque 20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9471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34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compléments à 100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4550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35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connais les additions simples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36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tables de 2 et 5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88208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37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tables de 3 et 4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32400"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38</a:t>
                      </a:r>
                      <a:endParaRPr lang="fr-FR" sz="8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sais poser une addition avec retenue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04584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39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poser une soustraction avec retenue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76768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40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figures simples</a:t>
                      </a:r>
                      <a:r>
                        <a:rPr lang="fr-FR" sz="800" dirty="0" smtClean="0">
                          <a:latin typeface="Comic Sans MS" pitchFamily="66" charset="0"/>
                        </a:rPr>
                        <a:t> (carré, triangles…)</a:t>
                      </a:r>
                      <a:endParaRPr lang="fr-FR" sz="8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2096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sais reproduire une figure à la règle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59458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42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sais 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reproduire une figure sur quadrillage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21718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43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Mes tracés sont soigneux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93902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44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tracer un cercle au compas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38094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45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solides usuels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1419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46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peux compléter</a:t>
                      </a:r>
                      <a:r>
                        <a:rPr lang="fr-FR" sz="1000" baseline="0" dirty="0" smtClean="0">
                          <a:latin typeface="Comic Sans MS" pitchFamily="66" charset="0"/>
                        </a:rPr>
                        <a:t> une figure par symétrie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86377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47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</a:t>
                      </a:r>
                      <a:r>
                        <a:rPr lang="fr-FR" sz="1000" dirty="0" smtClean="0">
                          <a:latin typeface="Comic Sans MS" pitchFamily="66" charset="0"/>
                        </a:rPr>
                        <a:t>connais les mois de l’année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15856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48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lire l’heure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20275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49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peux mesurer avec la règle graduée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326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50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comparer les objets selon leur longueur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  <a:tr h="323263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51</a:t>
                      </a:r>
                      <a:endParaRPr lang="fr-FR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Comic Sans MS" pitchFamily="66" charset="0"/>
                        </a:rPr>
                        <a:t>Je sais rendre la monnaie</a:t>
                      </a:r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116632" y="395536"/>
            <a:ext cx="6624736" cy="8640960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653136" y="8388424"/>
            <a:ext cx="263463" cy="57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88640" y="1331640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188640" y="899592"/>
            <a:ext cx="482453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Lectures de la maîtresse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620688" y="179512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Lecture, culture et oral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188640" y="3203848"/>
            <a:ext cx="511256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Lectures à la maison, lectures présentées à la classe.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5229200" y="899592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English book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1484784" y="1331640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188640" y="3635896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0" name="AutoShape 3"/>
          <p:cNvSpPr>
            <a:spLocks noChangeArrowheads="1"/>
          </p:cNvSpPr>
          <p:nvPr/>
        </p:nvSpPr>
        <p:spPr bwMode="auto">
          <a:xfrm>
            <a:off x="1484784" y="3635896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1" name="ZoneTexte 140"/>
          <p:cNvSpPr txBox="1"/>
          <p:nvPr/>
        </p:nvSpPr>
        <p:spPr>
          <a:xfrm>
            <a:off x="188640" y="7236296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Langage oral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5157192" y="7740352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Exposé: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4509120" y="7740352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4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4509120" y="8244408"/>
            <a:ext cx="576064" cy="696337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>
              <a:latin typeface="Edd's Font" pitchFamily="66" charset="0"/>
            </a:endParaRPr>
          </a:p>
          <a:p>
            <a:endParaRPr lang="fr-FR" dirty="0">
              <a:latin typeface="Edd's Font" pitchFamily="66" charset="0"/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188640" y="7740352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836712" y="8172400"/>
            <a:ext cx="1440160" cy="7200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Je donne mon avis en regroupement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188640" y="8244408"/>
            <a:ext cx="576064" cy="696337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>
              <a:latin typeface="Edd's Font" pitchFamily="66" charset="0"/>
            </a:endParaRPr>
          </a:p>
          <a:p>
            <a:endParaRPr lang="fr-FR" dirty="0">
              <a:latin typeface="Edd's Font" pitchFamily="66" charset="0"/>
            </a:endParaRPr>
          </a:p>
        </p:txBody>
      </p:sp>
      <p:pic>
        <p:nvPicPr>
          <p:cNvPr id="209" name="Image 20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8244408"/>
            <a:ext cx="263463" cy="57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" name="ZoneTexte 209"/>
          <p:cNvSpPr txBox="1"/>
          <p:nvPr/>
        </p:nvSpPr>
        <p:spPr>
          <a:xfrm>
            <a:off x="2996952" y="7740352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Oser parler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ZoneTexte 210"/>
          <p:cNvSpPr txBox="1"/>
          <p:nvPr/>
        </p:nvSpPr>
        <p:spPr>
          <a:xfrm>
            <a:off x="2420888" y="7740352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3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2996952" y="8100392"/>
            <a:ext cx="1440160" cy="7200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Je réponds au téléphone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13" name="ZoneTexte 212"/>
          <p:cNvSpPr txBox="1"/>
          <p:nvPr/>
        </p:nvSpPr>
        <p:spPr>
          <a:xfrm>
            <a:off x="2420888" y="8244408"/>
            <a:ext cx="576064" cy="696337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>
              <a:latin typeface="Edd's Font" pitchFamily="66" charset="0"/>
            </a:endParaRPr>
          </a:p>
          <a:p>
            <a:endParaRPr lang="fr-FR" dirty="0">
              <a:latin typeface="Edd's Font" pitchFamily="66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157192" y="8172400"/>
            <a:ext cx="1440160" cy="7200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Je participe à un exposé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86" name="AutoShape 3"/>
          <p:cNvSpPr>
            <a:spLocks noChangeArrowheads="1"/>
          </p:cNvSpPr>
          <p:nvPr/>
        </p:nvSpPr>
        <p:spPr bwMode="auto">
          <a:xfrm>
            <a:off x="2780928" y="1331640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AutoShape 3"/>
          <p:cNvSpPr>
            <a:spLocks noChangeArrowheads="1"/>
          </p:cNvSpPr>
          <p:nvPr/>
        </p:nvSpPr>
        <p:spPr bwMode="auto">
          <a:xfrm>
            <a:off x="4077072" y="1331640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AutoShape 3"/>
          <p:cNvSpPr>
            <a:spLocks noChangeArrowheads="1"/>
          </p:cNvSpPr>
          <p:nvPr/>
        </p:nvSpPr>
        <p:spPr bwMode="auto">
          <a:xfrm>
            <a:off x="2780928" y="3635896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4077072" y="3635896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188640" y="5508104"/>
            <a:ext cx="64087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Je décris les livres que j’aime bien lire. 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</a:t>
            </a:r>
          </a:p>
          <a:p>
            <a:r>
              <a:rPr lang="fr-FR" dirty="0" smtClean="0"/>
              <a:t>…………………………………………………………………………………………………….</a:t>
            </a:r>
          </a:p>
          <a:p>
            <a:r>
              <a:rPr lang="fr-FR" dirty="0" smtClean="0"/>
              <a:t>………………………………………………………………………………………………………</a:t>
            </a:r>
            <a:endParaRPr lang="fr-FR" dirty="0"/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5445224" y="1331640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5445224" y="3203848"/>
            <a:ext cx="1224136" cy="1728192"/>
          </a:xfrm>
          <a:prstGeom prst="bevel">
            <a:avLst>
              <a:gd name="adj" fmla="val 2320"/>
            </a:avLst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94" name="Connecteur droit 93"/>
          <p:cNvCxnSpPr/>
          <p:nvPr/>
        </p:nvCxnSpPr>
        <p:spPr>
          <a:xfrm>
            <a:off x="5373216" y="1331640"/>
            <a:ext cx="0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852936" y="6660232"/>
            <a:ext cx="1728192" cy="93610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…………………………………. 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Nombre de livres : …..</a:t>
            </a:r>
          </a:p>
          <a:p>
            <a:endParaRPr lang="fr-FR" sz="1200" dirty="0" smtClean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…………………………………….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 Nombre de livres : …..</a:t>
            </a:r>
            <a:endParaRPr lang="fr-FR" sz="1600" dirty="0" smtClean="0">
              <a:solidFill>
                <a:schemeClr val="tx1"/>
              </a:solidFill>
            </a:endParaRPr>
          </a:p>
        </p:txBody>
      </p:sp>
      <p:pic>
        <p:nvPicPr>
          <p:cNvPr id="18434" name="Picture 2" descr="children-reading-clipart-28-collection-of-clipart-pictures-of-children- reading-high-free-clip-art - Los Viajeros In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5224" y="5004048"/>
            <a:ext cx="1268760" cy="791939"/>
          </a:xfrm>
          <a:prstGeom prst="rect">
            <a:avLst/>
          </a:prstGeom>
          <a:noFill/>
        </p:spPr>
      </p:pic>
      <p:sp>
        <p:nvSpPr>
          <p:cNvPr id="96" name="Sourire 95"/>
          <p:cNvSpPr/>
          <p:nvPr/>
        </p:nvSpPr>
        <p:spPr>
          <a:xfrm>
            <a:off x="260648" y="29158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Sourire 96"/>
          <p:cNvSpPr/>
          <p:nvPr/>
        </p:nvSpPr>
        <p:spPr>
          <a:xfrm>
            <a:off x="620688" y="29158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Sourire 97"/>
          <p:cNvSpPr/>
          <p:nvPr/>
        </p:nvSpPr>
        <p:spPr>
          <a:xfrm>
            <a:off x="980728" y="29158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Sourire 98"/>
          <p:cNvSpPr/>
          <p:nvPr/>
        </p:nvSpPr>
        <p:spPr>
          <a:xfrm>
            <a:off x="1628800" y="29158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Sourire 99"/>
          <p:cNvSpPr/>
          <p:nvPr/>
        </p:nvSpPr>
        <p:spPr>
          <a:xfrm>
            <a:off x="1988840" y="29158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Sourire 100"/>
          <p:cNvSpPr/>
          <p:nvPr/>
        </p:nvSpPr>
        <p:spPr>
          <a:xfrm>
            <a:off x="2348880" y="29158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Sourire 101"/>
          <p:cNvSpPr/>
          <p:nvPr/>
        </p:nvSpPr>
        <p:spPr>
          <a:xfrm>
            <a:off x="2924944" y="29158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Sourire 102"/>
          <p:cNvSpPr/>
          <p:nvPr/>
        </p:nvSpPr>
        <p:spPr>
          <a:xfrm>
            <a:off x="3284984" y="29158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Sourire 103"/>
          <p:cNvSpPr/>
          <p:nvPr/>
        </p:nvSpPr>
        <p:spPr>
          <a:xfrm>
            <a:off x="3645024" y="29158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Sourire 104"/>
          <p:cNvSpPr/>
          <p:nvPr/>
        </p:nvSpPr>
        <p:spPr>
          <a:xfrm>
            <a:off x="4221088" y="29158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Sourire 105"/>
          <p:cNvSpPr/>
          <p:nvPr/>
        </p:nvSpPr>
        <p:spPr>
          <a:xfrm>
            <a:off x="4581128" y="29158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Sourire 106"/>
          <p:cNvSpPr/>
          <p:nvPr/>
        </p:nvSpPr>
        <p:spPr>
          <a:xfrm>
            <a:off x="4941168" y="29158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Sourire 107"/>
          <p:cNvSpPr/>
          <p:nvPr/>
        </p:nvSpPr>
        <p:spPr>
          <a:xfrm>
            <a:off x="5517232" y="29158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Sourire 108"/>
          <p:cNvSpPr/>
          <p:nvPr/>
        </p:nvSpPr>
        <p:spPr>
          <a:xfrm>
            <a:off x="5877272" y="29158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Sourire 109"/>
          <p:cNvSpPr/>
          <p:nvPr/>
        </p:nvSpPr>
        <p:spPr>
          <a:xfrm>
            <a:off x="6237312" y="29158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Sourire 110"/>
          <p:cNvSpPr/>
          <p:nvPr/>
        </p:nvSpPr>
        <p:spPr>
          <a:xfrm>
            <a:off x="5517232" y="4716016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Sourire 111"/>
          <p:cNvSpPr/>
          <p:nvPr/>
        </p:nvSpPr>
        <p:spPr>
          <a:xfrm>
            <a:off x="5877272" y="4716016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Sourire 112"/>
          <p:cNvSpPr/>
          <p:nvPr/>
        </p:nvSpPr>
        <p:spPr>
          <a:xfrm>
            <a:off x="6237312" y="4716016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Sourire 113"/>
          <p:cNvSpPr/>
          <p:nvPr/>
        </p:nvSpPr>
        <p:spPr>
          <a:xfrm>
            <a:off x="260648" y="5220072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Sourire 114"/>
          <p:cNvSpPr/>
          <p:nvPr/>
        </p:nvSpPr>
        <p:spPr>
          <a:xfrm>
            <a:off x="620688" y="5220072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Sourire 115"/>
          <p:cNvSpPr/>
          <p:nvPr/>
        </p:nvSpPr>
        <p:spPr>
          <a:xfrm>
            <a:off x="980728" y="5220072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Sourire 116"/>
          <p:cNvSpPr/>
          <p:nvPr/>
        </p:nvSpPr>
        <p:spPr>
          <a:xfrm>
            <a:off x="1628800" y="5220072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Sourire 117"/>
          <p:cNvSpPr/>
          <p:nvPr/>
        </p:nvSpPr>
        <p:spPr>
          <a:xfrm>
            <a:off x="1988840" y="5220072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Sourire 118"/>
          <p:cNvSpPr/>
          <p:nvPr/>
        </p:nvSpPr>
        <p:spPr>
          <a:xfrm>
            <a:off x="2348880" y="5220072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Sourire 119"/>
          <p:cNvSpPr/>
          <p:nvPr/>
        </p:nvSpPr>
        <p:spPr>
          <a:xfrm>
            <a:off x="2924944" y="5220072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Sourire 120"/>
          <p:cNvSpPr/>
          <p:nvPr/>
        </p:nvSpPr>
        <p:spPr>
          <a:xfrm>
            <a:off x="3284984" y="5220072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Sourire 121"/>
          <p:cNvSpPr/>
          <p:nvPr/>
        </p:nvSpPr>
        <p:spPr>
          <a:xfrm>
            <a:off x="3645024" y="5220072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Sourire 122"/>
          <p:cNvSpPr/>
          <p:nvPr/>
        </p:nvSpPr>
        <p:spPr>
          <a:xfrm>
            <a:off x="4221088" y="5220072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Sourire 123"/>
          <p:cNvSpPr/>
          <p:nvPr/>
        </p:nvSpPr>
        <p:spPr>
          <a:xfrm>
            <a:off x="4581128" y="5220072"/>
            <a:ext cx="288032" cy="288032"/>
          </a:xfrm>
          <a:prstGeom prst="smileyFace">
            <a:avLst>
              <a:gd name="adj" fmla="val -11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Sourire 124"/>
          <p:cNvSpPr/>
          <p:nvPr/>
        </p:nvSpPr>
        <p:spPr>
          <a:xfrm>
            <a:off x="4941168" y="5220072"/>
            <a:ext cx="288032" cy="288032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ZoneTexte 125"/>
          <p:cNvSpPr txBox="1"/>
          <p:nvPr/>
        </p:nvSpPr>
        <p:spPr>
          <a:xfrm>
            <a:off x="836712" y="7740352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Oser parler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1412776" y="6660232"/>
            <a:ext cx="144016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participe aux rallyes-lecture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260648" y="6660232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836712" y="658822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1" name="Image 13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980728" y="666023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4" name="Connecteur droit avec flèche 143"/>
          <p:cNvCxnSpPr/>
          <p:nvPr/>
        </p:nvCxnSpPr>
        <p:spPr>
          <a:xfrm flipV="1">
            <a:off x="2708920" y="6876256"/>
            <a:ext cx="2160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avec flèche 200"/>
          <p:cNvCxnSpPr/>
          <p:nvPr/>
        </p:nvCxnSpPr>
        <p:spPr>
          <a:xfrm>
            <a:off x="2708920" y="7092280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/>
          <p:cNvSpPr/>
          <p:nvPr/>
        </p:nvSpPr>
        <p:spPr>
          <a:xfrm>
            <a:off x="5013176" y="6732240"/>
            <a:ext cx="1656184" cy="93610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………………………..</a:t>
            </a:r>
          </a:p>
          <a:p>
            <a:pPr algn="ctr"/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 ………………………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03" name="Flèche courbée vers la droite 202"/>
          <p:cNvSpPr/>
          <p:nvPr/>
        </p:nvSpPr>
        <p:spPr>
          <a:xfrm rot="10800000">
            <a:off x="6525344" y="7308304"/>
            <a:ext cx="216024" cy="1080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4" name="Image 203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8316416"/>
            <a:ext cx="263463" cy="57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116632" y="395536"/>
            <a:ext cx="6624736" cy="8640960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ZoneTexte 127"/>
          <p:cNvSpPr txBox="1"/>
          <p:nvPr/>
        </p:nvSpPr>
        <p:spPr>
          <a:xfrm>
            <a:off x="260648" y="8676456"/>
            <a:ext cx="6264696" cy="353943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500" i="1" dirty="0" smtClean="0">
              <a:latin typeface="Edd's Font" pitchFamily="66" charset="0"/>
            </a:endParaRPr>
          </a:p>
          <a:p>
            <a:r>
              <a:rPr lang="fr-FR" sz="1200" i="1" dirty="0" smtClean="0">
                <a:latin typeface="Edd's Font" pitchFamily="66" charset="0"/>
              </a:rPr>
              <a:t>Ma poésie préférée: </a:t>
            </a:r>
            <a:r>
              <a:rPr lang="fr-FR" sz="1200" dirty="0" smtClean="0">
                <a:latin typeface="Edd's Font" pitchFamily="66" charset="0"/>
              </a:rPr>
              <a:t>……………………………………………parce que …………………….…..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20688" y="179512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Lecture et culture</a:t>
            </a:r>
            <a:endParaRPr lang="fr-FR" sz="2300" dirty="0">
              <a:latin typeface="Edd's Font" pitchFamily="66" charset="0"/>
            </a:endParaRPr>
          </a:p>
        </p:txBody>
      </p:sp>
      <p:pic>
        <p:nvPicPr>
          <p:cNvPr id="33794" name="Picture 2" descr="Pop-corn, film, cadre. Être, utilisé, portrait, film, bande, invitations.,  événement, boîte, prospectus, pop-corn, fête, icon"/>
          <p:cNvPicPr>
            <a:picLocks noChangeAspect="1" noChangeArrowheads="1"/>
          </p:cNvPicPr>
          <p:nvPr/>
        </p:nvPicPr>
        <p:blipFill>
          <a:blip r:embed="rId3" cstate="print"/>
          <a:srcRect r="8249"/>
          <a:stretch>
            <a:fillRect/>
          </a:stretch>
        </p:blipFill>
        <p:spPr bwMode="auto">
          <a:xfrm>
            <a:off x="1700808" y="827584"/>
            <a:ext cx="1368152" cy="1440160"/>
          </a:xfrm>
          <a:prstGeom prst="rect">
            <a:avLst/>
          </a:prstGeom>
          <a:noFill/>
        </p:spPr>
      </p:pic>
      <p:sp>
        <p:nvSpPr>
          <p:cNvPr id="135" name="ZoneTexte 134"/>
          <p:cNvSpPr txBox="1"/>
          <p:nvPr/>
        </p:nvSpPr>
        <p:spPr>
          <a:xfrm>
            <a:off x="188640" y="827584"/>
            <a:ext cx="144016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Cinéma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7" name="Picture 2" descr="Pop-corn, film, cadre. Être, utilisé, portrait, film, bande, invitations.,  événement, boîte, prospectus, pop-corn, fête, icon"/>
          <p:cNvPicPr>
            <a:picLocks noChangeAspect="1" noChangeArrowheads="1"/>
          </p:cNvPicPr>
          <p:nvPr/>
        </p:nvPicPr>
        <p:blipFill>
          <a:blip r:embed="rId3" cstate="print"/>
          <a:srcRect r="8249"/>
          <a:stretch>
            <a:fillRect/>
          </a:stretch>
        </p:blipFill>
        <p:spPr bwMode="auto">
          <a:xfrm>
            <a:off x="3284984" y="827584"/>
            <a:ext cx="1368152" cy="1440160"/>
          </a:xfrm>
          <a:prstGeom prst="rect">
            <a:avLst/>
          </a:prstGeom>
          <a:noFill/>
        </p:spPr>
      </p:pic>
      <p:sp>
        <p:nvSpPr>
          <p:cNvPr id="141" name="ZoneTexte 140"/>
          <p:cNvSpPr txBox="1"/>
          <p:nvPr/>
        </p:nvSpPr>
        <p:spPr>
          <a:xfrm>
            <a:off x="188640" y="2555776"/>
            <a:ext cx="2376264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Art/ artistes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6" name="Picture 4" descr="Montage photo cadre peinture - Pixi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2987824"/>
            <a:ext cx="1000017" cy="1296144"/>
          </a:xfrm>
          <a:prstGeom prst="rect">
            <a:avLst/>
          </a:prstGeom>
          <a:noFill/>
        </p:spPr>
      </p:pic>
      <p:pic>
        <p:nvPicPr>
          <p:cNvPr id="143" name="Picture 4" descr="Montage photo cadre peinture - Pixi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0928" y="2915816"/>
            <a:ext cx="1000017" cy="1368152"/>
          </a:xfrm>
          <a:prstGeom prst="rect">
            <a:avLst/>
          </a:prstGeom>
          <a:noFill/>
        </p:spPr>
      </p:pic>
      <p:sp>
        <p:nvSpPr>
          <p:cNvPr id="155" name="ZoneTexte 154"/>
          <p:cNvSpPr txBox="1"/>
          <p:nvPr/>
        </p:nvSpPr>
        <p:spPr>
          <a:xfrm>
            <a:off x="188640" y="4427984"/>
            <a:ext cx="374441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Poésies: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88640" y="4788024"/>
            <a:ext cx="6408712" cy="38164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1: ……………………………………………………………….	 Auteur:  ……………………</a:t>
            </a:r>
          </a:p>
          <a:p>
            <a:r>
              <a:rPr lang="fr-FR" sz="1600" i="1" dirty="0" smtClean="0">
                <a:solidFill>
                  <a:srgbClr val="0070C0"/>
                </a:solidFill>
              </a:rPr>
              <a:t>Je connais par cœur:                 Je propose une interprétation originale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2 :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3: 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4 :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5: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6: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7: ……………………………………………………………….	 Auteur:  ……………………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Je connais par cœur:                 Je propose une interprétation originale:</a:t>
            </a:r>
          </a:p>
        </p:txBody>
      </p:sp>
      <p:pic>
        <p:nvPicPr>
          <p:cNvPr id="159" name="Image 15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1288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Image 15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7312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" name="Image 16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336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Image 16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Image 16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Image 16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0888" y="522007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Image 16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1288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" name="Image 16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7312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" name="Image 16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336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" name="Image 16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6832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9" name="Image 16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2856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" name="Image 16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8880" y="572412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Image 17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3296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" name="Image 17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9320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Image 1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5344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" name="Image 17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" name="Image 17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6" name="Image 17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0888" y="622818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7" name="Image 17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3296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" name="Image 17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9320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Image 17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5344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Image 17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6832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Image 18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2856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2" name="Image 18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8880" y="673224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" name="Image 18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3296" y="716428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" name="Image 18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9320" y="716428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" name="Image 18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5344" y="7164288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6" name="Image 18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723629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" name="Image 18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723629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8" name="Image 18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0888" y="723629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" name="Image 18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1288" y="759633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Image 18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7312" y="759633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" name="Image 19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336" y="7596336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Image 19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766834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Image 19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766834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Image 19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0888" y="7668344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" name="Image 19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1288" y="810039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6" name="Image 19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7312" y="810039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" name="Image 19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336" y="8100392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8" name="Image 19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817240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9" name="Image 19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817240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0" name="Image 19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0888" y="8172400"/>
            <a:ext cx="2160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2" descr="Pop-corn, film, cadre. Être, utilisé, portrait, film, bande, invitations.,  événement, boîte, prospectus, pop-corn, fête, icon"/>
          <p:cNvPicPr>
            <a:picLocks noChangeAspect="1" noChangeArrowheads="1"/>
          </p:cNvPicPr>
          <p:nvPr/>
        </p:nvPicPr>
        <p:blipFill>
          <a:blip r:embed="rId3" cstate="print"/>
          <a:srcRect r="8249"/>
          <a:stretch>
            <a:fillRect/>
          </a:stretch>
        </p:blipFill>
        <p:spPr bwMode="auto">
          <a:xfrm>
            <a:off x="4941168" y="827584"/>
            <a:ext cx="1368152" cy="1440160"/>
          </a:xfrm>
          <a:prstGeom prst="rect">
            <a:avLst/>
          </a:prstGeom>
          <a:noFill/>
        </p:spPr>
      </p:pic>
      <p:pic>
        <p:nvPicPr>
          <p:cNvPr id="87" name="Picture 4" descr="Montage photo cadre peinture - Pixi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2915816"/>
            <a:ext cx="1000017" cy="1368152"/>
          </a:xfrm>
          <a:prstGeom prst="rect">
            <a:avLst/>
          </a:prstGeom>
          <a:noFill/>
        </p:spPr>
      </p:pic>
      <p:sp>
        <p:nvSpPr>
          <p:cNvPr id="88" name="ZoneTexte 87"/>
          <p:cNvSpPr txBox="1"/>
          <p:nvPr/>
        </p:nvSpPr>
        <p:spPr>
          <a:xfrm>
            <a:off x="1412776" y="298782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………………….</a:t>
            </a:r>
            <a:endParaRPr lang="fr-FR" sz="1600" dirty="0"/>
          </a:p>
        </p:txBody>
      </p:sp>
      <p:sp>
        <p:nvSpPr>
          <p:cNvPr id="89" name="ZoneTexte 88"/>
          <p:cNvSpPr txBox="1"/>
          <p:nvPr/>
        </p:nvSpPr>
        <p:spPr>
          <a:xfrm>
            <a:off x="3717032" y="298782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</a:t>
            </a:r>
          </a:p>
          <a:p>
            <a:r>
              <a:rPr lang="fr-FR" sz="1600" dirty="0" smtClean="0"/>
              <a:t>………………….</a:t>
            </a:r>
            <a:endParaRPr lang="fr-FR" sz="1600" dirty="0"/>
          </a:p>
        </p:txBody>
      </p:sp>
      <p:cxnSp>
        <p:nvCxnSpPr>
          <p:cNvPr id="91" name="Connecteur droit 90"/>
          <p:cNvCxnSpPr>
            <a:endCxn id="161" idx="2"/>
          </p:cNvCxnSpPr>
          <p:nvPr/>
        </p:nvCxnSpPr>
        <p:spPr>
          <a:xfrm>
            <a:off x="188640" y="5508104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>
            <a:off x="188640" y="6012160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>
            <a:off x="188640" y="6444208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188640" y="6948264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>
            <a:off x="188640" y="7452320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>
            <a:off x="188640" y="7884368"/>
            <a:ext cx="637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116632" y="179512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881336" y="936104"/>
            <a:ext cx="144016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copie proprement sur mon cahier « 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seyes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  2,5 »</a:t>
            </a:r>
          </a:p>
          <a:p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620688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Français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05272" y="936104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5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49288" y="50405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Copier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305272" y="1440161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151216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ZoneTexte 89"/>
          <p:cNvSpPr txBox="1"/>
          <p:nvPr/>
        </p:nvSpPr>
        <p:spPr>
          <a:xfrm>
            <a:off x="3041576" y="936104"/>
            <a:ext cx="1440160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recopie proprement les questions de lecture du tableau.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465512" y="936104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6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2465512" y="144016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51216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ZoneTexte 93"/>
          <p:cNvSpPr txBox="1"/>
          <p:nvPr/>
        </p:nvSpPr>
        <p:spPr>
          <a:xfrm>
            <a:off x="5273824" y="936104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respecte la taille des lettres sur mon cahier.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697760" y="936104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7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697760" y="144016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51216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ZoneTexte 97"/>
          <p:cNvSpPr txBox="1"/>
          <p:nvPr/>
        </p:nvSpPr>
        <p:spPr>
          <a:xfrm>
            <a:off x="881336" y="2483768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peux lire un petit texte</a:t>
            </a:r>
          </a:p>
          <a:p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305272" y="248376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8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76672" y="212372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Lire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01" name="Connecteur droit 100"/>
          <p:cNvCxnSpPr/>
          <p:nvPr/>
        </p:nvCxnSpPr>
        <p:spPr>
          <a:xfrm>
            <a:off x="233264" y="2411760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ZoneTexte 101"/>
          <p:cNvSpPr txBox="1"/>
          <p:nvPr/>
        </p:nvSpPr>
        <p:spPr>
          <a:xfrm>
            <a:off x="305272" y="298782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3" name="Image 1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305983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3041576" y="2483768"/>
            <a:ext cx="158417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peux répondre à des questions après la lecture d’un texte (seul)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465512" y="248376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9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65512" y="298782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7" name="Image 10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305983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ZoneTexte 107"/>
          <p:cNvSpPr txBox="1"/>
          <p:nvPr/>
        </p:nvSpPr>
        <p:spPr>
          <a:xfrm>
            <a:off x="5273824" y="2483768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peux mettre le ton sur un texte court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4697760" y="248376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10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697760" y="298782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1" name="Image 11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305983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ZoneTexte 111"/>
          <p:cNvSpPr txBox="1"/>
          <p:nvPr/>
        </p:nvSpPr>
        <p:spPr>
          <a:xfrm>
            <a:off x="332656" y="3779912"/>
            <a:ext cx="100811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Fluence de lecture</a:t>
            </a:r>
            <a:endParaRPr lang="fr-FR" sz="11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4" name="Picture 7" descr="Kids Reading Books Clip Art - Royalty Free - GoGraph"/>
          <p:cNvPicPr>
            <a:picLocks noChangeAspect="1" noChangeArrowheads="1"/>
          </p:cNvPicPr>
          <p:nvPr/>
        </p:nvPicPr>
        <p:blipFill>
          <a:blip r:embed="rId4" cstate="print"/>
          <a:srcRect b="6475"/>
          <a:stretch>
            <a:fillRect/>
          </a:stretch>
        </p:blipFill>
        <p:spPr bwMode="auto">
          <a:xfrm>
            <a:off x="4005064" y="1691680"/>
            <a:ext cx="471450" cy="596348"/>
          </a:xfrm>
          <a:prstGeom prst="rect">
            <a:avLst/>
          </a:prstGeom>
          <a:noFill/>
        </p:spPr>
      </p:pic>
      <p:pic>
        <p:nvPicPr>
          <p:cNvPr id="125" name="Picture 5"/>
          <p:cNvPicPr>
            <a:picLocks noChangeAspect="1" noChangeArrowheads="1"/>
          </p:cNvPicPr>
          <p:nvPr/>
        </p:nvPicPr>
        <p:blipFill>
          <a:blip r:embed="rId5" cstate="print"/>
          <a:srcRect l="64752" t="18702" r="10344" b="21251"/>
          <a:stretch>
            <a:fillRect/>
          </a:stretch>
        </p:blipFill>
        <p:spPr bwMode="auto">
          <a:xfrm>
            <a:off x="6165304" y="0"/>
            <a:ext cx="47519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ZoneTexte 128"/>
          <p:cNvSpPr txBox="1"/>
          <p:nvPr/>
        </p:nvSpPr>
        <p:spPr>
          <a:xfrm>
            <a:off x="449288" y="4572000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Ecrire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233264" y="4932040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ZoneTexte 143"/>
          <p:cNvSpPr txBox="1"/>
          <p:nvPr/>
        </p:nvSpPr>
        <p:spPr>
          <a:xfrm>
            <a:off x="953344" y="5004048"/>
            <a:ext cx="5760640" cy="141577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Dictées de mots (grenouille bleue): Je note mes scores.</a:t>
            </a:r>
          </a:p>
          <a:p>
            <a:pPr marL="228600" indent="-228600">
              <a:buAutoNum type="arabicParenR"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........... / ………..	 2) ........... / ……….. 	 3) ........... / ………..</a:t>
            </a:r>
          </a:p>
          <a:p>
            <a:pPr marL="228600" indent="-228600"/>
            <a:r>
              <a:rPr lang="fr-FR" sz="1200" dirty="0" smtClean="0">
                <a:latin typeface="Arial" pitchFamily="34" charset="0"/>
                <a:cs typeface="Arial" pitchFamily="34" charset="0"/>
              </a:rPr>
              <a:t>4) ........... / ………..	 5) ........... / ……….. 	 6) ........... / ………..</a:t>
            </a:r>
          </a:p>
          <a:p>
            <a:pPr marL="228600" indent="-228600"/>
            <a:r>
              <a:rPr lang="fr-FR" sz="1200" dirty="0" smtClean="0">
                <a:latin typeface="Arial" pitchFamily="34" charset="0"/>
                <a:cs typeface="Arial" pitchFamily="34" charset="0"/>
              </a:rPr>
              <a:t>7)........... / ………..	 8) ........... / ……….. 	 9) ........... / ……….. </a:t>
            </a:r>
          </a:p>
          <a:p>
            <a:pPr marL="228600" indent="-228600"/>
            <a:r>
              <a:rPr lang="fr-FR" sz="1200" dirty="0" smtClean="0">
                <a:latin typeface="Arial" pitchFamily="34" charset="0"/>
                <a:cs typeface="Arial" pitchFamily="34" charset="0"/>
              </a:rPr>
              <a:t>10) ........... / ………..	 11) ........... / ……….. 	12) ........... / ………..</a:t>
            </a:r>
          </a:p>
          <a:p>
            <a:pPr marL="228600" indent="-228600"/>
            <a:r>
              <a:rPr lang="fr-FR" sz="1200" dirty="0" smtClean="0">
                <a:latin typeface="Arial" pitchFamily="34" charset="0"/>
                <a:cs typeface="Arial" pitchFamily="34" charset="0"/>
              </a:rPr>
              <a:t>13) ........... / ………..	14) ........... / ……….. 	 15) ........... / ………..</a:t>
            </a:r>
          </a:p>
          <a:p>
            <a:pPr marL="228600" indent="-228600"/>
            <a:r>
              <a:rPr lang="fr-FR" sz="1200" dirty="0" smtClean="0">
                <a:latin typeface="Arial" pitchFamily="34" charset="0"/>
                <a:cs typeface="Arial" pitchFamily="34" charset="0"/>
              </a:rPr>
              <a:t>16) ………./ ………..	17) ………. / ………	18) ………. / ………..	</a:t>
            </a:r>
          </a:p>
        </p:txBody>
      </p:sp>
      <p:sp>
        <p:nvSpPr>
          <p:cNvPr id="201" name="ZoneTexte 200"/>
          <p:cNvSpPr txBox="1"/>
          <p:nvPr/>
        </p:nvSpPr>
        <p:spPr>
          <a:xfrm>
            <a:off x="305272" y="500404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11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202" name="ZoneTexte 201"/>
          <p:cNvSpPr txBox="1"/>
          <p:nvPr/>
        </p:nvSpPr>
        <p:spPr>
          <a:xfrm>
            <a:off x="305272" y="550810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203" name="Image 2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558011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" name="Picture 2" descr="Boy Writing Stock Illustrations – 5,356 Boy Writing Stock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05890" y="4788024"/>
            <a:ext cx="724726" cy="748884"/>
          </a:xfrm>
          <a:prstGeom prst="rect">
            <a:avLst/>
          </a:prstGeom>
          <a:noFill/>
        </p:spPr>
      </p:pic>
      <p:sp>
        <p:nvSpPr>
          <p:cNvPr id="76" name="ZoneTexte 75"/>
          <p:cNvSpPr txBox="1"/>
          <p:nvPr/>
        </p:nvSpPr>
        <p:spPr>
          <a:xfrm>
            <a:off x="1412776" y="3707904"/>
            <a:ext cx="5328592" cy="104644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Nombre de mots lus en 1 min</a:t>
            </a:r>
          </a:p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.....................  date: …… septembre	....................  date: ….. octobre</a:t>
            </a:r>
          </a:p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....................   date: ……. novembre	....................  date:  …..décembre</a:t>
            </a:r>
          </a:p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………..........  date: …….. Janvier	……………...date:  ….février</a:t>
            </a:r>
          </a:p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....................   date: ……..mai	……………… date : …..juin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908720" y="6804248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participe aux joggings d’écriture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32656" y="680424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12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32656" y="7308305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2" name="Image 81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7380312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ZoneTexte 82"/>
          <p:cNvSpPr txBox="1"/>
          <p:nvPr/>
        </p:nvSpPr>
        <p:spPr>
          <a:xfrm>
            <a:off x="2996952" y="6804249"/>
            <a:ext cx="144016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lis souvent mon texte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420888" y="6804249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13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2420888" y="730830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6" name="Image 11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7380313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" name="ZoneTexte 116"/>
          <p:cNvSpPr txBox="1"/>
          <p:nvPr/>
        </p:nvSpPr>
        <p:spPr>
          <a:xfrm>
            <a:off x="5157192" y="6804249"/>
            <a:ext cx="144016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J’écris des poésies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4581128" y="6804249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14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4581128" y="730830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8" name="Image 12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25144" y="7380313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233264" y="360040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1268760" y="1115616"/>
            <a:ext cx="1107504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Dans une phrase, je repère le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verbe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692696" y="107504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Français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76672" y="1043608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15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49288" y="64807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Etude de la langue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1008112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188640" y="154766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1619671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ZoneTexte 89"/>
          <p:cNvSpPr txBox="1"/>
          <p:nvPr/>
        </p:nvSpPr>
        <p:spPr>
          <a:xfrm>
            <a:off x="3041576" y="1080120"/>
            <a:ext cx="1440160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Dans une phrase, je repère les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noms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et les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déterminants</a:t>
            </a:r>
            <a:endParaRPr lang="fr-F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465512" y="1080120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16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2465512" y="15841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656184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ZoneTexte 93"/>
          <p:cNvSpPr txBox="1"/>
          <p:nvPr/>
        </p:nvSpPr>
        <p:spPr>
          <a:xfrm>
            <a:off x="5273824" y="1080120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retrouver le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sujet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d’une phrase.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697760" y="1080120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17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697760" y="15841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656184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ZoneTexte 97"/>
          <p:cNvSpPr txBox="1"/>
          <p:nvPr/>
        </p:nvSpPr>
        <p:spPr>
          <a:xfrm>
            <a:off x="836712" y="2411760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reconnais le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féminin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ou le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masculin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des noms.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260648" y="2411760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18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260648" y="291581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3" name="Image 1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04664" y="2987824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2996952" y="2411760"/>
            <a:ext cx="1584176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conjuguer les verbes en –er 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présent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.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420888" y="2411760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19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20888" y="291581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7" name="Image 10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2987824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ZoneTexte 107"/>
          <p:cNvSpPr txBox="1"/>
          <p:nvPr/>
        </p:nvSpPr>
        <p:spPr>
          <a:xfrm>
            <a:off x="5229200" y="2411760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conjuguer les verbes en –er à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l’imparfait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. 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4653136" y="2411760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20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653136" y="291581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1" name="Image 11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97152" y="2987824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" name="Picture 7" descr="Kids Reading Books Clip Art - Royalty Free - GoGraph"/>
          <p:cNvPicPr>
            <a:picLocks noChangeAspect="1" noChangeArrowheads="1"/>
          </p:cNvPicPr>
          <p:nvPr/>
        </p:nvPicPr>
        <p:blipFill>
          <a:blip r:embed="rId4" cstate="print"/>
          <a:srcRect b="6475"/>
          <a:stretch>
            <a:fillRect/>
          </a:stretch>
        </p:blipFill>
        <p:spPr bwMode="auto">
          <a:xfrm>
            <a:off x="6386550" y="1547664"/>
            <a:ext cx="471450" cy="596348"/>
          </a:xfrm>
          <a:prstGeom prst="rect">
            <a:avLst/>
          </a:prstGeom>
          <a:noFill/>
        </p:spPr>
      </p:pic>
      <p:pic>
        <p:nvPicPr>
          <p:cNvPr id="125" name="Picture 5"/>
          <p:cNvPicPr>
            <a:picLocks noChangeAspect="1" noChangeArrowheads="1"/>
          </p:cNvPicPr>
          <p:nvPr/>
        </p:nvPicPr>
        <p:blipFill>
          <a:blip r:embed="rId5" cstate="print"/>
          <a:srcRect l="64752" t="18702" r="10344" b="21251"/>
          <a:stretch>
            <a:fillRect/>
          </a:stretch>
        </p:blipFill>
        <p:spPr bwMode="auto">
          <a:xfrm>
            <a:off x="6165304" y="0"/>
            <a:ext cx="47519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" name="Rectangle 229"/>
          <p:cNvSpPr/>
          <p:nvPr/>
        </p:nvSpPr>
        <p:spPr>
          <a:xfrm>
            <a:off x="260648" y="7164288"/>
            <a:ext cx="37444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Observations: </a:t>
            </a:r>
            <a:r>
              <a:rPr lang="fr-FR" dirty="0" smtClean="0"/>
              <a:t>: </a:t>
            </a:r>
            <a:endParaRPr lang="fr-FR" dirty="0"/>
          </a:p>
        </p:txBody>
      </p:sp>
      <p:pic>
        <p:nvPicPr>
          <p:cNvPr id="34818" name="Picture 2" descr="10 idées de RSEEG | grammaire ce1, grammaire, ce1"/>
          <p:cNvPicPr>
            <a:picLocks noChangeAspect="1" noChangeArrowheads="1"/>
          </p:cNvPicPr>
          <p:nvPr/>
        </p:nvPicPr>
        <p:blipFill>
          <a:blip r:embed="rId6" cstate="print"/>
          <a:srcRect l="34704" r="38600" b="51117"/>
          <a:stretch>
            <a:fillRect/>
          </a:stretch>
        </p:blipFill>
        <p:spPr bwMode="auto">
          <a:xfrm>
            <a:off x="4221088" y="1475656"/>
            <a:ext cx="432048" cy="518458"/>
          </a:xfrm>
          <a:prstGeom prst="rect">
            <a:avLst/>
          </a:prstGeom>
          <a:noFill/>
        </p:spPr>
      </p:pic>
      <p:pic>
        <p:nvPicPr>
          <p:cNvPr id="63" name="Picture 2" descr="10 idées de RSEEG | grammaire ce1, grammaire, ce1"/>
          <p:cNvPicPr>
            <a:picLocks noChangeAspect="1" noChangeArrowheads="1"/>
          </p:cNvPicPr>
          <p:nvPr/>
        </p:nvPicPr>
        <p:blipFill>
          <a:blip r:embed="rId7" cstate="print"/>
          <a:srcRect l="34393" t="52482" r="33572" b="2709"/>
          <a:stretch>
            <a:fillRect/>
          </a:stretch>
        </p:blipFill>
        <p:spPr bwMode="auto">
          <a:xfrm>
            <a:off x="1916832" y="1835696"/>
            <a:ext cx="432048" cy="396044"/>
          </a:xfrm>
          <a:prstGeom prst="rect">
            <a:avLst/>
          </a:prstGeom>
          <a:noFill/>
        </p:spPr>
      </p:pic>
      <p:pic>
        <p:nvPicPr>
          <p:cNvPr id="64" name="Picture 2" descr="10 idées de RSEEG | grammaire ce1, grammaire, ce1"/>
          <p:cNvPicPr>
            <a:picLocks noChangeAspect="1" noChangeArrowheads="1"/>
          </p:cNvPicPr>
          <p:nvPr/>
        </p:nvPicPr>
        <p:blipFill>
          <a:blip r:embed="rId6" cstate="print"/>
          <a:srcRect t="52956" r="70635"/>
          <a:stretch>
            <a:fillRect/>
          </a:stretch>
        </p:blipFill>
        <p:spPr bwMode="auto">
          <a:xfrm>
            <a:off x="4077072" y="971600"/>
            <a:ext cx="500636" cy="525600"/>
          </a:xfrm>
          <a:prstGeom prst="rect">
            <a:avLst/>
          </a:prstGeom>
          <a:noFill/>
        </p:spPr>
      </p:pic>
      <p:sp>
        <p:nvSpPr>
          <p:cNvPr id="65" name="ZoneTexte 64"/>
          <p:cNvSpPr txBox="1"/>
          <p:nvPr/>
        </p:nvSpPr>
        <p:spPr>
          <a:xfrm>
            <a:off x="764704" y="154766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66" name="Image 6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908720" y="1619671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ZoneTexte 66"/>
          <p:cNvSpPr txBox="1"/>
          <p:nvPr/>
        </p:nvSpPr>
        <p:spPr>
          <a:xfrm>
            <a:off x="836712" y="3635896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repérer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le temps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d’une phrase.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60648" y="3635896"/>
            <a:ext cx="576064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21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260648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70" name="Image 69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04664" y="4211960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ZoneTexte 70"/>
          <p:cNvSpPr txBox="1"/>
          <p:nvPr/>
        </p:nvSpPr>
        <p:spPr>
          <a:xfrm>
            <a:off x="2996952" y="3635896"/>
            <a:ext cx="1584176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conjuguer les verbes en –er au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futur.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348880" y="3635896"/>
            <a:ext cx="648072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22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420888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74" name="Image 73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4211960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ZoneTexte 74"/>
          <p:cNvSpPr txBox="1"/>
          <p:nvPr/>
        </p:nvSpPr>
        <p:spPr>
          <a:xfrm>
            <a:off x="5229200" y="3635896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reconnaitre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l’adjectif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dans un GN.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581128" y="3635896"/>
            <a:ext cx="648072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23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4653136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3" name="Image 8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97152" y="4211960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 descr="Cliparts et Illustrations de Écrire. 557 080 graphiques, dessins et  illustrations libres de droits de Écrire disponibles pour la recherche  parmi des milliers de fournisseurs de clip art vecteur EPS."/>
          <p:cNvPicPr>
            <a:picLocks noChangeAspect="1" noChangeArrowheads="1"/>
          </p:cNvPicPr>
          <p:nvPr/>
        </p:nvPicPr>
        <p:blipFill>
          <a:blip r:embed="rId8" cstate="print"/>
          <a:srcRect l="14632" r="14646" b="10710"/>
          <a:stretch>
            <a:fillRect/>
          </a:stretch>
        </p:blipFill>
        <p:spPr bwMode="auto">
          <a:xfrm>
            <a:off x="3861048" y="4211960"/>
            <a:ext cx="648071" cy="670418"/>
          </a:xfrm>
          <a:prstGeom prst="rect">
            <a:avLst/>
          </a:prstGeom>
          <a:noFill/>
        </p:spPr>
      </p:pic>
      <p:sp>
        <p:nvSpPr>
          <p:cNvPr id="84" name="ZoneTexte 83"/>
          <p:cNvSpPr txBox="1"/>
          <p:nvPr/>
        </p:nvSpPr>
        <p:spPr>
          <a:xfrm>
            <a:off x="836712" y="5148064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l’ordre alphabétique.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260648" y="5148064"/>
            <a:ext cx="648072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24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260648" y="565212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4" name="Image 113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04664" y="572412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ZoneTexte 114"/>
          <p:cNvSpPr txBox="1"/>
          <p:nvPr/>
        </p:nvSpPr>
        <p:spPr>
          <a:xfrm>
            <a:off x="2996952" y="5148064"/>
            <a:ext cx="158417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peux classer des mots dans l’ordre alphabétique.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2348880" y="5148064"/>
            <a:ext cx="648072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25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2420888" y="565212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8" name="Image 11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572412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ZoneTexte 118"/>
          <p:cNvSpPr txBox="1"/>
          <p:nvPr/>
        </p:nvSpPr>
        <p:spPr>
          <a:xfrm>
            <a:off x="5229200" y="5148064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chercher un mot dans le dictionnaire.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4581128" y="5148064"/>
            <a:ext cx="648072" cy="476726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Edd's Font" pitchFamily="66" charset="0"/>
              </a:rPr>
              <a:t>26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4653136" y="565212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2" name="Image 121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97152" y="5724128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233264" y="216024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881336" y="936104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maîtrise les nombres de 60 à 79 et de 80 à 99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37320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Mathématiques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05272" y="936104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27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49288" y="50405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Numération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305272" y="1440161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ZoneTexte 89"/>
          <p:cNvSpPr txBox="1"/>
          <p:nvPr/>
        </p:nvSpPr>
        <p:spPr>
          <a:xfrm>
            <a:off x="3068960" y="971600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nombres jusque 999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2492896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51216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ZoneTexte 93"/>
          <p:cNvSpPr txBox="1"/>
          <p:nvPr/>
        </p:nvSpPr>
        <p:spPr>
          <a:xfrm>
            <a:off x="5301208" y="971600"/>
            <a:ext cx="1556792" cy="10926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peux décomposer un nombre en </a:t>
            </a:r>
            <a:r>
              <a:rPr lang="fr-FR" sz="1300" b="1" dirty="0" smtClean="0">
                <a:latin typeface="Arial" pitchFamily="34" charset="0"/>
                <a:cs typeface="Arial" pitchFamily="34" charset="0"/>
              </a:rPr>
              <a:t>unités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dizaines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centaines</a:t>
            </a:r>
            <a:endParaRPr lang="fr-FR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725144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51216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ZoneTexte 97"/>
          <p:cNvSpPr txBox="1"/>
          <p:nvPr/>
        </p:nvSpPr>
        <p:spPr>
          <a:xfrm>
            <a:off x="881336" y="2123728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écrire les nombres en lettres jusque 999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305272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30</a:t>
            </a:r>
            <a:endParaRPr lang="fr-FR" dirty="0">
              <a:latin typeface="Edd's Font" pitchFamily="66" charset="0"/>
            </a:endParaRPr>
          </a:p>
        </p:txBody>
      </p:sp>
      <p:cxnSp>
        <p:nvCxnSpPr>
          <p:cNvPr id="101" name="Connecteur droit 100"/>
          <p:cNvCxnSpPr/>
          <p:nvPr/>
        </p:nvCxnSpPr>
        <p:spPr>
          <a:xfrm>
            <a:off x="233264" y="3347864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ZoneTexte 101"/>
          <p:cNvSpPr txBox="1"/>
          <p:nvPr/>
        </p:nvSpPr>
        <p:spPr>
          <a:xfrm>
            <a:off x="332656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3" name="Image 1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2699792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3041576" y="2123728"/>
            <a:ext cx="1584176" cy="133882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représenter un nombre avec toutes ses représentations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(cahier des nombres)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465512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31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92896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7" name="Image 10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36912" y="2627784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ZoneTexte 107"/>
          <p:cNvSpPr txBox="1"/>
          <p:nvPr/>
        </p:nvSpPr>
        <p:spPr>
          <a:xfrm>
            <a:off x="5273824" y="2123728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comparer les nombres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4697760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32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725144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1" name="Image 11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2699792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ZoneTexte 111"/>
          <p:cNvSpPr txBox="1"/>
          <p:nvPr/>
        </p:nvSpPr>
        <p:spPr>
          <a:xfrm>
            <a:off x="908720" y="3707904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doubles jusque 20</a:t>
            </a:r>
          </a:p>
        </p:txBody>
      </p:sp>
      <p:sp>
        <p:nvSpPr>
          <p:cNvPr id="113" name="ZoneTexte 112"/>
          <p:cNvSpPr txBox="1"/>
          <p:nvPr/>
        </p:nvSpPr>
        <p:spPr>
          <a:xfrm>
            <a:off x="332656" y="3707904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33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332656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5" name="Image 11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4283968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" name="ZoneTexte 115"/>
          <p:cNvSpPr txBox="1"/>
          <p:nvPr/>
        </p:nvSpPr>
        <p:spPr>
          <a:xfrm>
            <a:off x="3068960" y="3707904"/>
            <a:ext cx="1584176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compléments à 100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2492896" y="3707904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34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2492896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9" name="Image 11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36912" y="4283968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ZoneTexte 119"/>
          <p:cNvSpPr txBox="1"/>
          <p:nvPr/>
        </p:nvSpPr>
        <p:spPr>
          <a:xfrm>
            <a:off x="5301208" y="4860032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poser une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addition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avec retenue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4725144" y="3707904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35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4725144" y="413995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3" name="Image 12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69160" y="4283968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ZoneTexte 128"/>
          <p:cNvSpPr txBox="1"/>
          <p:nvPr/>
        </p:nvSpPr>
        <p:spPr>
          <a:xfrm>
            <a:off x="332656" y="3347864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Calcul</a:t>
            </a:r>
            <a:endParaRPr lang="fr-FR" sz="1400" b="1" dirty="0">
              <a:latin typeface="Abscissa" pitchFamily="2" charset="0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4509120" y="6012160"/>
            <a:ext cx="20608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Observations: </a:t>
            </a:r>
            <a:r>
              <a:rPr lang="fr-FR" dirty="0" smtClean="0"/>
              <a:t>: 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2492896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28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725144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29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908720" y="4860032"/>
            <a:ext cx="144016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les tables de 2 et 5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332656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36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32656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6" name="Image 8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543609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" name="ZoneTexte 127"/>
          <p:cNvSpPr txBox="1"/>
          <p:nvPr/>
        </p:nvSpPr>
        <p:spPr>
          <a:xfrm>
            <a:off x="3140968" y="4860033"/>
            <a:ext cx="151216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tables de 3 et 4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2492896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37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2492896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5" name="Image 13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36912" y="543609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" name="ZoneTexte 135"/>
          <p:cNvSpPr txBox="1"/>
          <p:nvPr/>
        </p:nvSpPr>
        <p:spPr>
          <a:xfrm>
            <a:off x="5301208" y="3707904"/>
            <a:ext cx="1440160" cy="90794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additions simples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(type 5 + 4 = 9 …)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4725144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38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4725144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9" name="Image 13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69160" y="5436096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" name="ZoneTexte 139"/>
          <p:cNvSpPr txBox="1"/>
          <p:nvPr/>
        </p:nvSpPr>
        <p:spPr>
          <a:xfrm>
            <a:off x="908720" y="6012160"/>
            <a:ext cx="144016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Je sais poser une 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soustraction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avec retenue (méthode de cassage)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332656" y="6012160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39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332656" y="644420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3" name="Image 14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6588224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" name="ZoneTexte 144"/>
          <p:cNvSpPr txBox="1"/>
          <p:nvPr/>
        </p:nvSpPr>
        <p:spPr>
          <a:xfrm>
            <a:off x="332656" y="7164288"/>
            <a:ext cx="3168352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Mes résultats aux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chronomaths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: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188640" y="7452320"/>
            <a:ext cx="45365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1: </a:t>
            </a:r>
            <a:r>
              <a:rPr lang="fr-FR" sz="800" dirty="0" smtClean="0"/>
              <a:t>avec chrono </a:t>
            </a:r>
            <a:r>
              <a:rPr lang="fr-FR" sz="1200" dirty="0" smtClean="0"/>
              <a:t>……………  </a:t>
            </a:r>
            <a:r>
              <a:rPr lang="fr-FR" sz="800" dirty="0" smtClean="0"/>
              <a:t>sans chrono</a:t>
            </a:r>
            <a:r>
              <a:rPr lang="fr-FR" sz="1200" dirty="0" smtClean="0"/>
              <a:t>…….…….</a:t>
            </a:r>
            <a:r>
              <a:rPr lang="fr-FR" sz="1200" dirty="0" smtClean="0"/>
              <a:t> </a:t>
            </a:r>
            <a:r>
              <a:rPr lang="fr-FR" sz="1200" dirty="0" smtClean="0"/>
              <a:t>2</a:t>
            </a:r>
            <a:r>
              <a:rPr lang="fr-FR" sz="1200" dirty="0" smtClean="0"/>
              <a:t>: </a:t>
            </a:r>
            <a:r>
              <a:rPr lang="fr-FR" sz="800" dirty="0" smtClean="0"/>
              <a:t>avec chrono ……………  sans chrono</a:t>
            </a:r>
            <a:r>
              <a:rPr lang="fr-FR" sz="800" dirty="0" smtClean="0"/>
              <a:t>…….…….</a:t>
            </a:r>
            <a:r>
              <a:rPr lang="fr-FR" sz="800" dirty="0" smtClean="0"/>
              <a:t>.</a:t>
            </a:r>
          </a:p>
          <a:p>
            <a:r>
              <a:rPr lang="fr-FR" sz="1200" dirty="0" smtClean="0"/>
              <a:t>3: </a:t>
            </a:r>
            <a:r>
              <a:rPr lang="fr-FR" sz="800" dirty="0" smtClean="0"/>
              <a:t>avec chrono </a:t>
            </a:r>
            <a:r>
              <a:rPr lang="fr-FR" sz="1200" dirty="0" smtClean="0"/>
              <a:t>……………  </a:t>
            </a:r>
            <a:r>
              <a:rPr lang="fr-FR" sz="800" dirty="0" smtClean="0"/>
              <a:t>sans chrono</a:t>
            </a:r>
            <a:r>
              <a:rPr lang="fr-FR" sz="1200" dirty="0" smtClean="0"/>
              <a:t>…….……. </a:t>
            </a:r>
            <a:r>
              <a:rPr lang="fr-FR" sz="1200" dirty="0" smtClean="0"/>
              <a:t>4: </a:t>
            </a:r>
            <a:r>
              <a:rPr lang="fr-FR" sz="800" dirty="0" smtClean="0"/>
              <a:t>avec chrono ……………  sans chrono…….……..</a:t>
            </a:r>
          </a:p>
          <a:p>
            <a:r>
              <a:rPr lang="fr-FR" sz="1200" dirty="0" smtClean="0"/>
              <a:t>5: </a:t>
            </a:r>
            <a:r>
              <a:rPr lang="fr-FR" sz="800" dirty="0" smtClean="0"/>
              <a:t>avec chrono </a:t>
            </a:r>
            <a:r>
              <a:rPr lang="fr-FR" sz="1200" dirty="0" smtClean="0"/>
              <a:t>……………  </a:t>
            </a:r>
            <a:r>
              <a:rPr lang="fr-FR" sz="800" dirty="0" smtClean="0"/>
              <a:t>sans chrono</a:t>
            </a:r>
            <a:r>
              <a:rPr lang="fr-FR" sz="1200" dirty="0" smtClean="0"/>
              <a:t>…….……. 6: </a:t>
            </a:r>
            <a:r>
              <a:rPr lang="fr-FR" sz="800" dirty="0" smtClean="0"/>
              <a:t>avec chrono ……………  sans chrono…….……..</a:t>
            </a:r>
          </a:p>
          <a:p>
            <a:r>
              <a:rPr lang="fr-FR" sz="1200" dirty="0" smtClean="0"/>
              <a:t>7: </a:t>
            </a:r>
            <a:r>
              <a:rPr lang="fr-FR" sz="800" dirty="0" smtClean="0"/>
              <a:t>avec chrono </a:t>
            </a:r>
            <a:r>
              <a:rPr lang="fr-FR" sz="1200" dirty="0" smtClean="0"/>
              <a:t>……………  </a:t>
            </a:r>
            <a:r>
              <a:rPr lang="fr-FR" sz="800" dirty="0" smtClean="0"/>
              <a:t>sans chrono</a:t>
            </a:r>
            <a:r>
              <a:rPr lang="fr-FR" sz="1200" dirty="0" smtClean="0"/>
              <a:t>…….……. </a:t>
            </a:r>
            <a:r>
              <a:rPr lang="fr-FR" sz="1200" dirty="0" smtClean="0"/>
              <a:t>8: </a:t>
            </a:r>
            <a:r>
              <a:rPr lang="fr-FR" sz="800" dirty="0" smtClean="0"/>
              <a:t>avec chrono ……………  sans chrono…….……..</a:t>
            </a:r>
          </a:p>
          <a:p>
            <a:r>
              <a:rPr lang="fr-FR" sz="1200" dirty="0" smtClean="0"/>
              <a:t>9: </a:t>
            </a:r>
            <a:r>
              <a:rPr lang="fr-FR" sz="800" dirty="0" smtClean="0"/>
              <a:t>avec chrono </a:t>
            </a:r>
            <a:r>
              <a:rPr lang="fr-FR" sz="1200" dirty="0" smtClean="0"/>
              <a:t>……………  </a:t>
            </a:r>
            <a:r>
              <a:rPr lang="fr-FR" sz="800" dirty="0" smtClean="0"/>
              <a:t>sans chrono</a:t>
            </a:r>
            <a:r>
              <a:rPr lang="fr-FR" sz="1200" dirty="0" smtClean="0"/>
              <a:t>…….……. </a:t>
            </a:r>
            <a:r>
              <a:rPr lang="fr-FR" sz="1200" dirty="0" smtClean="0"/>
              <a:t>10: </a:t>
            </a:r>
            <a:r>
              <a:rPr lang="fr-FR" sz="800" dirty="0" smtClean="0"/>
              <a:t>avec chrono ……………  sans chrono…….……..</a:t>
            </a:r>
          </a:p>
          <a:p>
            <a:endParaRPr lang="fr-FR" sz="800" dirty="0" smtClean="0"/>
          </a:p>
          <a:p>
            <a:endParaRPr lang="fr-FR" sz="800" dirty="0" smtClean="0"/>
          </a:p>
        </p:txBody>
      </p:sp>
      <p:pic>
        <p:nvPicPr>
          <p:cNvPr id="14338" name="Picture 2" descr="Affiche sur la soustraction par cassage | Le BLOG de Monsieur Mathieu |  Maths ce1, Soustraction, Maths ce2"/>
          <p:cNvPicPr>
            <a:picLocks noChangeAspect="1" noChangeArrowheads="1"/>
          </p:cNvPicPr>
          <p:nvPr/>
        </p:nvPicPr>
        <p:blipFill>
          <a:blip r:embed="rId4" cstate="print"/>
          <a:srcRect t="16667"/>
          <a:stretch>
            <a:fillRect/>
          </a:stretch>
        </p:blipFill>
        <p:spPr bwMode="auto">
          <a:xfrm>
            <a:off x="2132856" y="6300192"/>
            <a:ext cx="546051" cy="648072"/>
          </a:xfrm>
          <a:prstGeom prst="rect">
            <a:avLst/>
          </a:prstGeom>
          <a:noFill/>
        </p:spPr>
      </p:pic>
      <p:cxnSp>
        <p:nvCxnSpPr>
          <p:cNvPr id="72" name="Connecteur droit 71"/>
          <p:cNvCxnSpPr/>
          <p:nvPr/>
        </p:nvCxnSpPr>
        <p:spPr>
          <a:xfrm>
            <a:off x="4581128" y="6156176"/>
            <a:ext cx="0" cy="25922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116632" y="251520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737320" y="936104"/>
            <a:ext cx="153955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Je connais le nom des figures simples + propriétés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(carré, triangle, rectangle)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37320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Mathématiques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61256" y="936104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40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49288" y="50405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Abscissa" pitchFamily="2" charset="0"/>
              </a:rPr>
              <a:t>Géométrie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89248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161256" y="1440161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05272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ZoneTexte 89"/>
          <p:cNvSpPr txBox="1"/>
          <p:nvPr/>
        </p:nvSpPr>
        <p:spPr>
          <a:xfrm>
            <a:off x="2924944" y="971600"/>
            <a:ext cx="1440160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sais reproduire une figure à la règle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2348880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465512" y="1512168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ZoneTexte 93"/>
          <p:cNvSpPr txBox="1"/>
          <p:nvPr/>
        </p:nvSpPr>
        <p:spPr>
          <a:xfrm>
            <a:off x="5157192" y="971600"/>
            <a:ext cx="1556792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Je sais reproduire une figure sur un quadrillage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581128" y="147565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697760" y="151216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ZoneTexte 97"/>
          <p:cNvSpPr txBox="1"/>
          <p:nvPr/>
        </p:nvSpPr>
        <p:spPr>
          <a:xfrm>
            <a:off x="764704" y="3275856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compléter une figure par symétrie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188640" y="3275856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46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216024" y="3707904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3" name="Image 1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3851920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2897560" y="2123728"/>
            <a:ext cx="158417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tracer un cercle au compas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2321496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44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348880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7" name="Image 10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492896" y="2627784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ZoneTexte 107"/>
          <p:cNvSpPr txBox="1"/>
          <p:nvPr/>
        </p:nvSpPr>
        <p:spPr>
          <a:xfrm>
            <a:off x="5129808" y="2123728"/>
            <a:ext cx="1440160" cy="112338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solides usuels et leurs propriétés: </a:t>
            </a:r>
            <a:r>
              <a:rPr lang="fr-FR" sz="1100" i="1" dirty="0" smtClean="0">
                <a:latin typeface="Arial" pitchFamily="34" charset="0"/>
                <a:cs typeface="Arial" pitchFamily="34" charset="0"/>
              </a:rPr>
              <a:t>cube, pavé, pyramide.</a:t>
            </a:r>
            <a:endParaRPr lang="fr-FR" sz="11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4553744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45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581128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1" name="Image 11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697760" y="2699792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ZoneTexte 111"/>
          <p:cNvSpPr txBox="1"/>
          <p:nvPr/>
        </p:nvSpPr>
        <p:spPr>
          <a:xfrm>
            <a:off x="764704" y="2123728"/>
            <a:ext cx="1440160" cy="69249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Mes tracés sont soigneux</a:t>
            </a:r>
          </a:p>
          <a:p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188640" y="212372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43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188640" y="25557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5" name="Image 11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2699792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" name="Rectangle 229"/>
          <p:cNvSpPr/>
          <p:nvPr/>
        </p:nvSpPr>
        <p:spPr>
          <a:xfrm>
            <a:off x="188640" y="7236296"/>
            <a:ext cx="37444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Observations: </a:t>
            </a:r>
            <a:r>
              <a:rPr lang="fr-FR" dirty="0" smtClean="0"/>
              <a:t>: 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2348880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41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581128" y="971600"/>
            <a:ext cx="576064" cy="493752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42</a:t>
            </a:r>
          </a:p>
          <a:p>
            <a:endParaRPr lang="fr-FR" sz="500" dirty="0">
              <a:latin typeface="Edd's Font" pitchFamily="66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64704" y="4860032"/>
            <a:ext cx="144016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connais les mois de l’année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188640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47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188640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6" name="Image 8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543609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" name="ZoneTexte 127"/>
          <p:cNvSpPr txBox="1"/>
          <p:nvPr/>
        </p:nvSpPr>
        <p:spPr>
          <a:xfrm>
            <a:off x="2924944" y="4860032"/>
            <a:ext cx="1584176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lire l’heure (demi et quart)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2348880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48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2348880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5" name="Image 13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492896" y="543609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" name="ZoneTexte 135"/>
          <p:cNvSpPr txBox="1"/>
          <p:nvPr/>
        </p:nvSpPr>
        <p:spPr>
          <a:xfrm>
            <a:off x="5157192" y="4860032"/>
            <a:ext cx="144016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mesurer avec la règle graduée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4581128" y="4860032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49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4581128" y="529208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9" name="Image 13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25144" y="5436096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" name="ZoneTexte 139"/>
          <p:cNvSpPr txBox="1"/>
          <p:nvPr/>
        </p:nvSpPr>
        <p:spPr>
          <a:xfrm>
            <a:off x="764704" y="6012160"/>
            <a:ext cx="144016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itchFamily="34" charset="0"/>
                <a:cs typeface="Arial" pitchFamily="34" charset="0"/>
              </a:rPr>
              <a:t>Je sais comparer les objets selon leur longueur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188640" y="6012160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50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188640" y="644420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3" name="Image 14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32656" y="6588224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" name="ZoneTexte 144"/>
          <p:cNvSpPr txBox="1"/>
          <p:nvPr/>
        </p:nvSpPr>
        <p:spPr>
          <a:xfrm>
            <a:off x="2924944" y="6012160"/>
            <a:ext cx="158417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sais rendre la monnaie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2348880" y="6012160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51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2348880" y="644420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8" name="Image 14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492896" y="651621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ZoneTexte 69"/>
          <p:cNvSpPr txBox="1"/>
          <p:nvPr/>
        </p:nvSpPr>
        <p:spPr>
          <a:xfrm>
            <a:off x="476672" y="435597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smtClean="0">
                <a:latin typeface="Abscissa" pitchFamily="2" charset="0"/>
              </a:rPr>
              <a:t>Mesures</a:t>
            </a:r>
            <a:endParaRPr lang="fr-FR" sz="1400" b="1" dirty="0">
              <a:latin typeface="Abscissa" pitchFamily="2" charset="0"/>
            </a:endParaRPr>
          </a:p>
        </p:txBody>
      </p:sp>
      <p:cxnSp>
        <p:nvCxnSpPr>
          <p:cNvPr id="71" name="Connecteur droit 70"/>
          <p:cNvCxnSpPr/>
          <p:nvPr/>
        </p:nvCxnSpPr>
        <p:spPr>
          <a:xfrm>
            <a:off x="116632" y="471601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4" descr="Free Mathematics Clipart - Clip Art Pictures - Graphics - Illustratio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3216" y="104075"/>
            <a:ext cx="504056" cy="704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à coins arrondis 78"/>
          <p:cNvSpPr/>
          <p:nvPr/>
        </p:nvSpPr>
        <p:spPr>
          <a:xfrm>
            <a:off x="233264" y="216024"/>
            <a:ext cx="6624736" cy="8748464"/>
          </a:xfrm>
          <a:prstGeom prst="roundRect">
            <a:avLst>
              <a:gd name="adj" fmla="val 10628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881336" y="936104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37320" y="0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EPS</a:t>
            </a:r>
            <a:endParaRPr lang="fr-FR" sz="2300" dirty="0">
              <a:latin typeface="Edd's Font" pitchFamily="66" charset="0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233264" y="864096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305272" y="936105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9" name="Image 8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49288" y="1008112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ZoneTexte 91"/>
          <p:cNvSpPr txBox="1"/>
          <p:nvPr/>
        </p:nvSpPr>
        <p:spPr>
          <a:xfrm>
            <a:off x="2492896" y="97160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3" name="Image 9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09528" y="1008112"/>
            <a:ext cx="3874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ZoneTexte 95"/>
          <p:cNvSpPr txBox="1"/>
          <p:nvPr/>
        </p:nvSpPr>
        <p:spPr>
          <a:xfrm>
            <a:off x="4725144" y="97160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7" name="Image 9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41776" y="1008112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ZoneTexte 101"/>
          <p:cNvSpPr txBox="1"/>
          <p:nvPr/>
        </p:nvSpPr>
        <p:spPr>
          <a:xfrm>
            <a:off x="260648" y="197971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3" name="Image 10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377280" y="2123728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908720" y="3131840"/>
            <a:ext cx="158417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Natation: Niveau: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20888" y="197971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07" name="Image 106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2051720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ZoneTexte 107"/>
          <p:cNvSpPr txBox="1"/>
          <p:nvPr/>
        </p:nvSpPr>
        <p:spPr>
          <a:xfrm>
            <a:off x="3284984" y="3131840"/>
            <a:ext cx="1656184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Natation: Niveau: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653136" y="1979712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1" name="Image 11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97152" y="2051720"/>
            <a:ext cx="3154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ZoneTexte 113"/>
          <p:cNvSpPr txBox="1"/>
          <p:nvPr/>
        </p:nvSpPr>
        <p:spPr>
          <a:xfrm>
            <a:off x="260648" y="313184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5" name="Image 11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04664" y="3275856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" name="ZoneTexte 117"/>
          <p:cNvSpPr txBox="1"/>
          <p:nvPr/>
        </p:nvSpPr>
        <p:spPr>
          <a:xfrm>
            <a:off x="2492896" y="313184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19" name="Image 11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36912" y="3275856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" name="ZoneTexte 121"/>
          <p:cNvSpPr txBox="1"/>
          <p:nvPr/>
        </p:nvSpPr>
        <p:spPr>
          <a:xfrm>
            <a:off x="5013176" y="3131840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23" name="Image 12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5157192" y="3275856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" name="Rectangle 229"/>
          <p:cNvSpPr/>
          <p:nvPr/>
        </p:nvSpPr>
        <p:spPr>
          <a:xfrm>
            <a:off x="4437112" y="7092280"/>
            <a:ext cx="2232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Observations: </a:t>
            </a:r>
            <a:r>
              <a:rPr lang="fr-FR" dirty="0" smtClean="0"/>
              <a:t>: 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908720" y="5004048"/>
            <a:ext cx="144016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Je réalise des dessins d’observation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332656" y="5004048"/>
            <a:ext cx="576064" cy="40862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Edd's Font" pitchFamily="66" charset="0"/>
              </a:rPr>
              <a:t>52</a:t>
            </a:r>
            <a:endParaRPr lang="fr-FR" dirty="0">
              <a:latin typeface="Edd's Font" pitchFamily="66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32656" y="543609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86" name="Image 85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5580112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ZoneTexte 132"/>
          <p:cNvSpPr txBox="1"/>
          <p:nvPr/>
        </p:nvSpPr>
        <p:spPr>
          <a:xfrm>
            <a:off x="2492896" y="500404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5" name="Image 134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636912" y="5148064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" name="ZoneTexte 137"/>
          <p:cNvSpPr txBox="1"/>
          <p:nvPr/>
        </p:nvSpPr>
        <p:spPr>
          <a:xfrm>
            <a:off x="4725144" y="5004048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39" name="Image 138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869160" y="5148064"/>
            <a:ext cx="2880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" name="ZoneTexte 141"/>
          <p:cNvSpPr txBox="1"/>
          <p:nvPr/>
        </p:nvSpPr>
        <p:spPr>
          <a:xfrm>
            <a:off x="288032" y="61561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3" name="Image 142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32048" y="6300192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" name="ZoneTexte 146"/>
          <p:cNvSpPr txBox="1"/>
          <p:nvPr/>
        </p:nvSpPr>
        <p:spPr>
          <a:xfrm>
            <a:off x="2448272" y="61561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48" name="Image 14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92288" y="6228184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" name="ZoneTexte 154"/>
          <p:cNvSpPr txBox="1"/>
          <p:nvPr/>
        </p:nvSpPr>
        <p:spPr>
          <a:xfrm>
            <a:off x="908720" y="7236296"/>
            <a:ext cx="1440160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Implication dans les projets de classe: </a:t>
            </a:r>
          </a:p>
          <a:p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ZoneTexte 156"/>
          <p:cNvSpPr txBox="1"/>
          <p:nvPr/>
        </p:nvSpPr>
        <p:spPr>
          <a:xfrm>
            <a:off x="332656" y="723629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58" name="Image 157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6672" y="7380312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1" name="Connecteur droit 70"/>
          <p:cNvCxnSpPr/>
          <p:nvPr/>
        </p:nvCxnSpPr>
        <p:spPr>
          <a:xfrm>
            <a:off x="233264" y="7092280"/>
            <a:ext cx="6624736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4653136" y="615617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91" name="Image 9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4797152" y="6228184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ZoneTexte 94"/>
          <p:cNvSpPr txBox="1"/>
          <p:nvPr/>
        </p:nvSpPr>
        <p:spPr>
          <a:xfrm>
            <a:off x="908720" y="1979712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3068960" y="971600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5301208" y="971600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3068960" y="1979712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5301208" y="1979712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620688" y="4427984"/>
            <a:ext cx="5472608" cy="4937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300" dirty="0" smtClean="0">
                <a:latin typeface="Edd's Font" pitchFamily="66" charset="0"/>
              </a:rPr>
              <a:t>Questionner le monde</a:t>
            </a:r>
            <a:endParaRPr lang="fr-FR" sz="2300" dirty="0">
              <a:latin typeface="Edd's Font" pitchFamily="66" charset="0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5301208" y="5004048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908720" y="6156176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3068960" y="6156176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5301208" y="6156176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2420888" y="7236296"/>
            <a:ext cx="576064" cy="624453"/>
          </a:xfrm>
          <a:prstGeom prst="round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2200" dirty="0" smtClean="0">
              <a:latin typeface="Edd's Font" pitchFamily="66" charset="0"/>
            </a:endParaRPr>
          </a:p>
          <a:p>
            <a:endParaRPr lang="fr-FR" sz="900" dirty="0">
              <a:latin typeface="Edd's Font" pitchFamily="66" charset="0"/>
            </a:endParaRPr>
          </a:p>
        </p:txBody>
      </p:sp>
      <p:pic>
        <p:nvPicPr>
          <p:cNvPr id="151" name="Image 150" descr="RÃ©sultat de recherche d'images pour &quot;objectif atteint tampon&quot;"/>
          <p:cNvPicPr/>
          <p:nvPr/>
        </p:nvPicPr>
        <p:blipFill>
          <a:blip r:embed="rId3" cstate="print">
            <a:grayscl/>
          </a:blip>
          <a:srcRect l="45625" t="24375" b="12500"/>
          <a:stretch>
            <a:fillRect/>
          </a:stretch>
        </p:blipFill>
        <p:spPr bwMode="auto">
          <a:xfrm>
            <a:off x="2564904" y="7380312"/>
            <a:ext cx="36004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" name="ZoneTexte 151"/>
          <p:cNvSpPr txBox="1"/>
          <p:nvPr/>
        </p:nvSpPr>
        <p:spPr>
          <a:xfrm>
            <a:off x="2996952" y="7236296"/>
            <a:ext cx="1440160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Implication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dans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le projet: </a:t>
            </a:r>
          </a:p>
          <a:p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3068960" y="5004048"/>
            <a:ext cx="144016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908720" y="4067944"/>
            <a:ext cx="42484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i="1" dirty="0" smtClean="0"/>
              <a:t>Groupe de natation: …………………………….</a:t>
            </a:r>
            <a:endParaRPr lang="fr-FR" sz="1500" i="1" dirty="0"/>
          </a:p>
        </p:txBody>
      </p:sp>
      <p:sp>
        <p:nvSpPr>
          <p:cNvPr id="90" name="ZoneTexte 89"/>
          <p:cNvSpPr txBox="1"/>
          <p:nvPr/>
        </p:nvSpPr>
        <p:spPr>
          <a:xfrm>
            <a:off x="3068960" y="500404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Sujet 1:</a:t>
            </a:r>
            <a:endParaRPr lang="fr-FR" sz="1100" i="1" dirty="0"/>
          </a:p>
        </p:txBody>
      </p:sp>
      <p:sp>
        <p:nvSpPr>
          <p:cNvPr id="94" name="ZoneTexte 93"/>
          <p:cNvSpPr txBox="1"/>
          <p:nvPr/>
        </p:nvSpPr>
        <p:spPr>
          <a:xfrm>
            <a:off x="5301208" y="500404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Sujet 2:</a:t>
            </a:r>
            <a:endParaRPr lang="fr-FR" sz="1100" i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5301208" y="6156176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Sujet 5:</a:t>
            </a:r>
            <a:endParaRPr lang="fr-FR" sz="1100" i="1" dirty="0"/>
          </a:p>
        </p:txBody>
      </p:sp>
      <p:sp>
        <p:nvSpPr>
          <p:cNvPr id="112" name="ZoneTexte 111"/>
          <p:cNvSpPr txBox="1"/>
          <p:nvPr/>
        </p:nvSpPr>
        <p:spPr>
          <a:xfrm>
            <a:off x="908720" y="6156176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Sujet 3:</a:t>
            </a:r>
            <a:endParaRPr lang="fr-FR" sz="1100" i="1" dirty="0"/>
          </a:p>
        </p:txBody>
      </p:sp>
      <p:sp>
        <p:nvSpPr>
          <p:cNvPr id="116" name="ZoneTexte 115"/>
          <p:cNvSpPr txBox="1"/>
          <p:nvPr/>
        </p:nvSpPr>
        <p:spPr>
          <a:xfrm>
            <a:off x="3068960" y="6156176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Sujet 4:</a:t>
            </a:r>
            <a:endParaRPr lang="fr-FR" sz="11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25630</TotalTime>
  <Words>1450</Words>
  <Application>Microsoft Office PowerPoint</Application>
  <PresentationFormat>Affichage à l'écran (4:3)</PresentationFormat>
  <Paragraphs>395</Paragraphs>
  <Slides>12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Mon livret de progrès</vt:lpstr>
      <vt:lpstr>Compétences validées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livret de progrès</dc:title>
  <dc:creator>Kastler</dc:creator>
  <cp:lastModifiedBy>Kastler</cp:lastModifiedBy>
  <cp:revision>77</cp:revision>
  <dcterms:created xsi:type="dcterms:W3CDTF">2020-07-21T05:06:41Z</dcterms:created>
  <dcterms:modified xsi:type="dcterms:W3CDTF">2021-07-27T07:52:48Z</dcterms:modified>
</cp:coreProperties>
</file>