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1" r:id="rId3"/>
    <p:sldId id="312" r:id="rId4"/>
    <p:sldId id="325" r:id="rId5"/>
    <p:sldId id="295" r:id="rId6"/>
    <p:sldId id="313" r:id="rId7"/>
    <p:sldId id="326" r:id="rId8"/>
    <p:sldId id="327" r:id="rId9"/>
    <p:sldId id="328" r:id="rId10"/>
    <p:sldId id="317" r:id="rId11"/>
    <p:sldId id="318" r:id="rId12"/>
    <p:sldId id="329" r:id="rId13"/>
    <p:sldId id="330" r:id="rId14"/>
    <p:sldId id="332" r:id="rId15"/>
    <p:sldId id="331" r:id="rId16"/>
    <p:sldId id="333" r:id="rId17"/>
    <p:sldId id="284" r:id="rId18"/>
  </p:sldIdLst>
  <p:sldSz cx="9144000" cy="6858000" type="screen4x3"/>
  <p:notesSz cx="6858000" cy="9144000"/>
  <p:embeddedFontLst>
    <p:embeddedFont>
      <p:font typeface="Abadi" panose="020B06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Maiandra GD" panose="020E0502030308020204" pitchFamily="34" charset="0"/>
      <p:regular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4660"/>
  </p:normalViewPr>
  <p:slideViewPr>
    <p:cSldViewPr>
      <p:cViewPr varScale="1">
        <p:scale>
          <a:sx n="108" d="100"/>
          <a:sy n="108" d="100"/>
        </p:scale>
        <p:origin x="156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multiplicatifs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Combinaisons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46D0237B-75DC-4482-AEB6-971472510F0D}"/>
              </a:ext>
            </a:extLst>
          </p:cNvPr>
          <p:cNvSpPr txBox="1"/>
          <p:nvPr/>
        </p:nvSpPr>
        <p:spPr>
          <a:xfrm>
            <a:off x="-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chercher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51B717-6203-45DE-88FF-193A4EC4E7CC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	    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combinaisons possibles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34BDF84-0E3B-4C6C-B179-9F8288E8762D}"/>
              </a:ext>
            </a:extLst>
          </p:cNvPr>
          <p:cNvSpPr txBox="1"/>
          <p:nvPr/>
        </p:nvSpPr>
        <p:spPr>
          <a:xfrm>
            <a:off x="6" y="983060"/>
            <a:ext cx="9143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connais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possibilités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chaque élément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u="sng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40033A-1C0E-410E-8EF9-48DC321D15E0}"/>
              </a:ext>
            </a:extLst>
          </p:cNvPr>
          <p:cNvSpPr txBox="1"/>
          <p:nvPr/>
        </p:nvSpPr>
        <p:spPr>
          <a:xfrm>
            <a:off x="0" y="198952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Je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possibilités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chaque élément.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4F73ED-777E-4115-B2EA-616E2129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3" y="4511984"/>
            <a:ext cx="4215773" cy="23460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04741D-84DA-47BF-ADF5-3576CECE511F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02A10B78-A870-4735-A70F-6AB82271AF11}"/>
              </a:ext>
            </a:extLst>
          </p:cNvPr>
          <p:cNvSpPr/>
          <p:nvPr/>
        </p:nvSpPr>
        <p:spPr>
          <a:xfrm rot="7538372">
            <a:off x="5971886" y="4390754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441E5A-AD05-4459-B6EF-1F8AE11F3744}"/>
              </a:ext>
            </a:extLst>
          </p:cNvPr>
          <p:cNvSpPr txBox="1"/>
          <p:nvPr/>
        </p:nvSpPr>
        <p:spPr>
          <a:xfrm>
            <a:off x="-6" y="296585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d’autres exemples.</a:t>
            </a:r>
          </a:p>
        </p:txBody>
      </p:sp>
    </p:spTree>
    <p:extLst>
      <p:ext uri="{BB962C8B-B14F-4D97-AF65-F5344CB8AC3E}">
        <p14:creationId xmlns:p14="http://schemas.microsoft.com/office/powerpoint/2010/main" val="6740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2" grpId="0"/>
      <p:bldP spid="22" grpId="1"/>
      <p:bldP spid="18" grpId="0"/>
      <p:bldP spid="18" grpId="1"/>
      <p:bldP spid="25" grpId="0" animBg="1"/>
      <p:bldP spid="25" grpId="1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1DB7BBD-55E8-43D1-9AB0-71287B64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3" y="4511984"/>
            <a:ext cx="4215773" cy="2346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Le président d’un club commande de nouveaux maillots. Il a le choix entre 8 couleurs, 3 modèles de col et 6 formes de lettres.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Entre combien de maillots doit-il choisir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206084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6641684" y="553375"/>
            <a:ext cx="184308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4673131" y="567935"/>
            <a:ext cx="184308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4510866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53291" y="577583"/>
            <a:ext cx="1422365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1" y="206084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maillots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64F92C-CF89-4071-811A-FA19795FA709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66AD33-C6DB-4DDD-9757-C8EDBD504F9A}"/>
              </a:ext>
            </a:extLst>
          </p:cNvPr>
          <p:cNvSpPr txBox="1"/>
          <p:nvPr/>
        </p:nvSpPr>
        <p:spPr>
          <a:xfrm>
            <a:off x="0" y="2577942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choisir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DD2790-B32D-45F1-924A-A08C0722FF84}"/>
              </a:ext>
            </a:extLst>
          </p:cNvPr>
          <p:cNvSpPr txBox="1"/>
          <p:nvPr/>
        </p:nvSpPr>
        <p:spPr>
          <a:xfrm>
            <a:off x="3101031" y="2577942"/>
            <a:ext cx="211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couleurs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84683A-C59D-4EC1-A601-E908498C74E9}"/>
              </a:ext>
            </a:extLst>
          </p:cNvPr>
          <p:cNvSpPr txBox="1"/>
          <p:nvPr/>
        </p:nvSpPr>
        <p:spPr>
          <a:xfrm>
            <a:off x="5049933" y="2579060"/>
            <a:ext cx="240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modèles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CF7408-8758-4492-BA36-4E05DDE3C2E1}"/>
              </a:ext>
            </a:extLst>
          </p:cNvPr>
          <p:cNvSpPr txBox="1"/>
          <p:nvPr/>
        </p:nvSpPr>
        <p:spPr>
          <a:xfrm>
            <a:off x="7020272" y="257794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 formes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0344E-2F90-4CB9-845E-F018EC14682C}"/>
              </a:ext>
            </a:extLst>
          </p:cNvPr>
          <p:cNvSpPr/>
          <p:nvPr/>
        </p:nvSpPr>
        <p:spPr>
          <a:xfrm>
            <a:off x="1115616" y="1051526"/>
            <a:ext cx="151216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538828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869211" y="615140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1DB7BBD-55E8-43D1-9AB0-71287B64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3" y="4511984"/>
            <a:ext cx="4215773" cy="2346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Le président d’un club commande de nouveaux maillots. Il a le choix entre 8 couleurs, 3 modèles de col et 6 formes de lettres.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Entre combien de maillots doit-il choisir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4510866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64F92C-CF89-4071-811A-FA19795FA709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538828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869211" y="615140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33C365E-81FC-465D-BD08-4886CFCA3DA2}"/>
              </a:ext>
            </a:extLst>
          </p:cNvPr>
          <p:cNvSpPr txBox="1"/>
          <p:nvPr/>
        </p:nvSpPr>
        <p:spPr>
          <a:xfrm>
            <a:off x="0" y="20825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0C15DFE-753B-401E-B073-23902837F144}"/>
              </a:ext>
            </a:extLst>
          </p:cNvPr>
          <p:cNvSpPr txBox="1"/>
          <p:nvPr/>
        </p:nvSpPr>
        <p:spPr>
          <a:xfrm>
            <a:off x="0" y="2667369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8 x 3 x 6 =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72A740E-DC63-4D10-A83D-7836FE29E752}"/>
              </a:ext>
            </a:extLst>
          </p:cNvPr>
          <p:cNvSpPr txBox="1"/>
          <p:nvPr/>
        </p:nvSpPr>
        <p:spPr>
          <a:xfrm>
            <a:off x="2195736" y="266736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144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5AB2E06-0C55-4EFF-9DFC-BFB9446FA4B7}"/>
              </a:ext>
            </a:extLst>
          </p:cNvPr>
          <p:cNvSpPr txBox="1"/>
          <p:nvPr/>
        </p:nvSpPr>
        <p:spPr>
          <a:xfrm>
            <a:off x="0" y="32521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président doit choisir entre 144 maillots.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0" grpId="0"/>
      <p:bldP spid="28" grpId="0"/>
      <p:bldP spid="33" grpId="0"/>
      <p:bldP spid="22" grpId="0"/>
      <p:bldP spid="22" grpId="1"/>
      <p:bldP spid="29" grpId="0"/>
      <p:bldP spid="29" grpId="1"/>
      <p:bldP spid="34" grpId="0"/>
      <p:bldP spid="34" grpId="1"/>
      <p:bldP spid="35" grpId="0"/>
      <p:bldP spid="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83024F-9F47-44C6-A81B-AF4DED9C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956" y="3729671"/>
            <a:ext cx="4366088" cy="31283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imprimer des cartes de vœux, j’ai le choix entre 5 tailles de cartes, 4 illustrations, 8 textes et 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 couleurs d’encre.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modèles de cartes sont possibles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2060848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4241084" y="554398"/>
            <a:ext cx="243880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3376988" y="113674"/>
            <a:ext cx="2707180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383056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1041748" y="554398"/>
            <a:ext cx="3059832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0" y="2060848"/>
            <a:ext cx="361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cartes de vœux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66AD33-C6DB-4DDD-9757-C8EDBD504F9A}"/>
              </a:ext>
            </a:extLst>
          </p:cNvPr>
          <p:cNvSpPr txBox="1"/>
          <p:nvPr/>
        </p:nvSpPr>
        <p:spPr>
          <a:xfrm>
            <a:off x="0" y="3143634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choisir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DD2790-B32D-45F1-924A-A08C0722FF84}"/>
              </a:ext>
            </a:extLst>
          </p:cNvPr>
          <p:cNvSpPr txBox="1"/>
          <p:nvPr/>
        </p:nvSpPr>
        <p:spPr>
          <a:xfrm>
            <a:off x="3101031" y="3143634"/>
            <a:ext cx="211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 tailles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84683A-C59D-4EC1-A601-E908498C74E9}"/>
              </a:ext>
            </a:extLst>
          </p:cNvPr>
          <p:cNvSpPr txBox="1"/>
          <p:nvPr/>
        </p:nvSpPr>
        <p:spPr>
          <a:xfrm>
            <a:off x="4617468" y="3143380"/>
            <a:ext cx="275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 illustrations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CF7408-8758-4492-BA36-4E05DDE3C2E1}"/>
              </a:ext>
            </a:extLst>
          </p:cNvPr>
          <p:cNvSpPr txBox="1"/>
          <p:nvPr/>
        </p:nvSpPr>
        <p:spPr>
          <a:xfrm>
            <a:off x="7176882" y="3143634"/>
            <a:ext cx="171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 textes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0344E-2F90-4CB9-845E-F018EC14682C}"/>
              </a:ext>
            </a:extLst>
          </p:cNvPr>
          <p:cNvSpPr/>
          <p:nvPr/>
        </p:nvSpPr>
        <p:spPr>
          <a:xfrm>
            <a:off x="6819390" y="554398"/>
            <a:ext cx="142501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4690941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869211" y="548208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3082FB-9A84-4911-89DA-CC979933602E}"/>
              </a:ext>
            </a:extLst>
          </p:cNvPr>
          <p:cNvSpPr/>
          <p:nvPr/>
        </p:nvSpPr>
        <p:spPr>
          <a:xfrm>
            <a:off x="95044" y="1070237"/>
            <a:ext cx="188466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8FA510-A224-4485-93B6-32F186334C6C}"/>
              </a:ext>
            </a:extLst>
          </p:cNvPr>
          <p:cNvSpPr txBox="1"/>
          <p:nvPr/>
        </p:nvSpPr>
        <p:spPr>
          <a:xfrm>
            <a:off x="2952" y="2558605"/>
            <a:ext cx="532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nombre d’éléments est de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EF4853C-DE93-4340-8DDD-5738D4A99DC6}"/>
              </a:ext>
            </a:extLst>
          </p:cNvPr>
          <p:cNvSpPr txBox="1"/>
          <p:nvPr/>
        </p:nvSpPr>
        <p:spPr>
          <a:xfrm>
            <a:off x="5266768" y="2560441"/>
            <a:ext cx="5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0AD7B54-A4DE-4B1C-82A2-C019ECB72D1D}"/>
              </a:ext>
            </a:extLst>
          </p:cNvPr>
          <p:cNvSpPr txBox="1"/>
          <p:nvPr/>
        </p:nvSpPr>
        <p:spPr>
          <a:xfrm>
            <a:off x="0" y="3639882"/>
            <a:ext cx="211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 couleurs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1011EE4-61A0-4E83-AB88-6FF0866F8E4C}"/>
              </a:ext>
            </a:extLst>
          </p:cNvPr>
          <p:cNvSpPr txBox="1"/>
          <p:nvPr/>
        </p:nvSpPr>
        <p:spPr>
          <a:xfrm>
            <a:off x="2864101" y="623731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33" grpId="0"/>
      <p:bldP spid="22" grpId="0" animBg="1"/>
      <p:bldP spid="22" grpId="1" animBg="1"/>
      <p:bldP spid="29" grpId="0"/>
      <p:bldP spid="29" grpId="1"/>
      <p:bldP spid="34" grpId="0"/>
      <p:bldP spid="34" grpId="1"/>
      <p:bldP spid="35" grpId="0"/>
      <p:bldP spid="35" grpId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83024F-9F47-44C6-A81B-AF4DED9C74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956" y="3729671"/>
            <a:ext cx="4366088" cy="31283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imprimer des cartes de vœux, j’ai le choix entre 5 tailles de cartes, 4 illustrations, 8 textes et </a:t>
            </a:r>
          </a:p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 couleurs d’encre.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modèles de cartes sont possibles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383056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4690941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869211" y="548208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1011EE4-61A0-4E83-AB88-6FF0866F8E4C}"/>
              </a:ext>
            </a:extLst>
          </p:cNvPr>
          <p:cNvSpPr txBox="1"/>
          <p:nvPr/>
        </p:nvSpPr>
        <p:spPr>
          <a:xfrm>
            <a:off x="2864101" y="6237312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D74A1DD-214B-45D7-9673-0CEF99085235}"/>
              </a:ext>
            </a:extLst>
          </p:cNvPr>
          <p:cNvSpPr txBox="1"/>
          <p:nvPr/>
        </p:nvSpPr>
        <p:spPr>
          <a:xfrm>
            <a:off x="0" y="20825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A97EE5D-15CC-4C76-B2CB-0E0ECB433279}"/>
              </a:ext>
            </a:extLst>
          </p:cNvPr>
          <p:cNvSpPr txBox="1"/>
          <p:nvPr/>
        </p:nvSpPr>
        <p:spPr>
          <a:xfrm>
            <a:off x="0" y="2667369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5 x 4 x 8 x 5 =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A763870-AC6D-4DEE-8EDE-1345D847FCC6}"/>
              </a:ext>
            </a:extLst>
          </p:cNvPr>
          <p:cNvSpPr txBox="1"/>
          <p:nvPr/>
        </p:nvSpPr>
        <p:spPr>
          <a:xfrm>
            <a:off x="3131840" y="2667369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800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12732E4-3F2C-47A4-85F8-93127699A906}"/>
              </a:ext>
            </a:extLst>
          </p:cNvPr>
          <p:cNvSpPr txBox="1"/>
          <p:nvPr/>
        </p:nvSpPr>
        <p:spPr>
          <a:xfrm>
            <a:off x="0" y="32521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800 modèles de cartes sont possibles.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8" grpId="0"/>
      <p:bldP spid="33" grpId="0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1DB7BBD-55E8-43D1-9AB0-71287B64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3" y="4511984"/>
            <a:ext cx="4215773" cy="2346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un magasin de jeans, on propose 4 coupes différentes, 5 couleurs et 12 tailles.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jeans différents sont en vente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56792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on parle de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BBBD0C-9D1C-4D00-929D-04ED63216DE6}"/>
              </a:ext>
            </a:extLst>
          </p:cNvPr>
          <p:cNvSpPr/>
          <p:nvPr/>
        </p:nvSpPr>
        <p:spPr>
          <a:xfrm>
            <a:off x="4408042" y="568806"/>
            <a:ext cx="163961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81D758-3F36-492A-BF00-1BF639BF4173}"/>
              </a:ext>
            </a:extLst>
          </p:cNvPr>
          <p:cNvSpPr/>
          <p:nvPr/>
        </p:nvSpPr>
        <p:spPr>
          <a:xfrm>
            <a:off x="2051720" y="568806"/>
            <a:ext cx="194421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4510866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3A181-D7C0-4CBD-9A02-C00043EFF41F}"/>
              </a:ext>
            </a:extLst>
          </p:cNvPr>
          <p:cNvSpPr/>
          <p:nvPr/>
        </p:nvSpPr>
        <p:spPr>
          <a:xfrm>
            <a:off x="3572785" y="128476"/>
            <a:ext cx="999216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A4D96B-5D19-4446-9172-90AD516067BA}"/>
              </a:ext>
            </a:extLst>
          </p:cNvPr>
          <p:cNvSpPr txBox="1"/>
          <p:nvPr/>
        </p:nvSpPr>
        <p:spPr>
          <a:xfrm>
            <a:off x="2754051" y="1556792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jeans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64F92C-CF89-4071-811A-FA19795FA709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66AD33-C6DB-4DDD-9757-C8EDBD504F9A}"/>
              </a:ext>
            </a:extLst>
          </p:cNvPr>
          <p:cNvSpPr txBox="1"/>
          <p:nvPr/>
        </p:nvSpPr>
        <p:spPr>
          <a:xfrm>
            <a:off x="0" y="2577942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choisir 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DD2790-B32D-45F1-924A-A08C0722FF84}"/>
              </a:ext>
            </a:extLst>
          </p:cNvPr>
          <p:cNvSpPr txBox="1"/>
          <p:nvPr/>
        </p:nvSpPr>
        <p:spPr>
          <a:xfrm>
            <a:off x="3101031" y="2577942"/>
            <a:ext cx="211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 coupes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84683A-C59D-4EC1-A601-E908498C74E9}"/>
              </a:ext>
            </a:extLst>
          </p:cNvPr>
          <p:cNvSpPr txBox="1"/>
          <p:nvPr/>
        </p:nvSpPr>
        <p:spPr>
          <a:xfrm>
            <a:off x="5049933" y="2579060"/>
            <a:ext cx="240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 couleurs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CF7408-8758-4492-BA36-4E05DDE3C2E1}"/>
              </a:ext>
            </a:extLst>
          </p:cNvPr>
          <p:cNvSpPr txBox="1"/>
          <p:nvPr/>
        </p:nvSpPr>
        <p:spPr>
          <a:xfrm>
            <a:off x="7020272" y="257794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 tailles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30344E-2F90-4CB9-845E-F018EC14682C}"/>
              </a:ext>
            </a:extLst>
          </p:cNvPr>
          <p:cNvSpPr/>
          <p:nvPr/>
        </p:nvSpPr>
        <p:spPr>
          <a:xfrm>
            <a:off x="6696236" y="71829"/>
            <a:ext cx="1620180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538828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754051" y="6151402"/>
            <a:ext cx="66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5AFAA43-0B1B-4CE4-B8FD-42B551F7673E}"/>
              </a:ext>
            </a:extLst>
          </p:cNvPr>
          <p:cNvSpPr txBox="1"/>
          <p:nvPr/>
        </p:nvSpPr>
        <p:spPr>
          <a:xfrm>
            <a:off x="-64496" y="2065392"/>
            <a:ext cx="532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Le nombre d’éléments est de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A1E7424-482C-4599-B7F0-78C4C105E0BE}"/>
              </a:ext>
            </a:extLst>
          </p:cNvPr>
          <p:cNvSpPr txBox="1"/>
          <p:nvPr/>
        </p:nvSpPr>
        <p:spPr>
          <a:xfrm>
            <a:off x="5199320" y="2067228"/>
            <a:ext cx="5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2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8" grpId="0" animBg="1"/>
      <p:bldP spid="18" grpId="1" animBg="1"/>
      <p:bldP spid="23" grpId="0" animBg="1"/>
      <p:bldP spid="23" grpId="1" animBg="1"/>
      <p:bldP spid="30" grpId="0"/>
      <p:bldP spid="31" grpId="0" animBg="1"/>
      <p:bldP spid="31" grpId="1" animBg="1"/>
      <p:bldP spid="32" grpId="0"/>
      <p:bldP spid="32" grpId="1"/>
      <p:bldP spid="20" grpId="0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33" grpId="0"/>
      <p:bldP spid="22" grpId="0"/>
      <p:bldP spid="22" grpId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1DB7BBD-55E8-43D1-9AB0-71287B64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3" y="4511984"/>
            <a:ext cx="4215773" cy="23460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un magasin de jeans, on propose 4 coupes différentes, 5 couleurs et 12 tailles.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jeans différents sont en vente ?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E587DA-9765-4DC3-97AD-3996EB9C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32377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69AB36E-D4B7-488A-A52F-15106457B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64" y="-2780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4C2F6FE-E4ED-4F30-85C2-2187BE7BD73F}"/>
              </a:ext>
            </a:extLst>
          </p:cNvPr>
          <p:cNvSpPr txBox="1"/>
          <p:nvPr/>
        </p:nvSpPr>
        <p:spPr>
          <a:xfrm>
            <a:off x="2869211" y="4510866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64F92C-CF89-4071-811A-FA19795FA709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6D061BF-2EB1-4469-992D-1342BE7F89BB}"/>
              </a:ext>
            </a:extLst>
          </p:cNvPr>
          <p:cNvSpPr txBox="1"/>
          <p:nvPr/>
        </p:nvSpPr>
        <p:spPr>
          <a:xfrm>
            <a:off x="2869211" y="5388283"/>
            <a:ext cx="38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03B834B-00C1-4E67-BF9A-8090BAEFF295}"/>
              </a:ext>
            </a:extLst>
          </p:cNvPr>
          <p:cNvSpPr txBox="1"/>
          <p:nvPr/>
        </p:nvSpPr>
        <p:spPr>
          <a:xfrm>
            <a:off x="2754051" y="6151402"/>
            <a:ext cx="66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DF8E840-5D91-4E3F-AC95-E8B46A716A7B}"/>
              </a:ext>
            </a:extLst>
          </p:cNvPr>
          <p:cNvSpPr txBox="1"/>
          <p:nvPr/>
        </p:nvSpPr>
        <p:spPr>
          <a:xfrm>
            <a:off x="-11848" y="15985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3E5F98-59DD-4638-897A-680719EA4C8E}"/>
              </a:ext>
            </a:extLst>
          </p:cNvPr>
          <p:cNvSpPr txBox="1"/>
          <p:nvPr/>
        </p:nvSpPr>
        <p:spPr>
          <a:xfrm>
            <a:off x="-11848" y="2183283"/>
            <a:ext cx="247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4 x 5 x 12 =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D8B1C38-B088-40E2-9349-B6DDFF90B49E}"/>
              </a:ext>
            </a:extLst>
          </p:cNvPr>
          <p:cNvSpPr txBox="1"/>
          <p:nvPr/>
        </p:nvSpPr>
        <p:spPr>
          <a:xfrm>
            <a:off x="2411760" y="2183283"/>
            <a:ext cx="164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240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4888427-7A63-4523-A00F-72B3F0CE1D34}"/>
              </a:ext>
            </a:extLst>
          </p:cNvPr>
          <p:cNvSpPr txBox="1"/>
          <p:nvPr/>
        </p:nvSpPr>
        <p:spPr>
          <a:xfrm>
            <a:off x="-11848" y="276805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Il y a 240 jeans différents en vente.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30" grpId="0"/>
      <p:bldP spid="20" grpId="0"/>
      <p:bldP spid="28" grpId="0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D68E8527-0B10-4FA4-85D2-44DFA3504B6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Gardons un exemple, et à vous de jouer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E7DF51-2A0D-4977-8926-C2BDA541E969}"/>
              </a:ext>
            </a:extLst>
          </p:cNvPr>
          <p:cNvSpPr txBox="1"/>
          <p:nvPr/>
        </p:nvSpPr>
        <p:spPr>
          <a:xfrm>
            <a:off x="0" y="786093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ma maison, j’ai le choix entre 2 formes de fenêtres, 4 couleurs de murs et 6 modèles de tuiles.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combinaisons puis-je faire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D41D78-E323-4BAF-8ECD-6776F19D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4" y="4509120"/>
            <a:ext cx="4215773" cy="23460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5DA0EDC-11A8-405C-A3D1-77B0F0D366E6}"/>
              </a:ext>
            </a:extLst>
          </p:cNvPr>
          <p:cNvSpPr txBox="1"/>
          <p:nvPr/>
        </p:nvSpPr>
        <p:spPr>
          <a:xfrm>
            <a:off x="2915817" y="45138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1E6D107-9204-4A69-8133-9D6C392B5ED0}"/>
              </a:ext>
            </a:extLst>
          </p:cNvPr>
          <p:cNvSpPr txBox="1"/>
          <p:nvPr/>
        </p:nvSpPr>
        <p:spPr>
          <a:xfrm>
            <a:off x="2915817" y="53897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0E2E90-8BA5-4559-A08A-7DBD23F0A6C2}"/>
              </a:ext>
            </a:extLst>
          </p:cNvPr>
          <p:cNvSpPr txBox="1"/>
          <p:nvPr/>
        </p:nvSpPr>
        <p:spPr>
          <a:xfrm>
            <a:off x="2915817" y="61653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F0F0F3B-552B-4646-AEDA-CEAD1FB96D0C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35D6392-8464-4D2E-88F3-F891A5CBC3EF}"/>
              </a:ext>
            </a:extLst>
          </p:cNvPr>
          <p:cNvSpPr txBox="1"/>
          <p:nvPr/>
        </p:nvSpPr>
        <p:spPr>
          <a:xfrm>
            <a:off x="0" y="2546542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 x 4 x 6 =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E9A5D25-A0A6-4DC6-94DE-85C4DCD617C0}"/>
              </a:ext>
            </a:extLst>
          </p:cNvPr>
          <p:cNvSpPr txBox="1"/>
          <p:nvPr/>
        </p:nvSpPr>
        <p:spPr>
          <a:xfrm>
            <a:off x="2267744" y="2546542"/>
            <a:ext cx="11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2AB3A8A-87BE-4700-8F94-777D9588D5FF}"/>
              </a:ext>
            </a:extLst>
          </p:cNvPr>
          <p:cNvSpPr txBox="1"/>
          <p:nvPr/>
        </p:nvSpPr>
        <p:spPr>
          <a:xfrm>
            <a:off x="0" y="31313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Je peux faire 48 combinaisons différentes.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1" grpId="0" animBg="1"/>
      <p:bldP spid="11" grpId="1" animBg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Cette leçon porte sur des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multiplicatifs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2964" y="102003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Un problème multiplicatif est un problème qui peut être résolu par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multiplication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ou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division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6F718B-C6C4-497E-B482-1C0300AA255A}"/>
              </a:ext>
            </a:extLst>
          </p:cNvPr>
          <p:cNvSpPr txBox="1"/>
          <p:nvPr/>
        </p:nvSpPr>
        <p:spPr>
          <a:xfrm>
            <a:off x="2964" y="26906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la bonne opération, il faut bien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comprendre le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8B9077-CE93-4BE1-BAAA-D320750FFD09}"/>
              </a:ext>
            </a:extLst>
          </p:cNvPr>
          <p:cNvSpPr txBox="1"/>
          <p:nvPr/>
        </p:nvSpPr>
        <p:spPr>
          <a:xfrm>
            <a:off x="-2964" y="390692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Pour vous aider à bien comprendre un problème, nous allons étudier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différentes sortes de problèmes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1" grpId="0"/>
      <p:bldP spid="11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Dans cette leçon, nous allons aborder les problèmes de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combinaisons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situation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pour bien comprendre.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67874E-8334-4C9E-8FF0-2CC4DF4144CE}"/>
              </a:ext>
            </a:extLst>
          </p:cNvPr>
          <p:cNvSpPr/>
          <p:nvPr/>
        </p:nvSpPr>
        <p:spPr>
          <a:xfrm>
            <a:off x="611554" y="764704"/>
            <a:ext cx="7920880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Théo a 3 shorts, 2 teeshirts et 4 casquettes.</a:t>
            </a:r>
          </a:p>
          <a:p>
            <a:pPr>
              <a:spcAft>
                <a:spcPts val="0"/>
              </a:spcAft>
            </a:pPr>
            <a:r>
              <a:rPr lang="fr-FR" sz="3600" i="1" dirty="0"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Théo peut former 24 tenues différentes.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0E2C5-BA68-4D3C-BAF4-146AC98F82FF}"/>
              </a:ext>
            </a:extLst>
          </p:cNvPr>
          <p:cNvSpPr txBox="1"/>
          <p:nvPr/>
        </p:nvSpPr>
        <p:spPr>
          <a:xfrm>
            <a:off x="-6" y="30367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>
                <a:solidFill>
                  <a:srgbClr val="0070C0"/>
                </a:solidFill>
                <a:latin typeface="Maiandra GD" panose="020E0502030308020204" pitchFamily="34" charset="0"/>
              </a:rPr>
              <a:t>Définition du problème de combinaisons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6C5E6D-6057-42B9-9F78-CA71D0DF0077}"/>
              </a:ext>
            </a:extLst>
          </p:cNvPr>
          <p:cNvSpPr txBox="1"/>
          <p:nvPr/>
        </p:nvSpPr>
        <p:spPr>
          <a:xfrm>
            <a:off x="-6" y="364676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éléments 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permettent de faire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plusieurs combinaisons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654048-213E-4FDB-913C-8F85191714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5836" y="4887907"/>
            <a:ext cx="2952328" cy="19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2" grpId="1" animBg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Voyons un </a:t>
            </a:r>
            <a:r>
              <a:rPr lang="fr-FR" sz="3600" dirty="0">
                <a:solidFill>
                  <a:srgbClr val="FF0000"/>
                </a:solidFill>
                <a:latin typeface="Maiandra GD" panose="020E0502030308020204" pitchFamily="34" charset="0"/>
              </a:rPr>
              <a:t>premier problème</a:t>
            </a:r>
            <a:r>
              <a:rPr lang="fr-FR" sz="36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28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ma maison, j’ai le choix entre 2 formes de fenêtres, 4 couleurs de murs et 6 modèles de tuiles.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combinaisons puis-je faire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56966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ce type de problèmes, on ne parle que d’une seule chose.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8EB65B-2F3D-4550-B5C1-914CA5A8686F}"/>
              </a:ext>
            </a:extLst>
          </p:cNvPr>
          <p:cNvSpPr txBox="1"/>
          <p:nvPr/>
        </p:nvSpPr>
        <p:spPr>
          <a:xfrm>
            <a:off x="0" y="2550699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Ici, il s’agit de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FE4D0C-2364-4D5A-A246-7BE7E067AF8F}"/>
              </a:ext>
            </a:extLst>
          </p:cNvPr>
          <p:cNvSpPr txBox="1"/>
          <p:nvPr/>
        </p:nvSpPr>
        <p:spPr>
          <a:xfrm>
            <a:off x="2483768" y="2550699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modèles de maisons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1619672" y="116632"/>
            <a:ext cx="129614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5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ma maison, j’ai le choix entre 2 formes de fenêtres, 4 couleurs de murs et 6 modèles de tuiles.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combinaisons puis-je faire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55A27E-A051-4BE8-A672-E029DA351739}"/>
              </a:ext>
            </a:extLst>
          </p:cNvPr>
          <p:cNvSpPr txBox="1"/>
          <p:nvPr/>
        </p:nvSpPr>
        <p:spPr>
          <a:xfrm>
            <a:off x="0" y="168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y 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3 éléments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qui proposent plusieurs possibilités.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FFBCC-2BB9-4602-AF1C-112D09C7C073}"/>
              </a:ext>
            </a:extLst>
          </p:cNvPr>
          <p:cNvSpPr/>
          <p:nvPr/>
        </p:nvSpPr>
        <p:spPr>
          <a:xfrm>
            <a:off x="6012160" y="112322"/>
            <a:ext cx="1656184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033DF-831C-44ED-B1A5-2E338860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4" y="4509120"/>
            <a:ext cx="4215773" cy="234601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A047A7C-1DC1-4330-82D4-D435F522396B}"/>
              </a:ext>
            </a:extLst>
          </p:cNvPr>
          <p:cNvSpPr txBox="1"/>
          <p:nvPr/>
        </p:nvSpPr>
        <p:spPr>
          <a:xfrm>
            <a:off x="-7904" y="2705327"/>
            <a:ext cx="341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On peut choisir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D033EC-60D0-4E4F-A4ED-0C49924FD23A}"/>
              </a:ext>
            </a:extLst>
          </p:cNvPr>
          <p:cNvSpPr txBox="1"/>
          <p:nvPr/>
        </p:nvSpPr>
        <p:spPr>
          <a:xfrm>
            <a:off x="3093127" y="2705327"/>
            <a:ext cx="211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 formes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915817" y="45138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DF4AB64-4AAD-485B-BB5C-BED59C754B7B}"/>
              </a:ext>
            </a:extLst>
          </p:cNvPr>
          <p:cNvSpPr txBox="1"/>
          <p:nvPr/>
        </p:nvSpPr>
        <p:spPr>
          <a:xfrm>
            <a:off x="4932040" y="2706445"/>
            <a:ext cx="211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 couleurs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993B2-27C5-4B2F-BCD1-15367193B8D1}"/>
              </a:ext>
            </a:extLst>
          </p:cNvPr>
          <p:cNvSpPr/>
          <p:nvPr/>
        </p:nvSpPr>
        <p:spPr>
          <a:xfrm>
            <a:off x="1655676" y="568806"/>
            <a:ext cx="1908211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2915817" y="53897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99594E-ABB6-4B83-B0D3-36002BE42B70}"/>
              </a:ext>
            </a:extLst>
          </p:cNvPr>
          <p:cNvSpPr/>
          <p:nvPr/>
        </p:nvSpPr>
        <p:spPr>
          <a:xfrm>
            <a:off x="5453842" y="582279"/>
            <a:ext cx="1908211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05D3EC-DA34-432D-93EF-927847513459}"/>
              </a:ext>
            </a:extLst>
          </p:cNvPr>
          <p:cNvSpPr txBox="1"/>
          <p:nvPr/>
        </p:nvSpPr>
        <p:spPr>
          <a:xfrm>
            <a:off x="7020273" y="2705327"/>
            <a:ext cx="216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 modèles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FF5B-3E73-4F32-8588-087CC799B251}"/>
              </a:ext>
            </a:extLst>
          </p:cNvPr>
          <p:cNvSpPr txBox="1"/>
          <p:nvPr/>
        </p:nvSpPr>
        <p:spPr>
          <a:xfrm>
            <a:off x="2915817" y="61653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 animBg="1"/>
      <p:bldP spid="8" grpId="1" animBg="1"/>
      <p:bldP spid="20" grpId="0"/>
      <p:bldP spid="20" grpId="1"/>
      <p:bldP spid="21" grpId="0"/>
      <p:bldP spid="21" grpId="1"/>
      <p:bldP spid="22" grpId="0"/>
      <p:bldP spid="24" grpId="0"/>
      <p:bldP spid="24" grpId="1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ma maison, j’ai le choix entre 2 formes de fenêtres, 4 couleurs de murs et 6 modèles de tuiles.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combinaisons puis-je faire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033DF-831C-44ED-B1A5-2E338860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4" y="4509120"/>
            <a:ext cx="4215773" cy="23460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915817" y="45138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2915817" y="53897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FF5B-3E73-4F32-8588-087CC799B251}"/>
              </a:ext>
            </a:extLst>
          </p:cNvPr>
          <p:cNvSpPr txBox="1"/>
          <p:nvPr/>
        </p:nvSpPr>
        <p:spPr>
          <a:xfrm>
            <a:off x="2915817" y="61653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800FEE-8D5B-4CD9-B6A7-C1206003E643}"/>
              </a:ext>
            </a:extLst>
          </p:cNvPr>
          <p:cNvSpPr txBox="1"/>
          <p:nvPr/>
        </p:nvSpPr>
        <p:spPr>
          <a:xfrm>
            <a:off x="0" y="1556792"/>
            <a:ext cx="30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DD0684-E775-47D9-BC43-4AB12E3DB0FC}"/>
              </a:ext>
            </a:extLst>
          </p:cNvPr>
          <p:cNvSpPr txBox="1"/>
          <p:nvPr/>
        </p:nvSpPr>
        <p:spPr>
          <a:xfrm>
            <a:off x="2992140" y="1569237"/>
            <a:ext cx="613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nombre de combinaisons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CDD98BDF-D21F-43F9-B00E-33E3BA8BB0C8}"/>
              </a:ext>
            </a:extLst>
          </p:cNvPr>
          <p:cNvSpPr/>
          <p:nvPr/>
        </p:nvSpPr>
        <p:spPr>
          <a:xfrm rot="8323792">
            <a:off x="6121581" y="4623326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55A6C7-21B3-427A-BE56-9CF70ED943E0}"/>
              </a:ext>
            </a:extLst>
          </p:cNvPr>
          <p:cNvSpPr txBox="1"/>
          <p:nvPr/>
        </p:nvSpPr>
        <p:spPr>
          <a:xfrm>
            <a:off x="-14804" y="20306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13BCD49-BBFF-47F1-8DEB-7526D030AC5C}"/>
              </a:ext>
            </a:extLst>
          </p:cNvPr>
          <p:cNvSpPr txBox="1"/>
          <p:nvPr/>
        </p:nvSpPr>
        <p:spPr>
          <a:xfrm>
            <a:off x="-14804" y="253770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suffit de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multiplier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nombre de possibilités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chaque élément.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2386D0-705E-4686-96AA-8A965C39137B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8" grpId="0"/>
      <p:bldP spid="19" grpId="0"/>
      <p:bldP spid="1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36B109-8E92-4611-A7EC-B9E4F04D9C56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ma maison, j’ai le choix entre 2 formes de fenêtres, 4 couleurs de murs et 6 modèles de tuiles.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Combien de combinaisons puis-je faire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033DF-831C-44ED-B1A5-2E338860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14" y="4509120"/>
            <a:ext cx="4215773" cy="23460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877F23E-BF1F-4E65-ABFC-D670528BF698}"/>
              </a:ext>
            </a:extLst>
          </p:cNvPr>
          <p:cNvSpPr txBox="1"/>
          <p:nvPr/>
        </p:nvSpPr>
        <p:spPr>
          <a:xfrm>
            <a:off x="2915817" y="45138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2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DF5A489-CC50-4B54-A887-43627F5900E4}"/>
              </a:ext>
            </a:extLst>
          </p:cNvPr>
          <p:cNvSpPr txBox="1"/>
          <p:nvPr/>
        </p:nvSpPr>
        <p:spPr>
          <a:xfrm>
            <a:off x="2915817" y="538974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136FF5B-3E73-4F32-8588-087CC799B251}"/>
              </a:ext>
            </a:extLst>
          </p:cNvPr>
          <p:cNvSpPr txBox="1"/>
          <p:nvPr/>
        </p:nvSpPr>
        <p:spPr>
          <a:xfrm>
            <a:off x="2915817" y="61653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800FEE-8D5B-4CD9-B6A7-C1206003E643}"/>
              </a:ext>
            </a:extLst>
          </p:cNvPr>
          <p:cNvSpPr txBox="1"/>
          <p:nvPr/>
        </p:nvSpPr>
        <p:spPr>
          <a:xfrm>
            <a:off x="0" y="1556792"/>
            <a:ext cx="30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cherchons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DD0684-E775-47D9-BC43-4AB12E3DB0FC}"/>
              </a:ext>
            </a:extLst>
          </p:cNvPr>
          <p:cNvSpPr txBox="1"/>
          <p:nvPr/>
        </p:nvSpPr>
        <p:spPr>
          <a:xfrm>
            <a:off x="2992140" y="1569237"/>
            <a:ext cx="613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 nombre de combinaisons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55A6C7-21B3-427A-BE56-9CF70ED943E0}"/>
              </a:ext>
            </a:extLst>
          </p:cNvPr>
          <p:cNvSpPr txBox="1"/>
          <p:nvPr/>
        </p:nvSpPr>
        <p:spPr>
          <a:xfrm>
            <a:off x="-14804" y="20306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Quelle opération doit-on poser 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2386D0-705E-4686-96AA-8A965C39137B}"/>
              </a:ext>
            </a:extLst>
          </p:cNvPr>
          <p:cNvSpPr txBox="1"/>
          <p:nvPr/>
        </p:nvSpPr>
        <p:spPr>
          <a:xfrm>
            <a:off x="5049851" y="5388284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?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DB59A8-BE27-4A3C-92B9-6211BE7B8A42}"/>
              </a:ext>
            </a:extLst>
          </p:cNvPr>
          <p:cNvSpPr txBox="1"/>
          <p:nvPr/>
        </p:nvSpPr>
        <p:spPr>
          <a:xfrm>
            <a:off x="0" y="2546542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2 x 4 x 6 =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655881-3EE7-4AAF-9135-49BC1860583E}"/>
              </a:ext>
            </a:extLst>
          </p:cNvPr>
          <p:cNvSpPr txBox="1"/>
          <p:nvPr/>
        </p:nvSpPr>
        <p:spPr>
          <a:xfrm>
            <a:off x="2267744" y="2546542"/>
            <a:ext cx="114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48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52CE0A1-4323-469A-9105-E2C077D0DA47}"/>
              </a:ext>
            </a:extLst>
          </p:cNvPr>
          <p:cNvSpPr txBox="1"/>
          <p:nvPr/>
        </p:nvSpPr>
        <p:spPr>
          <a:xfrm>
            <a:off x="0" y="31313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Je peux faire 48 combinaisons différentes.</a:t>
            </a:r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6" grpId="0"/>
      <p:bldP spid="29" grpId="0"/>
      <p:bldP spid="15" grpId="0"/>
      <p:bldP spid="16" grpId="0"/>
      <p:bldP spid="18" grpId="0"/>
      <p:bldP spid="13" grpId="0"/>
      <p:bldP spid="13" grpId="1"/>
      <p:bldP spid="14" grpId="0"/>
      <p:bldP spid="14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781</Words>
  <Application>Microsoft Office PowerPoint</Application>
  <PresentationFormat>Affichage à l'écran (4:3)</PresentationFormat>
  <Paragraphs>152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Calibri</vt:lpstr>
      <vt:lpstr>Cambria Math</vt:lpstr>
      <vt:lpstr>Abadi</vt:lpstr>
      <vt:lpstr>Arial</vt:lpstr>
      <vt:lpstr>Maiandra GD</vt:lpstr>
      <vt:lpstr>Wingdings</vt:lpstr>
      <vt:lpstr>Thème Office</vt:lpstr>
      <vt:lpstr>Problèmes multiplicatifs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162</cp:revision>
  <dcterms:created xsi:type="dcterms:W3CDTF">2013-01-27T09:55:18Z</dcterms:created>
  <dcterms:modified xsi:type="dcterms:W3CDTF">2019-08-03T11:09:54Z</dcterms:modified>
</cp:coreProperties>
</file>