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71" r:id="rId3"/>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120" d="100"/>
          <a:sy n="120" d="100"/>
        </p:scale>
        <p:origin x="-508" y="3980"/>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3077282"/>
            <a:ext cx="5829300" cy="2123369"/>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573264"/>
            <a:ext cx="1157288" cy="12208228"/>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57175" y="573264"/>
            <a:ext cx="3357563" cy="1220822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3"/>
            <a:ext cx="5829300" cy="1967442"/>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96699"/>
            <a:ext cx="6172200" cy="1651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94405"/>
            <a:ext cx="2256235" cy="1678517"/>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0"/>
            <a:ext cx="4114800" cy="818622"/>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6F2904C-3226-48BF-BE71-4A9AF03FB14B}" type="datetimeFigureOut">
              <a:rPr lang="fr-FR" smtClean="0"/>
              <a:pPr/>
              <a:t>06/07/2020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EE94916-A003-465E-864D-35CF1A972EA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86F2904C-3226-48BF-BE71-4A9AF03FB14B}" type="datetimeFigureOut">
              <a:rPr lang="fr-FR" smtClean="0"/>
              <a:pPr/>
              <a:t>06/07/2020</a:t>
            </a:fld>
            <a:endParaRPr lang="fr-FR"/>
          </a:p>
        </p:txBody>
      </p:sp>
      <p:sp>
        <p:nvSpPr>
          <p:cNvPr id="5" name="Espace réservé du pied de page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EE94916-A003-465E-864D-35CF1A972EA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lair\Desktop\modèles\fonds\fonds\0e78cc85ad6080a9d1bbd6f11db5193c.jpg"/>
          <p:cNvPicPr>
            <a:picLocks noChangeAspect="1" noChangeArrowheads="1"/>
          </p:cNvPicPr>
          <p:nvPr/>
        </p:nvPicPr>
        <p:blipFill>
          <a:blip r:embed="rId3" cstate="print">
            <a:lum bright="10000"/>
          </a:blip>
          <a:srcRect/>
          <a:stretch>
            <a:fillRect/>
          </a:stretch>
        </p:blipFill>
        <p:spPr bwMode="auto">
          <a:xfrm rot="16200000">
            <a:off x="-1524000" y="1524000"/>
            <a:ext cx="9906000" cy="6858000"/>
          </a:xfrm>
          <a:prstGeom prst="rect">
            <a:avLst/>
          </a:prstGeom>
          <a:noFill/>
        </p:spPr>
      </p:pic>
      <p:sp>
        <p:nvSpPr>
          <p:cNvPr id="1027" name="Rectangle 3"/>
          <p:cNvSpPr>
            <a:spLocks noChangeArrowheads="1"/>
          </p:cNvSpPr>
          <p:nvPr/>
        </p:nvSpPr>
        <p:spPr bwMode="auto">
          <a:xfrm>
            <a:off x="3714752" y="881034"/>
            <a:ext cx="2680157" cy="600164"/>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rgbClr val="EF6C7E"/>
                </a:solidFill>
                <a:effectLst/>
                <a:latin typeface="DK The Cats Whiskers" pitchFamily="50" charset="0"/>
                <a:cs typeface="Arial" pitchFamily="34" charset="0"/>
              </a:rPr>
              <a:t>Les sorties scolaires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000000"/>
                </a:solidFill>
                <a:effectLst/>
                <a:latin typeface="Ruluko"/>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714356" y="1719168"/>
            <a:ext cx="5929354" cy="7217336"/>
          </a:xfrm>
          <a:prstGeom prst="rect">
            <a:avLst/>
          </a:prstGeom>
          <a:noFill/>
          <a:ln w="9525">
            <a:noFill/>
            <a:miter lim="800000"/>
            <a:headEnd/>
            <a:tailEnd/>
          </a:ln>
          <a:effectLst/>
        </p:spPr>
        <p:txBody>
          <a:bodyPr vert="horz" wrap="square" lIns="0" tIns="0" rIns="0" bIns="76176" numCol="1" anchor="ctr" anchorCtr="0" compatLnSpc="1">
            <a:prstTxWarp prst="textNoShape">
              <a:avLst/>
            </a:prstTxWarp>
            <a:spAutoFit/>
          </a:bodyPr>
          <a:lstStyle/>
          <a:p>
            <a:pPr lvl="0" algn="ctr" eaLnBrk="0" fontAlgn="base" hangingPunct="0">
              <a:spcBef>
                <a:spcPct val="0"/>
              </a:spcBef>
              <a:spcAft>
                <a:spcPct val="0"/>
              </a:spcAft>
            </a:pPr>
            <a:r>
              <a:rPr kumimoji="0" lang="fr-FR" sz="800" b="0" i="0" u="sng" strike="noStrike" cap="none" normalizeH="0" baseline="0" dirty="0" smtClean="0">
                <a:ln>
                  <a:noFill/>
                </a:ln>
                <a:effectLst/>
                <a:latin typeface="Adelyne" pitchFamily="2" charset="0"/>
                <a:cs typeface="Arial" pitchFamily="34" charset="0"/>
              </a:rPr>
              <a:t>CIRCULAIRE N° 99-136 DU 21 SEPTEMBRE 1999 et </a:t>
            </a:r>
            <a:r>
              <a:rPr lang="fr-FR" sz="800" u="sng" dirty="0" smtClean="0">
                <a:latin typeface="Adelyne" pitchFamily="2" charset="0"/>
              </a:rPr>
              <a:t>Circulaire n° 2013-106 du 16-7-2013 relative au transport et encadrement des élèves dans le cadre des sorties et voyages scolaires dans les premier et second </a:t>
            </a:r>
            <a:r>
              <a:rPr lang="fr-FR" sz="800" u="sng" dirty="0" smtClean="0">
                <a:latin typeface="Adelyne" pitchFamily="2" charset="0"/>
              </a:rPr>
              <a:t>degrés</a:t>
            </a:r>
          </a:p>
          <a:p>
            <a:pPr lvl="0" algn="ctr" eaLnBrk="0" fontAlgn="base" hangingPunct="0">
              <a:spcBef>
                <a:spcPct val="0"/>
              </a:spcBef>
              <a:spcAft>
                <a:spcPct val="0"/>
              </a:spcAft>
            </a:pPr>
            <a:endParaRPr kumimoji="0" lang="fr-FR" sz="1100" b="0" i="0" u="sng" strike="noStrike" cap="none" normalizeH="0" baseline="0" dirty="0" smtClean="0">
              <a:ln>
                <a:noFill/>
              </a:ln>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400" b="0" i="0" u="sng" strike="noStrike" cap="none" normalizeH="0" baseline="0" dirty="0" smtClean="0">
              <a:ln>
                <a:noFill/>
              </a:ln>
              <a:solidFill>
                <a:schemeClr val="tx1"/>
              </a:solidFill>
              <a:effectLst/>
              <a:latin typeface="Adelyne" pitchFamily="2" charset="0"/>
              <a:cs typeface="Arial" pitchFamily="34" charset="0"/>
            </a:endParaRPr>
          </a:p>
          <a:p>
            <a:pPr lvl="0" eaLnBrk="0" fontAlgn="base" hangingPunct="0">
              <a:spcBef>
                <a:spcPct val="0"/>
              </a:spcBef>
              <a:spcAft>
                <a:spcPct val="0"/>
              </a:spcAft>
            </a:pPr>
            <a:r>
              <a:rPr lang="fr-FR" sz="1100" u="sng" dirty="0" smtClean="0">
                <a:latin typeface="Adelyne" pitchFamily="2" charset="0"/>
              </a:rPr>
              <a:t>Les sorties organisées pendant les horaires habituels de la classe et ne comprenant pas la pause du déjeuner sont obligatoires pour les élèves. Les autres sorties sont facultatives. Dans ce cas, la souscription d'une </a:t>
            </a:r>
            <a:r>
              <a:rPr lang="fr-FR" sz="1100" u="sng" dirty="0" smtClean="0">
                <a:latin typeface="Adelyne" pitchFamily="2" charset="0"/>
              </a:rPr>
              <a:t>assurance (RC et IA) </a:t>
            </a:r>
            <a:r>
              <a:rPr lang="fr-FR" sz="1100" u="sng" dirty="0" smtClean="0">
                <a:latin typeface="Adelyne" pitchFamily="2" charset="0"/>
              </a:rPr>
              <a:t>est exigée</a:t>
            </a:r>
            <a:r>
              <a:rPr lang="fr-FR" sz="1100" u="sng" dirty="0" smtClean="0">
                <a:latin typeface="Adelyne" pitchFamily="2" charset="0"/>
              </a:rPr>
              <a:t>.</a:t>
            </a:r>
          </a:p>
          <a:p>
            <a:pPr lvl="0" eaLnBrk="0" fontAlgn="base" hangingPunct="0">
              <a:spcBef>
                <a:spcPct val="0"/>
              </a:spcBef>
              <a:spcAft>
                <a:spcPct val="0"/>
              </a:spcAft>
            </a:pPr>
            <a:endParaRPr lang="fr-FR" sz="1100" u="sng" dirty="0" smtClean="0">
              <a:latin typeface="Adelyne" pitchFamily="2" charset="0"/>
            </a:endParaRPr>
          </a:p>
          <a:p>
            <a:pPr lvl="0" eaLnBrk="0" fontAlgn="base" hangingPunct="0">
              <a:spcBef>
                <a:spcPct val="0"/>
              </a:spcBef>
              <a:spcAft>
                <a:spcPct val="0"/>
              </a:spcAft>
            </a:pPr>
            <a:endParaRPr lang="fr-FR" sz="1100" dirty="0" smtClean="0">
              <a:latin typeface="Adelyne" pitchFamily="2" charset="0"/>
            </a:endParaRPr>
          </a:p>
          <a:p>
            <a:pPr lvl="0" eaLnBrk="0" fontAlgn="base" hangingPunct="0">
              <a:spcBef>
                <a:spcPct val="0"/>
              </a:spcBef>
              <a:spcAft>
                <a:spcPct val="0"/>
              </a:spcAft>
            </a:pPr>
            <a:r>
              <a:rPr kumimoji="0" lang="fr-FR" sz="1100" b="1" i="0" u="sng" strike="noStrike" cap="none" normalizeH="0" baseline="0" dirty="0" smtClean="0">
                <a:ln>
                  <a:noFill/>
                </a:ln>
                <a:solidFill>
                  <a:srgbClr val="000000"/>
                </a:solidFill>
                <a:effectLst/>
                <a:latin typeface="Adelyne" pitchFamily="2" charset="0"/>
                <a:cs typeface="Arial" pitchFamily="34" charset="0"/>
              </a:rPr>
              <a:t>Les sorties scolaires relèvent de trois catégories :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400" b="0" i="0" u="none" strike="noStrike" cap="none" normalizeH="0" baseline="0" dirty="0" smtClean="0">
              <a:ln>
                <a:noFill/>
              </a:ln>
              <a:solidFill>
                <a:schemeClr val="tx1"/>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sz="1200" dirty="0" smtClean="0">
                <a:solidFill>
                  <a:srgbClr val="000000"/>
                </a:solidFill>
                <a:latin typeface="Adelyne" pitchFamily="2" charset="0"/>
                <a:cs typeface="Arial" pitchFamily="34" charset="0"/>
              </a:rPr>
              <a:t>*</a:t>
            </a:r>
            <a:r>
              <a:rPr kumimoji="0" lang="fr-FR" sz="1100" b="0" i="0" u="none" strike="noStrike" cap="none" normalizeH="0" baseline="0" dirty="0" smtClean="0">
                <a:ln>
                  <a:noFill/>
                </a:ln>
                <a:solidFill>
                  <a:srgbClr val="000000"/>
                </a:solidFill>
                <a:effectLst/>
                <a:latin typeface="Adelyne" pitchFamily="2" charset="0"/>
                <a:cs typeface="Arial" pitchFamily="34" charset="0"/>
              </a:rPr>
              <a:t> 1ère catégorie : </a:t>
            </a:r>
            <a:r>
              <a:rPr kumimoji="0" lang="fr-FR" sz="1100" b="1" i="0" u="none" strike="noStrike" cap="none" normalizeH="0" baseline="0" dirty="0" smtClean="0">
                <a:ln>
                  <a:noFill/>
                </a:ln>
                <a:solidFill>
                  <a:srgbClr val="000000"/>
                </a:solidFill>
                <a:effectLst/>
                <a:latin typeface="Adelyne" pitchFamily="2" charset="0"/>
                <a:cs typeface="Arial" pitchFamily="34" charset="0"/>
              </a:rPr>
              <a:t>Les sorties scolaires régulières, </a:t>
            </a:r>
            <a:r>
              <a:rPr kumimoji="0" lang="fr-FR" sz="1100" b="0" i="0" u="none" strike="noStrike" cap="none" normalizeH="0" baseline="0" dirty="0" smtClean="0">
                <a:ln>
                  <a:noFill/>
                </a:ln>
                <a:solidFill>
                  <a:srgbClr val="000000"/>
                </a:solidFill>
                <a:effectLst/>
                <a:latin typeface="Adelyne" pitchFamily="2" charset="0"/>
                <a:cs typeface="Arial" pitchFamily="34" charset="0"/>
              </a:rPr>
              <a:t>correspondant aux enseignements réguliers, inscrits à l'emploi du temps et nécessitant un déplacement hors de l'école. </a:t>
            </a:r>
            <a:endParaRPr kumimoji="0" lang="fr-FR" sz="400" b="0" i="0" u="none" strike="noStrike" cap="none" normalizeH="0" baseline="0" dirty="0" smtClean="0">
              <a:ln>
                <a:noFill/>
              </a:ln>
              <a:solidFill>
                <a:schemeClr val="tx1"/>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1" u="none" strike="noStrike" cap="none" normalizeH="0" baseline="0" dirty="0" smtClean="0">
                <a:ln>
                  <a:noFill/>
                </a:ln>
                <a:solidFill>
                  <a:srgbClr val="000000"/>
                </a:solidFill>
                <a:effectLst/>
                <a:latin typeface="Adelyne" pitchFamily="2" charset="0"/>
                <a:cs typeface="Arial" pitchFamily="34" charset="0"/>
              </a:rPr>
              <a:t>Ces sorties sont autorisées par le directeur d'école.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400" b="0" i="0" u="none" strike="noStrike" cap="none" normalizeH="0" baseline="0" dirty="0" smtClean="0">
              <a:ln>
                <a:noFill/>
              </a:ln>
              <a:solidFill>
                <a:schemeClr val="tx1"/>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sz="1200" dirty="0" smtClean="0">
                <a:solidFill>
                  <a:srgbClr val="000000"/>
                </a:solidFill>
                <a:latin typeface="Adelyne" pitchFamily="2" charset="0"/>
                <a:cs typeface="Arial" pitchFamily="34" charset="0"/>
              </a:rPr>
              <a:t>*</a:t>
            </a:r>
            <a:r>
              <a:rPr kumimoji="0" lang="fr-FR" sz="1100" b="0" i="0" u="none" strike="noStrike" cap="none" normalizeH="0" baseline="0" dirty="0" smtClean="0">
                <a:ln>
                  <a:noFill/>
                </a:ln>
                <a:solidFill>
                  <a:srgbClr val="000000"/>
                </a:solidFill>
                <a:effectLst/>
                <a:latin typeface="Adelyne" pitchFamily="2" charset="0"/>
                <a:cs typeface="Arial" pitchFamily="34" charset="0"/>
              </a:rPr>
              <a:t> 2ème catégorie : </a:t>
            </a:r>
            <a:r>
              <a:rPr kumimoji="0" lang="fr-FR" sz="1100" b="1" i="0" u="none" strike="noStrike" cap="none" normalizeH="0" baseline="0" dirty="0" smtClean="0">
                <a:ln>
                  <a:noFill/>
                </a:ln>
                <a:solidFill>
                  <a:srgbClr val="000000"/>
                </a:solidFill>
                <a:effectLst/>
                <a:latin typeface="Adelyne" pitchFamily="2" charset="0"/>
                <a:cs typeface="Arial" pitchFamily="34" charset="0"/>
              </a:rPr>
              <a:t>Les sorties scolaires occasionnelles sans nuitée</a:t>
            </a:r>
            <a:r>
              <a:rPr kumimoji="0" lang="fr-FR" sz="1100" b="0" i="0" u="none" strike="noStrike" cap="none" normalizeH="0" baseline="0" dirty="0" smtClean="0">
                <a:ln>
                  <a:noFill/>
                </a:ln>
                <a:solidFill>
                  <a:srgbClr val="000000"/>
                </a:solidFill>
                <a:effectLst/>
                <a:latin typeface="Adelyne" pitchFamily="2" charset="0"/>
                <a:cs typeface="Arial" pitchFamily="34" charset="0"/>
              </a:rPr>
              <a:t>, correspondant à des activités d'enseignement sous des formes différentes et dans des lieux offrant des ressources naturelles et culturelles, même organisées sur plusieurs journées consécutives sans hébergement, relèvent de cette catégorie. </a:t>
            </a:r>
            <a:endParaRPr kumimoji="0" lang="fr-FR" sz="400" b="0" i="0" u="none" strike="noStrike" cap="none" normalizeH="0" baseline="0" dirty="0" smtClean="0">
              <a:ln>
                <a:noFill/>
              </a:ln>
              <a:solidFill>
                <a:schemeClr val="tx1"/>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1" u="none" strike="noStrike" cap="none" normalizeH="0" baseline="0" dirty="0" smtClean="0">
                <a:ln>
                  <a:noFill/>
                </a:ln>
                <a:solidFill>
                  <a:srgbClr val="000000"/>
                </a:solidFill>
                <a:effectLst/>
                <a:latin typeface="Adelyne" pitchFamily="2" charset="0"/>
                <a:cs typeface="Arial" pitchFamily="34" charset="0"/>
              </a:rPr>
              <a:t>Ces sorties sont autorisées par le directeur d'école. </a:t>
            </a:r>
          </a:p>
          <a:p>
            <a:r>
              <a:rPr lang="fr-FR" sz="1100" dirty="0" smtClean="0">
                <a:latin typeface="Adelyne" pitchFamily="2" charset="0"/>
              </a:rPr>
              <a:t>Dans tous les cas, les parents doivent être précisément informés des conditions dans lesquelles les sorties sont </a:t>
            </a:r>
            <a:r>
              <a:rPr lang="fr-FR" sz="1100" dirty="0" smtClean="0">
                <a:latin typeface="Adelyne" pitchFamily="2" charset="0"/>
              </a:rPr>
              <a:t>organisées. S'agissant </a:t>
            </a:r>
            <a:r>
              <a:rPr lang="fr-FR" sz="1100" dirty="0" smtClean="0">
                <a:latin typeface="Adelyne" pitchFamily="2" charset="0"/>
              </a:rPr>
              <a:t>des sorties facultatives, c'est-à-dire les sorties occasionnelles comprenant la pause du déjeuner ou dépassant </a:t>
            </a:r>
            <a:r>
              <a:rPr lang="fr-FR" sz="1100" dirty="0" smtClean="0">
                <a:latin typeface="Adelyne" pitchFamily="2" charset="0"/>
              </a:rPr>
              <a:t>les horaires </a:t>
            </a:r>
            <a:r>
              <a:rPr lang="fr-FR" sz="1100" dirty="0" smtClean="0">
                <a:latin typeface="Adelyne" pitchFamily="2" charset="0"/>
              </a:rPr>
              <a:t>habituels de la classe et les sorties avec nuitée(s), l'enseignant informe au plus tôt les personnes exerçant </a:t>
            </a:r>
            <a:r>
              <a:rPr lang="fr-FR" sz="1100" dirty="0" smtClean="0">
                <a:latin typeface="Adelyne" pitchFamily="2" charset="0"/>
              </a:rPr>
              <a:t>l'autorité parentale </a:t>
            </a:r>
            <a:r>
              <a:rPr lang="fr-FR" sz="1100" dirty="0" smtClean="0">
                <a:latin typeface="Adelyne" pitchFamily="2" charset="0"/>
              </a:rPr>
              <a:t>du projet de sortie. À cette fin, il leur adresse une note d'information précisant les modalités d'organisation de </a:t>
            </a:r>
            <a:r>
              <a:rPr lang="fr-FR" sz="1100" dirty="0" smtClean="0">
                <a:latin typeface="Adelyne" pitchFamily="2" charset="0"/>
              </a:rPr>
              <a:t>la sortie </a:t>
            </a:r>
            <a:r>
              <a:rPr lang="fr-FR" sz="1100" dirty="0" smtClean="0">
                <a:latin typeface="Adelyne" pitchFamily="2" charset="0"/>
              </a:rPr>
              <a:t>(dont les horaires et le lieu de départ et de retour) et comportant un formulaire d'autorisation de participation d'un </a:t>
            </a:r>
            <a:r>
              <a:rPr lang="fr-FR" sz="1100" dirty="0" smtClean="0">
                <a:latin typeface="Adelyne" pitchFamily="2" charset="0"/>
              </a:rPr>
              <a:t>élève mineur </a:t>
            </a:r>
            <a:r>
              <a:rPr lang="fr-FR" sz="1100" dirty="0" smtClean="0">
                <a:latin typeface="Adelyne" pitchFamily="2" charset="0"/>
              </a:rPr>
              <a:t>à une sortie ou un voyage scolaire à caractère </a:t>
            </a:r>
            <a:r>
              <a:rPr lang="fr-FR" sz="1100" dirty="0" smtClean="0">
                <a:latin typeface="Adelyne" pitchFamily="2" charset="0"/>
              </a:rPr>
              <a:t>facultatif. Pour </a:t>
            </a:r>
            <a:r>
              <a:rPr lang="fr-FR" sz="1100" dirty="0" smtClean="0">
                <a:latin typeface="Adelyne" pitchFamily="2" charset="0"/>
              </a:rPr>
              <a:t>qu'un enfant participe à une sortie scolaire à caractère facultatif, l'accord d'un seul parent suffit, l'accord de l'autre parent</a:t>
            </a:r>
          </a:p>
          <a:p>
            <a:r>
              <a:rPr lang="fr-FR" sz="1100" dirty="0" smtClean="0">
                <a:latin typeface="Adelyne" pitchFamily="2" charset="0"/>
              </a:rPr>
              <a:t>étant présumé quelle que soit sa situation matrimoniale. Cependant, l'accord des deux parents est nécessaire </a:t>
            </a:r>
            <a:r>
              <a:rPr lang="fr-FR" sz="1100" dirty="0" smtClean="0">
                <a:latin typeface="Adelyne" pitchFamily="2" charset="0"/>
              </a:rPr>
              <a:t>lorsque l'institution </a:t>
            </a:r>
            <a:r>
              <a:rPr lang="fr-FR" sz="1100" dirty="0" smtClean="0">
                <a:latin typeface="Adelyne" pitchFamily="2" charset="0"/>
              </a:rPr>
              <a:t>scolaire est informée d'un désaccord entre les détenteurs de l'autorité parentale et lorsque l'enfant fait l'objet </a:t>
            </a:r>
            <a:r>
              <a:rPr lang="fr-FR" sz="1100" dirty="0" smtClean="0">
                <a:latin typeface="Adelyne" pitchFamily="2" charset="0"/>
              </a:rPr>
              <a:t>d'une interdiction </a:t>
            </a:r>
            <a:r>
              <a:rPr lang="fr-FR" sz="1100" dirty="0" smtClean="0">
                <a:latin typeface="Adelyne" pitchFamily="2" charset="0"/>
              </a:rPr>
              <a:t>de sortie du territoire.</a:t>
            </a:r>
            <a:endParaRPr kumimoji="0" lang="fr-FR" sz="1100" b="0" i="1" u="none" strike="noStrike" cap="none" normalizeH="0" baseline="0" dirty="0" smtClean="0">
              <a:ln>
                <a:noFill/>
              </a:ln>
              <a:solidFill>
                <a:srgbClr val="000000"/>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400" b="0" i="0" u="none" strike="noStrike" cap="none" normalizeH="0" baseline="0" dirty="0" smtClean="0">
              <a:ln>
                <a:noFill/>
              </a:ln>
              <a:solidFill>
                <a:schemeClr val="tx1"/>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sz="1200" dirty="0" smtClean="0">
                <a:solidFill>
                  <a:srgbClr val="000000"/>
                </a:solidFill>
                <a:latin typeface="Adelyne" pitchFamily="2" charset="0"/>
                <a:cs typeface="Arial" pitchFamily="34" charset="0"/>
              </a:rPr>
              <a:t>*</a:t>
            </a:r>
            <a:r>
              <a:rPr kumimoji="0" lang="fr-FR" sz="1100" b="0" i="0" u="none" strike="noStrike" cap="none" normalizeH="0" baseline="0" dirty="0" smtClean="0">
                <a:ln>
                  <a:noFill/>
                </a:ln>
                <a:solidFill>
                  <a:srgbClr val="000000"/>
                </a:solidFill>
                <a:effectLst/>
                <a:latin typeface="Adelyne" pitchFamily="2" charset="0"/>
                <a:cs typeface="Arial" pitchFamily="34" charset="0"/>
              </a:rPr>
              <a:t> 3ème catégorie : </a:t>
            </a:r>
            <a:r>
              <a:rPr kumimoji="0" lang="fr-FR" sz="1100" b="1" i="0" u="none" strike="noStrike" cap="none" normalizeH="0" baseline="0" dirty="0" smtClean="0">
                <a:ln>
                  <a:noFill/>
                </a:ln>
                <a:solidFill>
                  <a:srgbClr val="000000"/>
                </a:solidFill>
                <a:effectLst/>
                <a:latin typeface="Adelyne" pitchFamily="2" charset="0"/>
                <a:cs typeface="Arial" pitchFamily="34" charset="0"/>
              </a:rPr>
              <a:t>Les sorties scolaires avec nuitée(s), </a:t>
            </a:r>
            <a:r>
              <a:rPr kumimoji="0" lang="fr-FR" sz="1100" b="0" i="0" u="none" strike="noStrike" cap="none" normalizeH="0" baseline="0" dirty="0" smtClean="0">
                <a:ln>
                  <a:noFill/>
                </a:ln>
                <a:solidFill>
                  <a:srgbClr val="000000"/>
                </a:solidFill>
                <a:effectLst/>
                <a:latin typeface="Adelyne" pitchFamily="2" charset="0"/>
                <a:cs typeface="Arial" pitchFamily="34" charset="0"/>
              </a:rPr>
              <a:t>qui permettent de dispenser les enseignements, conformément aux programmes de l'école, et de mettre en œuvre des activités dans d'autres lieux et selon d'autres conditions de vie. </a:t>
            </a:r>
            <a:endParaRPr kumimoji="0" lang="fr-FR" sz="400" b="0" i="0" u="none" strike="noStrike" cap="none" normalizeH="0" baseline="0" dirty="0" smtClean="0">
              <a:ln>
                <a:noFill/>
              </a:ln>
              <a:solidFill>
                <a:schemeClr val="tx1"/>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1" u="none" strike="noStrike" cap="none" normalizeH="0" baseline="0" dirty="0" smtClean="0">
                <a:ln>
                  <a:noFill/>
                </a:ln>
                <a:solidFill>
                  <a:srgbClr val="000000"/>
                </a:solidFill>
                <a:effectLst/>
                <a:latin typeface="Adelyne" pitchFamily="2" charset="0"/>
                <a:cs typeface="Arial" pitchFamily="34" charset="0"/>
              </a:rPr>
              <a:t>Ces sorties sont autorisées par l'inspecteur d'académie, directeur des services départementaux de l'éducation nationale.</a:t>
            </a:r>
          </a:p>
          <a:p>
            <a:pPr marL="0" marR="0" lvl="0" indent="0" algn="l" defTabSz="914400" rtl="0" eaLnBrk="0" fontAlgn="base" latinLnBrk="0" hangingPunct="0">
              <a:lnSpc>
                <a:spcPct val="100000"/>
              </a:lnSpc>
              <a:spcBef>
                <a:spcPct val="0"/>
              </a:spcBef>
              <a:spcAft>
                <a:spcPct val="0"/>
              </a:spcAft>
              <a:buClrTx/>
              <a:buSzTx/>
              <a:buFontTx/>
              <a:buNone/>
              <a:tabLst/>
            </a:pPr>
            <a:endParaRPr lang="fr-FR" sz="1100" i="1" dirty="0" smtClean="0">
              <a:solidFill>
                <a:srgbClr val="000000"/>
              </a:solidFill>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sz="1100" i="1" dirty="0" smtClean="0">
              <a:solidFill>
                <a:srgbClr val="000000"/>
              </a:solidFill>
              <a:latin typeface="Adelyne" pitchFamily="2" charset="0"/>
              <a:cs typeface="Arial" pitchFamily="34" charset="0"/>
            </a:endParaRPr>
          </a:p>
          <a:p>
            <a:pPr lvl="0" eaLnBrk="0" fontAlgn="base" hangingPunct="0">
              <a:spcBef>
                <a:spcPct val="0"/>
              </a:spcBef>
              <a:spcAft>
                <a:spcPct val="0"/>
              </a:spcAft>
            </a:pPr>
            <a:r>
              <a:rPr lang="fr-FR" sz="1100" dirty="0" smtClean="0">
                <a:latin typeface="Adelyne" pitchFamily="2" charset="0"/>
              </a:rPr>
              <a:t>Un enseignant en service ne peut transporter dans un véhicule personnel des élèves d'une </a:t>
            </a:r>
            <a:r>
              <a:rPr lang="fr-FR" sz="1100" dirty="0" smtClean="0">
                <a:latin typeface="Adelyne" pitchFamily="2" charset="0"/>
              </a:rPr>
              <a:t>école. </a:t>
            </a:r>
            <a:endParaRPr kumimoji="0" lang="fr-FR" sz="400" b="0" i="0" u="none" strike="noStrike" cap="none" normalizeH="0" baseline="0" dirty="0" smtClean="0">
              <a:ln>
                <a:noFill/>
              </a:ln>
              <a:solidFill>
                <a:schemeClr val="tx1"/>
              </a:solidFill>
              <a:effectLst/>
              <a:latin typeface="Adelyne" pitchFamily="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000000"/>
                </a:solidFill>
                <a:effectLst/>
                <a:latin typeface="Ruluko"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lair\Desktop\modèles\fonds\fonds\0e78cc85ad6080a9d1bbd6f11db5193c.jpg"/>
          <p:cNvPicPr>
            <a:picLocks noChangeAspect="1" noChangeArrowheads="1"/>
          </p:cNvPicPr>
          <p:nvPr/>
        </p:nvPicPr>
        <p:blipFill>
          <a:blip r:embed="rId3" cstate="print">
            <a:lum bright="10000"/>
          </a:blip>
          <a:srcRect/>
          <a:stretch>
            <a:fillRect/>
          </a:stretch>
        </p:blipFill>
        <p:spPr bwMode="auto">
          <a:xfrm rot="5400000">
            <a:off x="-1524000" y="1524000"/>
            <a:ext cx="9906000" cy="6858000"/>
          </a:xfrm>
          <a:prstGeom prst="rect">
            <a:avLst/>
          </a:prstGeom>
          <a:noFill/>
        </p:spPr>
      </p:pic>
      <p:sp>
        <p:nvSpPr>
          <p:cNvPr id="1027" name="Rectangle 3"/>
          <p:cNvSpPr>
            <a:spLocks noChangeArrowheads="1"/>
          </p:cNvSpPr>
          <p:nvPr/>
        </p:nvSpPr>
        <p:spPr bwMode="auto">
          <a:xfrm>
            <a:off x="285728" y="309530"/>
            <a:ext cx="3980064" cy="600164"/>
          </a:xfrm>
          <a:prstGeom prst="rect">
            <a:avLst/>
          </a:prstGeom>
          <a:no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FR" sz="2800" dirty="0" smtClean="0">
                <a:solidFill>
                  <a:srgbClr val="EF6C7E"/>
                </a:solidFill>
                <a:latin typeface="DK The Cats Whiskers" pitchFamily="50" charset="0"/>
                <a:cs typeface="Arial" pitchFamily="34" charset="0"/>
              </a:rPr>
              <a:t>L’ </a:t>
            </a:r>
            <a:r>
              <a:rPr kumimoji="0" lang="fr-FR" sz="2800" b="0" i="0" u="none" strike="noStrike" cap="none" normalizeH="0" baseline="0" dirty="0" smtClean="0">
                <a:ln>
                  <a:noFill/>
                </a:ln>
                <a:solidFill>
                  <a:srgbClr val="EF6C7E"/>
                </a:solidFill>
                <a:effectLst/>
                <a:latin typeface="DK The Cats Whiskers" pitchFamily="50" charset="0"/>
                <a:cs typeface="Arial" pitchFamily="34" charset="0"/>
              </a:rPr>
              <a:t>encadrement</a:t>
            </a:r>
            <a:r>
              <a:rPr kumimoji="0" lang="fr-FR" sz="2800" b="0" i="0" u="none" strike="noStrike" cap="none" normalizeH="0" dirty="0" smtClean="0">
                <a:ln>
                  <a:noFill/>
                </a:ln>
                <a:solidFill>
                  <a:srgbClr val="EF6C7E"/>
                </a:solidFill>
                <a:effectLst/>
                <a:latin typeface="DK The Cats Whiskers" pitchFamily="50" charset="0"/>
                <a:cs typeface="Arial" pitchFamily="34" charset="0"/>
              </a:rPr>
              <a:t> </a:t>
            </a:r>
            <a:r>
              <a:rPr kumimoji="0" lang="fr-FR" sz="2800" b="0" i="0" u="none" strike="noStrike" cap="none" normalizeH="0" baseline="0" dirty="0" smtClean="0">
                <a:ln>
                  <a:noFill/>
                </a:ln>
                <a:solidFill>
                  <a:srgbClr val="EF6C7E"/>
                </a:solidFill>
                <a:effectLst/>
                <a:latin typeface="DK The Cats Whiskers" pitchFamily="50" charset="0"/>
                <a:cs typeface="Arial" pitchFamily="34" charset="0"/>
              </a:rPr>
              <a:t>en maternelle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100" b="0" i="0" u="none" strike="noStrike" cap="none" normalizeH="0" baseline="0" dirty="0" smtClean="0">
                <a:ln>
                  <a:noFill/>
                </a:ln>
                <a:solidFill>
                  <a:srgbClr val="000000"/>
                </a:solidFill>
                <a:effectLst/>
                <a:latin typeface="Ruluko"/>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au 4"/>
          <p:cNvGraphicFramePr>
            <a:graphicFrameLocks noGrp="1"/>
          </p:cNvGraphicFramePr>
          <p:nvPr/>
        </p:nvGraphicFramePr>
        <p:xfrm>
          <a:off x="642918" y="4167182"/>
          <a:ext cx="5429288" cy="4284426"/>
        </p:xfrm>
        <a:graphic>
          <a:graphicData uri="http://schemas.openxmlformats.org/drawingml/2006/table">
            <a:tbl>
              <a:tblPr/>
              <a:tblGrid>
                <a:gridCol w="5429288"/>
              </a:tblGrid>
              <a:tr h="309981">
                <a:tc>
                  <a:txBody>
                    <a:bodyPr/>
                    <a:lstStyle/>
                    <a:p>
                      <a:pPr marR="0" indent="0" algn="ctr" rtl="0">
                        <a:spcBef>
                          <a:spcPts val="0"/>
                        </a:spcBef>
                        <a:spcAft>
                          <a:spcPts val="0"/>
                        </a:spcAft>
                      </a:pPr>
                      <a:r>
                        <a:rPr lang="fr-FR" sz="1100" kern="1400" dirty="0">
                          <a:solidFill>
                            <a:srgbClr val="FFFFFF"/>
                          </a:solidFill>
                          <a:latin typeface="Overlock"/>
                        </a:rPr>
                        <a:t>Ecole maternelle</a:t>
                      </a:r>
                    </a:p>
                  </a:txBody>
                  <a:tcPr marL="30565" marR="30565" marT="30565" marB="30565" anchor="ctr">
                    <a:lnL>
                      <a:noFill/>
                    </a:lnL>
                    <a:lnR>
                      <a:noFill/>
                    </a:lnR>
                    <a:lnT>
                      <a:noFill/>
                    </a:lnT>
                    <a:lnB>
                      <a:noFill/>
                    </a:lnB>
                    <a:solidFill>
                      <a:srgbClr val="60C9E7"/>
                    </a:solidFill>
                  </a:tcPr>
                </a:tc>
              </a:tr>
              <a:tr h="2738018">
                <a:tc>
                  <a:txBody>
                    <a:bodyPr/>
                    <a:lstStyle/>
                    <a:p>
                      <a:pPr marR="0" indent="0" algn="just" rtl="0">
                        <a:lnSpc>
                          <a:spcPct val="119000"/>
                        </a:lnSpc>
                        <a:spcBef>
                          <a:spcPts val="0"/>
                        </a:spcBef>
                        <a:spcAft>
                          <a:spcPts val="600"/>
                        </a:spcAft>
                      </a:pPr>
                      <a:r>
                        <a:rPr lang="fr-FR" sz="900" kern="1400" dirty="0" smtClean="0">
                          <a:solidFill>
                            <a:srgbClr val="000000"/>
                          </a:solidFill>
                          <a:latin typeface="+mn-lt"/>
                        </a:rPr>
                        <a:t>L</a:t>
                      </a:r>
                      <a:r>
                        <a:rPr lang="fr-FR" sz="900" dirty="0" smtClean="0">
                          <a:latin typeface="+mn-lt"/>
                        </a:rPr>
                        <a:t>a participation des ATSEM à l'encadrement des sorties scolaires doit faire l'objet d'une autorisation préalable du maire.</a:t>
                      </a:r>
                    </a:p>
                    <a:p>
                      <a:pPr marR="0" indent="0" algn="just" rtl="0">
                        <a:lnSpc>
                          <a:spcPct val="119000"/>
                        </a:lnSpc>
                        <a:spcBef>
                          <a:spcPts val="0"/>
                        </a:spcBef>
                        <a:spcAft>
                          <a:spcPts val="600"/>
                        </a:spcAft>
                      </a:pPr>
                      <a:endParaRPr lang="fr-FR" sz="900" kern="1400" dirty="0">
                        <a:solidFill>
                          <a:srgbClr val="000000"/>
                        </a:solidFill>
                        <a:latin typeface="Ruluko"/>
                      </a:endParaRPr>
                    </a:p>
                    <a:p>
                      <a:pPr marR="0" indent="0" algn="just" rtl="0">
                        <a:lnSpc>
                          <a:spcPct val="119000"/>
                        </a:lnSpc>
                        <a:spcBef>
                          <a:spcPts val="0"/>
                        </a:spcBef>
                        <a:spcAft>
                          <a:spcPts val="600"/>
                        </a:spcAft>
                      </a:pPr>
                      <a:r>
                        <a:rPr lang="fr-FR" sz="900" u="sng" kern="1400" cap="all" dirty="0">
                          <a:solidFill>
                            <a:srgbClr val="000000"/>
                          </a:solidFill>
                          <a:latin typeface="Ruluko"/>
                        </a:rPr>
                        <a:t>Sortie </a:t>
                      </a:r>
                      <a:r>
                        <a:rPr lang="fr-FR" sz="900" u="sng" kern="1400" cap="all" dirty="0" smtClean="0">
                          <a:solidFill>
                            <a:srgbClr val="000000"/>
                          </a:solidFill>
                          <a:latin typeface="Ruluko"/>
                        </a:rPr>
                        <a:t>régulière ou  </a:t>
                      </a:r>
                      <a:r>
                        <a:rPr lang="fr-FR" sz="900" u="sng" kern="1400" cap="all" dirty="0" smtClean="0">
                          <a:solidFill>
                            <a:srgbClr val="000000"/>
                          </a:solidFill>
                          <a:latin typeface="Ruluko"/>
                        </a:rPr>
                        <a:t>Sortie occasionnelle sans nuitée </a:t>
                      </a:r>
                      <a:r>
                        <a:rPr lang="fr-FR" sz="900" u="sng" kern="1400" cap="all" dirty="0" smtClean="0">
                          <a:solidFill>
                            <a:srgbClr val="000000"/>
                          </a:solidFill>
                          <a:latin typeface="Ruluko"/>
                        </a:rPr>
                        <a:t> </a:t>
                      </a:r>
                      <a:r>
                        <a:rPr lang="fr-FR" sz="900" u="sng" kern="1400" cap="all" dirty="0">
                          <a:solidFill>
                            <a:srgbClr val="000000"/>
                          </a:solidFill>
                          <a:latin typeface="Ruluko"/>
                        </a:rPr>
                        <a:t>:</a:t>
                      </a:r>
                      <a:endParaRPr lang="fr-FR" sz="900" u="sng" kern="1400" dirty="0">
                        <a:solidFill>
                          <a:srgbClr val="000000"/>
                        </a:solidFill>
                        <a:latin typeface="Ruluko"/>
                      </a:endParaRPr>
                    </a:p>
                    <a:p>
                      <a:pPr marR="0" indent="0" algn="just" rtl="0">
                        <a:lnSpc>
                          <a:spcPct val="119000"/>
                        </a:lnSpc>
                        <a:spcBef>
                          <a:spcPts val="0"/>
                        </a:spcBef>
                        <a:spcAft>
                          <a:spcPts val="600"/>
                        </a:spcAft>
                      </a:pPr>
                      <a:r>
                        <a:rPr lang="fr-FR" sz="900" kern="1400" dirty="0">
                          <a:solidFill>
                            <a:srgbClr val="000000"/>
                          </a:solidFill>
                          <a:latin typeface="Ruluko"/>
                        </a:rPr>
                        <a:t>2 adultes au moins dont le maître de la classe, quel que soit l'effectif de la classe. </a:t>
                      </a:r>
                    </a:p>
                    <a:p>
                      <a:pPr marR="0" indent="0" algn="just" rtl="0">
                        <a:lnSpc>
                          <a:spcPct val="119000"/>
                        </a:lnSpc>
                        <a:spcBef>
                          <a:spcPts val="0"/>
                        </a:spcBef>
                        <a:spcAft>
                          <a:spcPts val="600"/>
                        </a:spcAft>
                      </a:pPr>
                      <a:r>
                        <a:rPr lang="fr-FR" sz="900" kern="1400" dirty="0">
                          <a:solidFill>
                            <a:srgbClr val="000000"/>
                          </a:solidFill>
                          <a:latin typeface="Ruluko"/>
                        </a:rPr>
                        <a:t>Au-delà de 16 élèves, un adulte supplémentaire pour 8</a:t>
                      </a:r>
                      <a:r>
                        <a:rPr lang="fr-FR" sz="900" kern="1400" dirty="0" smtClean="0">
                          <a:solidFill>
                            <a:srgbClr val="000000"/>
                          </a:solidFill>
                          <a:latin typeface="Ruluko"/>
                        </a:rPr>
                        <a:t>.</a:t>
                      </a:r>
                      <a:r>
                        <a:rPr lang="fr-FR" sz="900" kern="1400" baseline="0" dirty="0" smtClean="0">
                          <a:solidFill>
                            <a:srgbClr val="000000"/>
                          </a:solidFill>
                          <a:latin typeface="Ruluko"/>
                        </a:rPr>
                        <a:t>  </a:t>
                      </a:r>
                      <a:r>
                        <a:rPr lang="fr-FR" sz="900" kern="1400" dirty="0" smtClean="0">
                          <a:solidFill>
                            <a:srgbClr val="000000"/>
                          </a:solidFill>
                          <a:latin typeface="Ruluko"/>
                        </a:rPr>
                        <a:t>(3 adultes pour 24</a:t>
                      </a:r>
                      <a:r>
                        <a:rPr lang="fr-FR" sz="900" kern="1400" baseline="0" dirty="0" smtClean="0">
                          <a:solidFill>
                            <a:srgbClr val="000000"/>
                          </a:solidFill>
                          <a:latin typeface="Ruluko"/>
                        </a:rPr>
                        <a:t> élèves, 4 adultes pour 32)</a:t>
                      </a:r>
                    </a:p>
                    <a:p>
                      <a:pPr marR="0" indent="0" algn="just" rtl="0">
                        <a:lnSpc>
                          <a:spcPct val="119000"/>
                        </a:lnSpc>
                        <a:spcBef>
                          <a:spcPts val="0"/>
                        </a:spcBef>
                        <a:spcAft>
                          <a:spcPts val="600"/>
                        </a:spcAft>
                      </a:pPr>
                      <a:endParaRPr lang="fr-FR" sz="900" kern="1400" baseline="0" dirty="0" smtClean="0">
                        <a:solidFill>
                          <a:srgbClr val="000000"/>
                        </a:solidFill>
                        <a:latin typeface="Ruluko"/>
                      </a:endParaRPr>
                    </a:p>
                    <a:p>
                      <a:pPr marR="0" indent="0" algn="just" rtl="0">
                        <a:lnSpc>
                          <a:spcPct val="119000"/>
                        </a:lnSpc>
                        <a:spcBef>
                          <a:spcPts val="0"/>
                        </a:spcBef>
                        <a:spcAft>
                          <a:spcPts val="600"/>
                        </a:spcAft>
                      </a:pPr>
                      <a:r>
                        <a:rPr lang="fr-FR" sz="900" b="0" u="sng" dirty="0" smtClean="0">
                          <a:latin typeface="Ruluko"/>
                        </a:rPr>
                        <a:t>ENCADREMENT SPECIFIQUE</a:t>
                      </a:r>
                      <a:r>
                        <a:rPr lang="fr-FR" sz="900" b="0" u="sng" baseline="0" dirty="0" smtClean="0">
                          <a:latin typeface="Ruluko"/>
                        </a:rPr>
                        <a:t> AUX ACTIVITES D’EPS PRAIQUEES PENDANT LES SORTIES SCOLAIRES</a:t>
                      </a:r>
                      <a:endParaRPr lang="fr-FR" sz="900" b="0" u="sng" dirty="0" smtClean="0">
                        <a:latin typeface="Ruluko"/>
                      </a:endParaRPr>
                    </a:p>
                    <a:p>
                      <a:pPr marR="0" indent="0" algn="just" rtl="0">
                        <a:lnSpc>
                          <a:spcPct val="119000"/>
                        </a:lnSpc>
                        <a:spcBef>
                          <a:spcPts val="0"/>
                        </a:spcBef>
                        <a:spcAft>
                          <a:spcPts val="600"/>
                        </a:spcAft>
                      </a:pPr>
                      <a:r>
                        <a:rPr lang="fr-FR" sz="900" dirty="0" smtClean="0">
                          <a:latin typeface="Ruluko"/>
                        </a:rPr>
                        <a:t>Jusqu'à 16 élèves, le maître de la classe plus un intervenant, qualifié ou bénévole, agréé* ou un autre enseignant.</a:t>
                      </a:r>
                    </a:p>
                    <a:p>
                      <a:pPr marR="0" indent="0" algn="just" rtl="0">
                        <a:lnSpc>
                          <a:spcPct val="119000"/>
                        </a:lnSpc>
                        <a:spcBef>
                          <a:spcPts val="0"/>
                        </a:spcBef>
                        <a:spcAft>
                          <a:spcPts val="600"/>
                        </a:spcAft>
                      </a:pPr>
                      <a:r>
                        <a:rPr lang="fr-FR" sz="900" dirty="0" smtClean="0">
                          <a:latin typeface="Ruluko"/>
                        </a:rPr>
                        <a:t>Au-delà de 16 élèves, un intervenant, qualifié ou bénévole, agréé*ou un autre enseignant supplémentaire pour 8 élèves.</a:t>
                      </a:r>
                      <a:endParaRPr lang="fr-FR" sz="900" kern="1400" baseline="0" dirty="0" smtClean="0">
                        <a:solidFill>
                          <a:srgbClr val="000000"/>
                        </a:solidFill>
                        <a:latin typeface="Ruluko"/>
                      </a:endParaRPr>
                    </a:p>
                    <a:p>
                      <a:pPr marR="0" indent="0" algn="just" rtl="0">
                        <a:lnSpc>
                          <a:spcPct val="119000"/>
                        </a:lnSpc>
                        <a:spcBef>
                          <a:spcPts val="0"/>
                        </a:spcBef>
                        <a:spcAft>
                          <a:spcPts val="600"/>
                        </a:spcAft>
                      </a:pPr>
                      <a:endParaRPr lang="fr-FR" sz="900" kern="1400" baseline="0" dirty="0" smtClean="0">
                        <a:solidFill>
                          <a:srgbClr val="000000"/>
                        </a:solidFill>
                        <a:latin typeface="Ruluko"/>
                      </a:endParaRPr>
                    </a:p>
                    <a:p>
                      <a:pPr marR="0" indent="0" algn="just" rtl="0">
                        <a:lnSpc>
                          <a:spcPct val="119000"/>
                        </a:lnSpc>
                        <a:spcBef>
                          <a:spcPts val="0"/>
                        </a:spcBef>
                        <a:spcAft>
                          <a:spcPts val="600"/>
                        </a:spcAft>
                      </a:pPr>
                      <a:endParaRPr lang="fr-FR" sz="900" kern="1400" dirty="0">
                        <a:solidFill>
                          <a:srgbClr val="000000"/>
                        </a:solidFill>
                        <a:latin typeface="Ruluko"/>
                      </a:endParaRPr>
                    </a:p>
                    <a:p>
                      <a:pPr marR="0" indent="0" algn="just" rtl="0">
                        <a:lnSpc>
                          <a:spcPct val="119000"/>
                        </a:lnSpc>
                        <a:spcBef>
                          <a:spcPts val="0"/>
                        </a:spcBef>
                        <a:spcAft>
                          <a:spcPts val="600"/>
                        </a:spcAft>
                      </a:pPr>
                      <a:r>
                        <a:rPr lang="fr-FR" sz="900" kern="1400" dirty="0">
                          <a:solidFill>
                            <a:srgbClr val="000000"/>
                          </a:solidFill>
                          <a:latin typeface="Ruluko"/>
                        </a:rPr>
                        <a:t> </a:t>
                      </a:r>
                      <a:endParaRPr lang="fr-FR" sz="900" kern="1400" dirty="0" smtClean="0">
                        <a:solidFill>
                          <a:srgbClr val="000000"/>
                        </a:solidFill>
                        <a:latin typeface="Ruluko"/>
                      </a:endParaRPr>
                    </a:p>
                    <a:p>
                      <a:pPr marR="0" indent="0" algn="just" rtl="0">
                        <a:lnSpc>
                          <a:spcPct val="119000"/>
                        </a:lnSpc>
                        <a:spcBef>
                          <a:spcPts val="0"/>
                        </a:spcBef>
                        <a:spcAft>
                          <a:spcPts val="600"/>
                        </a:spcAft>
                      </a:pPr>
                      <a:endParaRPr lang="fr-FR" sz="900" kern="1400" dirty="0">
                        <a:solidFill>
                          <a:srgbClr val="000000"/>
                        </a:solidFill>
                        <a:latin typeface="Ruluko"/>
                      </a:endParaRPr>
                    </a:p>
                    <a:p>
                      <a:pPr marR="0" indent="0" algn="just" rtl="0">
                        <a:lnSpc>
                          <a:spcPct val="119000"/>
                        </a:lnSpc>
                        <a:spcBef>
                          <a:spcPts val="0"/>
                        </a:spcBef>
                        <a:spcAft>
                          <a:spcPts val="600"/>
                        </a:spcAft>
                      </a:pPr>
                      <a:r>
                        <a:rPr lang="fr-FR" sz="900" kern="1400" dirty="0">
                          <a:solidFill>
                            <a:srgbClr val="000000"/>
                          </a:solidFill>
                          <a:latin typeface="Ruluko"/>
                        </a:rPr>
                        <a:t> </a:t>
                      </a:r>
                    </a:p>
                  </a:txBody>
                  <a:tcPr marL="30565" marR="30565" marT="30565" marB="30565">
                    <a:lnL>
                      <a:noFill/>
                    </a:lnL>
                    <a:lnR>
                      <a:noFill/>
                    </a:lnR>
                    <a:lnT>
                      <a:noFill/>
                    </a:lnT>
                    <a:lnB>
                      <a:noFill/>
                    </a:lnB>
                  </a:tcPr>
                </a:tc>
              </a:tr>
            </a:tbl>
          </a:graphicData>
        </a:graphic>
      </p:graphicFrame>
      <p:sp>
        <p:nvSpPr>
          <p:cNvPr id="6" name="Rectangle 5"/>
          <p:cNvSpPr/>
          <p:nvPr/>
        </p:nvSpPr>
        <p:spPr>
          <a:xfrm>
            <a:off x="642918" y="1166786"/>
            <a:ext cx="5572164" cy="2492990"/>
          </a:xfrm>
          <a:prstGeom prst="rect">
            <a:avLst/>
          </a:prstGeom>
        </p:spPr>
        <p:txBody>
          <a:bodyPr wrap="square">
            <a:spAutoFit/>
          </a:bodyPr>
          <a:lstStyle/>
          <a:p>
            <a:pPr lvl="0" eaLnBrk="0" fontAlgn="base" hangingPunct="0">
              <a:spcBef>
                <a:spcPct val="0"/>
              </a:spcBef>
              <a:spcAft>
                <a:spcPct val="0"/>
              </a:spcAft>
            </a:pPr>
            <a:r>
              <a:rPr lang="fr-FR" sz="1200" b="1" u="sng" dirty="0" smtClean="0">
                <a:latin typeface="Adelyne" pitchFamily="2" charset="0"/>
              </a:rPr>
              <a:t>Les objectifs:</a:t>
            </a:r>
          </a:p>
          <a:p>
            <a:pPr lvl="0" eaLnBrk="0" fontAlgn="base" hangingPunct="0">
              <a:spcBef>
                <a:spcPct val="0"/>
              </a:spcBef>
              <a:spcAft>
                <a:spcPct val="0"/>
              </a:spcAft>
            </a:pPr>
            <a:r>
              <a:rPr lang="fr-FR" sz="1200" dirty="0" smtClean="0">
                <a:latin typeface="Adelyne" pitchFamily="2" charset="0"/>
              </a:rPr>
              <a:t>Les sorties scolaires contribuent à donner du sens aux apprentissages en favorisant le contact direct avec l'environnement naturel ou culturel. Les activités pratiquées à l'occasion d'une sortie scolaire viennent nécessairement en appui des programmes. Elles peuvent être un moyen de découverte de l'environnement par l'approche sensorielle d'un milieu ou d'un lieu, la rencontre de personnages, l'étonnement et le dépaysement, la stimulation de la curiosité. Le besoin de comprendre et de communiquer s'en trouve activé. La pratique d'activités physiques et sportives variées permet d'éprouver ses capacités et de conquérir une plus grande aisance corporelle et une plus grande confiance en soi. Elles tendent à compenser les inégalités sociales et culturelles en contribuant ainsi à l'éducation à la citoyenneté.</a:t>
            </a:r>
            <a:endParaRPr lang="fr-FR" sz="1200" dirty="0" smtClean="0">
              <a:latin typeface="Adelyne" pitchFamily="2" charset="0"/>
            </a:endParaRPr>
          </a:p>
        </p:txBody>
      </p:sp>
    </p:spTree>
  </p:cSld>
  <p:clrMapOvr>
    <a:masterClrMapping/>
  </p:clrMapOvr>
</p:sld>
</file>

<file path=ppt/theme/theme1.xml><?xml version="1.0" encoding="utf-8"?>
<a:theme xmlns:a="http://schemas.openxmlformats.org/drawingml/2006/main" name="Pré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Présentation</Template>
  <TotalTime>212</TotalTime>
  <Words>274</Words>
  <Application>Microsoft Office PowerPoint</Application>
  <PresentationFormat>Format A4 (210 x 297 mm)</PresentationFormat>
  <Paragraphs>43</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Présentation</vt:lpstr>
      <vt:lpstr>Diapositive 1</vt:lpstr>
      <vt:lpstr>Diapositive 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claire Herbrecht</dc:creator>
  <cp:lastModifiedBy>claire Herbrecht</cp:lastModifiedBy>
  <cp:revision>1</cp:revision>
  <dcterms:created xsi:type="dcterms:W3CDTF">2020-07-06T08:06:03Z</dcterms:created>
  <dcterms:modified xsi:type="dcterms:W3CDTF">2020-07-06T11:38:17Z</dcterms:modified>
</cp:coreProperties>
</file>