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2" r:id="rId4"/>
    <p:sldId id="263" r:id="rId5"/>
    <p:sldId id="265" r:id="rId6"/>
    <p:sldId id="261" r:id="rId7"/>
    <p:sldId id="260" r:id="rId8"/>
    <p:sldId id="266" r:id="rId9"/>
    <p:sldId id="269" r:id="rId10"/>
    <p:sldId id="267" r:id="rId11"/>
    <p:sldId id="268" r:id="rId12"/>
    <p:sldId id="270" r:id="rId13"/>
    <p:sldId id="271" r:id="rId14"/>
    <p:sldId id="272" r:id="rId15"/>
    <p:sldId id="273" r:id="rId16"/>
    <p:sldId id="259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FB9-E958-4270-BE84-2792906A0694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E406-E7EB-4806-AF5A-4C690A25E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53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FB9-E958-4270-BE84-2792906A0694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E406-E7EB-4806-AF5A-4C690A25E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29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FB9-E958-4270-BE84-2792906A0694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E406-E7EB-4806-AF5A-4C690A25E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5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FB9-E958-4270-BE84-2792906A0694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E406-E7EB-4806-AF5A-4C690A25E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93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FB9-E958-4270-BE84-2792906A0694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E406-E7EB-4806-AF5A-4C690A25E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10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FB9-E958-4270-BE84-2792906A0694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E406-E7EB-4806-AF5A-4C690A25E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50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FB9-E958-4270-BE84-2792906A0694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E406-E7EB-4806-AF5A-4C690A25E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59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FB9-E958-4270-BE84-2792906A0694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E406-E7EB-4806-AF5A-4C690A25E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00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FB9-E958-4270-BE84-2792906A0694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E406-E7EB-4806-AF5A-4C690A25E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00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FB9-E958-4270-BE84-2792906A0694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E406-E7EB-4806-AF5A-4C690A25E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FB9-E958-4270-BE84-2792906A0694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E406-E7EB-4806-AF5A-4C690A25E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73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1FB9-E958-4270-BE84-2792906A0694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E406-E7EB-4806-AF5A-4C690A25E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79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2.emf"/><Relationship Id="rId4" Type="http://schemas.openxmlformats.org/officeDocument/2006/relationships/image" Target="../media/image48.jp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emf"/><Relationship Id="rId10" Type="http://schemas.openxmlformats.org/officeDocument/2006/relationships/image" Target="../media/image35.png"/><Relationship Id="rId4" Type="http://schemas.openxmlformats.org/officeDocument/2006/relationships/image" Target="../media/image54.png"/><Relationship Id="rId9" Type="http://schemas.openxmlformats.org/officeDocument/2006/relationships/image" Target="../media/image5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51.png"/><Relationship Id="rId7" Type="http://schemas.openxmlformats.org/officeDocument/2006/relationships/image" Target="../media/image69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jpg"/><Relationship Id="rId9" Type="http://schemas.openxmlformats.org/officeDocument/2006/relationships/image" Target="../media/image7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png"/><Relationship Id="rId7" Type="http://schemas.openxmlformats.org/officeDocument/2006/relationships/image" Target="../media/image76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10.jpeg"/><Relationship Id="rId7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38.png"/><Relationship Id="rId4" Type="http://schemas.openxmlformats.org/officeDocument/2006/relationships/image" Target="../media/image42.emf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61F199D-05E2-4C2B-8650-283202184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05034"/>
              </p:ext>
            </p:extLst>
          </p:nvPr>
        </p:nvGraphicFramePr>
        <p:xfrm>
          <a:off x="0" y="517965"/>
          <a:ext cx="9906000" cy="634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66662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424856"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FB2B79DB-8589-4234-BFE4-1D589F5ED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0" y="607872"/>
            <a:ext cx="1308343" cy="7791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31B86F5-95E4-4D0F-A1CA-62E004C6E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005" y="572528"/>
            <a:ext cx="1308343" cy="12822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AA29C7-5478-4012-A434-52F01E675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287" y="607872"/>
            <a:ext cx="1308343" cy="13644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B9A6E38-F7E1-48AA-8C60-81D68FD46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141" y="600907"/>
            <a:ext cx="1437353" cy="13367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207BFA8-3942-49B7-AB18-6365D950F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271" y="577075"/>
            <a:ext cx="1308345" cy="12822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53B674A-2E29-4FC2-8307-B1A5CD4FE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414" y="655470"/>
            <a:ext cx="1437355" cy="128221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E61C30F-799B-48EE-904F-3151123BDA1B}"/>
              </a:ext>
            </a:extLst>
          </p:cNvPr>
          <p:cNvSpPr txBox="1"/>
          <p:nvPr/>
        </p:nvSpPr>
        <p:spPr>
          <a:xfrm>
            <a:off x="107231" y="1387018"/>
            <a:ext cx="135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Reforme le trombinoscope de la classe ( photo+ prénom)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A946597-5CDC-47A8-9187-E455D64E0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7782" y="-6148"/>
            <a:ext cx="571500" cy="524113"/>
          </a:xfrm>
          <a:prstGeom prst="rect">
            <a:avLst/>
          </a:prstGeom>
        </p:spPr>
      </p:pic>
      <p:pic>
        <p:nvPicPr>
          <p:cNvPr id="13" name="Image 7" descr="Funny_School_Children-15.png">
            <a:extLst>
              <a:ext uri="{FF2B5EF4-FFF2-40B4-BE49-F238E27FC236}">
                <a16:creationId xmlns:a16="http://schemas.microsoft.com/office/drawing/2014/main" id="{57B9E60E-03CD-4D3E-B464-F6A357A47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11" y="-6148"/>
            <a:ext cx="441171" cy="4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15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523D210-0AD5-4981-8C2E-0DB687B3B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80121"/>
              </p:ext>
            </p:extLst>
          </p:nvPr>
        </p:nvGraphicFramePr>
        <p:xfrm>
          <a:off x="0" y="676463"/>
          <a:ext cx="9906000" cy="617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416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91363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671129"/>
                  </a:ext>
                </a:extLst>
              </a:tr>
            </a:tbl>
          </a:graphicData>
        </a:graphic>
      </p:graphicFrame>
      <p:pic>
        <p:nvPicPr>
          <p:cNvPr id="3" name="Image 7" descr="Funny_School_Children-15.png">
            <a:extLst>
              <a:ext uri="{FF2B5EF4-FFF2-40B4-BE49-F238E27FC236}">
                <a16:creationId xmlns:a16="http://schemas.microsoft.com/office/drawing/2014/main" id="{922532ED-890D-47F8-96CE-C8269823F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43" y="90939"/>
            <a:ext cx="441171" cy="4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2">
            <a:extLst>
              <a:ext uri="{FF2B5EF4-FFF2-40B4-BE49-F238E27FC236}">
                <a16:creationId xmlns:a16="http://schemas.microsoft.com/office/drawing/2014/main" id="{789AAB2B-1E51-42C4-B9E3-3675391BFBA6}"/>
              </a:ext>
            </a:extLst>
          </p:cNvPr>
          <p:cNvGrpSpPr>
            <a:grpSpLocks/>
          </p:cNvGrpSpPr>
          <p:nvPr/>
        </p:nvGrpSpPr>
        <p:grpSpPr bwMode="auto">
          <a:xfrm>
            <a:off x="211345" y="829422"/>
            <a:ext cx="689068" cy="404813"/>
            <a:chOff x="0" y="23813"/>
            <a:chExt cx="6858000" cy="2667000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81AC8883-34ED-4D10-AD5C-B822408BF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500188"/>
              <a:ext cx="922338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85AE050B-DEFA-49A7-8A53-9FC51C4DE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25" y="1500188"/>
              <a:ext cx="922338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38EC79B0-7F54-464A-AEFC-1C9D6B6EE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1500188"/>
              <a:ext cx="922338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6D175515-F6F7-4704-8F54-77749DE86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475" y="1500188"/>
              <a:ext cx="92075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A2AD7638-557F-4899-A2A8-C2FFF6827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1500188"/>
              <a:ext cx="922337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0F2508F1-5552-4103-AAAC-DBD67C5222C0}"/>
                </a:ext>
              </a:extLst>
            </p:cNvPr>
            <p:cNvCxnSpPr/>
            <p:nvPr/>
          </p:nvCxnSpPr>
          <p:spPr>
            <a:xfrm>
              <a:off x="0" y="1257953"/>
              <a:ext cx="685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29">
              <a:extLst>
                <a:ext uri="{FF2B5EF4-FFF2-40B4-BE49-F238E27FC236}">
                  <a16:creationId xmlns:a16="http://schemas.microsoft.com/office/drawing/2014/main" id="{B76DCE84-2C91-41AF-919D-81F21907B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" y="146051"/>
              <a:ext cx="4786312" cy="162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dirty="0">
                  <a:latin typeface="Cursive standard" pitchFamily="2" charset="0"/>
                  <a:ea typeface="Arial Unicode MS" pitchFamily="34" charset="-128"/>
                </a:rPr>
                <a:t>jules</a:t>
              </a:r>
            </a:p>
          </p:txBody>
        </p:sp>
        <p:sp>
          <p:nvSpPr>
            <p:cNvPr id="12" name="Rectangle à coins arrondis 40">
              <a:extLst>
                <a:ext uri="{FF2B5EF4-FFF2-40B4-BE49-F238E27FC236}">
                  <a16:creationId xmlns:a16="http://schemas.microsoft.com/office/drawing/2014/main" id="{42F8DA89-9E00-48D0-82E0-FD40E7C14676}"/>
                </a:ext>
              </a:extLst>
            </p:cNvPr>
            <p:cNvSpPr/>
            <p:nvPr/>
          </p:nvSpPr>
          <p:spPr>
            <a:xfrm>
              <a:off x="0" y="23813"/>
              <a:ext cx="6858000" cy="2667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3" name="ZoneTexte 27">
            <a:extLst>
              <a:ext uri="{FF2B5EF4-FFF2-40B4-BE49-F238E27FC236}">
                <a16:creationId xmlns:a16="http://schemas.microsoft.com/office/drawing/2014/main" id="{811E51A8-30AB-4EA0-B5C2-6D11B07F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670" y="944641"/>
            <a:ext cx="238166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latin typeface="Cursive standard" pitchFamily="2" charset="0"/>
              </a:rPr>
              <a:t>j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32684FE-1936-4911-BB10-72816CC236AC}"/>
              </a:ext>
            </a:extLst>
          </p:cNvPr>
          <p:cNvSpPr txBox="1"/>
          <p:nvPr/>
        </p:nvSpPr>
        <p:spPr>
          <a:xfrm>
            <a:off x="0" y="1367210"/>
            <a:ext cx="1629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Reforme les prénoms avec les lettres mobiles cursives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3887B4D-5C01-4817-A649-7066B4B2C257}"/>
              </a:ext>
            </a:extLst>
          </p:cNvPr>
          <p:cNvSpPr txBox="1"/>
          <p:nvPr/>
        </p:nvSpPr>
        <p:spPr>
          <a:xfrm>
            <a:off x="6652042" y="1643238"/>
            <a:ext cx="154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les lettres script/ cursive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CA488E-9028-438A-A9ED-A4BB60DD246B}"/>
              </a:ext>
            </a:extLst>
          </p:cNvPr>
          <p:cNvSpPr txBox="1"/>
          <p:nvPr/>
        </p:nvSpPr>
        <p:spPr>
          <a:xfrm>
            <a:off x="8273736" y="1586951"/>
            <a:ext cx="155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les lettres pour reformer l’</a:t>
            </a:r>
            <a:r>
              <a:rPr lang="fr-FR" sz="1000" dirty="0" err="1">
                <a:latin typeface="Arial Rounded MT Bold" panose="020F0704030504030204" pitchFamily="34" charset="0"/>
              </a:rPr>
              <a:t>oeuf</a:t>
            </a:r>
            <a:endParaRPr lang="fr-FR" sz="1000" dirty="0">
              <a:latin typeface="Arial Rounded MT Bold" panose="020F07040305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C7A3D5D-305A-47D6-B0EC-5665DF6D2080}"/>
              </a:ext>
            </a:extLst>
          </p:cNvPr>
          <p:cNvSpPr txBox="1"/>
          <p:nvPr/>
        </p:nvSpPr>
        <p:spPr>
          <a:xfrm>
            <a:off x="4801531" y="1653671"/>
            <a:ext cx="199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Ecris les mots avec les lettres mobiles ou seul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4BBBED0-C670-4206-A1B1-09F85EEF6D1F}"/>
              </a:ext>
            </a:extLst>
          </p:cNvPr>
          <p:cNvSpPr txBox="1"/>
          <p:nvPr/>
        </p:nvSpPr>
        <p:spPr>
          <a:xfrm>
            <a:off x="3259963" y="1586951"/>
            <a:ext cx="1762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Reforme l’alphabet dans les 3 écritures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A839D3A-6959-4123-8CDB-D89E51E375DF}"/>
              </a:ext>
            </a:extLst>
          </p:cNvPr>
          <p:cNvSpPr txBox="1"/>
          <p:nvPr/>
        </p:nvSpPr>
        <p:spPr>
          <a:xfrm>
            <a:off x="1593970" y="1650683"/>
            <a:ext cx="1841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 mot et l’image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2BC63C3-3EBF-436C-86E6-91CFAC068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36" y="743594"/>
            <a:ext cx="1071491" cy="757187"/>
          </a:xfrm>
          <a:prstGeom prst="rect">
            <a:avLst/>
          </a:prstGeom>
        </p:spPr>
      </p:pic>
      <p:pic>
        <p:nvPicPr>
          <p:cNvPr id="21" name="Image 1">
            <a:extLst>
              <a:ext uri="{FF2B5EF4-FFF2-40B4-BE49-F238E27FC236}">
                <a16:creationId xmlns:a16="http://schemas.microsoft.com/office/drawing/2014/main" id="{C0F95605-5BF8-49B3-A74A-6C8A20747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32" y="793302"/>
            <a:ext cx="721128" cy="79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BB65157-1B0A-4D34-BF74-A9EA058FF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39" y="772196"/>
            <a:ext cx="1042703" cy="628385"/>
          </a:xfrm>
          <a:prstGeom prst="rect">
            <a:avLst/>
          </a:prstGeom>
        </p:spPr>
      </p:pic>
      <p:pic>
        <p:nvPicPr>
          <p:cNvPr id="23" name="Picture 69">
            <a:extLst>
              <a:ext uri="{FF2B5EF4-FFF2-40B4-BE49-F238E27FC236}">
                <a16:creationId xmlns:a16="http://schemas.microsoft.com/office/drawing/2014/main" id="{33002C61-29D0-41AB-956C-2BC13EC8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588" y="765665"/>
            <a:ext cx="5651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160A33D-3ACD-44E9-840F-DB5F804ADF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41" y="734613"/>
            <a:ext cx="753399" cy="91607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FE008C7-7C69-4FB2-96EA-33521C7CAA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960" y="78104"/>
            <a:ext cx="879755" cy="5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6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523D210-0AD5-4981-8C2E-0DB687B3B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676463"/>
          <a:ext cx="9906000" cy="617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416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91363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671129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8F7F6756-8719-435E-A3C3-654C3DCE9DB0}"/>
              </a:ext>
            </a:extLst>
          </p:cNvPr>
          <p:cNvGrpSpPr/>
          <p:nvPr/>
        </p:nvGrpSpPr>
        <p:grpSpPr>
          <a:xfrm>
            <a:off x="4055211" y="10542"/>
            <a:ext cx="496995" cy="558316"/>
            <a:chOff x="-1953567" y="496635"/>
            <a:chExt cx="827711" cy="811903"/>
          </a:xfrm>
        </p:grpSpPr>
        <p:pic>
          <p:nvPicPr>
            <p:cNvPr id="5" name="Image 18">
              <a:extLst>
                <a:ext uri="{FF2B5EF4-FFF2-40B4-BE49-F238E27FC236}">
                  <a16:creationId xmlns:a16="http://schemas.microsoft.com/office/drawing/2014/main" id="{40FF742B-11E3-47A9-B865-A8A20C801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13"/>
            <a:stretch>
              <a:fillRect/>
            </a:stretch>
          </p:blipFill>
          <p:spPr bwMode="auto">
            <a:xfrm>
              <a:off x="-1953567" y="713799"/>
              <a:ext cx="352425" cy="56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19">
              <a:extLst>
                <a:ext uri="{FF2B5EF4-FFF2-40B4-BE49-F238E27FC236}">
                  <a16:creationId xmlns:a16="http://schemas.microsoft.com/office/drawing/2014/main" id="{124CDA8E-41A2-4D68-A5C1-FA0276110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484698">
              <a:off x="-1714324" y="496635"/>
              <a:ext cx="538162" cy="35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dirty="0">
                  <a:solidFill>
                    <a:srgbClr val="FF0000"/>
                  </a:solidFill>
                  <a:latin typeface="appleberry" pitchFamily="2" charset="0"/>
                </a:rPr>
                <a:t>A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BE02E2C-A3F2-4F5C-8CE7-C9375FE26C4F}"/>
                </a:ext>
              </a:extLst>
            </p:cNvPr>
            <p:cNvSpPr txBox="1"/>
            <p:nvPr/>
          </p:nvSpPr>
          <p:spPr>
            <a:xfrm rot="1735243">
              <a:off x="-1664018" y="950483"/>
              <a:ext cx="538162" cy="358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ppleberry" pitchFamily="2" charset="0"/>
                </a:rPr>
                <a:t>M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DE39071A-0E45-4B03-9671-5CCA18C24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794589"/>
            <a:ext cx="1272914" cy="12276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227E5F6-59E6-4CEC-AF5D-F5EA4C23F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046" y="740026"/>
            <a:ext cx="1163807" cy="12458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1EA958-9FDF-48FD-9927-7ADB2D1FC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914" y="785495"/>
            <a:ext cx="1309283" cy="12367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E9E0E4E-F5DA-4F46-934F-C04D756BE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594" y="740026"/>
            <a:ext cx="1345652" cy="12185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BED4EE8-8DC8-4570-9701-781C83C38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039" y="830964"/>
            <a:ext cx="1345652" cy="10912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88FEA1B-CD78-4290-88D9-8418C56EF0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7782" y="794589"/>
            <a:ext cx="1236545" cy="1164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738CE2E-0F4C-42C4-9898-2D101A5EF2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0594" y="98951"/>
            <a:ext cx="857250" cy="5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9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523D210-0AD5-4981-8C2E-0DB687B3B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676463"/>
          <a:ext cx="9906000" cy="617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416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91363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671129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8F7F6756-8719-435E-A3C3-654C3DCE9DB0}"/>
              </a:ext>
            </a:extLst>
          </p:cNvPr>
          <p:cNvGrpSpPr/>
          <p:nvPr/>
        </p:nvGrpSpPr>
        <p:grpSpPr>
          <a:xfrm>
            <a:off x="4055211" y="10542"/>
            <a:ext cx="496995" cy="558316"/>
            <a:chOff x="-1953567" y="496635"/>
            <a:chExt cx="827711" cy="811903"/>
          </a:xfrm>
        </p:grpSpPr>
        <p:pic>
          <p:nvPicPr>
            <p:cNvPr id="5" name="Image 18">
              <a:extLst>
                <a:ext uri="{FF2B5EF4-FFF2-40B4-BE49-F238E27FC236}">
                  <a16:creationId xmlns:a16="http://schemas.microsoft.com/office/drawing/2014/main" id="{40FF742B-11E3-47A9-B865-A8A20C801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13"/>
            <a:stretch>
              <a:fillRect/>
            </a:stretch>
          </p:blipFill>
          <p:spPr bwMode="auto">
            <a:xfrm>
              <a:off x="-1953567" y="713799"/>
              <a:ext cx="352425" cy="56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19">
              <a:extLst>
                <a:ext uri="{FF2B5EF4-FFF2-40B4-BE49-F238E27FC236}">
                  <a16:creationId xmlns:a16="http://schemas.microsoft.com/office/drawing/2014/main" id="{124CDA8E-41A2-4D68-A5C1-FA0276110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484698">
              <a:off x="-1714324" y="496635"/>
              <a:ext cx="538162" cy="35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dirty="0">
                  <a:solidFill>
                    <a:srgbClr val="FF0000"/>
                  </a:solidFill>
                  <a:latin typeface="appleberry" pitchFamily="2" charset="0"/>
                </a:rPr>
                <a:t>A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BE02E2C-A3F2-4F5C-8CE7-C9375FE26C4F}"/>
                </a:ext>
              </a:extLst>
            </p:cNvPr>
            <p:cNvSpPr txBox="1"/>
            <p:nvPr/>
          </p:nvSpPr>
          <p:spPr>
            <a:xfrm rot="1735243">
              <a:off x="-1664018" y="950483"/>
              <a:ext cx="538162" cy="358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ppleberry" pitchFamily="2" charset="0"/>
                </a:rPr>
                <a:t>M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7AFBC1CF-0C4B-40F4-BFE6-62BE88878210}"/>
              </a:ext>
            </a:extLst>
          </p:cNvPr>
          <p:cNvSpPr txBox="1"/>
          <p:nvPr/>
        </p:nvSpPr>
        <p:spPr>
          <a:xfrm>
            <a:off x="0" y="1668829"/>
            <a:ext cx="1629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Place autant de jetons que de syllabes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DBF705-3242-4AC9-8EC4-E988A5182C16}"/>
              </a:ext>
            </a:extLst>
          </p:cNvPr>
          <p:cNvSpPr txBox="1"/>
          <p:nvPr/>
        </p:nvSpPr>
        <p:spPr>
          <a:xfrm>
            <a:off x="1588429" y="1514941"/>
            <a:ext cx="1841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les images qui commencent de la même façon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10EAA3-A23D-4C24-840A-D423F5112336}"/>
              </a:ext>
            </a:extLst>
          </p:cNvPr>
          <p:cNvSpPr txBox="1"/>
          <p:nvPr/>
        </p:nvSpPr>
        <p:spPr>
          <a:xfrm>
            <a:off x="3219050" y="1541999"/>
            <a:ext cx="1841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Place les images dans les bonnes valises selon le début du mot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D658C1-54B3-4003-8F3D-36EAF07E5079}"/>
              </a:ext>
            </a:extLst>
          </p:cNvPr>
          <p:cNvSpPr txBox="1"/>
          <p:nvPr/>
        </p:nvSpPr>
        <p:spPr>
          <a:xfrm>
            <a:off x="8115343" y="1575202"/>
            <a:ext cx="1725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les dominos correctement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D1662AE-E52E-441A-9FCF-2F6F09F74B52}"/>
              </a:ext>
            </a:extLst>
          </p:cNvPr>
          <p:cNvSpPr txBox="1"/>
          <p:nvPr/>
        </p:nvSpPr>
        <p:spPr>
          <a:xfrm>
            <a:off x="6548274" y="1712363"/>
            <a:ext cx="1775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Indique le nombre de syllabes pour chaque mot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050E43F-73D6-463D-BD52-53001EED8A4D}"/>
              </a:ext>
            </a:extLst>
          </p:cNvPr>
          <p:cNvSpPr txBox="1"/>
          <p:nvPr/>
        </p:nvSpPr>
        <p:spPr>
          <a:xfrm>
            <a:off x="4883662" y="1546804"/>
            <a:ext cx="1775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Place une pince sur le mot qui ne commence pas de la même façon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56E056B-A19D-4F88-A4D5-829838EA7E97}"/>
              </a:ext>
            </a:extLst>
          </p:cNvPr>
          <p:cNvGrpSpPr/>
          <p:nvPr/>
        </p:nvGrpSpPr>
        <p:grpSpPr>
          <a:xfrm>
            <a:off x="8758284" y="825609"/>
            <a:ext cx="700099" cy="639835"/>
            <a:chOff x="0" y="0"/>
            <a:chExt cx="1928813" cy="2268300"/>
          </a:xfrm>
        </p:grpSpPr>
        <p:sp>
          <p:nvSpPr>
            <p:cNvPr id="15" name="Rectangle à coins arrondis 3">
              <a:extLst>
                <a:ext uri="{FF2B5EF4-FFF2-40B4-BE49-F238E27FC236}">
                  <a16:creationId xmlns:a16="http://schemas.microsoft.com/office/drawing/2014/main" id="{D988CA47-61FF-427D-A83A-D7507F0962EC}"/>
                </a:ext>
              </a:extLst>
            </p:cNvPr>
            <p:cNvSpPr/>
            <p:nvPr/>
          </p:nvSpPr>
          <p:spPr>
            <a:xfrm>
              <a:off x="0" y="0"/>
              <a:ext cx="1928813" cy="107156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00"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B405BC40-DD04-4A72-97CF-702865D46A5B}"/>
                </a:ext>
              </a:extLst>
            </p:cNvPr>
            <p:cNvCxnSpPr>
              <a:stCxn id="15" idx="0"/>
              <a:endCxn id="15" idx="2"/>
            </p:cNvCxnSpPr>
            <p:nvPr/>
          </p:nvCxnSpPr>
          <p:spPr>
            <a:xfrm rot="16200000" flipH="1">
              <a:off x="428625" y="534988"/>
              <a:ext cx="107156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à coins arrondis 6">
              <a:extLst>
                <a:ext uri="{FF2B5EF4-FFF2-40B4-BE49-F238E27FC236}">
                  <a16:creationId xmlns:a16="http://schemas.microsoft.com/office/drawing/2014/main" id="{5AAD77D2-9CF0-45FF-A6E6-6F0DB040CD31}"/>
                </a:ext>
              </a:extLst>
            </p:cNvPr>
            <p:cNvSpPr/>
            <p:nvPr/>
          </p:nvSpPr>
          <p:spPr>
            <a:xfrm>
              <a:off x="0" y="1141413"/>
              <a:ext cx="1928813" cy="107156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00"/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B1E3A231-EF2E-4C19-AF80-88BAF5AF2A64}"/>
                </a:ext>
              </a:extLst>
            </p:cNvPr>
            <p:cNvCxnSpPr>
              <a:stCxn id="17" idx="0"/>
              <a:endCxn id="17" idx="2"/>
            </p:cNvCxnSpPr>
            <p:nvPr/>
          </p:nvCxnSpPr>
          <p:spPr>
            <a:xfrm rot="16200000" flipH="1">
              <a:off x="428625" y="1677988"/>
              <a:ext cx="107156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52">
              <a:extLst>
                <a:ext uri="{FF2B5EF4-FFF2-40B4-BE49-F238E27FC236}">
                  <a16:creationId xmlns:a16="http://schemas.microsoft.com/office/drawing/2014/main" id="{B6D52FD4-3D08-4A99-832E-8EF17D278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438" y="285748"/>
              <a:ext cx="642937" cy="87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1000">
                  <a:latin typeface="Script cole" panose="00000400000000000000" pitchFamily="2" charset="0"/>
                </a:rPr>
                <a:t>y</a:t>
              </a:r>
            </a:p>
          </p:txBody>
        </p:sp>
        <p:sp>
          <p:nvSpPr>
            <p:cNvPr id="20" name="ZoneTexte 53">
              <a:extLst>
                <a:ext uri="{FF2B5EF4-FFF2-40B4-BE49-F238E27FC236}">
                  <a16:creationId xmlns:a16="http://schemas.microsoft.com/office/drawing/2014/main" id="{4E77E129-14FA-463F-A937-6D20227EB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76" y="1395414"/>
              <a:ext cx="642937" cy="87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1000">
                  <a:latin typeface="Script cole" panose="00000400000000000000" pitchFamily="2" charset="0"/>
                </a:rPr>
                <a:t>e</a:t>
              </a:r>
            </a:p>
          </p:txBody>
        </p:sp>
        <p:pic>
          <p:nvPicPr>
            <p:cNvPr id="21" name="Picture 1">
              <a:extLst>
                <a:ext uri="{FF2B5EF4-FFF2-40B4-BE49-F238E27FC236}">
                  <a16:creationId xmlns:a16="http://schemas.microsoft.com/office/drawing/2014/main" id="{09A88F30-D6B4-422E-A848-0474B1E0F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1214438"/>
              <a:ext cx="642937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">
              <a:extLst>
                <a:ext uri="{FF2B5EF4-FFF2-40B4-BE49-F238E27FC236}">
                  <a16:creationId xmlns:a16="http://schemas.microsoft.com/office/drawing/2014/main" id="{107EDC0F-8598-4CBF-A67F-F032148EF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3" y="71438"/>
              <a:ext cx="700087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5A6948A9-E341-435F-9E68-E97253A20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249" y="707915"/>
            <a:ext cx="948321" cy="87931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8A30910-4169-4AE1-981B-B293734D8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3" y="731617"/>
            <a:ext cx="724744" cy="937212"/>
          </a:xfrm>
          <a:prstGeom prst="rect">
            <a:avLst/>
          </a:prstGeom>
        </p:spPr>
      </p:pic>
      <p:pic>
        <p:nvPicPr>
          <p:cNvPr id="25" name="Picture 70">
            <a:extLst>
              <a:ext uri="{FF2B5EF4-FFF2-40B4-BE49-F238E27FC236}">
                <a16:creationId xmlns:a16="http://schemas.microsoft.com/office/drawing/2014/main" id="{E7199C3B-2240-4287-BE62-FBCE9785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00" y="772096"/>
            <a:ext cx="937779" cy="9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93276E11-3281-4AE2-BC10-20AA6563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58" y="768879"/>
            <a:ext cx="729099" cy="73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D051263-A0F4-4846-94EB-CBE5442EA2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39" y="825609"/>
            <a:ext cx="795934" cy="7317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C3DEE58-909A-40B3-A86D-C8794F36E3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5601" y="33251"/>
            <a:ext cx="904875" cy="5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6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523D210-0AD5-4981-8C2E-0DB687B3B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676463"/>
          <a:ext cx="9906000" cy="617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416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91363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671129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8F7F6756-8719-435E-A3C3-654C3DCE9DB0}"/>
              </a:ext>
            </a:extLst>
          </p:cNvPr>
          <p:cNvGrpSpPr/>
          <p:nvPr/>
        </p:nvGrpSpPr>
        <p:grpSpPr>
          <a:xfrm>
            <a:off x="4055211" y="10542"/>
            <a:ext cx="496995" cy="558316"/>
            <a:chOff x="-1953567" y="496635"/>
            <a:chExt cx="827711" cy="811903"/>
          </a:xfrm>
        </p:grpSpPr>
        <p:pic>
          <p:nvPicPr>
            <p:cNvPr id="5" name="Image 18">
              <a:extLst>
                <a:ext uri="{FF2B5EF4-FFF2-40B4-BE49-F238E27FC236}">
                  <a16:creationId xmlns:a16="http://schemas.microsoft.com/office/drawing/2014/main" id="{40FF742B-11E3-47A9-B865-A8A20C801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13"/>
            <a:stretch>
              <a:fillRect/>
            </a:stretch>
          </p:blipFill>
          <p:spPr bwMode="auto">
            <a:xfrm>
              <a:off x="-1953567" y="713799"/>
              <a:ext cx="352425" cy="56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19">
              <a:extLst>
                <a:ext uri="{FF2B5EF4-FFF2-40B4-BE49-F238E27FC236}">
                  <a16:creationId xmlns:a16="http://schemas.microsoft.com/office/drawing/2014/main" id="{124CDA8E-41A2-4D68-A5C1-FA0276110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484698">
              <a:off x="-1714324" y="496635"/>
              <a:ext cx="538162" cy="35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dirty="0">
                  <a:solidFill>
                    <a:srgbClr val="FF0000"/>
                  </a:solidFill>
                  <a:latin typeface="appleberry" pitchFamily="2" charset="0"/>
                </a:rPr>
                <a:t>A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BE02E2C-A3F2-4F5C-8CE7-C9375FE26C4F}"/>
                </a:ext>
              </a:extLst>
            </p:cNvPr>
            <p:cNvSpPr txBox="1"/>
            <p:nvPr/>
          </p:nvSpPr>
          <p:spPr>
            <a:xfrm rot="1735243">
              <a:off x="-1664018" y="950483"/>
              <a:ext cx="538162" cy="358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ppleberry" pitchFamily="2" charset="0"/>
                </a:rPr>
                <a:t>M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A7E406D9-2789-4A3F-AE0D-C9424E2DC7EB}"/>
              </a:ext>
            </a:extLst>
          </p:cNvPr>
          <p:cNvSpPr txBox="1"/>
          <p:nvPr/>
        </p:nvSpPr>
        <p:spPr>
          <a:xfrm>
            <a:off x="6440" y="1639436"/>
            <a:ext cx="159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Indique le mot formé à l’aide des 2 syllabes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842DFC-4CE7-4634-BF2F-0278FDB2918F}"/>
              </a:ext>
            </a:extLst>
          </p:cNvPr>
          <p:cNvSpPr txBox="1"/>
          <p:nvPr/>
        </p:nvSpPr>
        <p:spPr>
          <a:xfrm>
            <a:off x="1572888" y="1437416"/>
            <a:ext cx="170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Place la carte qui commence par la syllabe finale du mot précédent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7DFA48-4B9A-4851-86BC-E0E58F7052A1}"/>
              </a:ext>
            </a:extLst>
          </p:cNvPr>
          <p:cNvSpPr txBox="1"/>
          <p:nvPr/>
        </p:nvSpPr>
        <p:spPr>
          <a:xfrm>
            <a:off x="3356913" y="1514360"/>
            <a:ext cx="1596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Indique quelle image commence par cette lettre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9402BB-463A-4337-95F7-3D949B8DD36A}"/>
              </a:ext>
            </a:extLst>
          </p:cNvPr>
          <p:cNvSpPr txBox="1"/>
          <p:nvPr/>
        </p:nvSpPr>
        <p:spPr>
          <a:xfrm>
            <a:off x="8197742" y="1671745"/>
            <a:ext cx="1643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Trouve l’initiale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B3DED86-A65B-4432-8D3E-42A986622AAD}"/>
              </a:ext>
            </a:extLst>
          </p:cNvPr>
          <p:cNvSpPr txBox="1"/>
          <p:nvPr/>
        </p:nvSpPr>
        <p:spPr>
          <a:xfrm>
            <a:off x="4994490" y="1639436"/>
            <a:ext cx="159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les images qui riment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77E058-6E9A-4DF5-8C63-694F0D6D78DB}"/>
              </a:ext>
            </a:extLst>
          </p:cNvPr>
          <p:cNvSpPr txBox="1"/>
          <p:nvPr/>
        </p:nvSpPr>
        <p:spPr>
          <a:xfrm>
            <a:off x="6643958" y="1560488"/>
            <a:ext cx="159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Trouve les images qui riment avec le modèle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49518D3-E4E3-4242-A365-7A05E9A1B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24" y="727408"/>
            <a:ext cx="1012362" cy="70788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8B9580B-12DA-486C-950A-17F13F4BA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2" y="745738"/>
            <a:ext cx="873235" cy="770553"/>
          </a:xfrm>
          <a:prstGeom prst="rect">
            <a:avLst/>
          </a:prstGeom>
        </p:spPr>
      </p:pic>
      <p:pic>
        <p:nvPicPr>
          <p:cNvPr id="16" name="Picture 76">
            <a:extLst>
              <a:ext uri="{FF2B5EF4-FFF2-40B4-BE49-F238E27FC236}">
                <a16:creationId xmlns:a16="http://schemas.microsoft.com/office/drawing/2014/main" id="{0E56B20B-8529-4FD6-B138-E4E317DB9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96" y="696992"/>
            <a:ext cx="854220" cy="8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Le jeu des rimes">
            <a:extLst>
              <a:ext uri="{FF2B5EF4-FFF2-40B4-BE49-F238E27FC236}">
                <a16:creationId xmlns:a16="http://schemas.microsoft.com/office/drawing/2014/main" id="{C85B1DA2-D400-4790-ADD6-8EFCB8BB3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86" y="701542"/>
            <a:ext cx="806920" cy="8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1.bp.blogspot.com/-YWoBFzuVhLg/VSJvcQPvaGI/AAAAAAAAFic/0kY-LPOCp0I/s1600/je%2Bfinis%2Bcomme.png">
            <a:extLst>
              <a:ext uri="{FF2B5EF4-FFF2-40B4-BE49-F238E27FC236}">
                <a16:creationId xmlns:a16="http://schemas.microsoft.com/office/drawing/2014/main" id="{2CF31135-9EFD-4E95-9384-FE1FDC83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" b="32651"/>
          <a:stretch>
            <a:fillRect/>
          </a:stretch>
        </p:blipFill>
        <p:spPr bwMode="auto">
          <a:xfrm>
            <a:off x="7063565" y="745738"/>
            <a:ext cx="839211" cy="8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B2FFF3D-CB30-4372-83BA-004B3E341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33" y="764930"/>
            <a:ext cx="842835" cy="73884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1103F30-1C74-4864-B0B9-A78CDE4BEE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3895" y="34624"/>
            <a:ext cx="857250" cy="5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8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523D210-0AD5-4981-8C2E-0DB687B3B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676463"/>
          <a:ext cx="9906000" cy="617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416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91363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671129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8F7F6756-8719-435E-A3C3-654C3DCE9DB0}"/>
              </a:ext>
            </a:extLst>
          </p:cNvPr>
          <p:cNvGrpSpPr/>
          <p:nvPr/>
        </p:nvGrpSpPr>
        <p:grpSpPr>
          <a:xfrm>
            <a:off x="4055211" y="10542"/>
            <a:ext cx="496995" cy="558316"/>
            <a:chOff x="-1953567" y="496635"/>
            <a:chExt cx="827711" cy="811903"/>
          </a:xfrm>
        </p:grpSpPr>
        <p:pic>
          <p:nvPicPr>
            <p:cNvPr id="5" name="Image 18">
              <a:extLst>
                <a:ext uri="{FF2B5EF4-FFF2-40B4-BE49-F238E27FC236}">
                  <a16:creationId xmlns:a16="http://schemas.microsoft.com/office/drawing/2014/main" id="{40FF742B-11E3-47A9-B865-A8A20C801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13"/>
            <a:stretch>
              <a:fillRect/>
            </a:stretch>
          </p:blipFill>
          <p:spPr bwMode="auto">
            <a:xfrm>
              <a:off x="-1953567" y="713799"/>
              <a:ext cx="352425" cy="56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19">
              <a:extLst>
                <a:ext uri="{FF2B5EF4-FFF2-40B4-BE49-F238E27FC236}">
                  <a16:creationId xmlns:a16="http://schemas.microsoft.com/office/drawing/2014/main" id="{124CDA8E-41A2-4D68-A5C1-FA0276110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484698">
              <a:off x="-1714324" y="496635"/>
              <a:ext cx="538162" cy="35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dirty="0">
                  <a:solidFill>
                    <a:srgbClr val="FF0000"/>
                  </a:solidFill>
                  <a:latin typeface="appleberry" pitchFamily="2" charset="0"/>
                </a:rPr>
                <a:t>A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BE02E2C-A3F2-4F5C-8CE7-C9375FE26C4F}"/>
                </a:ext>
              </a:extLst>
            </p:cNvPr>
            <p:cNvSpPr txBox="1"/>
            <p:nvPr/>
          </p:nvSpPr>
          <p:spPr>
            <a:xfrm rot="1735243">
              <a:off x="-1664018" y="950483"/>
              <a:ext cx="538162" cy="358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ppleberry" pitchFamily="2" charset="0"/>
                </a:rPr>
                <a:t>M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1EA82AD3-E819-4FA9-AA07-1EC1917B7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228" y="81952"/>
            <a:ext cx="830854" cy="52724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9A3005F-106C-4789-9266-3E9A69410B18}"/>
              </a:ext>
            </a:extLst>
          </p:cNvPr>
          <p:cNvSpPr txBox="1"/>
          <p:nvPr/>
        </p:nvSpPr>
        <p:spPr>
          <a:xfrm>
            <a:off x="28983" y="1628186"/>
            <a:ext cx="166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Trouve le mot crée par le fusion des 2 autres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E57282-BE08-450D-86CF-399CEE4151C9}"/>
              </a:ext>
            </a:extLst>
          </p:cNvPr>
          <p:cNvSpPr txBox="1"/>
          <p:nvPr/>
        </p:nvSpPr>
        <p:spPr>
          <a:xfrm>
            <a:off x="1656503" y="1549340"/>
            <a:ext cx="157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Trouve les images qui riment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F24F2F-A440-4DE3-A8BC-0B7E52B88CD1}"/>
              </a:ext>
            </a:extLst>
          </p:cNvPr>
          <p:cNvSpPr txBox="1"/>
          <p:nvPr/>
        </p:nvSpPr>
        <p:spPr>
          <a:xfrm>
            <a:off x="6670962" y="1593261"/>
            <a:ext cx="137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Trouve l’initiale de chaque mot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4B5F7B-3DE2-43CF-BB48-AC1B9B5DC858}"/>
              </a:ext>
            </a:extLst>
          </p:cNvPr>
          <p:cNvSpPr txBox="1"/>
          <p:nvPr/>
        </p:nvSpPr>
        <p:spPr>
          <a:xfrm>
            <a:off x="8250128" y="1635245"/>
            <a:ext cx="1655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Trie les images selon leur initiale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9440D7C-FA66-41F4-B4BB-2EDB6010F20B}"/>
              </a:ext>
            </a:extLst>
          </p:cNvPr>
          <p:cNvSpPr txBox="1"/>
          <p:nvPr/>
        </p:nvSpPr>
        <p:spPr>
          <a:xfrm>
            <a:off x="3683158" y="1305020"/>
            <a:ext cx="77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Reforme la suite des dominos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57F2F1-9032-48F6-8E0F-363010B8741B}"/>
              </a:ext>
            </a:extLst>
          </p:cNvPr>
          <p:cNvSpPr txBox="1"/>
          <p:nvPr/>
        </p:nvSpPr>
        <p:spPr>
          <a:xfrm>
            <a:off x="4972474" y="1658963"/>
            <a:ext cx="165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Trouve les images qui riment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AF1CB2A-B867-4EAF-949A-0EC3626BA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3" y="722214"/>
            <a:ext cx="1168411" cy="82601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2ED2591-86CE-4AEB-A2BF-AFE904C47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512" y="731487"/>
            <a:ext cx="1127753" cy="8067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EC93B73-4B19-4039-AA2E-66F25996D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0305" y="762494"/>
            <a:ext cx="1127753" cy="518610"/>
          </a:xfrm>
          <a:prstGeom prst="rect">
            <a:avLst/>
          </a:prstGeom>
        </p:spPr>
      </p:pic>
      <p:pic>
        <p:nvPicPr>
          <p:cNvPr id="18" name="Picture 51">
            <a:extLst>
              <a:ext uri="{FF2B5EF4-FFF2-40B4-BE49-F238E27FC236}">
                <a16:creationId xmlns:a16="http://schemas.microsoft.com/office/drawing/2014/main" id="{C380E190-349D-42BF-8663-A2DA8136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961" y="731487"/>
            <a:ext cx="118353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35">
            <a:extLst>
              <a:ext uri="{FF2B5EF4-FFF2-40B4-BE49-F238E27FC236}">
                <a16:creationId xmlns:a16="http://schemas.microsoft.com/office/drawing/2014/main" id="{BD1C0E4F-8ECC-4E2B-989D-6B54E0C96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51" y="703939"/>
            <a:ext cx="974587" cy="9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FF1B4FF-5115-4A2B-935B-C4EE8A878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90" y="680543"/>
            <a:ext cx="1019208" cy="9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523D210-0AD5-4981-8C2E-0DB687B3B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676463"/>
          <a:ext cx="9906000" cy="617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416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91363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671129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8F7F6756-8719-435E-A3C3-654C3DCE9DB0}"/>
              </a:ext>
            </a:extLst>
          </p:cNvPr>
          <p:cNvGrpSpPr/>
          <p:nvPr/>
        </p:nvGrpSpPr>
        <p:grpSpPr>
          <a:xfrm>
            <a:off x="4055211" y="10542"/>
            <a:ext cx="496995" cy="558316"/>
            <a:chOff x="-1953567" y="496635"/>
            <a:chExt cx="827711" cy="811903"/>
          </a:xfrm>
        </p:grpSpPr>
        <p:pic>
          <p:nvPicPr>
            <p:cNvPr id="5" name="Image 18">
              <a:extLst>
                <a:ext uri="{FF2B5EF4-FFF2-40B4-BE49-F238E27FC236}">
                  <a16:creationId xmlns:a16="http://schemas.microsoft.com/office/drawing/2014/main" id="{40FF742B-11E3-47A9-B865-A8A20C801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13"/>
            <a:stretch>
              <a:fillRect/>
            </a:stretch>
          </p:blipFill>
          <p:spPr bwMode="auto">
            <a:xfrm>
              <a:off x="-1953567" y="713799"/>
              <a:ext cx="352425" cy="56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19">
              <a:extLst>
                <a:ext uri="{FF2B5EF4-FFF2-40B4-BE49-F238E27FC236}">
                  <a16:creationId xmlns:a16="http://schemas.microsoft.com/office/drawing/2014/main" id="{124CDA8E-41A2-4D68-A5C1-FA0276110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484698">
              <a:off x="-1714324" y="496635"/>
              <a:ext cx="538162" cy="35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dirty="0">
                  <a:solidFill>
                    <a:srgbClr val="FF0000"/>
                  </a:solidFill>
                  <a:latin typeface="appleberry" pitchFamily="2" charset="0"/>
                </a:rPr>
                <a:t>A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BE02E2C-A3F2-4F5C-8CE7-C9375FE26C4F}"/>
                </a:ext>
              </a:extLst>
            </p:cNvPr>
            <p:cNvSpPr txBox="1"/>
            <p:nvPr/>
          </p:nvSpPr>
          <p:spPr>
            <a:xfrm rot="1735243">
              <a:off x="-1664018" y="950483"/>
              <a:ext cx="538162" cy="358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ppleberry" pitchFamily="2" charset="0"/>
                </a:rPr>
                <a:t>M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F409FDF-ECB5-4C0B-B7C9-F793B43D4DBE}"/>
              </a:ext>
            </a:extLst>
          </p:cNvPr>
          <p:cNvSpPr txBox="1"/>
          <p:nvPr/>
        </p:nvSpPr>
        <p:spPr>
          <a:xfrm>
            <a:off x="1613256" y="1659967"/>
            <a:ext cx="163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Place un jeton sur l’intrus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58FDA0-EBD0-455D-B9D1-72AA089C6CDD}"/>
              </a:ext>
            </a:extLst>
          </p:cNvPr>
          <p:cNvSpPr txBox="1"/>
          <p:nvPr/>
        </p:nvSpPr>
        <p:spPr>
          <a:xfrm>
            <a:off x="8292744" y="1560467"/>
            <a:ext cx="1623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Indique avec la pince le mot correspondant à l’image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7706763-D5AF-4786-8139-7FF169903537}"/>
              </a:ext>
            </a:extLst>
          </p:cNvPr>
          <p:cNvSpPr txBox="1"/>
          <p:nvPr/>
        </p:nvSpPr>
        <p:spPr>
          <a:xfrm>
            <a:off x="6601647" y="1547094"/>
            <a:ext cx="1638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Indique avec une pince les mots contenant le phonème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9CFA12-5216-4590-A06A-3B93F33FA169}"/>
              </a:ext>
            </a:extLst>
          </p:cNvPr>
          <p:cNvSpPr txBox="1"/>
          <p:nvPr/>
        </p:nvSpPr>
        <p:spPr>
          <a:xfrm>
            <a:off x="3321334" y="1593364"/>
            <a:ext cx="1631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Tri les cartes selon le phonème entendu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3D9AC9-3A96-42FE-A7AF-479B4F5C7FDD}"/>
              </a:ext>
            </a:extLst>
          </p:cNvPr>
          <p:cNvSpPr txBox="1"/>
          <p:nvPr/>
        </p:nvSpPr>
        <p:spPr>
          <a:xfrm>
            <a:off x="5312547" y="1659967"/>
            <a:ext cx="119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Ecris les mots demandés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0539E60-B6F1-42E0-9FBA-805DE71D8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3"/>
          <a:stretch/>
        </p:blipFill>
        <p:spPr>
          <a:xfrm>
            <a:off x="2179052" y="707932"/>
            <a:ext cx="670314" cy="954139"/>
          </a:xfrm>
          <a:prstGeom prst="rect">
            <a:avLst/>
          </a:prstGeom>
        </p:spPr>
      </p:pic>
      <p:pic>
        <p:nvPicPr>
          <p:cNvPr id="14" name="Picture 54" descr="image">
            <a:extLst>
              <a:ext uri="{FF2B5EF4-FFF2-40B4-BE49-F238E27FC236}">
                <a16:creationId xmlns:a16="http://schemas.microsoft.com/office/drawing/2014/main" id="{05B94240-3AE2-48F9-B89B-627282D3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54" y="759329"/>
            <a:ext cx="1129546" cy="78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3ED7614-33E5-4AB5-87BD-63C9B6AF4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61" y="715815"/>
            <a:ext cx="800117" cy="7184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3E750F4-B993-4194-BEAD-5AA8AF870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663" y="732936"/>
            <a:ext cx="581903" cy="82753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F89981-BCF9-4A8C-BFEE-65CD471A7D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37"/>
          <a:stretch/>
        </p:blipFill>
        <p:spPr>
          <a:xfrm>
            <a:off x="8727374" y="759329"/>
            <a:ext cx="692865" cy="78776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65C54F1-04D9-42C9-A256-F50953CC8E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2007" y="715815"/>
            <a:ext cx="752186" cy="86177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0549037-6233-4E2B-90E1-065B86B4718A}"/>
              </a:ext>
            </a:extLst>
          </p:cNvPr>
          <p:cNvSpPr txBox="1"/>
          <p:nvPr/>
        </p:nvSpPr>
        <p:spPr>
          <a:xfrm>
            <a:off x="10390" y="1547094"/>
            <a:ext cx="1638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Trie selon si tu entends le phonème dans le mot ou non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54CCDF0-2E82-4D5E-81FA-1587C1B56F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6025" y="25884"/>
            <a:ext cx="495300" cy="5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5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0" descr="MOUTON 01.png">
            <a:extLst>
              <a:ext uri="{FF2B5EF4-FFF2-40B4-BE49-F238E27FC236}">
                <a16:creationId xmlns:a16="http://schemas.microsoft.com/office/drawing/2014/main" id="{062AD98E-2813-45D5-8410-DB0C9E0A6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196640" y="720829"/>
            <a:ext cx="815136" cy="66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35" descr="PONEY 03.png">
            <a:extLst>
              <a:ext uri="{FF2B5EF4-FFF2-40B4-BE49-F238E27FC236}">
                <a16:creationId xmlns:a16="http://schemas.microsoft.com/office/drawing/2014/main" id="{2C9F0A8C-9695-4A61-993E-752043015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468131" y="750489"/>
            <a:ext cx="848297" cy="5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9" descr="VACHE 02.png">
            <a:extLst>
              <a:ext uri="{FF2B5EF4-FFF2-40B4-BE49-F238E27FC236}">
                <a16:creationId xmlns:a16="http://schemas.microsoft.com/office/drawing/2014/main" id="{E6329D7E-F151-4C8F-BE9D-3416B8756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47536" y="788456"/>
            <a:ext cx="815137" cy="5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CHAT 14.png">
            <a:extLst>
              <a:ext uri="{FF2B5EF4-FFF2-40B4-BE49-F238E27FC236}">
                <a16:creationId xmlns:a16="http://schemas.microsoft.com/office/drawing/2014/main" id="{60EF0FE1-9BC5-46DF-8F7D-1B2DEB6FD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60721" y="650417"/>
            <a:ext cx="368970" cy="7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3" descr="COCHON 02.png">
            <a:extLst>
              <a:ext uri="{FF2B5EF4-FFF2-40B4-BE49-F238E27FC236}">
                <a16:creationId xmlns:a16="http://schemas.microsoft.com/office/drawing/2014/main" id="{1D030313-6516-484D-9E80-1E15C2A7B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20381" y="723955"/>
            <a:ext cx="838816" cy="5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D3D2AD-A660-4EF1-9D83-3D2B08D8EC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66" y="650417"/>
            <a:ext cx="815136" cy="7310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66EB4E9-63DE-4DAB-A9C4-B667C41A5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1774" y="660796"/>
            <a:ext cx="815134" cy="787260"/>
          </a:xfrm>
          <a:prstGeom prst="rect">
            <a:avLst/>
          </a:prstGeom>
        </p:spPr>
      </p:pic>
      <p:pic>
        <p:nvPicPr>
          <p:cNvPr id="9" name="Image 20" descr="ELEPHANT 05.png">
            <a:extLst>
              <a:ext uri="{FF2B5EF4-FFF2-40B4-BE49-F238E27FC236}">
                <a16:creationId xmlns:a16="http://schemas.microsoft.com/office/drawing/2014/main" id="{BD7050E3-B53D-4122-A9E1-866113A189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524857" y="676839"/>
            <a:ext cx="851416" cy="6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2" descr="GIRAFE 02.png">
            <a:extLst>
              <a:ext uri="{FF2B5EF4-FFF2-40B4-BE49-F238E27FC236}">
                <a16:creationId xmlns:a16="http://schemas.microsoft.com/office/drawing/2014/main" id="{E92CEECB-FA3A-4026-A993-ACB75E387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953222" y="676838"/>
            <a:ext cx="580798" cy="7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AD11354A-0298-4D32-8A8D-04C93C5F9F38}"/>
              </a:ext>
            </a:extLst>
          </p:cNvPr>
          <p:cNvSpPr/>
          <p:nvPr/>
        </p:nvSpPr>
        <p:spPr>
          <a:xfrm>
            <a:off x="358480" y="1526203"/>
            <a:ext cx="9413704" cy="38575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AC13516-03F4-4FDF-BED2-B0A5B13279CE}"/>
              </a:ext>
            </a:extLst>
          </p:cNvPr>
          <p:cNvSpPr txBox="1"/>
          <p:nvPr/>
        </p:nvSpPr>
        <p:spPr>
          <a:xfrm>
            <a:off x="0" y="0"/>
            <a:ext cx="954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Showcard Gothic" panose="04020904020102020604" pitchFamily="82" charset="0"/>
                <a:cs typeface="Agent Orange" panose="00000400000000000000" pitchFamily="2" charset="0"/>
              </a:rPr>
              <a:t>MON PARCOURS D ATELIERS EN MOYENNE ET GRANDE SECTION</a:t>
            </a:r>
          </a:p>
        </p:txBody>
      </p:sp>
      <p:pic>
        <p:nvPicPr>
          <p:cNvPr id="23" name="Image 30" descr="MOUTON 01.png">
            <a:extLst>
              <a:ext uri="{FF2B5EF4-FFF2-40B4-BE49-F238E27FC236}">
                <a16:creationId xmlns:a16="http://schemas.microsoft.com/office/drawing/2014/main" id="{07CA2881-F2BF-4AD5-ACA0-40F2BF1D3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134836" y="2920340"/>
            <a:ext cx="815136" cy="66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35" descr="PONEY 03.png">
            <a:extLst>
              <a:ext uri="{FF2B5EF4-FFF2-40B4-BE49-F238E27FC236}">
                <a16:creationId xmlns:a16="http://schemas.microsoft.com/office/drawing/2014/main" id="{D98314C8-0415-4721-A04A-4E79523C6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481631" y="2926984"/>
            <a:ext cx="848297" cy="5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39" descr="VACHE 02.png">
            <a:extLst>
              <a:ext uri="{FF2B5EF4-FFF2-40B4-BE49-F238E27FC236}">
                <a16:creationId xmlns:a16="http://schemas.microsoft.com/office/drawing/2014/main" id="{9942D5A7-98AE-46E8-9051-DED93CA49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61036" y="2964951"/>
            <a:ext cx="815137" cy="5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 descr="CHAT 14.png">
            <a:extLst>
              <a:ext uri="{FF2B5EF4-FFF2-40B4-BE49-F238E27FC236}">
                <a16:creationId xmlns:a16="http://schemas.microsoft.com/office/drawing/2014/main" id="{033C7E4A-B289-4652-B65C-156234DFE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74221" y="2826912"/>
            <a:ext cx="368970" cy="7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13" descr="COCHON 02.png">
            <a:extLst>
              <a:ext uri="{FF2B5EF4-FFF2-40B4-BE49-F238E27FC236}">
                <a16:creationId xmlns:a16="http://schemas.microsoft.com/office/drawing/2014/main" id="{02603D56-5729-493D-8DCE-DFD32E8E1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08003" y="3021720"/>
            <a:ext cx="838816" cy="5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F417138-BCC6-4C50-8EB4-7B49003E50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66" y="2826912"/>
            <a:ext cx="815136" cy="73103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6A97694-B2A8-4310-B520-FD60D0A0C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5274" y="2837291"/>
            <a:ext cx="815134" cy="787260"/>
          </a:xfrm>
          <a:prstGeom prst="rect">
            <a:avLst/>
          </a:prstGeom>
        </p:spPr>
      </p:pic>
      <p:pic>
        <p:nvPicPr>
          <p:cNvPr id="30" name="Image 20" descr="ELEPHANT 05.png">
            <a:extLst>
              <a:ext uri="{FF2B5EF4-FFF2-40B4-BE49-F238E27FC236}">
                <a16:creationId xmlns:a16="http://schemas.microsoft.com/office/drawing/2014/main" id="{3B6DEC2E-31FC-4660-800F-36EE284600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538357" y="2853334"/>
            <a:ext cx="851416" cy="6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22" descr="GIRAFE 02.png">
            <a:extLst>
              <a:ext uri="{FF2B5EF4-FFF2-40B4-BE49-F238E27FC236}">
                <a16:creationId xmlns:a16="http://schemas.microsoft.com/office/drawing/2014/main" id="{EE8963FF-4D54-40D2-A9E9-D833B5524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966722" y="2853333"/>
            <a:ext cx="580798" cy="7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AFD4648F-2ECB-4D3E-946F-F9E497AFB7C8}"/>
              </a:ext>
            </a:extLst>
          </p:cNvPr>
          <p:cNvSpPr/>
          <p:nvPr/>
        </p:nvSpPr>
        <p:spPr>
          <a:xfrm>
            <a:off x="371980" y="3702698"/>
            <a:ext cx="9413704" cy="38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C103A63-2E81-4C9D-A161-13992408DBB7}"/>
              </a:ext>
            </a:extLst>
          </p:cNvPr>
          <p:cNvSpPr txBox="1"/>
          <p:nvPr/>
        </p:nvSpPr>
        <p:spPr>
          <a:xfrm>
            <a:off x="13500" y="2176495"/>
            <a:ext cx="954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Showcard Gothic" panose="04020904020102020604" pitchFamily="82" charset="0"/>
                <a:cs typeface="Agent Orange" panose="00000400000000000000" pitchFamily="2" charset="0"/>
              </a:rPr>
              <a:t>MON PARCOURS D ATELIERS EN MOYENNE ET GRANDE SECTION</a:t>
            </a:r>
          </a:p>
        </p:txBody>
      </p:sp>
      <p:pic>
        <p:nvPicPr>
          <p:cNvPr id="34" name="Image 30" descr="MOUTON 01.png">
            <a:extLst>
              <a:ext uri="{FF2B5EF4-FFF2-40B4-BE49-F238E27FC236}">
                <a16:creationId xmlns:a16="http://schemas.microsoft.com/office/drawing/2014/main" id="{E0678929-A6DB-4F06-AC9C-528C96DE1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13340" y="5479377"/>
            <a:ext cx="815136" cy="66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5" descr="PONEY 03.png">
            <a:extLst>
              <a:ext uri="{FF2B5EF4-FFF2-40B4-BE49-F238E27FC236}">
                <a16:creationId xmlns:a16="http://schemas.microsoft.com/office/drawing/2014/main" id="{D7C63B0E-1619-4894-8C01-AC714C4D2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56967" y="5526604"/>
            <a:ext cx="848297" cy="5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39" descr="VACHE 02.png">
            <a:extLst>
              <a:ext uri="{FF2B5EF4-FFF2-40B4-BE49-F238E27FC236}">
                <a16:creationId xmlns:a16="http://schemas.microsoft.com/office/drawing/2014/main" id="{8CD49041-B755-4EEB-AA27-6A99BB46E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136372" y="5564571"/>
            <a:ext cx="815137" cy="5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36" descr="CHAT 14.png">
            <a:extLst>
              <a:ext uri="{FF2B5EF4-FFF2-40B4-BE49-F238E27FC236}">
                <a16:creationId xmlns:a16="http://schemas.microsoft.com/office/drawing/2014/main" id="{6FBDB522-A14F-411C-A27E-946ABF3FC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97092" y="5426532"/>
            <a:ext cx="368970" cy="7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13" descr="COCHON 02.png">
            <a:extLst>
              <a:ext uri="{FF2B5EF4-FFF2-40B4-BE49-F238E27FC236}">
                <a16:creationId xmlns:a16="http://schemas.microsoft.com/office/drawing/2014/main" id="{2DE89021-DEB8-4F89-918E-12C6EB827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44842" y="5516202"/>
            <a:ext cx="838816" cy="5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FC457A04-2294-4815-9EC3-E3E4534FD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02" y="5426532"/>
            <a:ext cx="815136" cy="73103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FBC3AC94-B87F-46F6-80AF-1178DD2458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0610" y="5436911"/>
            <a:ext cx="815134" cy="787260"/>
          </a:xfrm>
          <a:prstGeom prst="rect">
            <a:avLst/>
          </a:prstGeom>
        </p:spPr>
      </p:pic>
      <p:pic>
        <p:nvPicPr>
          <p:cNvPr id="41" name="Image 20" descr="ELEPHANT 05.png">
            <a:extLst>
              <a:ext uri="{FF2B5EF4-FFF2-40B4-BE49-F238E27FC236}">
                <a16:creationId xmlns:a16="http://schemas.microsoft.com/office/drawing/2014/main" id="{39EAE911-A8E4-44F5-A770-E777FEA063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13693" y="5452954"/>
            <a:ext cx="851416" cy="6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22" descr="GIRAFE 02.png">
            <a:extLst>
              <a:ext uri="{FF2B5EF4-FFF2-40B4-BE49-F238E27FC236}">
                <a16:creationId xmlns:a16="http://schemas.microsoft.com/office/drawing/2014/main" id="{91D820EB-07A3-4F4F-857B-5ACA85274C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742058" y="5452953"/>
            <a:ext cx="580798" cy="7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AAE9D7E3-6193-41E3-A338-6B13B952D3C8}"/>
              </a:ext>
            </a:extLst>
          </p:cNvPr>
          <p:cNvSpPr/>
          <p:nvPr/>
        </p:nvSpPr>
        <p:spPr>
          <a:xfrm>
            <a:off x="147316" y="6302318"/>
            <a:ext cx="9413704" cy="38575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8CC469C-A1E6-4723-AF9C-3D88B426CEDE}"/>
              </a:ext>
            </a:extLst>
          </p:cNvPr>
          <p:cNvSpPr txBox="1"/>
          <p:nvPr/>
        </p:nvSpPr>
        <p:spPr>
          <a:xfrm>
            <a:off x="-211164" y="4776115"/>
            <a:ext cx="954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Showcard Gothic" panose="04020904020102020604" pitchFamily="82" charset="0"/>
                <a:cs typeface="Agent Orange" panose="00000400000000000000" pitchFamily="2" charset="0"/>
              </a:rPr>
              <a:t>MON PARCOURS D ATELIERS EN MOYENNE ET GRANDE SECTION</a:t>
            </a:r>
          </a:p>
        </p:txBody>
      </p:sp>
    </p:spTree>
    <p:extLst>
      <p:ext uri="{BB962C8B-B14F-4D97-AF65-F5344CB8AC3E}">
        <p14:creationId xmlns:p14="http://schemas.microsoft.com/office/powerpoint/2010/main" val="342153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61F199D-05E2-4C2B-8650-2832021847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545488"/>
          <a:ext cx="9906000" cy="6270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64845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D67D07FF-EF5E-453A-9E91-A885D2DF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239" y="6661"/>
            <a:ext cx="860724" cy="53882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20FA7F2-678B-486A-AF5A-12C8ACD427B3}"/>
              </a:ext>
            </a:extLst>
          </p:cNvPr>
          <p:cNvSpPr txBox="1"/>
          <p:nvPr/>
        </p:nvSpPr>
        <p:spPr>
          <a:xfrm>
            <a:off x="-58419" y="1557053"/>
            <a:ext cx="170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 bon prénom et la photo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FD2A66-B30F-418A-AD11-5DADC008B281}"/>
              </a:ext>
            </a:extLst>
          </p:cNvPr>
          <p:cNvSpPr txBox="1"/>
          <p:nvPr/>
        </p:nvSpPr>
        <p:spPr>
          <a:xfrm>
            <a:off x="3528438" y="1325575"/>
            <a:ext cx="108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Reforme les lettres à l’aide des diverses bandes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68A27CF-CEC1-42C0-9831-85810E8B9113}"/>
              </a:ext>
            </a:extLst>
          </p:cNvPr>
          <p:cNvSpPr txBox="1"/>
          <p:nvPr/>
        </p:nvSpPr>
        <p:spPr>
          <a:xfrm>
            <a:off x="1817398" y="1636919"/>
            <a:ext cx="136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Trie les cartes mot/ lettre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3549F7A-4101-46B7-B0F2-96007F327C23}"/>
              </a:ext>
            </a:extLst>
          </p:cNvPr>
          <p:cNvSpPr txBox="1"/>
          <p:nvPr/>
        </p:nvSpPr>
        <p:spPr>
          <a:xfrm>
            <a:off x="5089435" y="1557053"/>
            <a:ext cx="140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Retrouve l’image identique</a:t>
            </a:r>
          </a:p>
        </p:txBody>
      </p:sp>
      <p:pic>
        <p:nvPicPr>
          <p:cNvPr id="17" name="Picture 76" descr="http://s.plurielles.fr/mmdia/i/58/0/un-enfant-stresse-10568580lnxgb_2041.jpg?v=1">
            <a:extLst>
              <a:ext uri="{FF2B5EF4-FFF2-40B4-BE49-F238E27FC236}">
                <a16:creationId xmlns:a16="http://schemas.microsoft.com/office/drawing/2014/main" id="{D56E1E16-29CE-4598-8D24-CA2B71E7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7" y="672967"/>
            <a:ext cx="366713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6" descr="http://s.plurielles.fr/mmdia/i/58/0/un-enfant-stresse-10568580lnxgb_2041.jpg?v=1">
            <a:extLst>
              <a:ext uri="{FF2B5EF4-FFF2-40B4-BE49-F238E27FC236}">
                <a16:creationId xmlns:a16="http://schemas.microsoft.com/office/drawing/2014/main" id="{77DBD4E2-D03B-4871-B061-375E31BD9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0" y="690122"/>
            <a:ext cx="348297" cy="348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46">
            <a:extLst>
              <a:ext uri="{FF2B5EF4-FFF2-40B4-BE49-F238E27FC236}">
                <a16:creationId xmlns:a16="http://schemas.microsoft.com/office/drawing/2014/main" id="{BACB1122-1FFD-46A0-9E5E-399E1DF14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40" y="1121918"/>
            <a:ext cx="383236" cy="203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700"/>
              <a:t>TOM</a:t>
            </a:r>
          </a:p>
        </p:txBody>
      </p:sp>
      <p:sp>
        <p:nvSpPr>
          <p:cNvPr id="20" name="ZoneTexte 46">
            <a:extLst>
              <a:ext uri="{FF2B5EF4-FFF2-40B4-BE49-F238E27FC236}">
                <a16:creationId xmlns:a16="http://schemas.microsoft.com/office/drawing/2014/main" id="{021FF14C-CAFD-4A02-A1F7-736AC1139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72" y="1051058"/>
            <a:ext cx="383236" cy="203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700"/>
              <a:t>TOM</a:t>
            </a:r>
          </a:p>
        </p:txBody>
      </p:sp>
      <p:sp>
        <p:nvSpPr>
          <p:cNvPr id="21" name="ZoneTexte 49">
            <a:extLst>
              <a:ext uri="{FF2B5EF4-FFF2-40B4-BE49-F238E27FC236}">
                <a16:creationId xmlns:a16="http://schemas.microsoft.com/office/drawing/2014/main" id="{56EA800D-0504-4F1B-8620-F33975F6D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406" y="587054"/>
            <a:ext cx="3571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M</a:t>
            </a:r>
          </a:p>
        </p:txBody>
      </p:sp>
      <p:sp>
        <p:nvSpPr>
          <p:cNvPr id="22" name="ZoneTexte 76">
            <a:extLst>
              <a:ext uri="{FF2B5EF4-FFF2-40B4-BE49-F238E27FC236}">
                <a16:creationId xmlns:a16="http://schemas.microsoft.com/office/drawing/2014/main" id="{ABF1BC92-1B05-4B9F-B4CB-A67F62E05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850" y="1093472"/>
            <a:ext cx="7143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BOL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BB0B536-9A6B-495F-A0A1-766C2EC74358}"/>
              </a:ext>
            </a:extLst>
          </p:cNvPr>
          <p:cNvSpPr/>
          <p:nvPr/>
        </p:nvSpPr>
        <p:spPr>
          <a:xfrm rot="1082469">
            <a:off x="3982665" y="665804"/>
            <a:ext cx="45719" cy="5793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0613B210-277D-462D-88B3-13FCEFC7609E}"/>
              </a:ext>
            </a:extLst>
          </p:cNvPr>
          <p:cNvSpPr/>
          <p:nvPr/>
        </p:nvSpPr>
        <p:spPr>
          <a:xfrm rot="20355116">
            <a:off x="4218107" y="660661"/>
            <a:ext cx="45719" cy="5793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194CC52B-5E8A-40CB-9BF8-B5A8C583AD2D}"/>
              </a:ext>
            </a:extLst>
          </p:cNvPr>
          <p:cNvSpPr/>
          <p:nvPr/>
        </p:nvSpPr>
        <p:spPr>
          <a:xfrm rot="16200000">
            <a:off x="4079065" y="853529"/>
            <a:ext cx="48257" cy="2983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80">
            <a:extLst>
              <a:ext uri="{FF2B5EF4-FFF2-40B4-BE49-F238E27FC236}">
                <a16:creationId xmlns:a16="http://schemas.microsoft.com/office/drawing/2014/main" id="{4CFB0147-77F3-4BA4-98C4-713A9F6D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19" y="652104"/>
            <a:ext cx="72474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1D349FE0-1FBE-4D78-95DB-616C114CAB7C}"/>
              </a:ext>
            </a:extLst>
          </p:cNvPr>
          <p:cNvSpPr txBox="1"/>
          <p:nvPr/>
        </p:nvSpPr>
        <p:spPr>
          <a:xfrm>
            <a:off x="8144332" y="1452254"/>
            <a:ext cx="176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les images de près et de loin</a:t>
            </a:r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id="{52D448C2-E5E6-4596-AFE9-BF877CE4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18" y="788411"/>
            <a:ext cx="349250" cy="21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http://www.orthomalin.com/communaute/critiques/images/focus.jpg">
            <a:extLst>
              <a:ext uri="{FF2B5EF4-FFF2-40B4-BE49-F238E27FC236}">
                <a16:creationId xmlns:a16="http://schemas.microsoft.com/office/drawing/2014/main" id="{98E2B885-3D40-49A0-A5F5-7359495F1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13" y="626846"/>
            <a:ext cx="62232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B92A71A-73AE-4108-BA47-82D57ADEB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92" y="695780"/>
            <a:ext cx="785597" cy="56563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CB79F8B-08C5-445D-86B3-DD3A9A9E8B87}"/>
              </a:ext>
            </a:extLst>
          </p:cNvPr>
          <p:cNvSpPr txBox="1"/>
          <p:nvPr/>
        </p:nvSpPr>
        <p:spPr>
          <a:xfrm>
            <a:off x="6707037" y="1483031"/>
            <a:ext cx="143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Retrouve le détail</a:t>
            </a:r>
          </a:p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dans l’image</a:t>
            </a:r>
          </a:p>
        </p:txBody>
      </p:sp>
      <p:pic>
        <p:nvPicPr>
          <p:cNvPr id="32" name="Image 7" descr="Funny_School_Children-15.png">
            <a:extLst>
              <a:ext uri="{FF2B5EF4-FFF2-40B4-BE49-F238E27FC236}">
                <a16:creationId xmlns:a16="http://schemas.microsoft.com/office/drawing/2014/main" id="{D3565B81-1119-424F-9417-FAEA7097FF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11" y="-6148"/>
            <a:ext cx="441171" cy="4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8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CC3CCC1-95FA-4EF0-89CB-AB49D5AE9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28638"/>
              </p:ext>
            </p:extLst>
          </p:nvPr>
        </p:nvGraphicFramePr>
        <p:xfrm>
          <a:off x="0" y="540327"/>
          <a:ext cx="9906000" cy="6317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6607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423357"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423357"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423357"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423357"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423357"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423357"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423357"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423357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423357"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423357"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423357"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08D23BB0-9CBC-43E1-B98B-91EE018F9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19" y="64705"/>
            <a:ext cx="948321" cy="475622"/>
          </a:xfrm>
          <a:prstGeom prst="rect">
            <a:avLst/>
          </a:prstGeom>
        </p:spPr>
      </p:pic>
      <p:pic>
        <p:nvPicPr>
          <p:cNvPr id="4" name="Image 7" descr="Funny_School_Children-15.png">
            <a:extLst>
              <a:ext uri="{FF2B5EF4-FFF2-40B4-BE49-F238E27FC236}">
                <a16:creationId xmlns:a16="http://schemas.microsoft.com/office/drawing/2014/main" id="{60B463F9-9760-439B-99A3-27EB3F969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11" y="-6148"/>
            <a:ext cx="441171" cy="4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1DD0692-E2C2-4682-82C6-05F371F16E41}"/>
              </a:ext>
            </a:extLst>
          </p:cNvPr>
          <p:cNvSpPr txBox="1"/>
          <p:nvPr/>
        </p:nvSpPr>
        <p:spPr>
          <a:xfrm>
            <a:off x="0" y="1260622"/>
            <a:ext cx="1629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Trie les prénoms de la classe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8B1AFF-5E2A-4BE6-8A43-5EEB453707BF}"/>
              </a:ext>
            </a:extLst>
          </p:cNvPr>
          <p:cNvSpPr txBox="1"/>
          <p:nvPr/>
        </p:nvSpPr>
        <p:spPr>
          <a:xfrm>
            <a:off x="2351028" y="988029"/>
            <a:ext cx="1066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Trie les mots selon leur initiale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98B314-E7F1-4950-907A-8826356E4D15}"/>
              </a:ext>
            </a:extLst>
          </p:cNvPr>
          <p:cNvSpPr txBox="1"/>
          <p:nvPr/>
        </p:nvSpPr>
        <p:spPr>
          <a:xfrm>
            <a:off x="3642450" y="1517805"/>
            <a:ext cx="948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Reforme les puzzles des mots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85B9029-8BAF-47F4-ADBF-E7D23E0E4292}"/>
              </a:ext>
            </a:extLst>
          </p:cNvPr>
          <p:cNvSpPr txBox="1"/>
          <p:nvPr/>
        </p:nvSpPr>
        <p:spPr>
          <a:xfrm>
            <a:off x="5296373" y="1491183"/>
            <a:ext cx="880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Retrouve les images identiques</a:t>
            </a:r>
          </a:p>
        </p:txBody>
      </p:sp>
      <p:sp>
        <p:nvSpPr>
          <p:cNvPr id="9" name="ZoneTexte 36">
            <a:extLst>
              <a:ext uri="{FF2B5EF4-FFF2-40B4-BE49-F238E27FC236}">
                <a16:creationId xmlns:a16="http://schemas.microsoft.com/office/drawing/2014/main" id="{A0B5BB0E-2AA2-4781-A7B2-945F71F4A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41" y="994269"/>
            <a:ext cx="642938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>
                <a:latin typeface="Calibri" panose="020F0502020204030204" pitchFamily="34" charset="0"/>
              </a:rPr>
              <a:t>JULES</a:t>
            </a:r>
          </a:p>
        </p:txBody>
      </p:sp>
      <p:sp>
        <p:nvSpPr>
          <p:cNvPr id="10" name="ZoneTexte 37">
            <a:extLst>
              <a:ext uri="{FF2B5EF4-FFF2-40B4-BE49-F238E27FC236}">
                <a16:creationId xmlns:a16="http://schemas.microsoft.com/office/drawing/2014/main" id="{9D9BA230-282D-4608-A794-9A9EBCBB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1" y="711804"/>
            <a:ext cx="642937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latin typeface="Calibri" panose="020F0502020204030204" pitchFamily="34" charset="0"/>
              </a:rPr>
              <a:t>MARIE</a:t>
            </a:r>
          </a:p>
        </p:txBody>
      </p:sp>
      <p:pic>
        <p:nvPicPr>
          <p:cNvPr id="11" name="Picture 139">
            <a:extLst>
              <a:ext uri="{FF2B5EF4-FFF2-40B4-BE49-F238E27FC236}">
                <a16:creationId xmlns:a16="http://schemas.microsoft.com/office/drawing/2014/main" id="{D6024BFE-BF16-4DB8-8745-83F70F9D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1" y="703270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76">
            <a:extLst>
              <a:ext uri="{FF2B5EF4-FFF2-40B4-BE49-F238E27FC236}">
                <a16:creationId xmlns:a16="http://schemas.microsoft.com/office/drawing/2014/main" id="{42643C3A-9024-44C1-A596-CB17AA6AE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181" y="780934"/>
            <a:ext cx="468073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fr-FR" altLang="fr-FR" sz="1000">
                <a:latin typeface="Calibri" panose="020F0502020204030204" pitchFamily="34" charset="0"/>
              </a:rPr>
              <a:t>OL</a:t>
            </a:r>
          </a:p>
        </p:txBody>
      </p:sp>
      <p:sp>
        <p:nvSpPr>
          <p:cNvPr id="13" name="ZoneTexte 121">
            <a:extLst>
              <a:ext uri="{FF2B5EF4-FFF2-40B4-BE49-F238E27FC236}">
                <a16:creationId xmlns:a16="http://schemas.microsoft.com/office/drawing/2014/main" id="{6DDB5023-F1D0-4701-A5C2-4931DA88F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181" y="1075602"/>
            <a:ext cx="601807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fr-FR" altLang="fr-FR" sz="1000">
                <a:latin typeface="Calibri" panose="020F0502020204030204" pitchFamily="34" charset="0"/>
              </a:rPr>
              <a:t>ALLON</a:t>
            </a:r>
          </a:p>
        </p:txBody>
      </p:sp>
      <p:sp>
        <p:nvSpPr>
          <p:cNvPr id="14" name="ZoneTexte 52">
            <a:extLst>
              <a:ext uri="{FF2B5EF4-FFF2-40B4-BE49-F238E27FC236}">
                <a16:creationId xmlns:a16="http://schemas.microsoft.com/office/drawing/2014/main" id="{6C8C6CDA-70DC-4759-9EE6-643DED8F4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064" y="1517805"/>
            <a:ext cx="421264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fr-FR" altLang="fr-FR" sz="1000">
                <a:latin typeface="Calibri" panose="020F0502020204030204" pitchFamily="34" charset="0"/>
              </a:rPr>
              <a:t>AR</a:t>
            </a:r>
          </a:p>
        </p:txBody>
      </p:sp>
      <p:pic>
        <p:nvPicPr>
          <p:cNvPr id="15" name="Picture 91" descr="http://www.jeuxetjouetsenfolie.fr/image/6786/600x450/0/ravensburger-00818-premiere-lecture.jpg">
            <a:extLst>
              <a:ext uri="{FF2B5EF4-FFF2-40B4-BE49-F238E27FC236}">
                <a16:creationId xmlns:a16="http://schemas.microsoft.com/office/drawing/2014/main" id="{3496ADFE-DC46-485F-9AA7-020E55B2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41" y="660020"/>
            <a:ext cx="763588" cy="83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6">
            <a:extLst>
              <a:ext uri="{FF2B5EF4-FFF2-40B4-BE49-F238E27FC236}">
                <a16:creationId xmlns:a16="http://schemas.microsoft.com/office/drawing/2014/main" id="{26DECA55-50B9-47DC-B520-B0ADF5F2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40" y="632429"/>
            <a:ext cx="71354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8069938-40BD-4384-A677-C031FCD21565}"/>
              </a:ext>
            </a:extLst>
          </p:cNvPr>
          <p:cNvSpPr txBox="1"/>
          <p:nvPr/>
        </p:nvSpPr>
        <p:spPr>
          <a:xfrm>
            <a:off x="8576614" y="1388139"/>
            <a:ext cx="1210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Retrouve avec la pince la lettre correspondante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A04D8EC-403D-40D2-8F1B-97B3FF08B7D5}"/>
              </a:ext>
            </a:extLst>
          </p:cNvPr>
          <p:cNvSpPr txBox="1"/>
          <p:nvPr/>
        </p:nvSpPr>
        <p:spPr>
          <a:xfrm>
            <a:off x="6995688" y="1542027"/>
            <a:ext cx="101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les chaussettes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EA7E760A-6133-448A-9121-21E95A3C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410" y="647597"/>
            <a:ext cx="663286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4">
            <a:extLst>
              <a:ext uri="{FF2B5EF4-FFF2-40B4-BE49-F238E27FC236}">
                <a16:creationId xmlns:a16="http://schemas.microsoft.com/office/drawing/2014/main" id="{F23C900A-5680-4169-A8C1-AFD84682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66" y="658702"/>
            <a:ext cx="725230" cy="5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12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764C8A6-C808-4497-B5AA-0F6B14962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523486"/>
              </p:ext>
            </p:extLst>
          </p:nvPr>
        </p:nvGraphicFramePr>
        <p:xfrm>
          <a:off x="0" y="603845"/>
          <a:ext cx="9906000" cy="625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64404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</a:tbl>
          </a:graphicData>
        </a:graphic>
      </p:graphicFrame>
      <p:pic>
        <p:nvPicPr>
          <p:cNvPr id="3" name="Image 7" descr="Funny_School_Children-15.png">
            <a:extLst>
              <a:ext uri="{FF2B5EF4-FFF2-40B4-BE49-F238E27FC236}">
                <a16:creationId xmlns:a16="http://schemas.microsoft.com/office/drawing/2014/main" id="{D9583038-1796-4355-891D-D73D78A1F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11" y="-6148"/>
            <a:ext cx="441171" cy="4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2E42B94-4270-4E6C-8E81-5C6402912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8" y="936355"/>
            <a:ext cx="1292786" cy="10885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1E22F6-B522-4702-B320-68922ABE3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479" y="913619"/>
            <a:ext cx="1330034" cy="10885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BA716AA-169E-41A5-B467-AF043DDB4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396" y="936354"/>
            <a:ext cx="1330034" cy="8872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12B47D-5F76-45D0-B3C3-670BA92C3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464" y="936355"/>
            <a:ext cx="1330035" cy="9245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32AD6C-122A-4C62-9991-036CC74995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292" y="859057"/>
            <a:ext cx="1330036" cy="11519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3C283C-8D47-4B3C-A08F-BCDD7955F7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1383" y="859057"/>
            <a:ext cx="1080656" cy="12329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86D213-FABA-4E81-80A4-89BD786DF2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499" y="28313"/>
            <a:ext cx="908466" cy="4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2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D3955F6-0CB5-4C9F-A12B-9B37E49F4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666112"/>
              </p:ext>
            </p:extLst>
          </p:nvPr>
        </p:nvGraphicFramePr>
        <p:xfrm>
          <a:off x="0" y="603845"/>
          <a:ext cx="9906000" cy="625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64404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ETHANAEL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KHALISSA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C56DEEDE-47C4-4C48-80F1-8DC111B12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847825"/>
            <a:ext cx="1272914" cy="12276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84DB65C-1CFC-4C0C-AB3D-A93E57FC8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628" y="793262"/>
            <a:ext cx="1163807" cy="12458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4EE5221-81F4-4740-B14A-E3C2B80F5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496" y="838731"/>
            <a:ext cx="1309283" cy="1236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FB1485-1948-49F8-A25C-136C0E268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176" y="793262"/>
            <a:ext cx="1345652" cy="12185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071598-4733-4EC6-B1B8-8738CF26E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621" y="884200"/>
            <a:ext cx="1345652" cy="10912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0088F2-0ADB-413F-B6C3-BD8DC1B64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2364" y="847825"/>
            <a:ext cx="1236545" cy="1164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13CFB83-2DF8-457E-93A5-5C59C2C010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0672" y="10542"/>
            <a:ext cx="857250" cy="416105"/>
          </a:xfrm>
          <a:prstGeom prst="rect">
            <a:avLst/>
          </a:prstGeom>
        </p:spPr>
      </p:pic>
      <p:pic>
        <p:nvPicPr>
          <p:cNvPr id="10" name="Image 7" descr="Funny_School_Children-15.png">
            <a:extLst>
              <a:ext uri="{FF2B5EF4-FFF2-40B4-BE49-F238E27FC236}">
                <a16:creationId xmlns:a16="http://schemas.microsoft.com/office/drawing/2014/main" id="{BCC8A679-F177-42A5-BDA8-685B1183B1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11" y="-6148"/>
            <a:ext cx="441171" cy="4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53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61F199D-05E2-4C2B-8650-283202184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5804"/>
              </p:ext>
            </p:extLst>
          </p:nvPr>
        </p:nvGraphicFramePr>
        <p:xfrm>
          <a:off x="0" y="695371"/>
          <a:ext cx="9906000" cy="611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35925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351074"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351074"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279069"/>
                  </a:ext>
                </a:extLst>
              </a:tr>
              <a:tr h="351074"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336950"/>
                  </a:ext>
                </a:extLst>
              </a:tr>
              <a:tr h="351074"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90558"/>
                  </a:ext>
                </a:extLst>
              </a:tr>
              <a:tr h="351074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351074"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351074"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351074"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351074"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351074"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351074"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351074"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351074"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7BAE9181-5B2F-4FED-9439-FE46A5CE2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194"/>
            <a:ext cx="1292786" cy="10885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A7DE0D-069D-4F7B-8931-D66DB708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41" y="841458"/>
            <a:ext cx="1330034" cy="10885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F9CDAF-0073-4790-BCC5-3E4430959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758" y="864193"/>
            <a:ext cx="1330034" cy="8872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A534437-D077-44FE-A00E-974963F93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826" y="864194"/>
            <a:ext cx="1330035" cy="9245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CBC06D-F34E-4158-989F-CEFB07C221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654" y="786896"/>
            <a:ext cx="1330036" cy="11519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13F5177-3208-486F-85C0-9D6B9CFB9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6745" y="786896"/>
            <a:ext cx="1080656" cy="12329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1A95AFE-2563-4475-9DFA-ED80A4FEE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551" y="32024"/>
            <a:ext cx="908466" cy="494524"/>
          </a:xfrm>
          <a:prstGeom prst="rect">
            <a:avLst/>
          </a:prstGeom>
        </p:spPr>
      </p:pic>
      <p:pic>
        <p:nvPicPr>
          <p:cNvPr id="10" name="Image 7" descr="Funny_School_Children-15.png">
            <a:extLst>
              <a:ext uri="{FF2B5EF4-FFF2-40B4-BE49-F238E27FC236}">
                <a16:creationId xmlns:a16="http://schemas.microsoft.com/office/drawing/2014/main" id="{56A4BB69-A6AC-4D8E-8B61-45B7E36BE2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11" y="-6148"/>
            <a:ext cx="441171" cy="4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02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61F199D-05E2-4C2B-8650-283202184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1453"/>
              </p:ext>
            </p:extLst>
          </p:nvPr>
        </p:nvGraphicFramePr>
        <p:xfrm>
          <a:off x="0" y="676463"/>
          <a:ext cx="9906000" cy="617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416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91363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671129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0B85BEE-0F77-4723-8753-602342EF3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" y="739402"/>
            <a:ext cx="1272914" cy="12276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1E628F6-6B44-4375-95AB-43B1EDE18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191" y="684839"/>
            <a:ext cx="1163807" cy="12458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AED60F-FC3C-4395-8104-7A0A63ECE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059" y="730308"/>
            <a:ext cx="1309283" cy="12367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4C93605-3628-4E3B-BBBE-919F17251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739" y="684839"/>
            <a:ext cx="1345652" cy="12185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3A4CD79-078E-4FBA-91D7-CA632DD55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1184" y="775777"/>
            <a:ext cx="1345652" cy="10912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A9A5859-FFF9-4133-938D-5CD75B5A24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3927" y="739402"/>
            <a:ext cx="1236545" cy="1164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2AEAD2-C649-46E8-8F21-4384986A1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0672" y="10542"/>
            <a:ext cx="857250" cy="416105"/>
          </a:xfrm>
          <a:prstGeom prst="rect">
            <a:avLst/>
          </a:prstGeom>
        </p:spPr>
      </p:pic>
      <p:pic>
        <p:nvPicPr>
          <p:cNvPr id="10" name="Image 7" descr="Funny_School_Children-15.png">
            <a:extLst>
              <a:ext uri="{FF2B5EF4-FFF2-40B4-BE49-F238E27FC236}">
                <a16:creationId xmlns:a16="http://schemas.microsoft.com/office/drawing/2014/main" id="{6626562A-7B7F-4253-99DC-284C98077F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11" y="-6148"/>
            <a:ext cx="441171" cy="4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49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171751E-76B9-49D3-A1FD-32EC20839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205993"/>
              </p:ext>
            </p:extLst>
          </p:nvPr>
        </p:nvGraphicFramePr>
        <p:xfrm>
          <a:off x="0" y="676463"/>
          <a:ext cx="9906000" cy="617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416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91363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671129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0D07A848-8974-4F87-A2C2-D636F9CFB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650" y="32502"/>
            <a:ext cx="904875" cy="581800"/>
          </a:xfrm>
          <a:prstGeom prst="rect">
            <a:avLst/>
          </a:prstGeom>
        </p:spPr>
      </p:pic>
      <p:pic>
        <p:nvPicPr>
          <p:cNvPr id="4" name="Picture 64" descr="http://ekladata.com/tgbY4nirj-jMIUyguTS_sOk-ER0.jpg">
            <a:extLst>
              <a:ext uri="{FF2B5EF4-FFF2-40B4-BE49-F238E27FC236}">
                <a16:creationId xmlns:a16="http://schemas.microsoft.com/office/drawing/2014/main" id="{A3C966B6-617E-4179-8778-3376FDEB1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0" y="852128"/>
            <a:ext cx="619846" cy="45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50">
            <a:extLst>
              <a:ext uri="{FF2B5EF4-FFF2-40B4-BE49-F238E27FC236}">
                <a16:creationId xmlns:a16="http://schemas.microsoft.com/office/drawing/2014/main" id="{91AC32D2-7653-4995-B1E5-0B5807267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366" y="982003"/>
            <a:ext cx="428625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700" dirty="0">
                <a:latin typeface="Cursive Fléchée" pitchFamily="2" charset="0"/>
              </a:rPr>
              <a:t>tom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CD7FE9-36DA-4417-84AA-C6AEA3F6BECC}"/>
              </a:ext>
            </a:extLst>
          </p:cNvPr>
          <p:cNvSpPr txBox="1"/>
          <p:nvPr/>
        </p:nvSpPr>
        <p:spPr>
          <a:xfrm>
            <a:off x="1675503" y="1495336"/>
            <a:ext cx="1562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les lettres pour reformer les papillons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B59841-907B-4AA9-92F8-A28368290D0E}"/>
              </a:ext>
            </a:extLst>
          </p:cNvPr>
          <p:cNvSpPr txBox="1"/>
          <p:nvPr/>
        </p:nvSpPr>
        <p:spPr>
          <a:xfrm>
            <a:off x="3280486" y="1655988"/>
            <a:ext cx="1672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Replace les lettres des mots dans le bon ordre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03E137-D551-42B6-B6D3-A077EE7C038F}"/>
              </a:ext>
            </a:extLst>
          </p:cNvPr>
          <p:cNvSpPr txBox="1"/>
          <p:nvPr/>
        </p:nvSpPr>
        <p:spPr>
          <a:xfrm>
            <a:off x="8622411" y="1542790"/>
            <a:ext cx="991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Retrouve les images manquantes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51F68C-3602-43B7-8DE1-CBCEB5619410}"/>
              </a:ext>
            </a:extLst>
          </p:cNvPr>
          <p:cNvSpPr txBox="1"/>
          <p:nvPr/>
        </p:nvSpPr>
        <p:spPr>
          <a:xfrm>
            <a:off x="6518791" y="1579044"/>
            <a:ext cx="1711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les lettres majuscules/</a:t>
            </a:r>
          </a:p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script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3A1554-BAF4-4685-BBA0-E562D0F35F34}"/>
              </a:ext>
            </a:extLst>
          </p:cNvPr>
          <p:cNvSpPr txBox="1"/>
          <p:nvPr/>
        </p:nvSpPr>
        <p:spPr>
          <a:xfrm>
            <a:off x="5171812" y="1571140"/>
            <a:ext cx="1046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les bonnets identiques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E057D7-4F70-43B1-90A7-B8E3E6300F5C}"/>
              </a:ext>
            </a:extLst>
          </p:cNvPr>
          <p:cNvSpPr txBox="1"/>
          <p:nvPr/>
        </p:nvSpPr>
        <p:spPr>
          <a:xfrm>
            <a:off x="16616" y="1378989"/>
            <a:ext cx="1562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Retrouve le prénom en attaché des enfants de la classe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DE19E92-F060-43B5-8108-687E3F114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04" y="697839"/>
            <a:ext cx="787600" cy="77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D3D5E97-51A9-4B25-8D51-8D2A38D18C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7"/>
          <a:stretch/>
        </p:blipFill>
        <p:spPr>
          <a:xfrm>
            <a:off x="3812866" y="697839"/>
            <a:ext cx="716671" cy="993321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4695E8A0-1F32-4BF0-AE40-D670D8DB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715" y="722417"/>
            <a:ext cx="857250" cy="82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img.over-blog.com/500x353/4/20/18/14/jeux/jeu-des-bonnets-vero-2.jpg">
            <a:extLst>
              <a:ext uri="{FF2B5EF4-FFF2-40B4-BE49-F238E27FC236}">
                <a16:creationId xmlns:a16="http://schemas.microsoft.com/office/drawing/2014/main" id="{6FB4490B-C253-4A98-ACA1-024C777D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09" y="722417"/>
            <a:ext cx="787600" cy="84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4EC3359-31B5-4AE4-BE3A-87DBE3AC61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14" y="735998"/>
            <a:ext cx="864007" cy="892060"/>
          </a:xfrm>
          <a:prstGeom prst="rect">
            <a:avLst/>
          </a:prstGeom>
        </p:spPr>
      </p:pic>
      <p:pic>
        <p:nvPicPr>
          <p:cNvPr id="17" name="Image 7" descr="Funny_School_Children-15.png">
            <a:extLst>
              <a:ext uri="{FF2B5EF4-FFF2-40B4-BE49-F238E27FC236}">
                <a16:creationId xmlns:a16="http://schemas.microsoft.com/office/drawing/2014/main" id="{3B6033C4-FC26-4039-94EA-13F917278F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43" y="90939"/>
            <a:ext cx="441171" cy="4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35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523D210-0AD5-4981-8C2E-0DB687B3B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50" y="687005"/>
          <a:ext cx="9906000" cy="617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</a:tblGrid>
              <a:tr h="1416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JEREMI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NOELIE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LEONIE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DYLAN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NOLHAN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TIZIANO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BENJAMIN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88055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91363"/>
                  </a:ext>
                </a:extLst>
              </a:tr>
              <a:tr h="360997"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671129"/>
                  </a:ext>
                </a:extLst>
              </a:tr>
            </a:tbl>
          </a:graphicData>
        </a:graphic>
      </p:graphicFrame>
      <p:pic>
        <p:nvPicPr>
          <p:cNvPr id="3" name="Image 7" descr="Funny_School_Children-15.png">
            <a:extLst>
              <a:ext uri="{FF2B5EF4-FFF2-40B4-BE49-F238E27FC236}">
                <a16:creationId xmlns:a16="http://schemas.microsoft.com/office/drawing/2014/main" id="{922532ED-890D-47F8-96CE-C8269823F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43" y="90939"/>
            <a:ext cx="441171" cy="4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46">
            <a:extLst>
              <a:ext uri="{FF2B5EF4-FFF2-40B4-BE49-F238E27FC236}">
                <a16:creationId xmlns:a16="http://schemas.microsoft.com/office/drawing/2014/main" id="{9EE7CB23-C0C1-48BA-9908-B7476858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30" y="989046"/>
            <a:ext cx="428625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700" dirty="0"/>
              <a:t>tom</a:t>
            </a:r>
          </a:p>
        </p:txBody>
      </p:sp>
      <p:sp>
        <p:nvSpPr>
          <p:cNvPr id="5" name="ZoneTexte 46">
            <a:extLst>
              <a:ext uri="{FF2B5EF4-FFF2-40B4-BE49-F238E27FC236}">
                <a16:creationId xmlns:a16="http://schemas.microsoft.com/office/drawing/2014/main" id="{B098B3AD-8537-484B-8B93-15314E802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655" y="751611"/>
            <a:ext cx="419100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700"/>
              <a:t>TOM</a:t>
            </a:r>
          </a:p>
        </p:txBody>
      </p:sp>
      <p:pic>
        <p:nvPicPr>
          <p:cNvPr id="6" name="Picture 76" descr="http://s.plurielles.fr/mmdia/i/58/0/un-enfant-stresse-10568580lnxgb_2041.jpg?v=1">
            <a:extLst>
              <a:ext uri="{FF2B5EF4-FFF2-40B4-BE49-F238E27FC236}">
                <a16:creationId xmlns:a16="http://schemas.microsoft.com/office/drawing/2014/main" id="{0792339C-2A9A-4B57-95EA-07B901DB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69" y="814167"/>
            <a:ext cx="317577" cy="317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50">
            <a:extLst>
              <a:ext uri="{FF2B5EF4-FFF2-40B4-BE49-F238E27FC236}">
                <a16:creationId xmlns:a16="http://schemas.microsoft.com/office/drawing/2014/main" id="{57CFC57F-4BA8-43B0-A05F-8F6C8152C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732" y="1226481"/>
            <a:ext cx="428625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700" dirty="0">
                <a:latin typeface="Cursive Fléchée" pitchFamily="2" charset="0"/>
              </a:rPr>
              <a:t>tom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463E97-92E0-4048-8B8E-3DC96D7807EA}"/>
              </a:ext>
            </a:extLst>
          </p:cNvPr>
          <p:cNvSpPr txBox="1"/>
          <p:nvPr/>
        </p:nvSpPr>
        <p:spPr>
          <a:xfrm>
            <a:off x="1829832" y="1564551"/>
            <a:ext cx="142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Trie les prénoms de la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CBD52C-1492-4965-9F59-A3AF9CB44A54}"/>
              </a:ext>
            </a:extLst>
          </p:cNvPr>
          <p:cNvSpPr txBox="1"/>
          <p:nvPr/>
        </p:nvSpPr>
        <p:spPr>
          <a:xfrm>
            <a:off x="122367" y="1579739"/>
            <a:ext cx="152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les lettres majuscule/script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E8D9C9-BDE1-4578-A66B-3CF3FB8968E5}"/>
              </a:ext>
            </a:extLst>
          </p:cNvPr>
          <p:cNvSpPr txBox="1"/>
          <p:nvPr/>
        </p:nvSpPr>
        <p:spPr>
          <a:xfrm>
            <a:off x="8241968" y="1545333"/>
            <a:ext cx="1672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 l’aide de la loupe retrouve les lettres dans chaque graphie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DE7F45-06C2-4DC5-9428-17223309256A}"/>
              </a:ext>
            </a:extLst>
          </p:cNvPr>
          <p:cNvSpPr txBox="1"/>
          <p:nvPr/>
        </p:nvSpPr>
        <p:spPr>
          <a:xfrm>
            <a:off x="6578303" y="1579739"/>
            <a:ext cx="166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Associe les lettres pour reformer l’arc en ciel</a:t>
            </a:r>
          </a:p>
        </p:txBody>
      </p:sp>
      <p:pic>
        <p:nvPicPr>
          <p:cNvPr id="12" name="Image 1">
            <a:extLst>
              <a:ext uri="{FF2B5EF4-FFF2-40B4-BE49-F238E27FC236}">
                <a16:creationId xmlns:a16="http://schemas.microsoft.com/office/drawing/2014/main" id="{F58795C3-6B24-4F89-B58F-13FB13EC2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6" y="815257"/>
            <a:ext cx="784485" cy="68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A6593E7-3D38-45D5-860B-95CD9C7F1546}"/>
              </a:ext>
            </a:extLst>
          </p:cNvPr>
          <p:cNvSpPr txBox="1"/>
          <p:nvPr/>
        </p:nvSpPr>
        <p:spPr>
          <a:xfrm>
            <a:off x="3320689" y="1545333"/>
            <a:ext cx="163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Replace les lettres des mots dans le bon ordre</a:t>
            </a:r>
          </a:p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(série 2)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696CED3-5EA0-4B50-9B39-9274AD1C55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0"/>
          <a:stretch/>
        </p:blipFill>
        <p:spPr>
          <a:xfrm>
            <a:off x="3771290" y="729624"/>
            <a:ext cx="732430" cy="850115"/>
          </a:xfrm>
          <a:prstGeom prst="rect">
            <a:avLst/>
          </a:prstGeom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13273D5E-73A6-46A3-92A2-A03C9F74E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89" y="773711"/>
            <a:ext cx="965259" cy="6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BB4A256-F9FB-416D-94A2-1141E4FF69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66" y="767217"/>
            <a:ext cx="1411522" cy="62838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9596946-F516-4DAD-B73F-641048E3F9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8851" y="773711"/>
            <a:ext cx="965260" cy="7362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7317386-05C7-4F12-9AF2-495152FF8C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844" y="90939"/>
            <a:ext cx="857250" cy="41347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FEA7DA2-ADAD-4228-A461-23E356AF7D14}"/>
              </a:ext>
            </a:extLst>
          </p:cNvPr>
          <p:cNvSpPr txBox="1"/>
          <p:nvPr/>
        </p:nvSpPr>
        <p:spPr>
          <a:xfrm>
            <a:off x="4967350" y="1564551"/>
            <a:ext cx="1725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 Rounded MT Bold" panose="020F0704030504030204" pitchFamily="34" charset="0"/>
              </a:rPr>
              <a:t>Reforme l’alphabet majuscule/script</a:t>
            </a:r>
          </a:p>
        </p:txBody>
      </p:sp>
    </p:spTree>
    <p:extLst>
      <p:ext uri="{BB962C8B-B14F-4D97-AF65-F5344CB8AC3E}">
        <p14:creationId xmlns:p14="http://schemas.microsoft.com/office/powerpoint/2010/main" val="38235155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1551</Words>
  <Application>Microsoft Office PowerPoint</Application>
  <PresentationFormat>Format A4 (210 x 297 mm)</PresentationFormat>
  <Paragraphs>1198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appleberry</vt:lpstr>
      <vt:lpstr>Arial</vt:lpstr>
      <vt:lpstr>Arial Rounded MT Bold</vt:lpstr>
      <vt:lpstr>Calibri</vt:lpstr>
      <vt:lpstr>Calibri Light</vt:lpstr>
      <vt:lpstr>Cursive Fléchée</vt:lpstr>
      <vt:lpstr>Cursive standard</vt:lpstr>
      <vt:lpstr>Script cole</vt:lpstr>
      <vt:lpstr>Showcard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flo.mathias</dc:creator>
  <cp:lastModifiedBy>flo.mathias</cp:lastModifiedBy>
  <cp:revision>7</cp:revision>
  <dcterms:created xsi:type="dcterms:W3CDTF">2018-12-12T11:41:46Z</dcterms:created>
  <dcterms:modified xsi:type="dcterms:W3CDTF">2018-12-12T13:13:51Z</dcterms:modified>
</cp:coreProperties>
</file>