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00"/>
    <a:srgbClr val="CC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00" y="1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8A4F-C453-4FBA-9478-A9EA0D1ABE7D}" type="datetimeFigureOut">
              <a:rPr lang="fr-FR" smtClean="0"/>
              <a:pPr/>
              <a:t>17/02/2022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00DC-F8FD-44B9-AFE5-3376D3F8020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c 4"/>
          <p:cNvSpPr>
            <a:spLocks/>
          </p:cNvSpPr>
          <p:nvPr/>
        </p:nvSpPr>
        <p:spPr bwMode="auto">
          <a:xfrm rot="16200000" flipH="1">
            <a:off x="3074988" y="2497121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7" name="Arc 4"/>
          <p:cNvSpPr>
            <a:spLocks/>
          </p:cNvSpPr>
          <p:nvPr/>
        </p:nvSpPr>
        <p:spPr bwMode="auto">
          <a:xfrm rot="10800000" flipH="1">
            <a:off x="2071678" y="2285984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30" name="Arc 6"/>
          <p:cNvSpPr>
            <a:spLocks/>
          </p:cNvSpPr>
          <p:nvPr/>
        </p:nvSpPr>
        <p:spPr bwMode="auto">
          <a:xfrm rot="10800000" flipH="1">
            <a:off x="3357562" y="3929058"/>
            <a:ext cx="769933" cy="714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Arc 5"/>
          <p:cNvSpPr>
            <a:spLocks/>
          </p:cNvSpPr>
          <p:nvPr/>
        </p:nvSpPr>
        <p:spPr bwMode="auto">
          <a:xfrm rot="16200000" flipH="1">
            <a:off x="857233" y="3071802"/>
            <a:ext cx="1571638" cy="42862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rc 4"/>
          <p:cNvSpPr>
            <a:spLocks/>
          </p:cNvSpPr>
          <p:nvPr/>
        </p:nvSpPr>
        <p:spPr bwMode="auto">
          <a:xfrm rot="10800000" flipH="1">
            <a:off x="3857628" y="785786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7" name="Arc 3"/>
          <p:cNvSpPr>
            <a:spLocks/>
          </p:cNvSpPr>
          <p:nvPr/>
        </p:nvSpPr>
        <p:spPr bwMode="auto">
          <a:xfrm flipH="1">
            <a:off x="1357298" y="857224"/>
            <a:ext cx="714380" cy="116045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5728" y="357158"/>
            <a:ext cx="6286544" cy="4071966"/>
          </a:xfrm>
          <a:prstGeom prst="rect">
            <a:avLst/>
          </a:prstGeom>
          <a:noFill/>
          <a:ln w="50800" cap="rnd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85728" y="4714876"/>
            <a:ext cx="6286544" cy="4071966"/>
          </a:xfrm>
          <a:prstGeom prst="rect">
            <a:avLst/>
          </a:prstGeom>
          <a:noFill/>
          <a:ln w="50800" cap="rnd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Plaque 8"/>
          <p:cNvSpPr/>
          <p:nvPr/>
        </p:nvSpPr>
        <p:spPr>
          <a:xfrm>
            <a:off x="428604" y="1785918"/>
            <a:ext cx="2000264" cy="1071570"/>
          </a:xfrm>
          <a:prstGeom prst="bevel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  <a:sym typeface="Webdings"/>
              </a:rPr>
              <a:t> </a:t>
            </a:r>
            <a:r>
              <a:rPr lang="fr-FR" sz="3600" dirty="0" smtClean="0">
                <a:solidFill>
                  <a:schemeClr val="tx1"/>
                </a:solidFill>
                <a:latin typeface="Delius Swash Caps"/>
                <a:sym typeface="Webdings"/>
              </a:rPr>
              <a:t>[a]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00240" y="500034"/>
            <a:ext cx="1928826" cy="642942"/>
          </a:xfrm>
          <a:prstGeom prst="roundRect">
            <a:avLst/>
          </a:prstGeom>
          <a:solidFill>
            <a:schemeClr val="bg1"/>
          </a:solidFill>
          <a:ln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[a] s’écrit en général avec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a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7694" y="428596"/>
            <a:ext cx="1071570" cy="192882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c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rd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pin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c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deau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mi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bri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rbre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ccident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l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 ciném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pyj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b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llon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g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rçon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9264" y="428596"/>
            <a:ext cx="1071570" cy="192882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mie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ddition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ha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bit</a:t>
            </a:r>
          </a:p>
          <a:p>
            <a:pPr algn="ctr"/>
            <a:endParaRPr lang="fr-FR" sz="1100" b="1" dirty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vant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près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vec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  <a:latin typeface="Delius Swash Caps" pitchFamily="2" charset="0"/>
              </a:rPr>
              <a:t>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lors</a:t>
            </a:r>
          </a:p>
          <a:p>
            <a:pPr algn="ctr"/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 y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  <a:endParaRPr lang="fr-FR" sz="11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714488" y="3643306"/>
            <a:ext cx="1928826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Parfois, 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[a] s’écrit avec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à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 ou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â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43380" y="3428992"/>
            <a:ext cx="1143008" cy="8572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l’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â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ge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â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b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â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ton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ch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â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teau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g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â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teau 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86388" y="3428992"/>
            <a:ext cx="1143008" cy="8572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à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(celle-l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à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)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d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éj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à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voil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à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au-del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à</a:t>
            </a:r>
            <a:endParaRPr lang="fr-FR" sz="11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714620" y="1857356"/>
            <a:ext cx="1357322" cy="785818"/>
          </a:xfrm>
          <a:prstGeom prst="roundRect">
            <a:avLst/>
          </a:prstGeom>
          <a:solidFill>
            <a:schemeClr val="bg1"/>
          </a:solidFill>
          <a:ln>
            <a:solidFill>
              <a:srgbClr val="66FF66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[a] peut s’écrire avec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e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4" name="Arc 4"/>
          <p:cNvSpPr>
            <a:spLocks/>
          </p:cNvSpPr>
          <p:nvPr/>
        </p:nvSpPr>
        <p:spPr bwMode="auto">
          <a:xfrm rot="10800000" flipH="1" flipV="1">
            <a:off x="3500438" y="2883206"/>
            <a:ext cx="714380" cy="11715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4214818" y="2714612"/>
            <a:ext cx="1143008" cy="428628"/>
          </a:xfrm>
          <a:prstGeom prst="rect">
            <a:avLst/>
          </a:prstGeom>
          <a:solidFill>
            <a:schemeClr val="bg1"/>
          </a:solidFill>
          <a:ln w="19050">
            <a:solidFill>
              <a:srgbClr val="66FF66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f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mme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prud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5728" y="357158"/>
            <a:ext cx="500066" cy="428628"/>
          </a:xfrm>
          <a:prstGeom prst="rect">
            <a:avLst/>
          </a:prstGeom>
          <a:solidFill>
            <a:schemeClr val="bg1"/>
          </a:solidFill>
          <a:ln w="50800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Delius Swash Caps" pitchFamily="2" charset="0"/>
              </a:rPr>
              <a:t>S…</a:t>
            </a:r>
            <a:endParaRPr lang="fr-FR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728" y="4714876"/>
            <a:ext cx="500066" cy="428628"/>
          </a:xfrm>
          <a:prstGeom prst="rect">
            <a:avLst/>
          </a:prstGeom>
          <a:solidFill>
            <a:schemeClr val="bg1"/>
          </a:solidFill>
          <a:ln w="50800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Delius Swash Caps" pitchFamily="2" charset="0"/>
              </a:rPr>
              <a:t>S…</a:t>
            </a:r>
            <a:endParaRPr lang="fr-FR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22" name="Plaque 21"/>
          <p:cNvSpPr/>
          <p:nvPr/>
        </p:nvSpPr>
        <p:spPr>
          <a:xfrm>
            <a:off x="2428868" y="4857752"/>
            <a:ext cx="2000264" cy="1071570"/>
          </a:xfrm>
          <a:prstGeom prst="bevel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  <a:sym typeface="Webdings"/>
              </a:rPr>
              <a:t> </a:t>
            </a:r>
            <a:r>
              <a:rPr lang="fr-FR" sz="3600" dirty="0" smtClean="0">
                <a:solidFill>
                  <a:schemeClr val="tx1"/>
                </a:solidFill>
                <a:latin typeface="Delius Swash Caps"/>
                <a:sym typeface="Webdings"/>
              </a:rPr>
              <a:t>[i]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23" name="Arc 3"/>
          <p:cNvSpPr>
            <a:spLocks/>
          </p:cNvSpPr>
          <p:nvPr/>
        </p:nvSpPr>
        <p:spPr bwMode="auto">
          <a:xfrm flipH="1">
            <a:off x="1285860" y="5357818"/>
            <a:ext cx="1143008" cy="35719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28604" y="5715008"/>
            <a:ext cx="1857388" cy="642942"/>
          </a:xfrm>
          <a:prstGeom prst="roundRect">
            <a:avLst/>
          </a:prstGeom>
          <a:solidFill>
            <a:schemeClr val="bg1"/>
          </a:solidFill>
          <a:ln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[i] s’écrit en général avec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i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25" name="Arc 3"/>
          <p:cNvSpPr>
            <a:spLocks/>
          </p:cNvSpPr>
          <p:nvPr/>
        </p:nvSpPr>
        <p:spPr bwMode="auto">
          <a:xfrm>
            <a:off x="4429132" y="5357818"/>
            <a:ext cx="1143008" cy="35719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  <a:alpha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" name="Arc 4"/>
          <p:cNvSpPr>
            <a:spLocks/>
          </p:cNvSpPr>
          <p:nvPr/>
        </p:nvSpPr>
        <p:spPr bwMode="auto">
          <a:xfrm rot="16200000" flipH="1">
            <a:off x="1071545" y="6572265"/>
            <a:ext cx="500068" cy="714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785794" y="6715140"/>
            <a:ext cx="1071570" cy="200026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dée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mage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b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che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fourm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hi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stoire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rréel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hum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ains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parm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voic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  <a:endParaRPr lang="fr-FR" sz="11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572008" y="5715008"/>
            <a:ext cx="1857388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Parfois, 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[i] s’écrit avec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î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,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ï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 ou un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y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0" name="Arc 4"/>
          <p:cNvSpPr>
            <a:spLocks/>
          </p:cNvSpPr>
          <p:nvPr/>
        </p:nvSpPr>
        <p:spPr bwMode="auto">
          <a:xfrm rot="16200000" flipH="1" flipV="1">
            <a:off x="5393547" y="6536548"/>
            <a:ext cx="428628" cy="714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  <a:alpha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5143512" y="6572264"/>
            <a:ext cx="1143008" cy="21431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hu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î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tre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î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 d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î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ner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du ma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ï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bic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clette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st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lo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s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non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le rugb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sage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y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8" name="Arc 4"/>
          <p:cNvSpPr>
            <a:spLocks/>
          </p:cNvSpPr>
          <p:nvPr/>
        </p:nvSpPr>
        <p:spPr bwMode="auto">
          <a:xfrm rot="16200000" flipH="1">
            <a:off x="3273265" y="6085059"/>
            <a:ext cx="357191" cy="4571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2571744" y="6215074"/>
            <a:ext cx="1714512" cy="785818"/>
          </a:xfrm>
          <a:prstGeom prst="roundRect">
            <a:avLst/>
          </a:prstGeom>
          <a:solidFill>
            <a:schemeClr val="bg1"/>
          </a:solidFill>
          <a:ln>
            <a:solidFill>
              <a:srgbClr val="66FF66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Certains mots se terminent par</a:t>
            </a:r>
          </a:p>
          <a:p>
            <a:pPr algn="ctr"/>
            <a:r>
              <a:rPr lang="fr-FR" sz="1300" b="1" u="sng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i + lettre muette</a:t>
            </a:r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.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40" name="Arc 4"/>
          <p:cNvSpPr>
            <a:spLocks/>
          </p:cNvSpPr>
          <p:nvPr/>
        </p:nvSpPr>
        <p:spPr bwMode="auto">
          <a:xfrm rot="16200000" flipH="1">
            <a:off x="3344702" y="7156628"/>
            <a:ext cx="357191" cy="4571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1" name="Rectangle 40"/>
          <p:cNvSpPr/>
          <p:nvPr/>
        </p:nvSpPr>
        <p:spPr>
          <a:xfrm>
            <a:off x="3571876" y="7215206"/>
            <a:ext cx="1143008" cy="1500198"/>
          </a:xfrm>
          <a:prstGeom prst="rect">
            <a:avLst/>
          </a:prstGeom>
          <a:solidFill>
            <a:schemeClr val="bg1"/>
          </a:solidFill>
          <a:ln w="19050">
            <a:solidFill>
              <a:srgbClr val="66FF66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l’appét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circu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fru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l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hab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produ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it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pr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ix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28868" y="7215206"/>
            <a:ext cx="1143008" cy="1500198"/>
          </a:xfrm>
          <a:prstGeom prst="rect">
            <a:avLst/>
          </a:prstGeom>
          <a:solidFill>
            <a:schemeClr val="bg1"/>
          </a:solidFill>
          <a:ln w="19050">
            <a:solidFill>
              <a:srgbClr val="66FF66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allerg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boug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écur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a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is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rad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is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o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ut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il</a:t>
            </a:r>
          </a:p>
        </p:txBody>
      </p:sp>
      <p:sp>
        <p:nvSpPr>
          <p:cNvPr id="43" name="Cœur 42"/>
          <p:cNvSpPr/>
          <p:nvPr/>
        </p:nvSpPr>
        <p:spPr>
          <a:xfrm>
            <a:off x="2214554" y="7072330"/>
            <a:ext cx="357190" cy="357190"/>
          </a:xfrm>
          <a:prstGeom prst="hear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c 4"/>
          <p:cNvSpPr>
            <a:spLocks/>
          </p:cNvSpPr>
          <p:nvPr/>
        </p:nvSpPr>
        <p:spPr bwMode="auto">
          <a:xfrm rot="16200000" flipH="1">
            <a:off x="1071545" y="6286514"/>
            <a:ext cx="500068" cy="714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0" name="Arc 4"/>
          <p:cNvSpPr>
            <a:spLocks/>
          </p:cNvSpPr>
          <p:nvPr/>
        </p:nvSpPr>
        <p:spPr bwMode="auto">
          <a:xfrm rot="16200000" flipH="1">
            <a:off x="3023232" y="7406661"/>
            <a:ext cx="857256" cy="4571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C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0" name="Arc 4"/>
          <p:cNvSpPr>
            <a:spLocks/>
          </p:cNvSpPr>
          <p:nvPr/>
        </p:nvSpPr>
        <p:spPr bwMode="auto">
          <a:xfrm rot="16200000" flipH="1" flipV="1">
            <a:off x="4822041" y="6822299"/>
            <a:ext cx="1428760" cy="714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  <a:alpha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3" name="Arc 4"/>
          <p:cNvSpPr>
            <a:spLocks/>
          </p:cNvSpPr>
          <p:nvPr/>
        </p:nvSpPr>
        <p:spPr bwMode="auto">
          <a:xfrm rot="16200000" flipH="1">
            <a:off x="3074988" y="2497121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7" name="Arc 4"/>
          <p:cNvSpPr>
            <a:spLocks/>
          </p:cNvSpPr>
          <p:nvPr/>
        </p:nvSpPr>
        <p:spPr bwMode="auto">
          <a:xfrm rot="10800000" flipH="1">
            <a:off x="2071678" y="2285984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30" name="Arc 6"/>
          <p:cNvSpPr>
            <a:spLocks/>
          </p:cNvSpPr>
          <p:nvPr/>
        </p:nvSpPr>
        <p:spPr bwMode="auto">
          <a:xfrm rot="10800000" flipH="1">
            <a:off x="3357562" y="3929058"/>
            <a:ext cx="769933" cy="714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Arc 5"/>
          <p:cNvSpPr>
            <a:spLocks/>
          </p:cNvSpPr>
          <p:nvPr/>
        </p:nvSpPr>
        <p:spPr bwMode="auto">
          <a:xfrm rot="16200000" flipH="1">
            <a:off x="857233" y="3071802"/>
            <a:ext cx="1571638" cy="42862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rc 4"/>
          <p:cNvSpPr>
            <a:spLocks/>
          </p:cNvSpPr>
          <p:nvPr/>
        </p:nvSpPr>
        <p:spPr bwMode="auto">
          <a:xfrm rot="10800000" flipH="1">
            <a:off x="3857628" y="785786"/>
            <a:ext cx="762000" cy="53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7" name="Arc 3"/>
          <p:cNvSpPr>
            <a:spLocks/>
          </p:cNvSpPr>
          <p:nvPr/>
        </p:nvSpPr>
        <p:spPr bwMode="auto">
          <a:xfrm flipH="1">
            <a:off x="1357298" y="857224"/>
            <a:ext cx="714380" cy="116045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5728" y="357158"/>
            <a:ext cx="6286544" cy="4071966"/>
          </a:xfrm>
          <a:prstGeom prst="rect">
            <a:avLst/>
          </a:prstGeom>
          <a:noFill/>
          <a:ln w="50800" cap="rnd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85728" y="4714876"/>
            <a:ext cx="6286544" cy="4071966"/>
          </a:xfrm>
          <a:prstGeom prst="rect">
            <a:avLst/>
          </a:prstGeom>
          <a:noFill/>
          <a:ln w="50800" cap="rnd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Plaque 8"/>
          <p:cNvSpPr/>
          <p:nvPr/>
        </p:nvSpPr>
        <p:spPr>
          <a:xfrm>
            <a:off x="428604" y="1785918"/>
            <a:ext cx="2000264" cy="1071570"/>
          </a:xfrm>
          <a:prstGeom prst="bevel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  <a:sym typeface="Webdings"/>
              </a:rPr>
              <a:t> </a:t>
            </a:r>
            <a:r>
              <a:rPr lang="fr-FR" sz="3600" dirty="0" smtClean="0">
                <a:solidFill>
                  <a:schemeClr val="tx1"/>
                </a:solidFill>
                <a:latin typeface="Delius Swash Caps"/>
                <a:sym typeface="Webdings"/>
              </a:rPr>
              <a:t>[s] </a:t>
            </a:r>
            <a:r>
              <a:rPr lang="fr-FR" sz="2000" dirty="0" smtClean="0">
                <a:solidFill>
                  <a:schemeClr val="tx1"/>
                </a:solidFill>
                <a:latin typeface="Delius Swash Caps"/>
                <a:sym typeface="Webdings"/>
              </a:rPr>
              <a:t>(1)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00240" y="642910"/>
            <a:ext cx="1928826" cy="428628"/>
          </a:xfrm>
          <a:prstGeom prst="roundRect">
            <a:avLst/>
          </a:prstGeom>
          <a:solidFill>
            <a:schemeClr val="bg1"/>
          </a:solidFill>
          <a:ln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En général, 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[s] s’écrit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s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7694" y="428596"/>
            <a:ext cx="1071570" cy="107157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alade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éance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erpent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oif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para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ol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le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oleil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29264" y="428596"/>
            <a:ext cx="1071570" cy="107157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du maï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cour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répon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  <a:endParaRPr lang="fr-FR" sz="1100" b="1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immen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onner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per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onne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714488" y="3786182"/>
            <a:ext cx="1928826" cy="50006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[s] peut s’écrire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ss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43380" y="3571868"/>
            <a:ext cx="1143008" cy="7858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urance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boi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age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adre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86388" y="3571868"/>
            <a:ext cx="1143008" cy="7858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gentille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poi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cou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ss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in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2714620" y="1928794"/>
            <a:ext cx="1357322" cy="785818"/>
          </a:xfrm>
          <a:prstGeom prst="roundRect">
            <a:avLst/>
          </a:prstGeom>
          <a:solidFill>
            <a:schemeClr val="bg1"/>
          </a:solidFill>
          <a:ln>
            <a:solidFill>
              <a:srgbClr val="66FF66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</a:rPr>
              <a:t>Certains mots s’écrivent avec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sc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4" name="Arc 4"/>
          <p:cNvSpPr>
            <a:spLocks/>
          </p:cNvSpPr>
          <p:nvPr/>
        </p:nvSpPr>
        <p:spPr bwMode="auto">
          <a:xfrm rot="10800000" flipH="1" flipV="1">
            <a:off x="3500438" y="2883206"/>
            <a:ext cx="714380" cy="11715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982"/>
              <a:gd name="T2" fmla="*/ 21151 w 21600"/>
              <a:gd name="T3" fmla="*/ 25982 h 25982"/>
              <a:gd name="T4" fmla="*/ 0 w 21600"/>
              <a:gd name="T5" fmla="*/ 21600 h 25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</a:path>
              <a:path w="21600" h="259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072"/>
                  <a:pt x="21449" y="24540"/>
                  <a:pt x="21150" y="2598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66FF66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4214818" y="2500298"/>
            <a:ext cx="1143008" cy="642942"/>
          </a:xfrm>
          <a:prstGeom prst="rect">
            <a:avLst/>
          </a:prstGeom>
          <a:solidFill>
            <a:schemeClr val="bg1"/>
          </a:solidFill>
          <a:ln w="19050">
            <a:solidFill>
              <a:srgbClr val="66FF66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ience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ène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di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ipline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5728" y="357158"/>
            <a:ext cx="500066" cy="428628"/>
          </a:xfrm>
          <a:prstGeom prst="rect">
            <a:avLst/>
          </a:prstGeom>
          <a:solidFill>
            <a:schemeClr val="bg1"/>
          </a:solidFill>
          <a:ln w="50800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Delius Swash Caps" pitchFamily="2" charset="0"/>
              </a:rPr>
              <a:t>S…</a:t>
            </a:r>
            <a:endParaRPr lang="fr-FR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728" y="4714876"/>
            <a:ext cx="500066" cy="428628"/>
          </a:xfrm>
          <a:prstGeom prst="rect">
            <a:avLst/>
          </a:prstGeom>
          <a:solidFill>
            <a:schemeClr val="bg1"/>
          </a:solidFill>
          <a:ln w="50800" cmpd="dbl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Delius Swash Caps" pitchFamily="2" charset="0"/>
              </a:rPr>
              <a:t>S…</a:t>
            </a:r>
            <a:endParaRPr lang="fr-FR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22" name="Plaque 21"/>
          <p:cNvSpPr/>
          <p:nvPr/>
        </p:nvSpPr>
        <p:spPr>
          <a:xfrm>
            <a:off x="2428868" y="4857752"/>
            <a:ext cx="2000264" cy="1071570"/>
          </a:xfrm>
          <a:prstGeom prst="bevel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  <a:sym typeface="Webdings"/>
              </a:rPr>
              <a:t> </a:t>
            </a:r>
            <a:r>
              <a:rPr lang="fr-FR" sz="3600" dirty="0" smtClean="0">
                <a:solidFill>
                  <a:schemeClr val="tx1"/>
                </a:solidFill>
                <a:latin typeface="Delius Swash Caps"/>
                <a:sym typeface="Webdings"/>
              </a:rPr>
              <a:t>[s] </a:t>
            </a:r>
            <a:r>
              <a:rPr lang="fr-FR" sz="2000" dirty="0" smtClean="0">
                <a:solidFill>
                  <a:schemeClr val="tx1"/>
                </a:solidFill>
                <a:latin typeface="Delius Swash Caps"/>
                <a:sym typeface="Webdings"/>
              </a:rPr>
              <a:t>(2)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23" name="Arc 3"/>
          <p:cNvSpPr>
            <a:spLocks/>
          </p:cNvSpPr>
          <p:nvPr/>
        </p:nvSpPr>
        <p:spPr bwMode="auto">
          <a:xfrm flipH="1">
            <a:off x="1285860" y="5357818"/>
            <a:ext cx="1143008" cy="35719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28604" y="5429256"/>
            <a:ext cx="1857388" cy="714380"/>
          </a:xfrm>
          <a:prstGeom prst="roundRect">
            <a:avLst/>
          </a:prstGeom>
          <a:solidFill>
            <a:schemeClr val="bg1"/>
          </a:solidFill>
          <a:ln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[s] s’écrit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c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 devant e, i, y et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ç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 devant a, o, u.</a:t>
            </a:r>
            <a:endParaRPr lang="fr-FR" sz="13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25" name="Arc 3"/>
          <p:cNvSpPr>
            <a:spLocks/>
          </p:cNvSpPr>
          <p:nvPr/>
        </p:nvSpPr>
        <p:spPr bwMode="auto">
          <a:xfrm>
            <a:off x="4429132" y="5357818"/>
            <a:ext cx="1143008" cy="35719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2">
                <a:lumMod val="40000"/>
                <a:lumOff val="60000"/>
                <a:alpha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714356" y="6429388"/>
            <a:ext cx="1214446" cy="214314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il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ygne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mer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o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éan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dou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niè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pin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ç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gla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ç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le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ç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on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4572008" y="5429256"/>
            <a:ext cx="1857388" cy="78581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[s] s’écrit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t uniquement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 devant la voyelle </a:t>
            </a:r>
            <a:r>
              <a:rPr lang="fr-FR" sz="1300" b="1" u="sng" dirty="0" smtClean="0">
                <a:solidFill>
                  <a:schemeClr val="tx1"/>
                </a:solidFill>
                <a:latin typeface="Delius Swash Caps"/>
              </a:rPr>
              <a:t>i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.</a:t>
            </a:r>
            <a:endParaRPr lang="fr-FR" sz="10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929198" y="7572396"/>
            <a:ext cx="1214446" cy="11430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ac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addi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pa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ience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une solu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ion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démocra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atten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t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ion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2428868" y="6429388"/>
            <a:ext cx="2071702" cy="571504"/>
          </a:xfrm>
          <a:prstGeom prst="roundRect">
            <a:avLst/>
          </a:prstGeom>
          <a:solidFill>
            <a:schemeClr val="bg1"/>
          </a:solidFill>
          <a:ln>
            <a:solidFill>
              <a:srgbClr val="FFC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>
                <a:solidFill>
                  <a:schemeClr val="tx1"/>
                </a:solidFill>
                <a:latin typeface="Delius Swash Caps" pitchFamily="2" charset="0"/>
                <a:ea typeface="Diamond Girl" pitchFamily="2" charset="0"/>
              </a:rPr>
              <a:t>Le son </a:t>
            </a:r>
            <a:r>
              <a:rPr lang="fr-FR" sz="1300" b="1" dirty="0" smtClean="0">
                <a:solidFill>
                  <a:schemeClr val="tx1"/>
                </a:solidFill>
                <a:latin typeface="Delius Swash Caps"/>
              </a:rPr>
              <a:t>[ks] peut s’écrire cc, xc, x, ou cs.</a:t>
            </a:r>
            <a:endParaRPr lang="fr-FR" sz="1300" b="1" dirty="0" smtClean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57826" y="2500298"/>
            <a:ext cx="1143008" cy="642942"/>
          </a:xfrm>
          <a:prstGeom prst="rect">
            <a:avLst/>
          </a:prstGeom>
          <a:solidFill>
            <a:schemeClr val="bg1"/>
          </a:solidFill>
          <a:ln w="19050">
            <a:solidFill>
              <a:srgbClr val="66FF66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intiller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con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ient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adole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sc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ent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857496" y="7358082"/>
            <a:ext cx="1285884" cy="1285884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le su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ès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un va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cc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in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xc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ellent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la gala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ie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ve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er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u</a:t>
            </a:r>
            <a:r>
              <a:rPr lang="fr-FR" sz="1100" u="sng" dirty="0" smtClean="0">
                <a:solidFill>
                  <a:schemeClr val="tx1"/>
                </a:solidFill>
                <a:latin typeface="Delius Swash Caps" pitchFamily="2" charset="0"/>
              </a:rPr>
              <a:t>n in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de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28604" y="3000364"/>
            <a:ext cx="928694" cy="1285884"/>
          </a:xfrm>
          <a:prstGeom prst="rect">
            <a:avLst/>
          </a:prstGeom>
          <a:solidFill>
            <a:schemeClr val="bg1"/>
          </a:solidFill>
          <a:ln w="19050">
            <a:solidFill>
              <a:srgbClr val="FFFF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Le x se prononce </a:t>
            </a:r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s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 dans :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– di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- soi</a:t>
            </a:r>
            <a:r>
              <a:rPr lang="fr-FR" sz="1100" b="1" dirty="0" smtClean="0">
                <a:solidFill>
                  <a:schemeClr val="tx1"/>
                </a:solidFill>
                <a:latin typeface="Delius Swash Caps" pitchFamily="2" charset="0"/>
              </a:rPr>
              <a:t>x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ante</a:t>
            </a:r>
            <a:endParaRPr lang="fr-FR" sz="11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pic>
        <p:nvPicPr>
          <p:cNvPr id="42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14356" y="3071802"/>
            <a:ext cx="357190" cy="314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398</Words>
  <Application>Microsoft Office PowerPoint</Application>
  <PresentationFormat>Affichage à l'écran (4:3)</PresentationFormat>
  <Paragraphs>146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85</cp:revision>
  <dcterms:created xsi:type="dcterms:W3CDTF">2016-05-30T14:58:54Z</dcterms:created>
  <dcterms:modified xsi:type="dcterms:W3CDTF">2022-02-17T10:08:29Z</dcterms:modified>
</cp:coreProperties>
</file>