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-3240"/>
            <a:ext cx="9143640" cy="850680"/>
          </a:xfrm>
          <a:prstGeom prst="round2SameRect">
            <a:avLst>
              <a:gd fmla="val 16667" name="adj1"/>
              <a:gd fmla="val 0" name="adj2"/>
            </a:avLst>
          </a:prstGeom>
          <a:ln w="57240">
            <a:solidFill>
              <a:srgbClr val="808080"/>
            </a:solidFill>
            <a:round/>
          </a:ln>
        </p:spPr>
      </p:sp>
      <p:sp>
        <p:nvSpPr>
          <p:cNvPr id="1" name="CustomShape 2"/>
          <p:cNvSpPr/>
          <p:nvPr/>
        </p:nvSpPr>
        <p:spPr>
          <a:xfrm>
            <a:off x="0" y="853560"/>
            <a:ext cx="9143640" cy="5981400"/>
          </a:xfrm>
          <a:prstGeom prst="rect">
            <a:avLst/>
          </a:prstGeom>
          <a:ln w="57240">
            <a:solidFill>
              <a:srgbClr val="808080"/>
            </a:solidFill>
            <a:round/>
          </a:ln>
        </p:spPr>
      </p:sp>
      <p:sp>
        <p:nvSpPr>
          <p:cNvPr id="2" name="Line 3"/>
          <p:cNvSpPr/>
          <p:nvPr/>
        </p:nvSpPr>
        <p:spPr>
          <a:xfrm>
            <a:off x="1259280" y="-9360"/>
            <a:ext cx="0" cy="863640"/>
          </a:xfrm>
          <a:prstGeom prst="line">
            <a:avLst/>
          </a:prstGeom>
          <a:ln w="57240">
            <a:solidFill>
              <a:srgbClr val="808080"/>
            </a:solidFill>
            <a:round/>
          </a:ln>
        </p:spPr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fr-FR"/>
              <a:t>Cliquez pour éditer le format du texte-titre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fr-FR"/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/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/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/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/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/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/>
              <a:t>Septième niveau de plan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504000" y="181080"/>
            <a:ext cx="1007640" cy="63900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 sz="3600">
                <a:solidFill>
                  <a:srgbClr val="000000"/>
                </a:solidFill>
                <a:latin typeface="Arial Rounded MT Bold"/>
              </a:rPr>
              <a:t>…</a:t>
            </a:r>
            <a:endParaRPr/>
          </a:p>
        </p:txBody>
      </p:sp>
      <p:sp>
        <p:nvSpPr>
          <p:cNvPr id="38" name="CustomShape 2"/>
          <p:cNvSpPr/>
          <p:nvPr/>
        </p:nvSpPr>
        <p:spPr>
          <a:xfrm>
            <a:off x="1728000" y="181080"/>
            <a:ext cx="7632360" cy="6390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fr-FR" sz="3600">
                <a:solidFill>
                  <a:srgbClr val="000000"/>
                </a:solidFill>
                <a:latin typeface="Arial Rounded MT Bold"/>
              </a:rPr>
              <a:t>Les figures planes</a:t>
            </a:r>
            <a:endParaRPr/>
          </a:p>
        </p:txBody>
      </p:sp>
      <p:sp>
        <p:nvSpPr>
          <p:cNvPr id="39" name="CustomShape 3"/>
          <p:cNvSpPr/>
          <p:nvPr/>
        </p:nvSpPr>
        <p:spPr>
          <a:xfrm>
            <a:off x="107640" y="1196640"/>
            <a:ext cx="8892000" cy="2284920"/>
          </a:xfrm>
          <a:prstGeom prst="rect">
            <a:avLst/>
          </a:prstGeom>
        </p:spPr>
        <p:txBody>
          <a:bodyPr bIns="45000" lIns="90000" rIns="90000" tIns="45000"/>
          <a:p>
            <a:pPr algn="just"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Script cole"/>
              </a:rPr>
              <a:t>Les figures planes sont délimitées par une ligne fermée.</a:t>
            </a:r>
            <a:endParaRPr/>
          </a:p>
          <a:p>
            <a:pPr algn="just"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Script cole"/>
              </a:rPr>
              <a:t>Certaines sont délimitées par une ligne courbe </a:t>
            </a:r>
            <a:endParaRPr/>
          </a:p>
          <a:p>
            <a:pPr algn="just"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Script cole"/>
              </a:rPr>
              <a:t>comme le cercle.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Script cole"/>
              </a:rPr>
              <a:t>D'autres sont délimitées par une ligne brisée comme le rectangle, carré et triangle.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sp>
        <p:nvSpPr>
          <p:cNvPr id="40" name="TextShape 4"/>
          <p:cNvSpPr txBox="1"/>
          <p:nvPr/>
        </p:nvSpPr>
        <p:spPr>
          <a:xfrm>
            <a:off x="72000" y="144000"/>
            <a:ext cx="1152000" cy="576000"/>
          </a:xfrm>
          <a:prstGeom prst="rect">
            <a:avLst/>
          </a:prstGeom>
        </p:spPr>
        <p:txBody>
          <a:bodyPr bIns="45000" lIns="90000" rIns="90000" tIns="45000" wrap="none"/>
          <a:p>
            <a:pPr>
              <a:lnSpc>
                <a:spcPct val="100000"/>
              </a:lnSpc>
            </a:pPr>
            <a:r>
              <a:rPr lang="fr-FR" sz="2400">
                <a:solidFill>
                  <a:srgbClr val="000000"/>
                </a:solidFill>
                <a:latin typeface="Arial Rounded MT Bold"/>
              </a:rPr>
              <a:t>Géo</a:t>
            </a:r>
            <a:endParaRPr/>
          </a:p>
        </p:txBody>
      </p:sp>
      <p:sp>
        <p:nvSpPr>
          <p:cNvPr id="41" name="CustomShape 5"/>
          <p:cNvSpPr/>
          <p:nvPr/>
        </p:nvSpPr>
        <p:spPr>
          <a:xfrm>
            <a:off x="7416000" y="1196640"/>
            <a:ext cx="1008000" cy="1008000"/>
          </a:xfrm>
          <a:prstGeom prst="ellipse">
            <a:avLst/>
          </a:prstGeom>
          <a:solidFill>
            <a:srgbClr val="cfe7f5"/>
          </a:solidFill>
          <a:ln>
            <a:solidFill>
              <a:srgbClr val="808080"/>
            </a:solidFill>
          </a:ln>
        </p:spPr>
      </p:sp>
      <p:sp>
        <p:nvSpPr>
          <p:cNvPr id="42" name="CustomShape 6"/>
          <p:cNvSpPr/>
          <p:nvPr/>
        </p:nvSpPr>
        <p:spPr>
          <a:xfrm>
            <a:off x="504000" y="3888000"/>
            <a:ext cx="2376000" cy="1008000"/>
          </a:xfrm>
          <a:prstGeom prst="rect">
            <a:avLst/>
          </a:prstGeom>
          <a:solidFill>
            <a:srgbClr val="cfe7f5"/>
          </a:solidFill>
          <a:ln>
            <a:solidFill>
              <a:srgbClr val="808080"/>
            </a:solidFill>
          </a:ln>
        </p:spPr>
      </p:sp>
      <p:sp>
        <p:nvSpPr>
          <p:cNvPr id="43" name="CustomShape 7"/>
          <p:cNvSpPr/>
          <p:nvPr/>
        </p:nvSpPr>
        <p:spPr>
          <a:xfrm>
            <a:off x="4248000" y="3888000"/>
            <a:ext cx="1224000" cy="1080000"/>
          </a:xfrm>
          <a:prstGeom prst="triangle">
            <a:avLst>
              <a:gd fmla="val 10800" name="adj"/>
            </a:avLst>
          </a:prstGeom>
          <a:solidFill>
            <a:srgbClr val="cfe7f5"/>
          </a:solidFill>
          <a:ln>
            <a:solidFill>
              <a:srgbClr val="808080"/>
            </a:solidFill>
          </a:ln>
        </p:spPr>
      </p:sp>
      <p:sp>
        <p:nvSpPr>
          <p:cNvPr id="44" name="CustomShape 8"/>
          <p:cNvSpPr/>
          <p:nvPr/>
        </p:nvSpPr>
        <p:spPr>
          <a:xfrm>
            <a:off x="6840000" y="4029480"/>
            <a:ext cx="1082520" cy="1082520"/>
          </a:xfrm>
          <a:prstGeom prst="rect">
            <a:avLst/>
          </a:prstGeom>
          <a:solidFill>
            <a:srgbClr val="cfe7f5"/>
          </a:solidFill>
          <a:ln>
            <a:solidFill>
              <a:srgbClr val="808080"/>
            </a:solidFill>
          </a:ln>
        </p:spPr>
      </p:sp>
      <p:sp>
        <p:nvSpPr>
          <p:cNvPr id="45" name="Line 9"/>
          <p:cNvSpPr/>
          <p:nvPr/>
        </p:nvSpPr>
        <p:spPr>
          <a:xfrm flipH="1" flipV="1">
            <a:off x="2880000" y="4896000"/>
            <a:ext cx="720000" cy="792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46" name="Line 10"/>
          <p:cNvSpPr/>
          <p:nvPr/>
        </p:nvSpPr>
        <p:spPr>
          <a:xfrm flipV="1">
            <a:off x="3600000" y="4968000"/>
            <a:ext cx="648000" cy="720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47" name="Line 11"/>
          <p:cNvSpPr/>
          <p:nvPr/>
        </p:nvSpPr>
        <p:spPr>
          <a:xfrm flipV="1">
            <a:off x="3600000" y="5112000"/>
            <a:ext cx="3240000" cy="576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48" name="TextShape 12"/>
          <p:cNvSpPr txBox="1"/>
          <p:nvPr/>
        </p:nvSpPr>
        <p:spPr>
          <a:xfrm>
            <a:off x="3024000" y="5688000"/>
            <a:ext cx="1107360" cy="34632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lang="fr-FR"/>
              <a:t>sommets</a:t>
            </a:r>
            <a:endParaRPr/>
          </a:p>
        </p:txBody>
      </p:sp>
      <p:sp>
        <p:nvSpPr>
          <p:cNvPr id="49" name="Line 13"/>
          <p:cNvSpPr/>
          <p:nvPr/>
        </p:nvSpPr>
        <p:spPr>
          <a:xfrm flipH="1">
            <a:off x="2088000" y="3096000"/>
            <a:ext cx="1440000" cy="792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50" name="Line 14"/>
          <p:cNvSpPr/>
          <p:nvPr/>
        </p:nvSpPr>
        <p:spPr>
          <a:xfrm>
            <a:off x="3528000" y="3096000"/>
            <a:ext cx="3312000" cy="1296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51" name="Line 15"/>
          <p:cNvSpPr/>
          <p:nvPr/>
        </p:nvSpPr>
        <p:spPr>
          <a:xfrm>
            <a:off x="3528000" y="3096000"/>
            <a:ext cx="1080000" cy="1296000"/>
          </a:xfrm>
          <a:prstGeom prst="line">
            <a:avLst/>
          </a:prstGeom>
          <a:ln>
            <a:solidFill>
              <a:srgbClr val="000000"/>
            </a:solidFill>
            <a:tailEnd len="med" type="triangle" w="med"/>
          </a:ln>
        </p:spPr>
      </p:sp>
      <p:sp>
        <p:nvSpPr>
          <p:cNvPr id="52" name="TextShape 16"/>
          <p:cNvSpPr txBox="1"/>
          <p:nvPr/>
        </p:nvSpPr>
        <p:spPr>
          <a:xfrm>
            <a:off x="3168000" y="2808000"/>
            <a:ext cx="1080000" cy="34632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lang="fr-FR"/>
              <a:t>côtés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