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8" d="100"/>
          <a:sy n="48" d="100"/>
        </p:scale>
        <p:origin x="2304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82EA0-238C-44A9-BFF4-9A06323CB753}" type="datetimeFigureOut">
              <a:rPr lang="fr-FR" smtClean="0"/>
              <a:t>03/03/2018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9CA67-2F4E-4683-8E3F-26B433812D2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498830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82EA0-238C-44A9-BFF4-9A06323CB753}" type="datetimeFigureOut">
              <a:rPr lang="fr-FR" smtClean="0"/>
              <a:t>03/03/2018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9CA67-2F4E-4683-8E3F-26B433812D2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194211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82EA0-238C-44A9-BFF4-9A06323CB753}" type="datetimeFigureOut">
              <a:rPr lang="fr-FR" smtClean="0"/>
              <a:t>03/03/2018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9CA67-2F4E-4683-8E3F-26B433812D2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94167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82EA0-238C-44A9-BFF4-9A06323CB753}" type="datetimeFigureOut">
              <a:rPr lang="fr-FR" smtClean="0"/>
              <a:t>03/03/2018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9CA67-2F4E-4683-8E3F-26B433812D2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529186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82EA0-238C-44A9-BFF4-9A06323CB753}" type="datetimeFigureOut">
              <a:rPr lang="fr-FR" smtClean="0"/>
              <a:t>03/03/2018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9CA67-2F4E-4683-8E3F-26B433812D2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648966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82EA0-238C-44A9-BFF4-9A06323CB753}" type="datetimeFigureOut">
              <a:rPr lang="fr-FR" smtClean="0"/>
              <a:t>03/03/2018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9CA67-2F4E-4683-8E3F-26B433812D2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711256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82EA0-238C-44A9-BFF4-9A06323CB753}" type="datetimeFigureOut">
              <a:rPr lang="fr-FR" smtClean="0"/>
              <a:t>03/03/2018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9CA67-2F4E-4683-8E3F-26B433812D2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5352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82EA0-238C-44A9-BFF4-9A06323CB753}" type="datetimeFigureOut">
              <a:rPr lang="fr-FR" smtClean="0"/>
              <a:t>03/03/2018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9CA67-2F4E-4683-8E3F-26B433812D2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427601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82EA0-238C-44A9-BFF4-9A06323CB753}" type="datetimeFigureOut">
              <a:rPr lang="fr-FR" smtClean="0"/>
              <a:t>03/03/2018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9CA67-2F4E-4683-8E3F-26B433812D2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134924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82EA0-238C-44A9-BFF4-9A06323CB753}" type="datetimeFigureOut">
              <a:rPr lang="fr-FR" smtClean="0"/>
              <a:t>03/03/2018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9CA67-2F4E-4683-8E3F-26B433812D2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059231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82EA0-238C-44A9-BFF4-9A06323CB753}" type="datetimeFigureOut">
              <a:rPr lang="fr-FR" smtClean="0"/>
              <a:t>03/03/2018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9CA67-2F4E-4683-8E3F-26B433812D2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32438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982EA0-238C-44A9-BFF4-9A06323CB753}" type="datetimeFigureOut">
              <a:rPr lang="fr-FR" smtClean="0"/>
              <a:t>03/03/2018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69CA67-2F4E-4683-8E3F-26B433812D2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08260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>
            <a:extLst>
              <a:ext uri="{FF2B5EF4-FFF2-40B4-BE49-F238E27FC236}">
                <a16:creationId xmlns:a16="http://schemas.microsoft.com/office/drawing/2014/main" id="{3E3CCEC3-9413-44D0-93AD-11798C3BC26B}"/>
              </a:ext>
            </a:extLst>
          </p:cNvPr>
          <p:cNvSpPr/>
          <p:nvPr/>
        </p:nvSpPr>
        <p:spPr>
          <a:xfrm>
            <a:off x="9939" y="6931800"/>
            <a:ext cx="4031194" cy="618931"/>
          </a:xfrm>
          <a:custGeom>
            <a:avLst/>
            <a:gdLst>
              <a:gd name="connsiteX0" fmla="*/ 0 w 1800200"/>
              <a:gd name="connsiteY0" fmla="*/ 0 h 504056"/>
              <a:gd name="connsiteX1" fmla="*/ 1800200 w 1800200"/>
              <a:gd name="connsiteY1" fmla="*/ 0 h 504056"/>
              <a:gd name="connsiteX2" fmla="*/ 1800200 w 1800200"/>
              <a:gd name="connsiteY2" fmla="*/ 504056 h 504056"/>
              <a:gd name="connsiteX3" fmla="*/ 0 w 1800200"/>
              <a:gd name="connsiteY3" fmla="*/ 504056 h 504056"/>
              <a:gd name="connsiteX4" fmla="*/ 0 w 1800200"/>
              <a:gd name="connsiteY4" fmla="*/ 0 h 504056"/>
              <a:gd name="connsiteX0" fmla="*/ 0 w 2169577"/>
              <a:gd name="connsiteY0" fmla="*/ 0 h 504056"/>
              <a:gd name="connsiteX1" fmla="*/ 1800200 w 2169577"/>
              <a:gd name="connsiteY1" fmla="*/ 0 h 504056"/>
              <a:gd name="connsiteX2" fmla="*/ 2169567 w 2169577"/>
              <a:gd name="connsiteY2" fmla="*/ 275782 h 504056"/>
              <a:gd name="connsiteX3" fmla="*/ 1800200 w 2169577"/>
              <a:gd name="connsiteY3" fmla="*/ 504056 h 504056"/>
              <a:gd name="connsiteX4" fmla="*/ 0 w 2169577"/>
              <a:gd name="connsiteY4" fmla="*/ 504056 h 504056"/>
              <a:gd name="connsiteX5" fmla="*/ 0 w 2169577"/>
              <a:gd name="connsiteY5" fmla="*/ 0 h 504056"/>
              <a:gd name="connsiteX0" fmla="*/ 0 w 2169567"/>
              <a:gd name="connsiteY0" fmla="*/ 0 h 504056"/>
              <a:gd name="connsiteX1" fmla="*/ 1800200 w 2169567"/>
              <a:gd name="connsiteY1" fmla="*/ 0 h 504056"/>
              <a:gd name="connsiteX2" fmla="*/ 2169567 w 2169567"/>
              <a:gd name="connsiteY2" fmla="*/ 275782 h 504056"/>
              <a:gd name="connsiteX3" fmla="*/ 1800200 w 2169567"/>
              <a:gd name="connsiteY3" fmla="*/ 504056 h 504056"/>
              <a:gd name="connsiteX4" fmla="*/ 0 w 2169567"/>
              <a:gd name="connsiteY4" fmla="*/ 504056 h 504056"/>
              <a:gd name="connsiteX5" fmla="*/ 0 w 2169567"/>
              <a:gd name="connsiteY5" fmla="*/ 0 h 504056"/>
              <a:gd name="connsiteX0" fmla="*/ 0 w 2169567"/>
              <a:gd name="connsiteY0" fmla="*/ 0 h 504056"/>
              <a:gd name="connsiteX1" fmla="*/ 1800200 w 2169567"/>
              <a:gd name="connsiteY1" fmla="*/ 0 h 504056"/>
              <a:gd name="connsiteX2" fmla="*/ 2169567 w 2169567"/>
              <a:gd name="connsiteY2" fmla="*/ 275782 h 504056"/>
              <a:gd name="connsiteX3" fmla="*/ 1800200 w 2169567"/>
              <a:gd name="connsiteY3" fmla="*/ 504056 h 504056"/>
              <a:gd name="connsiteX4" fmla="*/ 0 w 2169567"/>
              <a:gd name="connsiteY4" fmla="*/ 504056 h 504056"/>
              <a:gd name="connsiteX5" fmla="*/ 0 w 2169567"/>
              <a:gd name="connsiteY5" fmla="*/ 0 h 5040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69567" h="504056">
                <a:moveTo>
                  <a:pt x="0" y="0"/>
                </a:moveTo>
                <a:lnTo>
                  <a:pt x="1800200" y="0"/>
                </a:lnTo>
                <a:cubicBezTo>
                  <a:pt x="1988410" y="147490"/>
                  <a:pt x="1957544" y="118767"/>
                  <a:pt x="2169567" y="275782"/>
                </a:cubicBezTo>
                <a:lnTo>
                  <a:pt x="1800200" y="504056"/>
                </a:lnTo>
                <a:lnTo>
                  <a:pt x="0" y="504056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Rectangle 10">
            <a:extLst>
              <a:ext uri="{FF2B5EF4-FFF2-40B4-BE49-F238E27FC236}">
                <a16:creationId xmlns:a16="http://schemas.microsoft.com/office/drawing/2014/main" id="{7EC446C3-A11A-44F7-8818-98FC2246F7F8}"/>
              </a:ext>
            </a:extLst>
          </p:cNvPr>
          <p:cNvSpPr/>
          <p:nvPr/>
        </p:nvSpPr>
        <p:spPr>
          <a:xfrm>
            <a:off x="9939" y="3969026"/>
            <a:ext cx="4031194" cy="618931"/>
          </a:xfrm>
          <a:custGeom>
            <a:avLst/>
            <a:gdLst>
              <a:gd name="connsiteX0" fmla="*/ 0 w 1800200"/>
              <a:gd name="connsiteY0" fmla="*/ 0 h 504056"/>
              <a:gd name="connsiteX1" fmla="*/ 1800200 w 1800200"/>
              <a:gd name="connsiteY1" fmla="*/ 0 h 504056"/>
              <a:gd name="connsiteX2" fmla="*/ 1800200 w 1800200"/>
              <a:gd name="connsiteY2" fmla="*/ 504056 h 504056"/>
              <a:gd name="connsiteX3" fmla="*/ 0 w 1800200"/>
              <a:gd name="connsiteY3" fmla="*/ 504056 h 504056"/>
              <a:gd name="connsiteX4" fmla="*/ 0 w 1800200"/>
              <a:gd name="connsiteY4" fmla="*/ 0 h 504056"/>
              <a:gd name="connsiteX0" fmla="*/ 0 w 2169577"/>
              <a:gd name="connsiteY0" fmla="*/ 0 h 504056"/>
              <a:gd name="connsiteX1" fmla="*/ 1800200 w 2169577"/>
              <a:gd name="connsiteY1" fmla="*/ 0 h 504056"/>
              <a:gd name="connsiteX2" fmla="*/ 2169567 w 2169577"/>
              <a:gd name="connsiteY2" fmla="*/ 275782 h 504056"/>
              <a:gd name="connsiteX3" fmla="*/ 1800200 w 2169577"/>
              <a:gd name="connsiteY3" fmla="*/ 504056 h 504056"/>
              <a:gd name="connsiteX4" fmla="*/ 0 w 2169577"/>
              <a:gd name="connsiteY4" fmla="*/ 504056 h 504056"/>
              <a:gd name="connsiteX5" fmla="*/ 0 w 2169577"/>
              <a:gd name="connsiteY5" fmla="*/ 0 h 504056"/>
              <a:gd name="connsiteX0" fmla="*/ 0 w 2169567"/>
              <a:gd name="connsiteY0" fmla="*/ 0 h 504056"/>
              <a:gd name="connsiteX1" fmla="*/ 1800200 w 2169567"/>
              <a:gd name="connsiteY1" fmla="*/ 0 h 504056"/>
              <a:gd name="connsiteX2" fmla="*/ 2169567 w 2169567"/>
              <a:gd name="connsiteY2" fmla="*/ 275782 h 504056"/>
              <a:gd name="connsiteX3" fmla="*/ 1800200 w 2169567"/>
              <a:gd name="connsiteY3" fmla="*/ 504056 h 504056"/>
              <a:gd name="connsiteX4" fmla="*/ 0 w 2169567"/>
              <a:gd name="connsiteY4" fmla="*/ 504056 h 504056"/>
              <a:gd name="connsiteX5" fmla="*/ 0 w 2169567"/>
              <a:gd name="connsiteY5" fmla="*/ 0 h 504056"/>
              <a:gd name="connsiteX0" fmla="*/ 0 w 2169567"/>
              <a:gd name="connsiteY0" fmla="*/ 0 h 504056"/>
              <a:gd name="connsiteX1" fmla="*/ 1800200 w 2169567"/>
              <a:gd name="connsiteY1" fmla="*/ 0 h 504056"/>
              <a:gd name="connsiteX2" fmla="*/ 2169567 w 2169567"/>
              <a:gd name="connsiteY2" fmla="*/ 275782 h 504056"/>
              <a:gd name="connsiteX3" fmla="*/ 1800200 w 2169567"/>
              <a:gd name="connsiteY3" fmla="*/ 504056 h 504056"/>
              <a:gd name="connsiteX4" fmla="*/ 0 w 2169567"/>
              <a:gd name="connsiteY4" fmla="*/ 504056 h 504056"/>
              <a:gd name="connsiteX5" fmla="*/ 0 w 2169567"/>
              <a:gd name="connsiteY5" fmla="*/ 0 h 5040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69567" h="504056">
                <a:moveTo>
                  <a:pt x="0" y="0"/>
                </a:moveTo>
                <a:lnTo>
                  <a:pt x="1800200" y="0"/>
                </a:lnTo>
                <a:cubicBezTo>
                  <a:pt x="1988410" y="147490"/>
                  <a:pt x="1957544" y="118767"/>
                  <a:pt x="2169567" y="275782"/>
                </a:cubicBezTo>
                <a:lnTo>
                  <a:pt x="1800200" y="504056"/>
                </a:lnTo>
                <a:lnTo>
                  <a:pt x="0" y="504056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10">
            <a:extLst>
              <a:ext uri="{FF2B5EF4-FFF2-40B4-BE49-F238E27FC236}">
                <a16:creationId xmlns:a16="http://schemas.microsoft.com/office/drawing/2014/main" id="{FA5DFCCE-3260-4442-91FB-B31933DD5E53}"/>
              </a:ext>
            </a:extLst>
          </p:cNvPr>
          <p:cNvSpPr/>
          <p:nvPr/>
        </p:nvSpPr>
        <p:spPr>
          <a:xfrm>
            <a:off x="9939" y="992693"/>
            <a:ext cx="4031194" cy="618931"/>
          </a:xfrm>
          <a:custGeom>
            <a:avLst/>
            <a:gdLst>
              <a:gd name="connsiteX0" fmla="*/ 0 w 1800200"/>
              <a:gd name="connsiteY0" fmla="*/ 0 h 504056"/>
              <a:gd name="connsiteX1" fmla="*/ 1800200 w 1800200"/>
              <a:gd name="connsiteY1" fmla="*/ 0 h 504056"/>
              <a:gd name="connsiteX2" fmla="*/ 1800200 w 1800200"/>
              <a:gd name="connsiteY2" fmla="*/ 504056 h 504056"/>
              <a:gd name="connsiteX3" fmla="*/ 0 w 1800200"/>
              <a:gd name="connsiteY3" fmla="*/ 504056 h 504056"/>
              <a:gd name="connsiteX4" fmla="*/ 0 w 1800200"/>
              <a:gd name="connsiteY4" fmla="*/ 0 h 504056"/>
              <a:gd name="connsiteX0" fmla="*/ 0 w 2169577"/>
              <a:gd name="connsiteY0" fmla="*/ 0 h 504056"/>
              <a:gd name="connsiteX1" fmla="*/ 1800200 w 2169577"/>
              <a:gd name="connsiteY1" fmla="*/ 0 h 504056"/>
              <a:gd name="connsiteX2" fmla="*/ 2169567 w 2169577"/>
              <a:gd name="connsiteY2" fmla="*/ 275782 h 504056"/>
              <a:gd name="connsiteX3" fmla="*/ 1800200 w 2169577"/>
              <a:gd name="connsiteY3" fmla="*/ 504056 h 504056"/>
              <a:gd name="connsiteX4" fmla="*/ 0 w 2169577"/>
              <a:gd name="connsiteY4" fmla="*/ 504056 h 504056"/>
              <a:gd name="connsiteX5" fmla="*/ 0 w 2169577"/>
              <a:gd name="connsiteY5" fmla="*/ 0 h 504056"/>
              <a:gd name="connsiteX0" fmla="*/ 0 w 2169567"/>
              <a:gd name="connsiteY0" fmla="*/ 0 h 504056"/>
              <a:gd name="connsiteX1" fmla="*/ 1800200 w 2169567"/>
              <a:gd name="connsiteY1" fmla="*/ 0 h 504056"/>
              <a:gd name="connsiteX2" fmla="*/ 2169567 w 2169567"/>
              <a:gd name="connsiteY2" fmla="*/ 275782 h 504056"/>
              <a:gd name="connsiteX3" fmla="*/ 1800200 w 2169567"/>
              <a:gd name="connsiteY3" fmla="*/ 504056 h 504056"/>
              <a:gd name="connsiteX4" fmla="*/ 0 w 2169567"/>
              <a:gd name="connsiteY4" fmla="*/ 504056 h 504056"/>
              <a:gd name="connsiteX5" fmla="*/ 0 w 2169567"/>
              <a:gd name="connsiteY5" fmla="*/ 0 h 504056"/>
              <a:gd name="connsiteX0" fmla="*/ 0 w 2169567"/>
              <a:gd name="connsiteY0" fmla="*/ 0 h 504056"/>
              <a:gd name="connsiteX1" fmla="*/ 1800200 w 2169567"/>
              <a:gd name="connsiteY1" fmla="*/ 0 h 504056"/>
              <a:gd name="connsiteX2" fmla="*/ 2169567 w 2169567"/>
              <a:gd name="connsiteY2" fmla="*/ 275782 h 504056"/>
              <a:gd name="connsiteX3" fmla="*/ 1800200 w 2169567"/>
              <a:gd name="connsiteY3" fmla="*/ 504056 h 504056"/>
              <a:gd name="connsiteX4" fmla="*/ 0 w 2169567"/>
              <a:gd name="connsiteY4" fmla="*/ 504056 h 504056"/>
              <a:gd name="connsiteX5" fmla="*/ 0 w 2169567"/>
              <a:gd name="connsiteY5" fmla="*/ 0 h 5040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69567" h="504056">
                <a:moveTo>
                  <a:pt x="0" y="0"/>
                </a:moveTo>
                <a:lnTo>
                  <a:pt x="1800200" y="0"/>
                </a:lnTo>
                <a:cubicBezTo>
                  <a:pt x="1988410" y="147490"/>
                  <a:pt x="1957544" y="118767"/>
                  <a:pt x="2169567" y="275782"/>
                </a:cubicBezTo>
                <a:lnTo>
                  <a:pt x="1800200" y="504056"/>
                </a:lnTo>
                <a:lnTo>
                  <a:pt x="0" y="504056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5" name="Tableau 4">
            <a:extLst>
              <a:ext uri="{FF2B5EF4-FFF2-40B4-BE49-F238E27FC236}">
                <a16:creationId xmlns:a16="http://schemas.microsoft.com/office/drawing/2014/main" id="{33A21538-E2B7-4D74-B453-BA1EBF29481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1228153"/>
              </p:ext>
            </p:extLst>
          </p:nvPr>
        </p:nvGraphicFramePr>
        <p:xfrm>
          <a:off x="299316" y="1780316"/>
          <a:ext cx="6259368" cy="17884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64842">
                  <a:extLst>
                    <a:ext uri="{9D8B030D-6E8A-4147-A177-3AD203B41FA5}">
                      <a16:colId xmlns:a16="http://schemas.microsoft.com/office/drawing/2014/main" val="3177327440"/>
                    </a:ext>
                  </a:extLst>
                </a:gridCol>
                <a:gridCol w="1564842">
                  <a:extLst>
                    <a:ext uri="{9D8B030D-6E8A-4147-A177-3AD203B41FA5}">
                      <a16:colId xmlns:a16="http://schemas.microsoft.com/office/drawing/2014/main" val="3849940652"/>
                    </a:ext>
                  </a:extLst>
                </a:gridCol>
                <a:gridCol w="1564842">
                  <a:extLst>
                    <a:ext uri="{9D8B030D-6E8A-4147-A177-3AD203B41FA5}">
                      <a16:colId xmlns:a16="http://schemas.microsoft.com/office/drawing/2014/main" val="4135218358"/>
                    </a:ext>
                  </a:extLst>
                </a:gridCol>
                <a:gridCol w="1564842">
                  <a:extLst>
                    <a:ext uri="{9D8B030D-6E8A-4147-A177-3AD203B41FA5}">
                      <a16:colId xmlns:a16="http://schemas.microsoft.com/office/drawing/2014/main" val="4190253225"/>
                    </a:ext>
                  </a:extLst>
                </a:gridCol>
              </a:tblGrid>
              <a:tr h="1788437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6753409"/>
                  </a:ext>
                </a:extLst>
              </a:tr>
            </a:tbl>
          </a:graphicData>
        </a:graphic>
      </p:graphicFrame>
      <p:graphicFrame>
        <p:nvGraphicFramePr>
          <p:cNvPr id="8" name="Tableau 7">
            <a:extLst>
              <a:ext uri="{FF2B5EF4-FFF2-40B4-BE49-F238E27FC236}">
                <a16:creationId xmlns:a16="http://schemas.microsoft.com/office/drawing/2014/main" id="{79C8D65A-0ECF-4097-BAA1-4505694B82F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5317694"/>
              </p:ext>
            </p:extLst>
          </p:nvPr>
        </p:nvGraphicFramePr>
        <p:xfrm>
          <a:off x="299316" y="4953000"/>
          <a:ext cx="6259368" cy="17884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64842">
                  <a:extLst>
                    <a:ext uri="{9D8B030D-6E8A-4147-A177-3AD203B41FA5}">
                      <a16:colId xmlns:a16="http://schemas.microsoft.com/office/drawing/2014/main" val="3177327440"/>
                    </a:ext>
                  </a:extLst>
                </a:gridCol>
                <a:gridCol w="1564842">
                  <a:extLst>
                    <a:ext uri="{9D8B030D-6E8A-4147-A177-3AD203B41FA5}">
                      <a16:colId xmlns:a16="http://schemas.microsoft.com/office/drawing/2014/main" val="3849940652"/>
                    </a:ext>
                  </a:extLst>
                </a:gridCol>
                <a:gridCol w="1564842">
                  <a:extLst>
                    <a:ext uri="{9D8B030D-6E8A-4147-A177-3AD203B41FA5}">
                      <a16:colId xmlns:a16="http://schemas.microsoft.com/office/drawing/2014/main" val="4135218358"/>
                    </a:ext>
                  </a:extLst>
                </a:gridCol>
                <a:gridCol w="1564842">
                  <a:extLst>
                    <a:ext uri="{9D8B030D-6E8A-4147-A177-3AD203B41FA5}">
                      <a16:colId xmlns:a16="http://schemas.microsoft.com/office/drawing/2014/main" val="4190253225"/>
                    </a:ext>
                  </a:extLst>
                </a:gridCol>
              </a:tblGrid>
              <a:tr h="1788437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6753409"/>
                  </a:ext>
                </a:extLst>
              </a:tr>
            </a:tbl>
          </a:graphicData>
        </a:graphic>
      </p:graphicFrame>
      <p:graphicFrame>
        <p:nvGraphicFramePr>
          <p:cNvPr id="9" name="Tableau 8">
            <a:extLst>
              <a:ext uri="{FF2B5EF4-FFF2-40B4-BE49-F238E27FC236}">
                <a16:creationId xmlns:a16="http://schemas.microsoft.com/office/drawing/2014/main" id="{29469192-B2CD-4682-A02C-6F1B0C8D216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7042584"/>
              </p:ext>
            </p:extLst>
          </p:nvPr>
        </p:nvGraphicFramePr>
        <p:xfrm>
          <a:off x="299316" y="7820942"/>
          <a:ext cx="6259368" cy="17884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64842">
                  <a:extLst>
                    <a:ext uri="{9D8B030D-6E8A-4147-A177-3AD203B41FA5}">
                      <a16:colId xmlns:a16="http://schemas.microsoft.com/office/drawing/2014/main" val="3177327440"/>
                    </a:ext>
                  </a:extLst>
                </a:gridCol>
                <a:gridCol w="1564842">
                  <a:extLst>
                    <a:ext uri="{9D8B030D-6E8A-4147-A177-3AD203B41FA5}">
                      <a16:colId xmlns:a16="http://schemas.microsoft.com/office/drawing/2014/main" val="3849940652"/>
                    </a:ext>
                  </a:extLst>
                </a:gridCol>
                <a:gridCol w="1564842">
                  <a:extLst>
                    <a:ext uri="{9D8B030D-6E8A-4147-A177-3AD203B41FA5}">
                      <a16:colId xmlns:a16="http://schemas.microsoft.com/office/drawing/2014/main" val="4135218358"/>
                    </a:ext>
                  </a:extLst>
                </a:gridCol>
                <a:gridCol w="1564842">
                  <a:extLst>
                    <a:ext uri="{9D8B030D-6E8A-4147-A177-3AD203B41FA5}">
                      <a16:colId xmlns:a16="http://schemas.microsoft.com/office/drawing/2014/main" val="4190253225"/>
                    </a:ext>
                  </a:extLst>
                </a:gridCol>
              </a:tblGrid>
              <a:tr h="1788437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6753409"/>
                  </a:ext>
                </a:extLst>
              </a:tr>
            </a:tbl>
          </a:graphicData>
        </a:graphic>
      </p:graphicFrame>
      <p:sp>
        <p:nvSpPr>
          <p:cNvPr id="10" name="Rectangle à coins arrondis 4">
            <a:extLst>
              <a:ext uri="{FF2B5EF4-FFF2-40B4-BE49-F238E27FC236}">
                <a16:creationId xmlns:a16="http://schemas.microsoft.com/office/drawing/2014/main" id="{C1F3D7B6-8E33-42AE-9439-914CD032DA8F}"/>
              </a:ext>
            </a:extLst>
          </p:cNvPr>
          <p:cNvSpPr/>
          <p:nvPr/>
        </p:nvSpPr>
        <p:spPr>
          <a:xfrm>
            <a:off x="-9939" y="0"/>
            <a:ext cx="6858000" cy="774035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11" name="ZoneTexte 41">
            <a:extLst>
              <a:ext uri="{FF2B5EF4-FFF2-40B4-BE49-F238E27FC236}">
                <a16:creationId xmlns:a16="http://schemas.microsoft.com/office/drawing/2014/main" id="{EBECD2CA-A8EF-4071-B364-8DB09A4AAF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6048" y="202351"/>
            <a:ext cx="648590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fr-FR" altLang="fr-FR" dirty="0">
                <a:latin typeface="appleberry" pitchFamily="2" charset="0"/>
              </a:rPr>
              <a:t>PLAN DE TRAVAIL GS          semaine du 26/02/18 au 02/03/2018 </a:t>
            </a:r>
          </a:p>
        </p:txBody>
      </p:sp>
      <p:pic>
        <p:nvPicPr>
          <p:cNvPr id="12" name="Picture 6" descr="Dessin - La géographie">
            <a:extLst>
              <a:ext uri="{FF2B5EF4-FFF2-40B4-BE49-F238E27FC236}">
                <a16:creationId xmlns:a16="http://schemas.microsoft.com/office/drawing/2014/main" id="{CF83DEBD-CC2D-44DD-9984-63DEEE78C4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9973" y="6862228"/>
            <a:ext cx="709681" cy="7652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3" name="Groupe 11">
            <a:extLst>
              <a:ext uri="{FF2B5EF4-FFF2-40B4-BE49-F238E27FC236}">
                <a16:creationId xmlns:a16="http://schemas.microsoft.com/office/drawing/2014/main" id="{CA0857CD-6FFC-4DC3-95EB-1D14D3021338}"/>
              </a:ext>
            </a:extLst>
          </p:cNvPr>
          <p:cNvGrpSpPr>
            <a:grpSpLocks/>
          </p:cNvGrpSpPr>
          <p:nvPr/>
        </p:nvGrpSpPr>
        <p:grpSpPr bwMode="auto">
          <a:xfrm>
            <a:off x="5504280" y="3803546"/>
            <a:ext cx="755374" cy="854956"/>
            <a:chOff x="460656" y="1928802"/>
            <a:chExt cx="1468138" cy="2133603"/>
          </a:xfrm>
        </p:grpSpPr>
        <p:pic>
          <p:nvPicPr>
            <p:cNvPr id="14" name="Picture 2">
              <a:extLst>
                <a:ext uri="{FF2B5EF4-FFF2-40B4-BE49-F238E27FC236}">
                  <a16:creationId xmlns:a16="http://schemas.microsoft.com/office/drawing/2014/main" id="{AE5EA7F3-6795-47C6-9020-75C002C00BE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5786" y="2357430"/>
              <a:ext cx="1104900" cy="1704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61FE03B8-190D-40FF-A0AD-2E8229A29902}"/>
                </a:ext>
              </a:extLst>
            </p:cNvPr>
            <p:cNvSpPr/>
            <p:nvPr/>
          </p:nvSpPr>
          <p:spPr>
            <a:xfrm rot="19319521">
              <a:off x="460656" y="2187443"/>
              <a:ext cx="703201" cy="460847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600" b="1" dirty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  <a:latin typeface="Script cole" pitchFamily="2" charset="0"/>
                  <a:cs typeface="+mn-cs"/>
                </a:rPr>
                <a:t>1-2-3</a:t>
              </a:r>
            </a:p>
          </p:txBody>
        </p:sp>
        <p:sp>
          <p:nvSpPr>
            <p:cNvPr id="16" name="Triangle isocèle 15">
              <a:extLst>
                <a:ext uri="{FF2B5EF4-FFF2-40B4-BE49-F238E27FC236}">
                  <a16:creationId xmlns:a16="http://schemas.microsoft.com/office/drawing/2014/main" id="{F0AE88B0-8F59-43C6-8079-5CBDE65FF643}"/>
                </a:ext>
              </a:extLst>
            </p:cNvPr>
            <p:cNvSpPr/>
            <p:nvPr/>
          </p:nvSpPr>
          <p:spPr>
            <a:xfrm>
              <a:off x="1214533" y="1928802"/>
              <a:ext cx="213230" cy="214101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107C599D-E985-43D2-9680-F398814E2D12}"/>
                </a:ext>
              </a:extLst>
            </p:cNvPr>
            <p:cNvSpPr/>
            <p:nvPr/>
          </p:nvSpPr>
          <p:spPr>
            <a:xfrm>
              <a:off x="1571663" y="2142903"/>
              <a:ext cx="143318" cy="1422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  <p:sp>
          <p:nvSpPr>
            <p:cNvPr id="18" name="Ellipse 17">
              <a:extLst>
                <a:ext uri="{FF2B5EF4-FFF2-40B4-BE49-F238E27FC236}">
                  <a16:creationId xmlns:a16="http://schemas.microsoft.com/office/drawing/2014/main" id="{05CA57FD-40C3-48DD-9007-9FB71D628847}"/>
                </a:ext>
              </a:extLst>
            </p:cNvPr>
            <p:cNvSpPr/>
            <p:nvPr/>
          </p:nvSpPr>
          <p:spPr>
            <a:xfrm>
              <a:off x="1785476" y="2429606"/>
              <a:ext cx="143318" cy="14224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</p:grpSp>
      <p:pic>
        <p:nvPicPr>
          <p:cNvPr id="19" name="Picture 4">
            <a:extLst>
              <a:ext uri="{FF2B5EF4-FFF2-40B4-BE49-F238E27FC236}">
                <a16:creationId xmlns:a16="http://schemas.microsoft.com/office/drawing/2014/main" id="{01562C79-48A1-4353-8162-3C8132D43B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6472" y="844143"/>
            <a:ext cx="410982" cy="8287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Picture 3">
            <a:extLst>
              <a:ext uri="{FF2B5EF4-FFF2-40B4-BE49-F238E27FC236}">
                <a16:creationId xmlns:a16="http://schemas.microsoft.com/office/drawing/2014/main" id="{F647E182-7A3F-4535-BCE6-60A6AE911C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1867" y="824265"/>
            <a:ext cx="410982" cy="895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ZoneTexte 20">
            <a:extLst>
              <a:ext uri="{FF2B5EF4-FFF2-40B4-BE49-F238E27FC236}">
                <a16:creationId xmlns:a16="http://schemas.microsoft.com/office/drawing/2014/main" id="{AACC4148-35C0-49BC-BCB8-71104FEAF141}"/>
              </a:ext>
            </a:extLst>
          </p:cNvPr>
          <p:cNvSpPr txBox="1"/>
          <p:nvPr/>
        </p:nvSpPr>
        <p:spPr>
          <a:xfrm>
            <a:off x="-9939" y="1040548"/>
            <a:ext cx="34500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>
                <a:latin typeface="Chinacat" panose="00000400000000000000" pitchFamily="2" charset="0"/>
              </a:rPr>
              <a:t>MOBILISER LE LANGAGE</a:t>
            </a:r>
          </a:p>
          <a:p>
            <a:pPr algn="ctr"/>
            <a:r>
              <a:rPr lang="fr-FR" sz="1400" b="1" dirty="0">
                <a:latin typeface="Chinacat" panose="00000400000000000000" pitchFamily="2" charset="0"/>
              </a:rPr>
              <a:t>  DANS TOUTES SES DIMENSIONS</a:t>
            </a:r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E6A9ED2C-1BC4-4AF5-8185-3796810D6109}"/>
              </a:ext>
            </a:extLst>
          </p:cNvPr>
          <p:cNvSpPr txBox="1"/>
          <p:nvPr/>
        </p:nvSpPr>
        <p:spPr>
          <a:xfrm>
            <a:off x="9939" y="4034556"/>
            <a:ext cx="34500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>
                <a:latin typeface="Chinacat" panose="00000400000000000000" pitchFamily="2" charset="0"/>
              </a:rPr>
              <a:t>CONSTRUIRE LES PREMIERS OUTILS POUR STRUCTURER SA PENSEE</a:t>
            </a:r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34B53824-F3E5-40A9-9E07-B65DF080BFF8}"/>
              </a:ext>
            </a:extLst>
          </p:cNvPr>
          <p:cNvSpPr txBox="1"/>
          <p:nvPr/>
        </p:nvSpPr>
        <p:spPr>
          <a:xfrm>
            <a:off x="9939" y="7072302"/>
            <a:ext cx="345003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>
                <a:latin typeface="Chinacat" panose="00000400000000000000" pitchFamily="2" charset="0"/>
              </a:rPr>
              <a:t>EXPLORER LE MONDE</a:t>
            </a:r>
          </a:p>
        </p:txBody>
      </p:sp>
    </p:spTree>
    <p:extLst>
      <p:ext uri="{BB962C8B-B14F-4D97-AF65-F5344CB8AC3E}">
        <p14:creationId xmlns:p14="http://schemas.microsoft.com/office/powerpoint/2010/main" val="8689775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>
            <a:extLst>
              <a:ext uri="{FF2B5EF4-FFF2-40B4-BE49-F238E27FC236}">
                <a16:creationId xmlns:a16="http://schemas.microsoft.com/office/drawing/2014/main" id="{3E3CCEC3-9413-44D0-93AD-11798C3BC26B}"/>
              </a:ext>
            </a:extLst>
          </p:cNvPr>
          <p:cNvSpPr/>
          <p:nvPr/>
        </p:nvSpPr>
        <p:spPr>
          <a:xfrm>
            <a:off x="9939" y="6931800"/>
            <a:ext cx="4031194" cy="618931"/>
          </a:xfrm>
          <a:custGeom>
            <a:avLst/>
            <a:gdLst>
              <a:gd name="connsiteX0" fmla="*/ 0 w 1800200"/>
              <a:gd name="connsiteY0" fmla="*/ 0 h 504056"/>
              <a:gd name="connsiteX1" fmla="*/ 1800200 w 1800200"/>
              <a:gd name="connsiteY1" fmla="*/ 0 h 504056"/>
              <a:gd name="connsiteX2" fmla="*/ 1800200 w 1800200"/>
              <a:gd name="connsiteY2" fmla="*/ 504056 h 504056"/>
              <a:gd name="connsiteX3" fmla="*/ 0 w 1800200"/>
              <a:gd name="connsiteY3" fmla="*/ 504056 h 504056"/>
              <a:gd name="connsiteX4" fmla="*/ 0 w 1800200"/>
              <a:gd name="connsiteY4" fmla="*/ 0 h 504056"/>
              <a:gd name="connsiteX0" fmla="*/ 0 w 2169577"/>
              <a:gd name="connsiteY0" fmla="*/ 0 h 504056"/>
              <a:gd name="connsiteX1" fmla="*/ 1800200 w 2169577"/>
              <a:gd name="connsiteY1" fmla="*/ 0 h 504056"/>
              <a:gd name="connsiteX2" fmla="*/ 2169567 w 2169577"/>
              <a:gd name="connsiteY2" fmla="*/ 275782 h 504056"/>
              <a:gd name="connsiteX3" fmla="*/ 1800200 w 2169577"/>
              <a:gd name="connsiteY3" fmla="*/ 504056 h 504056"/>
              <a:gd name="connsiteX4" fmla="*/ 0 w 2169577"/>
              <a:gd name="connsiteY4" fmla="*/ 504056 h 504056"/>
              <a:gd name="connsiteX5" fmla="*/ 0 w 2169577"/>
              <a:gd name="connsiteY5" fmla="*/ 0 h 504056"/>
              <a:gd name="connsiteX0" fmla="*/ 0 w 2169567"/>
              <a:gd name="connsiteY0" fmla="*/ 0 h 504056"/>
              <a:gd name="connsiteX1" fmla="*/ 1800200 w 2169567"/>
              <a:gd name="connsiteY1" fmla="*/ 0 h 504056"/>
              <a:gd name="connsiteX2" fmla="*/ 2169567 w 2169567"/>
              <a:gd name="connsiteY2" fmla="*/ 275782 h 504056"/>
              <a:gd name="connsiteX3" fmla="*/ 1800200 w 2169567"/>
              <a:gd name="connsiteY3" fmla="*/ 504056 h 504056"/>
              <a:gd name="connsiteX4" fmla="*/ 0 w 2169567"/>
              <a:gd name="connsiteY4" fmla="*/ 504056 h 504056"/>
              <a:gd name="connsiteX5" fmla="*/ 0 w 2169567"/>
              <a:gd name="connsiteY5" fmla="*/ 0 h 504056"/>
              <a:gd name="connsiteX0" fmla="*/ 0 w 2169567"/>
              <a:gd name="connsiteY0" fmla="*/ 0 h 504056"/>
              <a:gd name="connsiteX1" fmla="*/ 1800200 w 2169567"/>
              <a:gd name="connsiteY1" fmla="*/ 0 h 504056"/>
              <a:gd name="connsiteX2" fmla="*/ 2169567 w 2169567"/>
              <a:gd name="connsiteY2" fmla="*/ 275782 h 504056"/>
              <a:gd name="connsiteX3" fmla="*/ 1800200 w 2169567"/>
              <a:gd name="connsiteY3" fmla="*/ 504056 h 504056"/>
              <a:gd name="connsiteX4" fmla="*/ 0 w 2169567"/>
              <a:gd name="connsiteY4" fmla="*/ 504056 h 504056"/>
              <a:gd name="connsiteX5" fmla="*/ 0 w 2169567"/>
              <a:gd name="connsiteY5" fmla="*/ 0 h 5040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69567" h="504056">
                <a:moveTo>
                  <a:pt x="0" y="0"/>
                </a:moveTo>
                <a:lnTo>
                  <a:pt x="1800200" y="0"/>
                </a:lnTo>
                <a:cubicBezTo>
                  <a:pt x="1988410" y="147490"/>
                  <a:pt x="1957544" y="118767"/>
                  <a:pt x="2169567" y="275782"/>
                </a:cubicBezTo>
                <a:lnTo>
                  <a:pt x="1800200" y="504056"/>
                </a:lnTo>
                <a:lnTo>
                  <a:pt x="0" y="504056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Rectangle 10">
            <a:extLst>
              <a:ext uri="{FF2B5EF4-FFF2-40B4-BE49-F238E27FC236}">
                <a16:creationId xmlns:a16="http://schemas.microsoft.com/office/drawing/2014/main" id="{7EC446C3-A11A-44F7-8818-98FC2246F7F8}"/>
              </a:ext>
            </a:extLst>
          </p:cNvPr>
          <p:cNvSpPr/>
          <p:nvPr/>
        </p:nvSpPr>
        <p:spPr>
          <a:xfrm>
            <a:off x="9939" y="3969026"/>
            <a:ext cx="4031194" cy="618931"/>
          </a:xfrm>
          <a:custGeom>
            <a:avLst/>
            <a:gdLst>
              <a:gd name="connsiteX0" fmla="*/ 0 w 1800200"/>
              <a:gd name="connsiteY0" fmla="*/ 0 h 504056"/>
              <a:gd name="connsiteX1" fmla="*/ 1800200 w 1800200"/>
              <a:gd name="connsiteY1" fmla="*/ 0 h 504056"/>
              <a:gd name="connsiteX2" fmla="*/ 1800200 w 1800200"/>
              <a:gd name="connsiteY2" fmla="*/ 504056 h 504056"/>
              <a:gd name="connsiteX3" fmla="*/ 0 w 1800200"/>
              <a:gd name="connsiteY3" fmla="*/ 504056 h 504056"/>
              <a:gd name="connsiteX4" fmla="*/ 0 w 1800200"/>
              <a:gd name="connsiteY4" fmla="*/ 0 h 504056"/>
              <a:gd name="connsiteX0" fmla="*/ 0 w 2169577"/>
              <a:gd name="connsiteY0" fmla="*/ 0 h 504056"/>
              <a:gd name="connsiteX1" fmla="*/ 1800200 w 2169577"/>
              <a:gd name="connsiteY1" fmla="*/ 0 h 504056"/>
              <a:gd name="connsiteX2" fmla="*/ 2169567 w 2169577"/>
              <a:gd name="connsiteY2" fmla="*/ 275782 h 504056"/>
              <a:gd name="connsiteX3" fmla="*/ 1800200 w 2169577"/>
              <a:gd name="connsiteY3" fmla="*/ 504056 h 504056"/>
              <a:gd name="connsiteX4" fmla="*/ 0 w 2169577"/>
              <a:gd name="connsiteY4" fmla="*/ 504056 h 504056"/>
              <a:gd name="connsiteX5" fmla="*/ 0 w 2169577"/>
              <a:gd name="connsiteY5" fmla="*/ 0 h 504056"/>
              <a:gd name="connsiteX0" fmla="*/ 0 w 2169567"/>
              <a:gd name="connsiteY0" fmla="*/ 0 h 504056"/>
              <a:gd name="connsiteX1" fmla="*/ 1800200 w 2169567"/>
              <a:gd name="connsiteY1" fmla="*/ 0 h 504056"/>
              <a:gd name="connsiteX2" fmla="*/ 2169567 w 2169567"/>
              <a:gd name="connsiteY2" fmla="*/ 275782 h 504056"/>
              <a:gd name="connsiteX3" fmla="*/ 1800200 w 2169567"/>
              <a:gd name="connsiteY3" fmla="*/ 504056 h 504056"/>
              <a:gd name="connsiteX4" fmla="*/ 0 w 2169567"/>
              <a:gd name="connsiteY4" fmla="*/ 504056 h 504056"/>
              <a:gd name="connsiteX5" fmla="*/ 0 w 2169567"/>
              <a:gd name="connsiteY5" fmla="*/ 0 h 504056"/>
              <a:gd name="connsiteX0" fmla="*/ 0 w 2169567"/>
              <a:gd name="connsiteY0" fmla="*/ 0 h 504056"/>
              <a:gd name="connsiteX1" fmla="*/ 1800200 w 2169567"/>
              <a:gd name="connsiteY1" fmla="*/ 0 h 504056"/>
              <a:gd name="connsiteX2" fmla="*/ 2169567 w 2169567"/>
              <a:gd name="connsiteY2" fmla="*/ 275782 h 504056"/>
              <a:gd name="connsiteX3" fmla="*/ 1800200 w 2169567"/>
              <a:gd name="connsiteY3" fmla="*/ 504056 h 504056"/>
              <a:gd name="connsiteX4" fmla="*/ 0 w 2169567"/>
              <a:gd name="connsiteY4" fmla="*/ 504056 h 504056"/>
              <a:gd name="connsiteX5" fmla="*/ 0 w 2169567"/>
              <a:gd name="connsiteY5" fmla="*/ 0 h 5040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69567" h="504056">
                <a:moveTo>
                  <a:pt x="0" y="0"/>
                </a:moveTo>
                <a:lnTo>
                  <a:pt x="1800200" y="0"/>
                </a:lnTo>
                <a:cubicBezTo>
                  <a:pt x="1988410" y="147490"/>
                  <a:pt x="1957544" y="118767"/>
                  <a:pt x="2169567" y="275782"/>
                </a:cubicBezTo>
                <a:lnTo>
                  <a:pt x="1800200" y="504056"/>
                </a:lnTo>
                <a:lnTo>
                  <a:pt x="0" y="504056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10">
            <a:extLst>
              <a:ext uri="{FF2B5EF4-FFF2-40B4-BE49-F238E27FC236}">
                <a16:creationId xmlns:a16="http://schemas.microsoft.com/office/drawing/2014/main" id="{FA5DFCCE-3260-4442-91FB-B31933DD5E53}"/>
              </a:ext>
            </a:extLst>
          </p:cNvPr>
          <p:cNvSpPr/>
          <p:nvPr/>
        </p:nvSpPr>
        <p:spPr>
          <a:xfrm>
            <a:off x="9939" y="992693"/>
            <a:ext cx="4031194" cy="618931"/>
          </a:xfrm>
          <a:custGeom>
            <a:avLst/>
            <a:gdLst>
              <a:gd name="connsiteX0" fmla="*/ 0 w 1800200"/>
              <a:gd name="connsiteY0" fmla="*/ 0 h 504056"/>
              <a:gd name="connsiteX1" fmla="*/ 1800200 w 1800200"/>
              <a:gd name="connsiteY1" fmla="*/ 0 h 504056"/>
              <a:gd name="connsiteX2" fmla="*/ 1800200 w 1800200"/>
              <a:gd name="connsiteY2" fmla="*/ 504056 h 504056"/>
              <a:gd name="connsiteX3" fmla="*/ 0 w 1800200"/>
              <a:gd name="connsiteY3" fmla="*/ 504056 h 504056"/>
              <a:gd name="connsiteX4" fmla="*/ 0 w 1800200"/>
              <a:gd name="connsiteY4" fmla="*/ 0 h 504056"/>
              <a:gd name="connsiteX0" fmla="*/ 0 w 2169577"/>
              <a:gd name="connsiteY0" fmla="*/ 0 h 504056"/>
              <a:gd name="connsiteX1" fmla="*/ 1800200 w 2169577"/>
              <a:gd name="connsiteY1" fmla="*/ 0 h 504056"/>
              <a:gd name="connsiteX2" fmla="*/ 2169567 w 2169577"/>
              <a:gd name="connsiteY2" fmla="*/ 275782 h 504056"/>
              <a:gd name="connsiteX3" fmla="*/ 1800200 w 2169577"/>
              <a:gd name="connsiteY3" fmla="*/ 504056 h 504056"/>
              <a:gd name="connsiteX4" fmla="*/ 0 w 2169577"/>
              <a:gd name="connsiteY4" fmla="*/ 504056 h 504056"/>
              <a:gd name="connsiteX5" fmla="*/ 0 w 2169577"/>
              <a:gd name="connsiteY5" fmla="*/ 0 h 504056"/>
              <a:gd name="connsiteX0" fmla="*/ 0 w 2169567"/>
              <a:gd name="connsiteY0" fmla="*/ 0 h 504056"/>
              <a:gd name="connsiteX1" fmla="*/ 1800200 w 2169567"/>
              <a:gd name="connsiteY1" fmla="*/ 0 h 504056"/>
              <a:gd name="connsiteX2" fmla="*/ 2169567 w 2169567"/>
              <a:gd name="connsiteY2" fmla="*/ 275782 h 504056"/>
              <a:gd name="connsiteX3" fmla="*/ 1800200 w 2169567"/>
              <a:gd name="connsiteY3" fmla="*/ 504056 h 504056"/>
              <a:gd name="connsiteX4" fmla="*/ 0 w 2169567"/>
              <a:gd name="connsiteY4" fmla="*/ 504056 h 504056"/>
              <a:gd name="connsiteX5" fmla="*/ 0 w 2169567"/>
              <a:gd name="connsiteY5" fmla="*/ 0 h 504056"/>
              <a:gd name="connsiteX0" fmla="*/ 0 w 2169567"/>
              <a:gd name="connsiteY0" fmla="*/ 0 h 504056"/>
              <a:gd name="connsiteX1" fmla="*/ 1800200 w 2169567"/>
              <a:gd name="connsiteY1" fmla="*/ 0 h 504056"/>
              <a:gd name="connsiteX2" fmla="*/ 2169567 w 2169567"/>
              <a:gd name="connsiteY2" fmla="*/ 275782 h 504056"/>
              <a:gd name="connsiteX3" fmla="*/ 1800200 w 2169567"/>
              <a:gd name="connsiteY3" fmla="*/ 504056 h 504056"/>
              <a:gd name="connsiteX4" fmla="*/ 0 w 2169567"/>
              <a:gd name="connsiteY4" fmla="*/ 504056 h 504056"/>
              <a:gd name="connsiteX5" fmla="*/ 0 w 2169567"/>
              <a:gd name="connsiteY5" fmla="*/ 0 h 5040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69567" h="504056">
                <a:moveTo>
                  <a:pt x="0" y="0"/>
                </a:moveTo>
                <a:lnTo>
                  <a:pt x="1800200" y="0"/>
                </a:lnTo>
                <a:cubicBezTo>
                  <a:pt x="1988410" y="147490"/>
                  <a:pt x="1957544" y="118767"/>
                  <a:pt x="2169567" y="275782"/>
                </a:cubicBezTo>
                <a:lnTo>
                  <a:pt x="1800200" y="504056"/>
                </a:lnTo>
                <a:lnTo>
                  <a:pt x="0" y="504056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5" name="Tableau 4">
            <a:extLst>
              <a:ext uri="{FF2B5EF4-FFF2-40B4-BE49-F238E27FC236}">
                <a16:creationId xmlns:a16="http://schemas.microsoft.com/office/drawing/2014/main" id="{33A21538-E2B7-4D74-B453-BA1EBF294810}"/>
              </a:ext>
            </a:extLst>
          </p:cNvPr>
          <p:cNvGraphicFramePr>
            <a:graphicFrameLocks noGrp="1"/>
          </p:cNvGraphicFramePr>
          <p:nvPr/>
        </p:nvGraphicFramePr>
        <p:xfrm>
          <a:off x="330292" y="1725994"/>
          <a:ext cx="6259368" cy="20281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64842">
                  <a:extLst>
                    <a:ext uri="{9D8B030D-6E8A-4147-A177-3AD203B41FA5}">
                      <a16:colId xmlns:a16="http://schemas.microsoft.com/office/drawing/2014/main" val="3177327440"/>
                    </a:ext>
                  </a:extLst>
                </a:gridCol>
                <a:gridCol w="1564842">
                  <a:extLst>
                    <a:ext uri="{9D8B030D-6E8A-4147-A177-3AD203B41FA5}">
                      <a16:colId xmlns:a16="http://schemas.microsoft.com/office/drawing/2014/main" val="3849940652"/>
                    </a:ext>
                  </a:extLst>
                </a:gridCol>
                <a:gridCol w="1564842">
                  <a:extLst>
                    <a:ext uri="{9D8B030D-6E8A-4147-A177-3AD203B41FA5}">
                      <a16:colId xmlns:a16="http://schemas.microsoft.com/office/drawing/2014/main" val="4135218358"/>
                    </a:ext>
                  </a:extLst>
                </a:gridCol>
                <a:gridCol w="1564842">
                  <a:extLst>
                    <a:ext uri="{9D8B030D-6E8A-4147-A177-3AD203B41FA5}">
                      <a16:colId xmlns:a16="http://schemas.microsoft.com/office/drawing/2014/main" val="4190253225"/>
                    </a:ext>
                  </a:extLst>
                </a:gridCol>
              </a:tblGrid>
              <a:tr h="2028111">
                <a:tc>
                  <a:txBody>
                    <a:bodyPr/>
                    <a:lstStyle/>
                    <a:p>
                      <a:pPr algn="ctr"/>
                      <a:r>
                        <a:rPr lang="fr-FR" sz="800" b="0" i="1" u="sng" dirty="0">
                          <a:solidFill>
                            <a:schemeClr val="tx1"/>
                          </a:solidFill>
                          <a:latin typeface="Script cole" panose="00000400000000000000" pitchFamily="2" charset="0"/>
                        </a:rPr>
                        <a:t>S’entraîner à tracer des gestes graphiques amenant à l’écriture</a:t>
                      </a:r>
                      <a:r>
                        <a:rPr lang="fr-FR" sz="1000" b="0" i="1" u="sng" dirty="0">
                          <a:solidFill>
                            <a:schemeClr val="tx1"/>
                          </a:solidFill>
                          <a:latin typeface="Script cole" panose="00000400000000000000" pitchFamily="2" charset="0"/>
                        </a:rPr>
                        <a:t>.</a:t>
                      </a:r>
                    </a:p>
                    <a:p>
                      <a:pPr algn="ctr"/>
                      <a:endParaRPr lang="fr-FR" sz="1000" b="0" dirty="0">
                        <a:solidFill>
                          <a:schemeClr val="tx1"/>
                        </a:solidFill>
                        <a:latin typeface="Script cole" panose="00000400000000000000" pitchFamily="2" charset="0"/>
                      </a:endParaRPr>
                    </a:p>
                    <a:p>
                      <a:pPr algn="ctr"/>
                      <a:endParaRPr lang="fr-FR" sz="1000" b="0" dirty="0">
                        <a:solidFill>
                          <a:schemeClr val="tx1"/>
                        </a:solidFill>
                        <a:latin typeface="Script cole" panose="00000400000000000000" pitchFamily="2" charset="0"/>
                      </a:endParaRPr>
                    </a:p>
                    <a:p>
                      <a:pPr algn="ctr"/>
                      <a:endParaRPr lang="fr-FR" sz="1000" b="0" dirty="0">
                        <a:solidFill>
                          <a:schemeClr val="tx1"/>
                        </a:solidFill>
                        <a:latin typeface="Script cole" panose="00000400000000000000" pitchFamily="2" charset="0"/>
                      </a:endParaRPr>
                    </a:p>
                    <a:p>
                      <a:pPr algn="ctr"/>
                      <a:endParaRPr lang="fr-FR" sz="1000" b="0" dirty="0">
                        <a:solidFill>
                          <a:schemeClr val="tx1"/>
                        </a:solidFill>
                        <a:latin typeface="Script cole" panose="00000400000000000000" pitchFamily="2" charset="0"/>
                      </a:endParaRPr>
                    </a:p>
                    <a:p>
                      <a:pPr algn="ctr"/>
                      <a:endParaRPr lang="fr-FR" sz="1000" b="0" dirty="0">
                        <a:solidFill>
                          <a:schemeClr val="tx1"/>
                        </a:solidFill>
                        <a:latin typeface="Script cole" panose="00000400000000000000" pitchFamily="2" charset="0"/>
                      </a:endParaRPr>
                    </a:p>
                    <a:p>
                      <a:pPr algn="ctr"/>
                      <a:endParaRPr lang="fr-FR" sz="1000" b="0" dirty="0">
                        <a:solidFill>
                          <a:schemeClr val="tx1"/>
                        </a:solidFill>
                        <a:latin typeface="Script cole" panose="00000400000000000000" pitchFamily="2" charset="0"/>
                      </a:endParaRPr>
                    </a:p>
                    <a:p>
                      <a:pPr algn="ctr"/>
                      <a:endParaRPr lang="fr-FR" sz="1000" b="0" dirty="0">
                        <a:solidFill>
                          <a:schemeClr val="tx1"/>
                        </a:solidFill>
                        <a:latin typeface="Script cole" panose="00000400000000000000" pitchFamily="2" charset="0"/>
                      </a:endParaRPr>
                    </a:p>
                    <a:p>
                      <a:pPr algn="ctr"/>
                      <a:r>
                        <a:rPr lang="fr-FR" sz="1000" b="0" dirty="0">
                          <a:solidFill>
                            <a:schemeClr val="tx1"/>
                          </a:solidFill>
                          <a:latin typeface="Script cole" panose="00000400000000000000" pitchFamily="2" charset="0"/>
                        </a:rPr>
                        <a:t>Trace des ponts à la manière de Piero d’Orazio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0" i="1" u="sng" dirty="0">
                          <a:solidFill>
                            <a:schemeClr val="tx1"/>
                          </a:solidFill>
                          <a:latin typeface="Script cole" panose="00000400000000000000" pitchFamily="2" charset="0"/>
                        </a:rPr>
                        <a:t>Commencer à écrire tout seul</a:t>
                      </a:r>
                    </a:p>
                    <a:p>
                      <a:pPr algn="ctr"/>
                      <a:endParaRPr lang="fr-FR" sz="1100" b="0" dirty="0">
                        <a:solidFill>
                          <a:schemeClr val="tx1"/>
                        </a:solidFill>
                        <a:latin typeface="Script cole" panose="00000400000000000000" pitchFamily="2" charset="0"/>
                      </a:endParaRPr>
                    </a:p>
                    <a:p>
                      <a:pPr algn="ctr"/>
                      <a:endParaRPr lang="fr-FR" sz="1100" b="0" dirty="0">
                        <a:solidFill>
                          <a:schemeClr val="tx1"/>
                        </a:solidFill>
                        <a:latin typeface="Script cole" panose="00000400000000000000" pitchFamily="2" charset="0"/>
                      </a:endParaRPr>
                    </a:p>
                    <a:p>
                      <a:pPr algn="ctr"/>
                      <a:endParaRPr lang="fr-FR" sz="1100" b="0" dirty="0">
                        <a:solidFill>
                          <a:schemeClr val="tx1"/>
                        </a:solidFill>
                        <a:latin typeface="Script cole" panose="00000400000000000000" pitchFamily="2" charset="0"/>
                      </a:endParaRPr>
                    </a:p>
                    <a:p>
                      <a:pPr algn="ctr"/>
                      <a:endParaRPr lang="fr-FR" sz="1100" b="0" dirty="0">
                        <a:solidFill>
                          <a:schemeClr val="tx1"/>
                        </a:solidFill>
                        <a:latin typeface="Script cole" panose="00000400000000000000" pitchFamily="2" charset="0"/>
                      </a:endParaRPr>
                    </a:p>
                    <a:p>
                      <a:pPr algn="ctr"/>
                      <a:endParaRPr lang="fr-FR" sz="1100" b="0" dirty="0">
                        <a:solidFill>
                          <a:schemeClr val="tx1"/>
                        </a:solidFill>
                        <a:latin typeface="Script cole" panose="00000400000000000000" pitchFamily="2" charset="0"/>
                      </a:endParaRPr>
                    </a:p>
                    <a:p>
                      <a:pPr algn="ctr"/>
                      <a:endParaRPr lang="fr-FR" sz="1100" b="0" dirty="0">
                        <a:solidFill>
                          <a:schemeClr val="tx1"/>
                        </a:solidFill>
                        <a:latin typeface="Script cole" panose="00000400000000000000" pitchFamily="2" charset="0"/>
                      </a:endParaRPr>
                    </a:p>
                    <a:p>
                      <a:pPr algn="ctr"/>
                      <a:r>
                        <a:rPr lang="fr-FR" sz="1100" b="0" dirty="0">
                          <a:solidFill>
                            <a:schemeClr val="tx1"/>
                          </a:solidFill>
                          <a:latin typeface="Script cole" panose="00000400000000000000" pitchFamily="2" charset="0"/>
                        </a:rPr>
                        <a:t>Ecrire les lettres rondes dans le sable puis sur une feuille</a:t>
                      </a:r>
                      <a:endParaRPr lang="fr-FR" sz="1000" b="0" dirty="0">
                        <a:solidFill>
                          <a:schemeClr val="tx1"/>
                        </a:solidFill>
                        <a:latin typeface="Script cole" panose="00000400000000000000" pitchFamily="2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0" i="1" u="sng" dirty="0">
                          <a:solidFill>
                            <a:schemeClr val="tx1"/>
                          </a:solidFill>
                          <a:latin typeface="Script cole" panose="00000400000000000000" pitchFamily="2" charset="0"/>
                        </a:rPr>
                        <a:t>Reconnaître les lettres de l’alphabet</a:t>
                      </a:r>
                    </a:p>
                    <a:p>
                      <a:pPr algn="ctr"/>
                      <a:endParaRPr lang="fr-FR" sz="1100" b="0" dirty="0">
                        <a:solidFill>
                          <a:schemeClr val="tx1"/>
                        </a:solidFill>
                        <a:latin typeface="Script cole" panose="00000400000000000000" pitchFamily="2" charset="0"/>
                      </a:endParaRPr>
                    </a:p>
                    <a:p>
                      <a:pPr algn="ctr"/>
                      <a:endParaRPr lang="fr-FR" sz="1100" b="0" dirty="0">
                        <a:solidFill>
                          <a:schemeClr val="tx1"/>
                        </a:solidFill>
                        <a:latin typeface="Script cole" panose="00000400000000000000" pitchFamily="2" charset="0"/>
                      </a:endParaRPr>
                    </a:p>
                    <a:p>
                      <a:pPr algn="ctr"/>
                      <a:endParaRPr lang="fr-FR" sz="1100" b="0" dirty="0">
                        <a:solidFill>
                          <a:schemeClr val="tx1"/>
                        </a:solidFill>
                        <a:latin typeface="Script cole" panose="00000400000000000000" pitchFamily="2" charset="0"/>
                      </a:endParaRPr>
                    </a:p>
                    <a:p>
                      <a:pPr algn="ctr"/>
                      <a:endParaRPr lang="fr-FR" sz="1100" b="0" dirty="0">
                        <a:solidFill>
                          <a:schemeClr val="tx1"/>
                        </a:solidFill>
                        <a:latin typeface="Script cole" panose="00000400000000000000" pitchFamily="2" charset="0"/>
                      </a:endParaRPr>
                    </a:p>
                    <a:p>
                      <a:pPr algn="ctr"/>
                      <a:endParaRPr lang="fr-FR" sz="1100" b="0" dirty="0">
                        <a:solidFill>
                          <a:schemeClr val="tx1"/>
                        </a:solidFill>
                        <a:latin typeface="Script cole" panose="00000400000000000000" pitchFamily="2" charset="0"/>
                      </a:endParaRPr>
                    </a:p>
                    <a:p>
                      <a:pPr algn="ctr"/>
                      <a:endParaRPr lang="fr-FR" sz="1100" b="0" dirty="0">
                        <a:solidFill>
                          <a:schemeClr val="tx1"/>
                        </a:solidFill>
                        <a:latin typeface="Script cole" panose="00000400000000000000" pitchFamily="2" charset="0"/>
                      </a:endParaRPr>
                    </a:p>
                    <a:p>
                      <a:pPr algn="ctr"/>
                      <a:endParaRPr lang="fr-FR" sz="1100" b="0" dirty="0">
                        <a:solidFill>
                          <a:schemeClr val="tx1"/>
                        </a:solidFill>
                        <a:latin typeface="Script cole" panose="00000400000000000000" pitchFamily="2" charset="0"/>
                      </a:endParaRPr>
                    </a:p>
                    <a:p>
                      <a:pPr algn="ctr"/>
                      <a:r>
                        <a:rPr lang="fr-FR" sz="1100" b="0" dirty="0">
                          <a:solidFill>
                            <a:schemeClr val="tx1"/>
                          </a:solidFill>
                          <a:latin typeface="Script cole" panose="00000400000000000000" pitchFamily="2" charset="0"/>
                        </a:rPr>
                        <a:t>Jouer au loto des mots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0" i="1" u="sng" dirty="0">
                          <a:solidFill>
                            <a:schemeClr val="tx1"/>
                          </a:solidFill>
                          <a:latin typeface="Script cole" panose="00000400000000000000" pitchFamily="2" charset="0"/>
                        </a:rPr>
                        <a:t>Réinvestir diverses compétences langagières</a:t>
                      </a:r>
                    </a:p>
                    <a:p>
                      <a:pPr algn="ctr"/>
                      <a:endParaRPr lang="fr-FR" sz="1100" b="0" dirty="0">
                        <a:solidFill>
                          <a:schemeClr val="tx1"/>
                        </a:solidFill>
                        <a:latin typeface="Script cole" panose="00000400000000000000" pitchFamily="2" charset="0"/>
                      </a:endParaRPr>
                    </a:p>
                    <a:p>
                      <a:pPr algn="ctr"/>
                      <a:endParaRPr lang="fr-FR" sz="1100" b="0" dirty="0">
                        <a:solidFill>
                          <a:schemeClr val="tx1"/>
                        </a:solidFill>
                        <a:latin typeface="Script cole" panose="00000400000000000000" pitchFamily="2" charset="0"/>
                      </a:endParaRPr>
                    </a:p>
                    <a:p>
                      <a:pPr algn="ctr"/>
                      <a:endParaRPr lang="fr-FR" sz="1100" b="0" dirty="0">
                        <a:solidFill>
                          <a:schemeClr val="tx1"/>
                        </a:solidFill>
                        <a:latin typeface="Script cole" panose="00000400000000000000" pitchFamily="2" charset="0"/>
                      </a:endParaRPr>
                    </a:p>
                    <a:p>
                      <a:pPr algn="ctr"/>
                      <a:endParaRPr lang="fr-FR" sz="1100" b="0" dirty="0">
                        <a:solidFill>
                          <a:schemeClr val="tx1"/>
                        </a:solidFill>
                        <a:latin typeface="Script cole" panose="00000400000000000000" pitchFamily="2" charset="0"/>
                      </a:endParaRPr>
                    </a:p>
                    <a:p>
                      <a:pPr algn="ctr"/>
                      <a:endParaRPr lang="fr-FR" sz="1100" b="0" dirty="0">
                        <a:solidFill>
                          <a:schemeClr val="tx1"/>
                        </a:solidFill>
                        <a:latin typeface="Script cole" panose="00000400000000000000" pitchFamily="2" charset="0"/>
                      </a:endParaRPr>
                    </a:p>
                    <a:p>
                      <a:pPr algn="ctr"/>
                      <a:endParaRPr lang="fr-FR" sz="1100" b="0" dirty="0">
                        <a:solidFill>
                          <a:schemeClr val="tx1"/>
                        </a:solidFill>
                        <a:latin typeface="Script cole" panose="000004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6753409"/>
                  </a:ext>
                </a:extLst>
              </a:tr>
            </a:tbl>
          </a:graphicData>
        </a:graphic>
      </p:graphicFrame>
      <p:sp>
        <p:nvSpPr>
          <p:cNvPr id="10" name="Rectangle à coins arrondis 4">
            <a:extLst>
              <a:ext uri="{FF2B5EF4-FFF2-40B4-BE49-F238E27FC236}">
                <a16:creationId xmlns:a16="http://schemas.microsoft.com/office/drawing/2014/main" id="{C1F3D7B6-8E33-42AE-9439-914CD032DA8F}"/>
              </a:ext>
            </a:extLst>
          </p:cNvPr>
          <p:cNvSpPr/>
          <p:nvPr/>
        </p:nvSpPr>
        <p:spPr>
          <a:xfrm>
            <a:off x="-9939" y="0"/>
            <a:ext cx="6858000" cy="774035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11" name="ZoneTexte 41">
            <a:extLst>
              <a:ext uri="{FF2B5EF4-FFF2-40B4-BE49-F238E27FC236}">
                <a16:creationId xmlns:a16="http://schemas.microsoft.com/office/drawing/2014/main" id="{EBECD2CA-A8EF-4071-B364-8DB09A4AAF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6048" y="202351"/>
            <a:ext cx="648590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fr-FR" altLang="fr-FR" dirty="0">
                <a:latin typeface="appleberry" pitchFamily="2" charset="0"/>
              </a:rPr>
              <a:t>PLAN DE TRAVAIL GS          semaine du 26/02/18 au 02/03/2018 </a:t>
            </a:r>
          </a:p>
        </p:txBody>
      </p:sp>
      <p:pic>
        <p:nvPicPr>
          <p:cNvPr id="12" name="Picture 6" descr="Dessin - La géographie">
            <a:extLst>
              <a:ext uri="{FF2B5EF4-FFF2-40B4-BE49-F238E27FC236}">
                <a16:creationId xmlns:a16="http://schemas.microsoft.com/office/drawing/2014/main" id="{CF83DEBD-CC2D-44DD-9984-63DEEE78C4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9973" y="6862228"/>
            <a:ext cx="709681" cy="7652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3" name="Groupe 11">
            <a:extLst>
              <a:ext uri="{FF2B5EF4-FFF2-40B4-BE49-F238E27FC236}">
                <a16:creationId xmlns:a16="http://schemas.microsoft.com/office/drawing/2014/main" id="{CA0857CD-6FFC-4DC3-95EB-1D14D3021338}"/>
              </a:ext>
            </a:extLst>
          </p:cNvPr>
          <p:cNvGrpSpPr>
            <a:grpSpLocks/>
          </p:cNvGrpSpPr>
          <p:nvPr/>
        </p:nvGrpSpPr>
        <p:grpSpPr bwMode="auto">
          <a:xfrm>
            <a:off x="5504280" y="3803546"/>
            <a:ext cx="755374" cy="854956"/>
            <a:chOff x="460656" y="1928802"/>
            <a:chExt cx="1468138" cy="2133603"/>
          </a:xfrm>
        </p:grpSpPr>
        <p:pic>
          <p:nvPicPr>
            <p:cNvPr id="14" name="Picture 2">
              <a:extLst>
                <a:ext uri="{FF2B5EF4-FFF2-40B4-BE49-F238E27FC236}">
                  <a16:creationId xmlns:a16="http://schemas.microsoft.com/office/drawing/2014/main" id="{AE5EA7F3-6795-47C6-9020-75C002C00BE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5786" y="2357430"/>
              <a:ext cx="1104900" cy="1704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61FE03B8-190D-40FF-A0AD-2E8229A29902}"/>
                </a:ext>
              </a:extLst>
            </p:cNvPr>
            <p:cNvSpPr/>
            <p:nvPr/>
          </p:nvSpPr>
          <p:spPr>
            <a:xfrm rot="19319521">
              <a:off x="460656" y="2187443"/>
              <a:ext cx="703201" cy="460847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600" b="1" dirty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  <a:latin typeface="Script cole" pitchFamily="2" charset="0"/>
                  <a:cs typeface="+mn-cs"/>
                </a:rPr>
                <a:t>1-2-3</a:t>
              </a:r>
            </a:p>
          </p:txBody>
        </p:sp>
        <p:sp>
          <p:nvSpPr>
            <p:cNvPr id="16" name="Triangle isocèle 15">
              <a:extLst>
                <a:ext uri="{FF2B5EF4-FFF2-40B4-BE49-F238E27FC236}">
                  <a16:creationId xmlns:a16="http://schemas.microsoft.com/office/drawing/2014/main" id="{F0AE88B0-8F59-43C6-8079-5CBDE65FF643}"/>
                </a:ext>
              </a:extLst>
            </p:cNvPr>
            <p:cNvSpPr/>
            <p:nvPr/>
          </p:nvSpPr>
          <p:spPr>
            <a:xfrm>
              <a:off x="1214533" y="1928802"/>
              <a:ext cx="213230" cy="214101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107C599D-E985-43D2-9680-F398814E2D12}"/>
                </a:ext>
              </a:extLst>
            </p:cNvPr>
            <p:cNvSpPr/>
            <p:nvPr/>
          </p:nvSpPr>
          <p:spPr>
            <a:xfrm>
              <a:off x="1571663" y="2142903"/>
              <a:ext cx="143318" cy="1422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  <p:sp>
          <p:nvSpPr>
            <p:cNvPr id="18" name="Ellipse 17">
              <a:extLst>
                <a:ext uri="{FF2B5EF4-FFF2-40B4-BE49-F238E27FC236}">
                  <a16:creationId xmlns:a16="http://schemas.microsoft.com/office/drawing/2014/main" id="{05CA57FD-40C3-48DD-9007-9FB71D628847}"/>
                </a:ext>
              </a:extLst>
            </p:cNvPr>
            <p:cNvSpPr/>
            <p:nvPr/>
          </p:nvSpPr>
          <p:spPr>
            <a:xfrm>
              <a:off x="1785476" y="2429606"/>
              <a:ext cx="143318" cy="14224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</p:grpSp>
      <p:pic>
        <p:nvPicPr>
          <p:cNvPr id="19" name="Picture 4">
            <a:extLst>
              <a:ext uri="{FF2B5EF4-FFF2-40B4-BE49-F238E27FC236}">
                <a16:creationId xmlns:a16="http://schemas.microsoft.com/office/drawing/2014/main" id="{01562C79-48A1-4353-8162-3C8132D43B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6472" y="844143"/>
            <a:ext cx="410982" cy="8287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Picture 3">
            <a:extLst>
              <a:ext uri="{FF2B5EF4-FFF2-40B4-BE49-F238E27FC236}">
                <a16:creationId xmlns:a16="http://schemas.microsoft.com/office/drawing/2014/main" id="{F647E182-7A3F-4535-BCE6-60A6AE911C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1867" y="824265"/>
            <a:ext cx="410982" cy="895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ZoneTexte 20">
            <a:extLst>
              <a:ext uri="{FF2B5EF4-FFF2-40B4-BE49-F238E27FC236}">
                <a16:creationId xmlns:a16="http://schemas.microsoft.com/office/drawing/2014/main" id="{AACC4148-35C0-49BC-BCB8-71104FEAF141}"/>
              </a:ext>
            </a:extLst>
          </p:cNvPr>
          <p:cNvSpPr txBox="1"/>
          <p:nvPr/>
        </p:nvSpPr>
        <p:spPr>
          <a:xfrm>
            <a:off x="-9939" y="1040548"/>
            <a:ext cx="34500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>
                <a:latin typeface="Chinacat" panose="00000400000000000000" pitchFamily="2" charset="0"/>
              </a:rPr>
              <a:t>MOBILISER LE LANGAGE</a:t>
            </a:r>
          </a:p>
          <a:p>
            <a:pPr algn="ctr"/>
            <a:r>
              <a:rPr lang="fr-FR" sz="1400" b="1" dirty="0">
                <a:latin typeface="Chinacat" panose="00000400000000000000" pitchFamily="2" charset="0"/>
              </a:rPr>
              <a:t>  DANS TOUTES SES DIMENSIONS</a:t>
            </a:r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E6A9ED2C-1BC4-4AF5-8185-3796810D6109}"/>
              </a:ext>
            </a:extLst>
          </p:cNvPr>
          <p:cNvSpPr txBox="1"/>
          <p:nvPr/>
        </p:nvSpPr>
        <p:spPr>
          <a:xfrm>
            <a:off x="9939" y="4034556"/>
            <a:ext cx="34500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>
                <a:latin typeface="Chinacat" panose="00000400000000000000" pitchFamily="2" charset="0"/>
              </a:rPr>
              <a:t>CONSTRUIRE LES PREMIERS OUTILS POUR STRUCTURER SA PENSEE</a:t>
            </a:r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34B53824-F3E5-40A9-9E07-B65DF080BFF8}"/>
              </a:ext>
            </a:extLst>
          </p:cNvPr>
          <p:cNvSpPr txBox="1"/>
          <p:nvPr/>
        </p:nvSpPr>
        <p:spPr>
          <a:xfrm>
            <a:off x="9939" y="7072302"/>
            <a:ext cx="345003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>
                <a:latin typeface="Chinacat" panose="00000400000000000000" pitchFamily="2" charset="0"/>
              </a:rPr>
              <a:t>EXPLORER LE MONDE</a:t>
            </a:r>
          </a:p>
        </p:txBody>
      </p:sp>
      <p:graphicFrame>
        <p:nvGraphicFramePr>
          <p:cNvPr id="35" name="Tableau 34">
            <a:extLst>
              <a:ext uri="{FF2B5EF4-FFF2-40B4-BE49-F238E27FC236}">
                <a16:creationId xmlns:a16="http://schemas.microsoft.com/office/drawing/2014/main" id="{80E99559-83B1-45A1-87E3-21E79B242577}"/>
              </a:ext>
            </a:extLst>
          </p:cNvPr>
          <p:cNvGraphicFramePr>
            <a:graphicFrameLocks noGrp="1"/>
          </p:cNvGraphicFramePr>
          <p:nvPr/>
        </p:nvGraphicFramePr>
        <p:xfrm>
          <a:off x="299316" y="4744466"/>
          <a:ext cx="6259368" cy="2072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64842">
                  <a:extLst>
                    <a:ext uri="{9D8B030D-6E8A-4147-A177-3AD203B41FA5}">
                      <a16:colId xmlns:a16="http://schemas.microsoft.com/office/drawing/2014/main" val="3177327440"/>
                    </a:ext>
                  </a:extLst>
                </a:gridCol>
                <a:gridCol w="1564842">
                  <a:extLst>
                    <a:ext uri="{9D8B030D-6E8A-4147-A177-3AD203B41FA5}">
                      <a16:colId xmlns:a16="http://schemas.microsoft.com/office/drawing/2014/main" val="3849940652"/>
                    </a:ext>
                  </a:extLst>
                </a:gridCol>
                <a:gridCol w="1564842">
                  <a:extLst>
                    <a:ext uri="{9D8B030D-6E8A-4147-A177-3AD203B41FA5}">
                      <a16:colId xmlns:a16="http://schemas.microsoft.com/office/drawing/2014/main" val="4135218358"/>
                    </a:ext>
                  </a:extLst>
                </a:gridCol>
                <a:gridCol w="1564842">
                  <a:extLst>
                    <a:ext uri="{9D8B030D-6E8A-4147-A177-3AD203B41FA5}">
                      <a16:colId xmlns:a16="http://schemas.microsoft.com/office/drawing/2014/main" val="4190253225"/>
                    </a:ext>
                  </a:extLst>
                </a:gridCol>
              </a:tblGrid>
              <a:tr h="1916521">
                <a:tc>
                  <a:txBody>
                    <a:bodyPr/>
                    <a:lstStyle/>
                    <a:p>
                      <a:pPr algn="ctr"/>
                      <a:r>
                        <a:rPr lang="fr-FR" sz="800" b="0" i="1" u="sng" dirty="0">
                          <a:solidFill>
                            <a:schemeClr val="tx1"/>
                          </a:solidFill>
                          <a:latin typeface="Script cole" panose="00000400000000000000" pitchFamily="2" charset="0"/>
                        </a:rPr>
                        <a:t>Parler des nombres à l’aide de leur décomposition</a:t>
                      </a:r>
                      <a:endParaRPr lang="fr-FR" sz="1000" b="0" i="1" u="sng" dirty="0">
                        <a:solidFill>
                          <a:schemeClr val="tx1"/>
                        </a:solidFill>
                        <a:latin typeface="Script cole" panose="00000400000000000000" pitchFamily="2" charset="0"/>
                      </a:endParaRPr>
                    </a:p>
                    <a:p>
                      <a:pPr algn="ctr"/>
                      <a:endParaRPr lang="fr-FR" sz="1000" b="0" dirty="0">
                        <a:solidFill>
                          <a:schemeClr val="tx1"/>
                        </a:solidFill>
                        <a:latin typeface="Script cole" panose="00000400000000000000" pitchFamily="2" charset="0"/>
                      </a:endParaRPr>
                    </a:p>
                    <a:p>
                      <a:pPr algn="ctr"/>
                      <a:endParaRPr lang="fr-FR" sz="1000" b="0" dirty="0">
                        <a:solidFill>
                          <a:schemeClr val="tx1"/>
                        </a:solidFill>
                        <a:latin typeface="Script cole" panose="00000400000000000000" pitchFamily="2" charset="0"/>
                      </a:endParaRPr>
                    </a:p>
                    <a:p>
                      <a:pPr algn="ctr"/>
                      <a:endParaRPr lang="fr-FR" sz="1000" b="0" dirty="0">
                        <a:solidFill>
                          <a:schemeClr val="tx1"/>
                        </a:solidFill>
                        <a:latin typeface="Script cole" panose="00000400000000000000" pitchFamily="2" charset="0"/>
                      </a:endParaRPr>
                    </a:p>
                    <a:p>
                      <a:pPr algn="ctr"/>
                      <a:endParaRPr lang="fr-FR" sz="1000" b="0" dirty="0">
                        <a:solidFill>
                          <a:schemeClr val="tx1"/>
                        </a:solidFill>
                        <a:latin typeface="Script cole" panose="00000400000000000000" pitchFamily="2" charset="0"/>
                      </a:endParaRPr>
                    </a:p>
                    <a:p>
                      <a:pPr algn="ctr"/>
                      <a:endParaRPr lang="fr-FR" sz="1000" b="0" dirty="0">
                        <a:solidFill>
                          <a:schemeClr val="tx1"/>
                        </a:solidFill>
                        <a:latin typeface="Script cole" panose="00000400000000000000" pitchFamily="2" charset="0"/>
                      </a:endParaRPr>
                    </a:p>
                    <a:p>
                      <a:pPr algn="ctr"/>
                      <a:endParaRPr lang="fr-FR" sz="1000" b="0" dirty="0">
                        <a:solidFill>
                          <a:schemeClr val="tx1"/>
                        </a:solidFill>
                        <a:latin typeface="Script cole" panose="00000400000000000000" pitchFamily="2" charset="0"/>
                      </a:endParaRPr>
                    </a:p>
                    <a:p>
                      <a:pPr algn="ctr"/>
                      <a:endParaRPr lang="fr-FR" sz="1000" b="0" dirty="0">
                        <a:solidFill>
                          <a:schemeClr val="tx1"/>
                        </a:solidFill>
                        <a:latin typeface="Script cole" panose="00000400000000000000" pitchFamily="2" charset="0"/>
                      </a:endParaRPr>
                    </a:p>
                    <a:p>
                      <a:pPr algn="ctr"/>
                      <a:r>
                        <a:rPr lang="fr-FR" sz="900" b="0" dirty="0">
                          <a:solidFill>
                            <a:schemeClr val="tx1"/>
                          </a:solidFill>
                          <a:latin typeface="Script cole" panose="00000400000000000000" pitchFamily="2" charset="0"/>
                        </a:rPr>
                        <a:t>Trouve toutes les façons d’installer des filles et des garçons dans un bus de 10 places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0" i="1" u="sng" dirty="0">
                          <a:solidFill>
                            <a:schemeClr val="tx1"/>
                          </a:solidFill>
                          <a:latin typeface="Script cole" panose="00000400000000000000" pitchFamily="2" charset="0"/>
                        </a:rPr>
                        <a:t>Reconnaître les écritures chiffrées d’une quantité</a:t>
                      </a:r>
                    </a:p>
                    <a:p>
                      <a:pPr algn="ctr"/>
                      <a:endParaRPr lang="fr-FR" sz="1100" b="0" dirty="0">
                        <a:solidFill>
                          <a:schemeClr val="tx1"/>
                        </a:solidFill>
                        <a:latin typeface="Script cole" panose="00000400000000000000" pitchFamily="2" charset="0"/>
                      </a:endParaRPr>
                    </a:p>
                    <a:p>
                      <a:pPr algn="ctr"/>
                      <a:endParaRPr lang="fr-FR" sz="1100" b="0" dirty="0">
                        <a:solidFill>
                          <a:schemeClr val="tx1"/>
                        </a:solidFill>
                        <a:latin typeface="Script cole" panose="00000400000000000000" pitchFamily="2" charset="0"/>
                      </a:endParaRPr>
                    </a:p>
                    <a:p>
                      <a:pPr algn="ctr"/>
                      <a:endParaRPr lang="fr-FR" sz="1100" b="0" dirty="0">
                        <a:solidFill>
                          <a:schemeClr val="tx1"/>
                        </a:solidFill>
                        <a:latin typeface="Script cole" panose="00000400000000000000" pitchFamily="2" charset="0"/>
                      </a:endParaRPr>
                    </a:p>
                    <a:p>
                      <a:pPr algn="ctr"/>
                      <a:endParaRPr lang="fr-FR" sz="1100" b="0" dirty="0">
                        <a:solidFill>
                          <a:schemeClr val="tx1"/>
                        </a:solidFill>
                        <a:latin typeface="Script cole" panose="00000400000000000000" pitchFamily="2" charset="0"/>
                      </a:endParaRPr>
                    </a:p>
                    <a:p>
                      <a:pPr algn="ctr"/>
                      <a:endParaRPr lang="fr-FR" sz="1100" b="0" dirty="0">
                        <a:solidFill>
                          <a:schemeClr val="tx1"/>
                        </a:solidFill>
                        <a:latin typeface="Script cole" panose="00000400000000000000" pitchFamily="2" charset="0"/>
                      </a:endParaRPr>
                    </a:p>
                    <a:p>
                      <a:pPr algn="ctr"/>
                      <a:endParaRPr lang="fr-FR" sz="1100" b="0" dirty="0">
                        <a:solidFill>
                          <a:schemeClr val="tx1"/>
                        </a:solidFill>
                        <a:latin typeface="Script cole" panose="00000400000000000000" pitchFamily="2" charset="0"/>
                      </a:endParaRPr>
                    </a:p>
                    <a:p>
                      <a:pPr algn="ctr"/>
                      <a:endParaRPr lang="fr-FR" sz="1100" b="0" dirty="0">
                        <a:solidFill>
                          <a:schemeClr val="tx1"/>
                        </a:solidFill>
                        <a:latin typeface="Script cole" panose="00000400000000000000" pitchFamily="2" charset="0"/>
                      </a:endParaRPr>
                    </a:p>
                    <a:p>
                      <a:pPr algn="ctr"/>
                      <a:r>
                        <a:rPr lang="fr-FR" sz="1100" b="0" dirty="0">
                          <a:solidFill>
                            <a:schemeClr val="tx1"/>
                          </a:solidFill>
                          <a:latin typeface="Script cole" panose="00000400000000000000" pitchFamily="2" charset="0"/>
                        </a:rPr>
                        <a:t>Pioche une carte puis sort le bon nombre de jetons.</a:t>
                      </a:r>
                      <a:endParaRPr lang="fr-FR" sz="1000" b="0" dirty="0">
                        <a:solidFill>
                          <a:schemeClr val="tx1"/>
                        </a:solidFill>
                        <a:latin typeface="Script cole" panose="000004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0" i="1" u="sng" dirty="0">
                          <a:solidFill>
                            <a:schemeClr val="tx1"/>
                          </a:solidFill>
                          <a:latin typeface="Script cole" panose="00000400000000000000" pitchFamily="2" charset="0"/>
                        </a:rPr>
                        <a:t>Reconnaître une même quantité sous diverses formes</a:t>
                      </a:r>
                    </a:p>
                    <a:p>
                      <a:pPr algn="ctr"/>
                      <a:endParaRPr lang="fr-FR" sz="1100" b="0" dirty="0">
                        <a:solidFill>
                          <a:schemeClr val="tx1"/>
                        </a:solidFill>
                        <a:latin typeface="Script cole" panose="00000400000000000000" pitchFamily="2" charset="0"/>
                      </a:endParaRPr>
                    </a:p>
                    <a:p>
                      <a:pPr algn="ctr"/>
                      <a:endParaRPr lang="fr-FR" sz="1100" b="0" dirty="0">
                        <a:solidFill>
                          <a:schemeClr val="tx1"/>
                        </a:solidFill>
                        <a:latin typeface="Script cole" panose="00000400000000000000" pitchFamily="2" charset="0"/>
                      </a:endParaRPr>
                    </a:p>
                    <a:p>
                      <a:pPr algn="ctr"/>
                      <a:endParaRPr lang="fr-FR" sz="1100" b="0" dirty="0">
                        <a:solidFill>
                          <a:schemeClr val="tx1"/>
                        </a:solidFill>
                        <a:latin typeface="Script cole" panose="00000400000000000000" pitchFamily="2" charset="0"/>
                      </a:endParaRPr>
                    </a:p>
                    <a:p>
                      <a:pPr algn="ctr"/>
                      <a:endParaRPr lang="fr-FR" sz="1100" b="0" dirty="0">
                        <a:solidFill>
                          <a:schemeClr val="tx1"/>
                        </a:solidFill>
                        <a:latin typeface="Script cole" panose="00000400000000000000" pitchFamily="2" charset="0"/>
                      </a:endParaRPr>
                    </a:p>
                    <a:p>
                      <a:pPr algn="ctr"/>
                      <a:endParaRPr lang="fr-FR" sz="1100" b="0" dirty="0">
                        <a:solidFill>
                          <a:schemeClr val="tx1"/>
                        </a:solidFill>
                        <a:latin typeface="Script cole" panose="00000400000000000000" pitchFamily="2" charset="0"/>
                      </a:endParaRPr>
                    </a:p>
                    <a:p>
                      <a:pPr algn="ctr"/>
                      <a:endParaRPr lang="fr-FR" sz="1100" b="0" dirty="0">
                        <a:solidFill>
                          <a:schemeClr val="tx1"/>
                        </a:solidFill>
                        <a:latin typeface="Script cole" panose="00000400000000000000" pitchFamily="2" charset="0"/>
                      </a:endParaRPr>
                    </a:p>
                    <a:p>
                      <a:pPr algn="ctr"/>
                      <a:endParaRPr lang="fr-FR" sz="1100" b="0" dirty="0">
                        <a:solidFill>
                          <a:schemeClr val="tx1"/>
                        </a:solidFill>
                        <a:latin typeface="Script cole" panose="00000400000000000000" pitchFamily="2" charset="0"/>
                      </a:endParaRPr>
                    </a:p>
                    <a:p>
                      <a:pPr algn="ctr"/>
                      <a:r>
                        <a:rPr lang="fr-FR" sz="1100" b="0" dirty="0">
                          <a:solidFill>
                            <a:schemeClr val="tx1"/>
                          </a:solidFill>
                          <a:latin typeface="Script cole" panose="00000400000000000000" pitchFamily="2" charset="0"/>
                        </a:rPr>
                        <a:t>Retrouve le chemin de chaque chiffre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0" i="1" u="sng" dirty="0">
                          <a:solidFill>
                            <a:schemeClr val="tx1"/>
                          </a:solidFill>
                          <a:latin typeface="Script cole" panose="00000400000000000000" pitchFamily="2" charset="0"/>
                        </a:rPr>
                        <a:t>Réinvestir diverses compétences  numériques et géométriques</a:t>
                      </a:r>
                    </a:p>
                    <a:p>
                      <a:pPr algn="ctr"/>
                      <a:endParaRPr lang="fr-FR" sz="1100" b="0" dirty="0">
                        <a:solidFill>
                          <a:schemeClr val="tx1"/>
                        </a:solidFill>
                        <a:latin typeface="Script cole" panose="00000400000000000000" pitchFamily="2" charset="0"/>
                      </a:endParaRPr>
                    </a:p>
                    <a:p>
                      <a:pPr algn="ctr"/>
                      <a:endParaRPr lang="fr-FR" sz="1100" b="0" dirty="0">
                        <a:solidFill>
                          <a:schemeClr val="tx1"/>
                        </a:solidFill>
                        <a:latin typeface="Script cole" panose="00000400000000000000" pitchFamily="2" charset="0"/>
                      </a:endParaRPr>
                    </a:p>
                    <a:p>
                      <a:pPr algn="ctr"/>
                      <a:endParaRPr lang="fr-FR" sz="1100" b="0" dirty="0">
                        <a:solidFill>
                          <a:schemeClr val="tx1"/>
                        </a:solidFill>
                        <a:latin typeface="Script cole" panose="00000400000000000000" pitchFamily="2" charset="0"/>
                      </a:endParaRPr>
                    </a:p>
                    <a:p>
                      <a:pPr algn="ctr"/>
                      <a:endParaRPr lang="fr-FR" sz="1100" b="0" dirty="0">
                        <a:solidFill>
                          <a:schemeClr val="tx1"/>
                        </a:solidFill>
                        <a:latin typeface="Script cole" panose="00000400000000000000" pitchFamily="2" charset="0"/>
                      </a:endParaRPr>
                    </a:p>
                    <a:p>
                      <a:pPr algn="ctr"/>
                      <a:endParaRPr lang="fr-FR" sz="1100" b="0" dirty="0">
                        <a:solidFill>
                          <a:schemeClr val="tx1"/>
                        </a:solidFill>
                        <a:latin typeface="Script cole" panose="00000400000000000000" pitchFamily="2" charset="0"/>
                      </a:endParaRPr>
                    </a:p>
                    <a:p>
                      <a:pPr algn="ctr"/>
                      <a:endParaRPr lang="fr-FR" sz="1100" b="0" dirty="0">
                        <a:solidFill>
                          <a:schemeClr val="tx1"/>
                        </a:solidFill>
                        <a:latin typeface="Script cole" panose="000004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6753409"/>
                  </a:ext>
                </a:extLst>
              </a:tr>
            </a:tbl>
          </a:graphicData>
        </a:graphic>
      </p:graphicFrame>
      <p:graphicFrame>
        <p:nvGraphicFramePr>
          <p:cNvPr id="36" name="Tableau 35">
            <a:extLst>
              <a:ext uri="{FF2B5EF4-FFF2-40B4-BE49-F238E27FC236}">
                <a16:creationId xmlns:a16="http://schemas.microsoft.com/office/drawing/2014/main" id="{4CA3E354-50DF-4CE6-A644-BE7B52B88B36}"/>
              </a:ext>
            </a:extLst>
          </p:cNvPr>
          <p:cNvGraphicFramePr>
            <a:graphicFrameLocks noGrp="1"/>
          </p:cNvGraphicFramePr>
          <p:nvPr/>
        </p:nvGraphicFramePr>
        <p:xfrm>
          <a:off x="299316" y="7748672"/>
          <a:ext cx="6259368" cy="213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64842">
                  <a:extLst>
                    <a:ext uri="{9D8B030D-6E8A-4147-A177-3AD203B41FA5}">
                      <a16:colId xmlns:a16="http://schemas.microsoft.com/office/drawing/2014/main" val="3177327440"/>
                    </a:ext>
                  </a:extLst>
                </a:gridCol>
                <a:gridCol w="1564842">
                  <a:extLst>
                    <a:ext uri="{9D8B030D-6E8A-4147-A177-3AD203B41FA5}">
                      <a16:colId xmlns:a16="http://schemas.microsoft.com/office/drawing/2014/main" val="3849940652"/>
                    </a:ext>
                  </a:extLst>
                </a:gridCol>
                <a:gridCol w="1564842">
                  <a:extLst>
                    <a:ext uri="{9D8B030D-6E8A-4147-A177-3AD203B41FA5}">
                      <a16:colId xmlns:a16="http://schemas.microsoft.com/office/drawing/2014/main" val="4135218358"/>
                    </a:ext>
                  </a:extLst>
                </a:gridCol>
                <a:gridCol w="1564842">
                  <a:extLst>
                    <a:ext uri="{9D8B030D-6E8A-4147-A177-3AD203B41FA5}">
                      <a16:colId xmlns:a16="http://schemas.microsoft.com/office/drawing/2014/main" val="4190253225"/>
                    </a:ext>
                  </a:extLst>
                </a:gridCol>
              </a:tblGrid>
              <a:tr h="2028111">
                <a:tc>
                  <a:txBody>
                    <a:bodyPr/>
                    <a:lstStyle/>
                    <a:p>
                      <a:pPr algn="ctr"/>
                      <a:r>
                        <a:rPr lang="fr-FR" sz="800" b="0" i="1" u="sng" dirty="0">
                          <a:solidFill>
                            <a:schemeClr val="tx1"/>
                          </a:solidFill>
                          <a:latin typeface="Script cole" panose="00000400000000000000" pitchFamily="2" charset="0"/>
                        </a:rPr>
                        <a:t>Apprendre à chercher, situer des éléments les uns par rapport aux autres.</a:t>
                      </a:r>
                      <a:endParaRPr lang="fr-FR" sz="1000" b="0" i="1" u="sng" dirty="0">
                        <a:solidFill>
                          <a:schemeClr val="tx1"/>
                        </a:solidFill>
                        <a:latin typeface="Script cole" panose="00000400000000000000" pitchFamily="2" charset="0"/>
                      </a:endParaRPr>
                    </a:p>
                    <a:p>
                      <a:pPr algn="ctr"/>
                      <a:endParaRPr lang="fr-FR" sz="1000" b="0" dirty="0">
                        <a:solidFill>
                          <a:schemeClr val="tx1"/>
                        </a:solidFill>
                        <a:latin typeface="Script cole" panose="00000400000000000000" pitchFamily="2" charset="0"/>
                      </a:endParaRPr>
                    </a:p>
                    <a:p>
                      <a:pPr algn="ctr"/>
                      <a:endParaRPr lang="fr-FR" sz="1000" b="0" dirty="0">
                        <a:solidFill>
                          <a:schemeClr val="tx1"/>
                        </a:solidFill>
                        <a:latin typeface="Script cole" panose="00000400000000000000" pitchFamily="2" charset="0"/>
                      </a:endParaRPr>
                    </a:p>
                    <a:p>
                      <a:pPr algn="ctr"/>
                      <a:endParaRPr lang="fr-FR" sz="1000" b="0" dirty="0">
                        <a:solidFill>
                          <a:schemeClr val="tx1"/>
                        </a:solidFill>
                        <a:latin typeface="Script cole" panose="00000400000000000000" pitchFamily="2" charset="0"/>
                      </a:endParaRPr>
                    </a:p>
                    <a:p>
                      <a:pPr algn="ctr"/>
                      <a:endParaRPr lang="fr-FR" sz="1000" b="0" dirty="0">
                        <a:solidFill>
                          <a:schemeClr val="tx1"/>
                        </a:solidFill>
                        <a:latin typeface="Script cole" panose="00000400000000000000" pitchFamily="2" charset="0"/>
                      </a:endParaRPr>
                    </a:p>
                    <a:p>
                      <a:pPr algn="ctr"/>
                      <a:endParaRPr lang="fr-FR" sz="1000" b="0" dirty="0">
                        <a:solidFill>
                          <a:schemeClr val="tx1"/>
                        </a:solidFill>
                        <a:latin typeface="Script cole" panose="00000400000000000000" pitchFamily="2" charset="0"/>
                      </a:endParaRPr>
                    </a:p>
                    <a:p>
                      <a:pPr algn="ctr"/>
                      <a:endParaRPr lang="fr-FR" sz="1000" b="0" dirty="0">
                        <a:solidFill>
                          <a:schemeClr val="tx1"/>
                        </a:solidFill>
                        <a:latin typeface="Script cole" panose="00000400000000000000" pitchFamily="2" charset="0"/>
                      </a:endParaRPr>
                    </a:p>
                    <a:p>
                      <a:pPr algn="ctr"/>
                      <a:endParaRPr lang="fr-FR" sz="1000" b="0" dirty="0">
                        <a:solidFill>
                          <a:schemeClr val="tx1"/>
                        </a:solidFill>
                        <a:latin typeface="Script cole" panose="00000400000000000000" pitchFamily="2" charset="0"/>
                      </a:endParaRPr>
                    </a:p>
                    <a:p>
                      <a:pPr algn="ctr"/>
                      <a:r>
                        <a:rPr lang="fr-FR" sz="1000" b="0" dirty="0">
                          <a:solidFill>
                            <a:schemeClr val="tx1"/>
                          </a:solidFill>
                          <a:latin typeface="Script cole" panose="00000400000000000000" pitchFamily="2" charset="0"/>
                        </a:rPr>
                        <a:t>Trouve la manière de créer deux enclos fermés avec le moins de </a:t>
                      </a:r>
                      <a:r>
                        <a:rPr lang="fr-FR" sz="1000" b="0" dirty="0" err="1">
                          <a:solidFill>
                            <a:schemeClr val="tx1"/>
                          </a:solidFill>
                          <a:latin typeface="Script cole" panose="00000400000000000000" pitchFamily="2" charset="0"/>
                        </a:rPr>
                        <a:t>kapla</a:t>
                      </a:r>
                      <a:r>
                        <a:rPr lang="fr-FR" sz="1000" b="0" dirty="0">
                          <a:solidFill>
                            <a:schemeClr val="tx1"/>
                          </a:solidFill>
                          <a:latin typeface="Script cole" panose="00000400000000000000" pitchFamily="2" charset="0"/>
                        </a:rPr>
                        <a:t> possible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0" i="1" u="sng" dirty="0">
                          <a:solidFill>
                            <a:schemeClr val="tx1"/>
                          </a:solidFill>
                          <a:latin typeface="Script cole" panose="00000400000000000000" pitchFamily="2" charset="0"/>
                        </a:rPr>
                        <a:t>Se repérer dans un quadrillage</a:t>
                      </a:r>
                    </a:p>
                    <a:p>
                      <a:pPr algn="ctr"/>
                      <a:endParaRPr lang="fr-FR" sz="1100" b="0" dirty="0">
                        <a:solidFill>
                          <a:schemeClr val="tx1"/>
                        </a:solidFill>
                        <a:latin typeface="Script cole" panose="00000400000000000000" pitchFamily="2" charset="0"/>
                      </a:endParaRPr>
                    </a:p>
                    <a:p>
                      <a:pPr algn="ctr"/>
                      <a:endParaRPr lang="fr-FR" sz="1100" b="0" dirty="0">
                        <a:solidFill>
                          <a:schemeClr val="tx1"/>
                        </a:solidFill>
                        <a:latin typeface="Script cole" panose="00000400000000000000" pitchFamily="2" charset="0"/>
                      </a:endParaRPr>
                    </a:p>
                    <a:p>
                      <a:pPr algn="ctr"/>
                      <a:endParaRPr lang="fr-FR" sz="1100" b="0" dirty="0">
                        <a:solidFill>
                          <a:schemeClr val="tx1"/>
                        </a:solidFill>
                        <a:latin typeface="Script cole" panose="00000400000000000000" pitchFamily="2" charset="0"/>
                      </a:endParaRPr>
                    </a:p>
                    <a:p>
                      <a:pPr algn="ctr"/>
                      <a:endParaRPr lang="fr-FR" sz="1100" b="0" dirty="0">
                        <a:solidFill>
                          <a:schemeClr val="tx1"/>
                        </a:solidFill>
                        <a:latin typeface="Script cole" panose="00000400000000000000" pitchFamily="2" charset="0"/>
                      </a:endParaRPr>
                    </a:p>
                    <a:p>
                      <a:pPr algn="ctr"/>
                      <a:endParaRPr lang="fr-FR" sz="1100" b="0" dirty="0">
                        <a:solidFill>
                          <a:schemeClr val="tx1"/>
                        </a:solidFill>
                        <a:latin typeface="Script cole" panose="00000400000000000000" pitchFamily="2" charset="0"/>
                      </a:endParaRPr>
                    </a:p>
                    <a:p>
                      <a:pPr algn="ctr"/>
                      <a:endParaRPr lang="fr-FR" sz="1100" b="0" dirty="0">
                        <a:solidFill>
                          <a:schemeClr val="tx1"/>
                        </a:solidFill>
                        <a:latin typeface="Script cole" panose="00000400000000000000" pitchFamily="2" charset="0"/>
                      </a:endParaRPr>
                    </a:p>
                    <a:p>
                      <a:pPr algn="ctr"/>
                      <a:endParaRPr lang="fr-FR" sz="1100" b="0" dirty="0">
                        <a:solidFill>
                          <a:schemeClr val="tx1"/>
                        </a:solidFill>
                        <a:latin typeface="Script cole" panose="00000400000000000000" pitchFamily="2" charset="0"/>
                      </a:endParaRPr>
                    </a:p>
                    <a:p>
                      <a:pPr algn="ctr"/>
                      <a:endParaRPr lang="fr-FR" sz="1100" b="0" dirty="0">
                        <a:solidFill>
                          <a:schemeClr val="tx1"/>
                        </a:solidFill>
                        <a:latin typeface="Script cole" panose="00000400000000000000" pitchFamily="2" charset="0"/>
                      </a:endParaRPr>
                    </a:p>
                    <a:p>
                      <a:pPr algn="ctr"/>
                      <a:r>
                        <a:rPr lang="fr-FR" sz="1100" b="0" dirty="0">
                          <a:solidFill>
                            <a:schemeClr val="tx1"/>
                          </a:solidFill>
                          <a:latin typeface="Script cole" panose="00000400000000000000" pitchFamily="2" charset="0"/>
                        </a:rPr>
                        <a:t>Reproduis le modèle en Pixel art</a:t>
                      </a:r>
                      <a:endParaRPr lang="fr-FR" sz="1000" b="0" dirty="0">
                        <a:solidFill>
                          <a:schemeClr val="tx1"/>
                        </a:solidFill>
                        <a:latin typeface="Script cole" panose="000004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0" i="1" u="sng" dirty="0">
                          <a:solidFill>
                            <a:schemeClr val="tx1"/>
                          </a:solidFill>
                          <a:latin typeface="Script cole" panose="00000400000000000000" pitchFamily="2" charset="0"/>
                        </a:rPr>
                        <a:t>Réaliser un parcours avec des contraintes données</a:t>
                      </a:r>
                    </a:p>
                    <a:p>
                      <a:pPr algn="ctr"/>
                      <a:endParaRPr lang="fr-FR" sz="1100" b="0" dirty="0">
                        <a:solidFill>
                          <a:schemeClr val="tx1"/>
                        </a:solidFill>
                        <a:latin typeface="Script cole" panose="00000400000000000000" pitchFamily="2" charset="0"/>
                      </a:endParaRPr>
                    </a:p>
                    <a:p>
                      <a:pPr algn="ctr"/>
                      <a:endParaRPr lang="fr-FR" sz="1100" b="0" dirty="0">
                        <a:solidFill>
                          <a:schemeClr val="tx1"/>
                        </a:solidFill>
                        <a:latin typeface="Script cole" panose="00000400000000000000" pitchFamily="2" charset="0"/>
                      </a:endParaRPr>
                    </a:p>
                    <a:p>
                      <a:pPr algn="ctr"/>
                      <a:endParaRPr lang="fr-FR" sz="1100" b="0" dirty="0">
                        <a:solidFill>
                          <a:schemeClr val="tx1"/>
                        </a:solidFill>
                        <a:latin typeface="Script cole" panose="00000400000000000000" pitchFamily="2" charset="0"/>
                      </a:endParaRPr>
                    </a:p>
                    <a:p>
                      <a:pPr algn="ctr"/>
                      <a:endParaRPr lang="fr-FR" sz="1100" b="0" dirty="0">
                        <a:solidFill>
                          <a:schemeClr val="tx1"/>
                        </a:solidFill>
                        <a:latin typeface="Script cole" panose="00000400000000000000" pitchFamily="2" charset="0"/>
                      </a:endParaRPr>
                    </a:p>
                    <a:p>
                      <a:pPr algn="ctr"/>
                      <a:endParaRPr lang="fr-FR" sz="1100" b="0" dirty="0">
                        <a:solidFill>
                          <a:schemeClr val="tx1"/>
                        </a:solidFill>
                        <a:latin typeface="Script cole" panose="00000400000000000000" pitchFamily="2" charset="0"/>
                      </a:endParaRPr>
                    </a:p>
                    <a:p>
                      <a:pPr algn="ctr"/>
                      <a:endParaRPr lang="fr-FR" sz="1100" b="0" dirty="0">
                        <a:solidFill>
                          <a:schemeClr val="tx1"/>
                        </a:solidFill>
                        <a:latin typeface="Script cole" panose="00000400000000000000" pitchFamily="2" charset="0"/>
                      </a:endParaRPr>
                    </a:p>
                    <a:p>
                      <a:pPr algn="ctr"/>
                      <a:endParaRPr lang="fr-FR" sz="1100" b="0" dirty="0">
                        <a:solidFill>
                          <a:schemeClr val="tx1"/>
                        </a:solidFill>
                        <a:latin typeface="Script cole" panose="00000400000000000000" pitchFamily="2" charset="0"/>
                      </a:endParaRPr>
                    </a:p>
                    <a:p>
                      <a:pPr algn="ctr"/>
                      <a:r>
                        <a:rPr lang="fr-FR" sz="1100" b="0" dirty="0">
                          <a:solidFill>
                            <a:schemeClr val="tx1"/>
                          </a:solidFill>
                          <a:latin typeface="Script cole" panose="00000400000000000000" pitchFamily="2" charset="0"/>
                        </a:rPr>
                        <a:t>Jouer au jeu des parcours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0" i="1" u="sng" dirty="0">
                          <a:solidFill>
                            <a:schemeClr val="tx1"/>
                          </a:solidFill>
                          <a:latin typeface="Script cole" panose="00000400000000000000" pitchFamily="2" charset="0"/>
                        </a:rPr>
                        <a:t>Situer des objets les uns aux autres.</a:t>
                      </a:r>
                    </a:p>
                    <a:p>
                      <a:pPr algn="ctr"/>
                      <a:endParaRPr lang="fr-FR" sz="1100" b="0" dirty="0">
                        <a:solidFill>
                          <a:schemeClr val="tx1"/>
                        </a:solidFill>
                        <a:latin typeface="Script cole" panose="00000400000000000000" pitchFamily="2" charset="0"/>
                      </a:endParaRPr>
                    </a:p>
                    <a:p>
                      <a:pPr algn="ctr"/>
                      <a:endParaRPr lang="fr-FR" sz="1100" b="0" dirty="0">
                        <a:solidFill>
                          <a:schemeClr val="tx1"/>
                        </a:solidFill>
                        <a:latin typeface="Script cole" panose="00000400000000000000" pitchFamily="2" charset="0"/>
                      </a:endParaRPr>
                    </a:p>
                    <a:p>
                      <a:pPr algn="ctr"/>
                      <a:endParaRPr lang="fr-FR" sz="1100" b="0" dirty="0">
                        <a:solidFill>
                          <a:schemeClr val="tx1"/>
                        </a:solidFill>
                        <a:latin typeface="Script cole" panose="00000400000000000000" pitchFamily="2" charset="0"/>
                      </a:endParaRPr>
                    </a:p>
                    <a:p>
                      <a:pPr algn="ctr"/>
                      <a:endParaRPr lang="fr-FR" sz="1100" b="0" dirty="0">
                        <a:solidFill>
                          <a:schemeClr val="tx1"/>
                        </a:solidFill>
                        <a:latin typeface="Script cole" panose="00000400000000000000" pitchFamily="2" charset="0"/>
                      </a:endParaRPr>
                    </a:p>
                    <a:p>
                      <a:pPr algn="ctr"/>
                      <a:endParaRPr lang="fr-FR" sz="1100" b="0" dirty="0">
                        <a:solidFill>
                          <a:schemeClr val="tx1"/>
                        </a:solidFill>
                        <a:latin typeface="Script cole" panose="00000400000000000000" pitchFamily="2" charset="0"/>
                      </a:endParaRPr>
                    </a:p>
                    <a:p>
                      <a:pPr algn="ctr"/>
                      <a:endParaRPr lang="fr-FR" sz="1100" b="0" dirty="0">
                        <a:solidFill>
                          <a:schemeClr val="tx1"/>
                        </a:solidFill>
                        <a:latin typeface="Script cole" panose="00000400000000000000" pitchFamily="2" charset="0"/>
                      </a:endParaRPr>
                    </a:p>
                    <a:p>
                      <a:pPr algn="ctr"/>
                      <a:endParaRPr lang="fr-FR" sz="1100" b="0" dirty="0">
                        <a:solidFill>
                          <a:schemeClr val="tx1"/>
                        </a:solidFill>
                        <a:latin typeface="Script cole" panose="00000400000000000000" pitchFamily="2" charset="0"/>
                      </a:endParaRPr>
                    </a:p>
                    <a:p>
                      <a:pPr algn="ctr"/>
                      <a:r>
                        <a:rPr lang="fr-FR" sz="1100" b="0" dirty="0">
                          <a:solidFill>
                            <a:schemeClr val="tx1"/>
                          </a:solidFill>
                          <a:latin typeface="Script cole" panose="00000400000000000000" pitchFamily="2" charset="0"/>
                        </a:rPr>
                        <a:t>Reproduis le modèle avec les allumettes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67534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2798336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</TotalTime>
  <Words>232</Words>
  <Application>Microsoft Office PowerPoint</Application>
  <PresentationFormat>Format A4 (210 x 297 mm)</PresentationFormat>
  <Paragraphs>112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9" baseType="lpstr">
      <vt:lpstr>appleberry</vt:lpstr>
      <vt:lpstr>Arial</vt:lpstr>
      <vt:lpstr>Calibri</vt:lpstr>
      <vt:lpstr>Calibri Light</vt:lpstr>
      <vt:lpstr>Chinacat</vt:lpstr>
      <vt:lpstr>Script cole</vt:lpstr>
      <vt:lpstr>Thème Office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flo.mathias</dc:creator>
  <cp:lastModifiedBy>flo.mathias</cp:lastModifiedBy>
  <cp:revision>4</cp:revision>
  <dcterms:created xsi:type="dcterms:W3CDTF">2018-03-03T15:03:42Z</dcterms:created>
  <dcterms:modified xsi:type="dcterms:W3CDTF">2018-03-03T21:04:33Z</dcterms:modified>
</cp:coreProperties>
</file>