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</p:sldIdLst>
  <p:sldSz cx="6858000" cy="9906000" type="A4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2556" y="-10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C292C3-1F11-4FD6-83DF-65799DF727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5848B04-C7BF-4BDE-8EF4-0DB16A8899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2" indent="0" algn="ctr">
              <a:buNone/>
              <a:defRPr sz="1125"/>
            </a:lvl2pPr>
            <a:lvl3pPr marL="514344" indent="0" algn="ctr">
              <a:buNone/>
              <a:defRPr sz="1013"/>
            </a:lvl3pPr>
            <a:lvl4pPr marL="771516" indent="0" algn="ctr">
              <a:buNone/>
              <a:defRPr sz="900"/>
            </a:lvl4pPr>
            <a:lvl5pPr marL="1028689" indent="0" algn="ctr">
              <a:buNone/>
              <a:defRPr sz="900"/>
            </a:lvl5pPr>
            <a:lvl6pPr marL="1285861" indent="0" algn="ctr">
              <a:buNone/>
              <a:defRPr sz="900"/>
            </a:lvl6pPr>
            <a:lvl7pPr marL="1543033" indent="0" algn="ctr">
              <a:buNone/>
              <a:defRPr sz="900"/>
            </a:lvl7pPr>
            <a:lvl8pPr marL="1800205" indent="0" algn="ctr">
              <a:buNone/>
              <a:defRPr sz="900"/>
            </a:lvl8pPr>
            <a:lvl9pPr marL="2057377" indent="0" algn="ctr">
              <a:buNone/>
              <a:defRPr sz="9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0D3F415-7A7B-491C-8F0C-8B3FB06B9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F766-E46E-4974-9CE9-72DFB65E3A31}" type="datetimeFigureOut">
              <a:rPr lang="fr-FR" smtClean="0"/>
              <a:t>23/09/2020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54D7032-78B6-4F05-AB4D-362E9F38F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66FE6F-DC60-4410-827E-660E0CA73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B932-3CBB-4886-B16D-0146D7AB60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085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D63413-6E5F-4A6D-9E14-AA1509137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157F81C-FF5D-41CD-A75A-1375F8825A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C2D6DFC-8326-4C6E-9C5D-83692C8A1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F766-E46E-4974-9CE9-72DFB65E3A31}" type="datetimeFigureOut">
              <a:rPr lang="fr-FR" smtClean="0"/>
              <a:t>23/09/2020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60EFC66-25C9-497E-A121-BE5808DC2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86A3BE1-19E2-4258-835C-CF4287053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B932-3CBB-4886-B16D-0146D7AB60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155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6E315FF-3D66-4C99-AA85-005E57964E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4E1616C-5D3D-4745-984D-7027B4F472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D6164AC-D185-449B-AF4B-16D6050E2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F766-E46E-4974-9CE9-72DFB65E3A31}" type="datetimeFigureOut">
              <a:rPr lang="fr-FR" smtClean="0"/>
              <a:t>23/09/2020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059BE8-A30D-43DB-AA69-3BCB1AE98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00ADC9F-A09E-498D-B51D-87673271B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B932-3CBB-4886-B16D-0146D7AB60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3436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BA379F-3228-491C-BFEE-9F617FF46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293691D-0428-42F2-AF3F-01D301928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6BCAD11-C463-4AA6-BBA8-3D8E934CC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F766-E46E-4974-9CE9-72DFB65E3A31}" type="datetimeFigureOut">
              <a:rPr lang="fr-FR" smtClean="0"/>
              <a:t>23/09/2020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246300B-8D92-49B1-BDB2-A05EA9738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F5ED1F4-656A-41B9-87B3-534843DEA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B932-3CBB-4886-B16D-0146D7AB60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6854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F3F4B5-B2D2-40C3-8382-6010BD782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3623464-3420-4FD5-8E4F-C44C4E14C6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2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44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1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8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6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3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0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7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2A75979-AD17-4AF4-BD58-4A092482A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F766-E46E-4974-9CE9-72DFB65E3A31}" type="datetimeFigureOut">
              <a:rPr lang="fr-FR" smtClean="0"/>
              <a:t>23/09/2020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27089FF-5F2A-43C1-BAF6-839500E15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749FBF6-77D1-4C4C-A8A3-11733CA40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B932-3CBB-4886-B16D-0146D7AB60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7108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790028-4FB5-490A-85D5-AF2289BAF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DFD0AE-1B15-494F-A23A-85D87CDCD6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E17AF6D-67E2-43BC-A944-F7B85B4904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0220A53-9F1F-4EFA-8B11-05E3FB53D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F766-E46E-4974-9CE9-72DFB65E3A31}" type="datetimeFigureOut">
              <a:rPr lang="fr-FR" smtClean="0"/>
              <a:t>23/09/2020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C6FA70A-BDC2-4F46-BD5A-7D0E834D3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9E42F92-C051-47B1-8F31-6E2E23932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B932-3CBB-4886-B16D-0146D7AB60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8790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88FDE8-2212-458B-BA02-B8140CF4A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823F30E-60CA-49DB-A1E1-3828A9FA7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2" indent="0">
              <a:buNone/>
              <a:defRPr sz="1125" b="1"/>
            </a:lvl2pPr>
            <a:lvl3pPr marL="514344" indent="0">
              <a:buNone/>
              <a:defRPr sz="1013" b="1"/>
            </a:lvl3pPr>
            <a:lvl4pPr marL="771516" indent="0">
              <a:buNone/>
              <a:defRPr sz="900" b="1"/>
            </a:lvl4pPr>
            <a:lvl5pPr marL="1028689" indent="0">
              <a:buNone/>
              <a:defRPr sz="900" b="1"/>
            </a:lvl5pPr>
            <a:lvl6pPr marL="1285861" indent="0">
              <a:buNone/>
              <a:defRPr sz="900" b="1"/>
            </a:lvl6pPr>
            <a:lvl7pPr marL="1543033" indent="0">
              <a:buNone/>
              <a:defRPr sz="900" b="1"/>
            </a:lvl7pPr>
            <a:lvl8pPr marL="1800205" indent="0">
              <a:buNone/>
              <a:defRPr sz="900" b="1"/>
            </a:lvl8pPr>
            <a:lvl9pPr marL="2057377" indent="0">
              <a:buNone/>
              <a:defRPr sz="9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6B1C592-8B0F-4AD5-8035-FDFC778FF0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A87CDB6-7D30-415E-8F8D-427AF83B51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2" indent="0">
              <a:buNone/>
              <a:defRPr sz="1125" b="1"/>
            </a:lvl2pPr>
            <a:lvl3pPr marL="514344" indent="0">
              <a:buNone/>
              <a:defRPr sz="1013" b="1"/>
            </a:lvl3pPr>
            <a:lvl4pPr marL="771516" indent="0">
              <a:buNone/>
              <a:defRPr sz="900" b="1"/>
            </a:lvl4pPr>
            <a:lvl5pPr marL="1028689" indent="0">
              <a:buNone/>
              <a:defRPr sz="900" b="1"/>
            </a:lvl5pPr>
            <a:lvl6pPr marL="1285861" indent="0">
              <a:buNone/>
              <a:defRPr sz="900" b="1"/>
            </a:lvl6pPr>
            <a:lvl7pPr marL="1543033" indent="0">
              <a:buNone/>
              <a:defRPr sz="900" b="1"/>
            </a:lvl7pPr>
            <a:lvl8pPr marL="1800205" indent="0">
              <a:buNone/>
              <a:defRPr sz="900" b="1"/>
            </a:lvl8pPr>
            <a:lvl9pPr marL="2057377" indent="0">
              <a:buNone/>
              <a:defRPr sz="9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B7DC715-B949-417B-AC4D-1301E3E07C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B067E74-5430-45FC-84BD-4205DAC7D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F766-E46E-4974-9CE9-72DFB65E3A31}" type="datetimeFigureOut">
              <a:rPr lang="fr-FR" smtClean="0"/>
              <a:t>23/09/2020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32229B0-171A-4122-93E2-21FA0AE0C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4D6DC00-4CE8-46CC-8F43-912D9D08F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B932-3CBB-4886-B16D-0146D7AB60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2366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053021-FFB9-4E87-AC7C-72E300E89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4D93C08-0FA7-467B-AAF2-D0451F681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F766-E46E-4974-9CE9-72DFB65E3A31}" type="datetimeFigureOut">
              <a:rPr lang="fr-FR" smtClean="0"/>
              <a:t>23/09/2020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AC23BF0-E3D5-4A62-92DB-4762A4966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6D6B0CC-39E1-4E16-8535-9C63ADC2F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B932-3CBB-4886-B16D-0146D7AB60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1205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D54B6B9-7178-4048-ACFD-4B6AE11E0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F766-E46E-4974-9CE9-72DFB65E3A31}" type="datetimeFigureOut">
              <a:rPr lang="fr-FR" smtClean="0"/>
              <a:t>23/09/2020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DFF08DB-A387-4CCD-BF89-334076422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16E3127-3126-40F0-BA07-7794AC7B8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B932-3CBB-4886-B16D-0146D7AB60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1227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8E0782-244E-45D2-A8B5-13963BBE3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25E270-A234-4A2E-B3BA-B6C014A6E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A282FE8-AEB1-46BF-B5ED-BE093187DD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2" indent="0">
              <a:buNone/>
              <a:defRPr sz="788"/>
            </a:lvl2pPr>
            <a:lvl3pPr marL="514344" indent="0">
              <a:buNone/>
              <a:defRPr sz="675"/>
            </a:lvl3pPr>
            <a:lvl4pPr marL="771516" indent="0">
              <a:buNone/>
              <a:defRPr sz="563"/>
            </a:lvl4pPr>
            <a:lvl5pPr marL="1028689" indent="0">
              <a:buNone/>
              <a:defRPr sz="563"/>
            </a:lvl5pPr>
            <a:lvl6pPr marL="1285861" indent="0">
              <a:buNone/>
              <a:defRPr sz="563"/>
            </a:lvl6pPr>
            <a:lvl7pPr marL="1543033" indent="0">
              <a:buNone/>
              <a:defRPr sz="563"/>
            </a:lvl7pPr>
            <a:lvl8pPr marL="1800205" indent="0">
              <a:buNone/>
              <a:defRPr sz="563"/>
            </a:lvl8pPr>
            <a:lvl9pPr marL="2057377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E1536B8-F11A-4C16-8A27-811518DC8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F766-E46E-4974-9CE9-72DFB65E3A31}" type="datetimeFigureOut">
              <a:rPr lang="fr-FR" smtClean="0"/>
              <a:t>23/09/2020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CEA7BA8-63B7-46CC-BF1D-89A9FC100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E0DE37C-50D0-411A-9D45-DE1F46087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B932-3CBB-4886-B16D-0146D7AB60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745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B74D73-8F97-4DDF-9D95-1B681D1C8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14E9BB1-B63A-497C-9A46-75841B904E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72" indent="0">
              <a:buNone/>
              <a:defRPr sz="1575"/>
            </a:lvl2pPr>
            <a:lvl3pPr marL="514344" indent="0">
              <a:buNone/>
              <a:defRPr sz="1350"/>
            </a:lvl3pPr>
            <a:lvl4pPr marL="771516" indent="0">
              <a:buNone/>
              <a:defRPr sz="1125"/>
            </a:lvl4pPr>
            <a:lvl5pPr marL="1028689" indent="0">
              <a:buNone/>
              <a:defRPr sz="1125"/>
            </a:lvl5pPr>
            <a:lvl6pPr marL="1285861" indent="0">
              <a:buNone/>
              <a:defRPr sz="1125"/>
            </a:lvl6pPr>
            <a:lvl7pPr marL="1543033" indent="0">
              <a:buNone/>
              <a:defRPr sz="1125"/>
            </a:lvl7pPr>
            <a:lvl8pPr marL="1800205" indent="0">
              <a:buNone/>
              <a:defRPr sz="1125"/>
            </a:lvl8pPr>
            <a:lvl9pPr marL="2057377" indent="0">
              <a:buNone/>
              <a:defRPr sz="1125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D49AF7C-F7EB-4DF6-8B30-C1517B8ECB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2" indent="0">
              <a:buNone/>
              <a:defRPr sz="788"/>
            </a:lvl2pPr>
            <a:lvl3pPr marL="514344" indent="0">
              <a:buNone/>
              <a:defRPr sz="675"/>
            </a:lvl3pPr>
            <a:lvl4pPr marL="771516" indent="0">
              <a:buNone/>
              <a:defRPr sz="563"/>
            </a:lvl4pPr>
            <a:lvl5pPr marL="1028689" indent="0">
              <a:buNone/>
              <a:defRPr sz="563"/>
            </a:lvl5pPr>
            <a:lvl6pPr marL="1285861" indent="0">
              <a:buNone/>
              <a:defRPr sz="563"/>
            </a:lvl6pPr>
            <a:lvl7pPr marL="1543033" indent="0">
              <a:buNone/>
              <a:defRPr sz="563"/>
            </a:lvl7pPr>
            <a:lvl8pPr marL="1800205" indent="0">
              <a:buNone/>
              <a:defRPr sz="563"/>
            </a:lvl8pPr>
            <a:lvl9pPr marL="2057377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DB2CD54-06BF-4360-833E-40A7CC3A3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F766-E46E-4974-9CE9-72DFB65E3A31}" type="datetimeFigureOut">
              <a:rPr lang="fr-FR" smtClean="0"/>
              <a:t>23/09/2020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8C415FB-A411-415D-904C-322B5267F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2BFC6FA-E9ED-4682-A7D2-FFB5BAA14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B932-3CBB-4886-B16D-0146D7AB60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4261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2138453-FB2C-4EB1-BD4B-3ACC11177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2B55962-4C72-4B01-8ECA-5342AFD774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EE20790-102D-4972-B1DA-9CCAC758C2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7F766-E46E-4974-9CE9-72DFB65E3A31}" type="datetimeFigureOut">
              <a:rPr lang="fr-FR" smtClean="0"/>
              <a:t>23/09/2020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629A7B5-C500-4937-9E63-29D4FE40A1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E7F104-CF37-4261-8067-A950D0C7BB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BB932-3CBB-4886-B16D-0146D7AB60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5445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514344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6" indent="-128586" algn="l" defTabSz="514344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9" indent="-128586" algn="l" defTabSz="514344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1" indent="-128586" algn="l" defTabSz="514344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03" indent="-128586" algn="l" defTabSz="514344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75" indent="-128586" algn="l" defTabSz="514344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47" indent="-128586" algn="l" defTabSz="514344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19" indent="-128586" algn="l" defTabSz="514344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91" indent="-128586" algn="l" defTabSz="514344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64" indent="-128586" algn="l" defTabSz="514344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44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2" algn="l" defTabSz="514344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44" algn="l" defTabSz="514344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16" algn="l" defTabSz="514344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89" algn="l" defTabSz="514344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61" algn="l" defTabSz="514344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33" algn="l" defTabSz="514344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05" algn="l" defTabSz="514344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77" algn="l" defTabSz="514344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emf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4.png"/><Relationship Id="rId7" Type="http://schemas.openxmlformats.org/officeDocument/2006/relationships/image" Target="../media/image17.jpeg"/><Relationship Id="rId12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png"/><Relationship Id="rId10" Type="http://schemas.openxmlformats.org/officeDocument/2006/relationships/image" Target="../media/image20.jpe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emf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png"/><Relationship Id="rId3" Type="http://schemas.openxmlformats.org/officeDocument/2006/relationships/image" Target="../media/image1.pn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jpeg"/><Relationship Id="rId5" Type="http://schemas.openxmlformats.org/officeDocument/2006/relationships/image" Target="../media/image14.png"/><Relationship Id="rId10" Type="http://schemas.openxmlformats.org/officeDocument/2006/relationships/image" Target="../media/image19.jpeg"/><Relationship Id="rId4" Type="http://schemas.openxmlformats.org/officeDocument/2006/relationships/image" Target="../media/image4.png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Espace réservé du contenu 2">
            <a:extLst>
              <a:ext uri="{FF2B5EF4-FFF2-40B4-BE49-F238E27FC236}">
                <a16:creationId xmlns:a16="http://schemas.microsoft.com/office/drawing/2014/main" id="{05B45A38-A25C-4735-A6FC-A4D3AD334492}"/>
              </a:ext>
            </a:extLst>
          </p:cNvPr>
          <p:cNvSpPr txBox="1">
            <a:spLocks/>
          </p:cNvSpPr>
          <p:nvPr/>
        </p:nvSpPr>
        <p:spPr>
          <a:xfrm>
            <a:off x="558298" y="5839119"/>
            <a:ext cx="4502109" cy="2267114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514344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72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44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16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689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861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33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05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377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q"/>
            </a:pPr>
            <a:r>
              <a:rPr lang="fr-FR" sz="1200" dirty="0">
                <a:latin typeface="OpenDyslexicAlta" panose="00000800000000000000" pitchFamily="50" charset="0"/>
              </a:rPr>
              <a:t>Je sais ce qu’est un centre ville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sz="1200" dirty="0">
                <a:latin typeface="OpenDyslexicAlta" panose="00000800000000000000" pitchFamily="50" charset="0"/>
              </a:rPr>
              <a:t>Je sais ce que l’on peut trouver dans un centre ville.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sz="1200" dirty="0">
                <a:latin typeface="OpenDyslexicAlta" panose="00000800000000000000" pitchFamily="50" charset="0"/>
              </a:rPr>
              <a:t>Je connais les 4 points cardinaux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sz="1200" dirty="0">
                <a:latin typeface="OpenDyslexicAlta" panose="00000800000000000000" pitchFamily="50" charset="0"/>
              </a:rPr>
              <a:t>Je sais me déplacer sur un plan d’un centre ville (aller de A vers B et dire les rues et où je tourne)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sz="1200" dirty="0">
                <a:latin typeface="OpenDyslexicAlta" panose="00000800000000000000" pitchFamily="50" charset="0"/>
              </a:rPr>
              <a:t>Je sais dire ou se trouve chaque lieu en utilisant le quadrillage.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sz="1200" dirty="0">
                <a:latin typeface="OpenDyslexicAlta" panose="00000800000000000000" pitchFamily="50" charset="0"/>
              </a:rPr>
              <a:t>Je sais placer Lyon et Paris sur la carte de France et je sais nommé 2 monuments de Lyon.</a:t>
            </a:r>
            <a:endParaRPr lang="fr-FR" sz="1400" dirty="0">
              <a:latin typeface="OpenDyslexicAlta" panose="00000800000000000000" pitchFamily="50" charset="0"/>
            </a:endParaRPr>
          </a:p>
        </p:txBody>
      </p:sp>
      <p:sp>
        <p:nvSpPr>
          <p:cNvPr id="38" name="Sous-titre 2">
            <a:extLst>
              <a:ext uri="{FF2B5EF4-FFF2-40B4-BE49-F238E27FC236}">
                <a16:creationId xmlns:a16="http://schemas.microsoft.com/office/drawing/2014/main" id="{EDEB7C79-51DD-425C-A358-7DE388E041F3}"/>
              </a:ext>
            </a:extLst>
          </p:cNvPr>
          <p:cNvSpPr txBox="1">
            <a:spLocks/>
          </p:cNvSpPr>
          <p:nvPr/>
        </p:nvSpPr>
        <p:spPr>
          <a:xfrm>
            <a:off x="64543" y="2487262"/>
            <a:ext cx="6688409" cy="139483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514344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72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44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16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689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861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33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05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377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 dirty="0">
                <a:latin typeface="Averia" panose="02000603000000000004" pitchFamily="2" charset="0"/>
              </a:rPr>
              <a:t>Le Lexique 2</a:t>
            </a:r>
          </a:p>
          <a:p>
            <a:pPr algn="l"/>
            <a:endParaRPr lang="fr-FR" sz="1400" dirty="0">
              <a:latin typeface="Averia" panose="02000603000000000004" pitchFamily="2" charset="0"/>
            </a:endParaRPr>
          </a:p>
          <a:p>
            <a:pPr algn="l"/>
            <a:endParaRPr lang="fr-FR" sz="1400" dirty="0">
              <a:latin typeface="Averia" panose="02000603000000000004" pitchFamily="2" charset="0"/>
            </a:endParaRPr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DECBAF85-A884-4D8D-A3A0-0434053DEE4E}"/>
              </a:ext>
            </a:extLst>
          </p:cNvPr>
          <p:cNvSpPr txBox="1">
            <a:spLocks/>
          </p:cNvSpPr>
          <p:nvPr/>
        </p:nvSpPr>
        <p:spPr>
          <a:xfrm>
            <a:off x="242209" y="773668"/>
            <a:ext cx="6510744" cy="162586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514344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72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44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16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689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861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33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05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377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 dirty="0">
                <a:latin typeface="Averia" panose="02000603000000000004" pitchFamily="2" charset="0"/>
              </a:rPr>
              <a:t>1. Se repérer sur une carte</a:t>
            </a:r>
          </a:p>
          <a:p>
            <a:pPr algn="l"/>
            <a:endParaRPr lang="fr-FR" sz="400" dirty="0">
              <a:latin typeface="Averia" panose="02000603000000000004" pitchFamily="2" charset="0"/>
            </a:endParaRPr>
          </a:p>
          <a:p>
            <a:pPr algn="just"/>
            <a:r>
              <a:rPr lang="fr-FR" sz="1400" dirty="0">
                <a:latin typeface="Averia" panose="02000603000000000004" pitchFamily="2" charset="0"/>
              </a:rPr>
              <a:t>Les centres villes ont différents fonctions, notamment la restauration. On y trouve aussi d’autres services : des magasins, des parcs, des musées, des équipements sportifs. </a:t>
            </a:r>
          </a:p>
          <a:p>
            <a:pPr algn="just"/>
            <a:endParaRPr lang="fr-FR" sz="500" dirty="0">
              <a:latin typeface="Averia" panose="02000603000000000004" pitchFamily="2" charset="0"/>
            </a:endParaRPr>
          </a:p>
          <a:p>
            <a:pPr algn="just"/>
            <a:r>
              <a:rPr lang="fr-FR" sz="1400" dirty="0">
                <a:latin typeface="Averia" panose="02000603000000000004" pitchFamily="2" charset="0"/>
              </a:rPr>
              <a:t>Pour mieux se repérer on utilise des plans. Sur chaque plan on trouve les 4 points cardinaux : Nord, Sud, est, ouest. </a:t>
            </a:r>
          </a:p>
          <a:p>
            <a:pPr algn="just"/>
            <a:endParaRPr lang="fr-FR" sz="1400" dirty="0">
              <a:latin typeface="Averia" panose="02000603000000000004" pitchFamily="2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9C602F4-1A65-473B-B8E9-8D8E1F98DB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3851" y="19050"/>
            <a:ext cx="4518239" cy="707961"/>
          </a:xfrm>
        </p:spPr>
        <p:txBody>
          <a:bodyPr>
            <a:normAutofit fontScale="90000"/>
          </a:bodyPr>
          <a:lstStyle/>
          <a:p>
            <a:r>
              <a:rPr lang="fr-FR" sz="3600" dirty="0">
                <a:latin typeface="Janda Apple Cobbler" panose="02000507000000020002" pitchFamily="2" charset="0"/>
              </a:rPr>
              <a:t>Se repérer en France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F8ABF44-D27B-4EF6-A3D4-0FCDD431A8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16200000">
            <a:off x="-254791" y="354170"/>
            <a:ext cx="896981" cy="258310"/>
          </a:xfr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r>
              <a:rPr lang="fr-FR" dirty="0">
                <a:latin typeface="Averia" panose="02000603000000000004" pitchFamily="2" charset="0"/>
              </a:rPr>
              <a:t>L’espace 2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BC7FF3C-54F0-4983-8B09-3448FE99C5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166" y="0"/>
            <a:ext cx="777907" cy="777907"/>
          </a:xfrm>
          <a:prstGeom prst="rect">
            <a:avLst/>
          </a:prstGeom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2F72C369-6BAC-4E13-BE39-E4EFA7E342E7}"/>
              </a:ext>
            </a:extLst>
          </p:cNvPr>
          <p:cNvSpPr txBox="1"/>
          <p:nvPr/>
        </p:nvSpPr>
        <p:spPr>
          <a:xfrm rot="16200000">
            <a:off x="211499" y="211820"/>
            <a:ext cx="6288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Cartoon Relief" panose="02000500000000000000" pitchFamily="2" charset="0"/>
                <a:cs typeface="Agent Orange" panose="00000400000000000000" pitchFamily="2" charset="0"/>
              </a:rPr>
              <a:t>Vidéo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15409030-B8E4-49DB-8108-423B47AADE90}"/>
              </a:ext>
            </a:extLst>
          </p:cNvPr>
          <p:cNvSpPr txBox="1"/>
          <p:nvPr/>
        </p:nvSpPr>
        <p:spPr>
          <a:xfrm>
            <a:off x="5060407" y="5937265"/>
            <a:ext cx="1797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Cartoon Relief" panose="02000500000000000000" pitchFamily="2" charset="0"/>
                <a:cs typeface="Agent Orange" panose="00000400000000000000" pitchFamily="2" charset="0"/>
              </a:rPr>
              <a:t>Jeu : Les pays frontaliers</a:t>
            </a:r>
          </a:p>
        </p:txBody>
      </p:sp>
      <p:sp>
        <p:nvSpPr>
          <p:cNvPr id="44" name="Espace réservé du contenu 2">
            <a:extLst>
              <a:ext uri="{FF2B5EF4-FFF2-40B4-BE49-F238E27FC236}">
                <a16:creationId xmlns:a16="http://schemas.microsoft.com/office/drawing/2014/main" id="{7AC9C4B6-6E85-4717-9556-6B2AC79C217B}"/>
              </a:ext>
            </a:extLst>
          </p:cNvPr>
          <p:cNvSpPr txBox="1">
            <a:spLocks/>
          </p:cNvSpPr>
          <p:nvPr/>
        </p:nvSpPr>
        <p:spPr>
          <a:xfrm>
            <a:off x="138923" y="3401798"/>
            <a:ext cx="1422466" cy="2579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latin typeface="Comic Sans MS" panose="030F0702030302020204" pitchFamily="66" charset="0"/>
              </a:rPr>
              <a:t>Légende</a:t>
            </a:r>
          </a:p>
        </p:txBody>
      </p:sp>
      <p:sp>
        <p:nvSpPr>
          <p:cNvPr id="47" name="Espace réservé du contenu 2">
            <a:extLst>
              <a:ext uri="{FF2B5EF4-FFF2-40B4-BE49-F238E27FC236}">
                <a16:creationId xmlns:a16="http://schemas.microsoft.com/office/drawing/2014/main" id="{BE187A44-9355-4C68-A9F9-6F543DA16B03}"/>
              </a:ext>
            </a:extLst>
          </p:cNvPr>
          <p:cNvSpPr txBox="1">
            <a:spLocks/>
          </p:cNvSpPr>
          <p:nvPr/>
        </p:nvSpPr>
        <p:spPr>
          <a:xfrm>
            <a:off x="138923" y="2809831"/>
            <a:ext cx="1422466" cy="2579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latin typeface="Comic Sans MS" panose="030F0702030302020204" pitchFamily="66" charset="0"/>
              </a:rPr>
              <a:t>Itinéraire</a:t>
            </a:r>
          </a:p>
        </p:txBody>
      </p:sp>
      <p:sp>
        <p:nvSpPr>
          <p:cNvPr id="48" name="Espace réservé du contenu 2">
            <a:extLst>
              <a:ext uri="{FF2B5EF4-FFF2-40B4-BE49-F238E27FC236}">
                <a16:creationId xmlns:a16="http://schemas.microsoft.com/office/drawing/2014/main" id="{0B015062-E14D-43DD-9080-73790B6EA783}"/>
              </a:ext>
            </a:extLst>
          </p:cNvPr>
          <p:cNvSpPr txBox="1">
            <a:spLocks/>
          </p:cNvSpPr>
          <p:nvPr/>
        </p:nvSpPr>
        <p:spPr>
          <a:xfrm>
            <a:off x="2331432" y="2815303"/>
            <a:ext cx="4387643" cy="4086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fr-FR" dirty="0">
                <a:latin typeface="Comic Sans MS" panose="030F0702030302020204" pitchFamily="66" charset="0"/>
              </a:rPr>
              <a:t>Signification des symboles (formes et couleurs) d’une carte ou d’un plan.</a:t>
            </a:r>
          </a:p>
        </p:txBody>
      </p:sp>
      <p:sp>
        <p:nvSpPr>
          <p:cNvPr id="50" name="Espace réservé du contenu 2">
            <a:extLst>
              <a:ext uri="{FF2B5EF4-FFF2-40B4-BE49-F238E27FC236}">
                <a16:creationId xmlns:a16="http://schemas.microsoft.com/office/drawing/2014/main" id="{A76DA809-35F4-4380-94FC-FF134F88F2B3}"/>
              </a:ext>
            </a:extLst>
          </p:cNvPr>
          <p:cNvSpPr txBox="1">
            <a:spLocks/>
          </p:cNvSpPr>
          <p:nvPr/>
        </p:nvSpPr>
        <p:spPr>
          <a:xfrm>
            <a:off x="2331433" y="3297293"/>
            <a:ext cx="4387644" cy="4674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fr-FR" sz="1300" dirty="0">
                <a:latin typeface="Comic Sans MS" panose="030F0702030302020204" pitchFamily="66" charset="0"/>
              </a:rPr>
              <a:t>Parcours fait par une personne pour aller d’un point à un autre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DF2A7D-464B-4903-873A-C9302A8BECE5}"/>
              </a:ext>
            </a:extLst>
          </p:cNvPr>
          <p:cNvSpPr/>
          <p:nvPr/>
        </p:nvSpPr>
        <p:spPr>
          <a:xfrm>
            <a:off x="2126528" y="2891765"/>
            <a:ext cx="106153" cy="10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F3156D-EB1B-4BD3-BF1B-9AA6E11EB36F}"/>
              </a:ext>
            </a:extLst>
          </p:cNvPr>
          <p:cNvSpPr/>
          <p:nvPr/>
        </p:nvSpPr>
        <p:spPr>
          <a:xfrm>
            <a:off x="1660141" y="2891765"/>
            <a:ext cx="106153" cy="10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6A97CA-7D7A-4717-8C68-B4EA670E4B8A}"/>
              </a:ext>
            </a:extLst>
          </p:cNvPr>
          <p:cNvSpPr/>
          <p:nvPr/>
        </p:nvSpPr>
        <p:spPr>
          <a:xfrm>
            <a:off x="2126528" y="3464421"/>
            <a:ext cx="106153" cy="10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5F42B0D-37E4-4E4B-AB7E-67489485AD8E}"/>
              </a:ext>
            </a:extLst>
          </p:cNvPr>
          <p:cNvSpPr/>
          <p:nvPr/>
        </p:nvSpPr>
        <p:spPr>
          <a:xfrm>
            <a:off x="1660141" y="3464421"/>
            <a:ext cx="106153" cy="10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Titre 1">
            <a:extLst>
              <a:ext uri="{FF2B5EF4-FFF2-40B4-BE49-F238E27FC236}">
                <a16:creationId xmlns:a16="http://schemas.microsoft.com/office/drawing/2014/main" id="{789FFB1C-678B-4904-9142-D3004CA9064B}"/>
              </a:ext>
            </a:extLst>
          </p:cNvPr>
          <p:cNvSpPr txBox="1">
            <a:spLocks/>
          </p:cNvSpPr>
          <p:nvPr/>
        </p:nvSpPr>
        <p:spPr>
          <a:xfrm rot="16200000">
            <a:off x="-811450" y="6736483"/>
            <a:ext cx="2267115" cy="472383"/>
          </a:xfrm>
          <a:prstGeom prst="rect">
            <a:avLst/>
          </a:prstGeom>
          <a:ln w="28575">
            <a:solidFill>
              <a:schemeClr val="tx1"/>
            </a:solidFill>
            <a:prstDash val="sysDot"/>
          </a:ln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51434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dirty="0">
                <a:latin typeface="Cartoon Relief" panose="02000500000000000000" pitchFamily="2" charset="0"/>
              </a:rPr>
              <a:t>Je me prépare au test 1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DEF60EDC-2F61-4D37-BD8C-759AFD0B7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873" y="52939"/>
            <a:ext cx="691978" cy="689687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140C8626-1E63-4E96-B60A-C548BE20F9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518" y="5250773"/>
            <a:ext cx="1903382" cy="328980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9BA9BD74-0E35-47FF-BEB6-C57318CAAE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18" y="8333494"/>
            <a:ext cx="687001" cy="798838"/>
          </a:xfrm>
          <a:prstGeom prst="rect">
            <a:avLst/>
          </a:prstGeom>
        </p:spPr>
      </p:pic>
      <p:sp>
        <p:nvSpPr>
          <p:cNvPr id="21" name="Titre 1">
            <a:extLst>
              <a:ext uri="{FF2B5EF4-FFF2-40B4-BE49-F238E27FC236}">
                <a16:creationId xmlns:a16="http://schemas.microsoft.com/office/drawing/2014/main" id="{0453A578-B5F7-40E6-AB85-C01A82ACB776}"/>
              </a:ext>
            </a:extLst>
          </p:cNvPr>
          <p:cNvSpPr txBox="1">
            <a:spLocks/>
          </p:cNvSpPr>
          <p:nvPr/>
        </p:nvSpPr>
        <p:spPr>
          <a:xfrm rot="16200000">
            <a:off x="470850" y="8713372"/>
            <a:ext cx="1575739" cy="469874"/>
          </a:xfrm>
          <a:prstGeom prst="rect">
            <a:avLst/>
          </a:prstGeom>
          <a:ln w="28575">
            <a:solidFill>
              <a:schemeClr val="tx1"/>
            </a:solidFill>
            <a:prstDash val="sysDot"/>
          </a:ln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000" dirty="0">
                <a:latin typeface="Cartoon Relief" panose="02000500000000000000" pitchFamily="2" charset="0"/>
              </a:rPr>
              <a:t>Je me prépare au test 2</a:t>
            </a:r>
          </a:p>
        </p:txBody>
      </p:sp>
      <p:sp>
        <p:nvSpPr>
          <p:cNvPr id="23" name="Espace réservé du contenu 2">
            <a:extLst>
              <a:ext uri="{FF2B5EF4-FFF2-40B4-BE49-F238E27FC236}">
                <a16:creationId xmlns:a16="http://schemas.microsoft.com/office/drawing/2014/main" id="{67036C29-94A8-4C01-BF10-A653B200086F}"/>
              </a:ext>
            </a:extLst>
          </p:cNvPr>
          <p:cNvSpPr txBox="1">
            <a:spLocks/>
          </p:cNvSpPr>
          <p:nvPr/>
        </p:nvSpPr>
        <p:spPr>
          <a:xfrm>
            <a:off x="1493657" y="8160440"/>
            <a:ext cx="5225419" cy="1575739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fr-FR" sz="1400" dirty="0">
                <a:latin typeface="OpenDyslexicAlta" panose="00000800000000000000" pitchFamily="50" charset="0"/>
              </a:rPr>
              <a:t>Je sais colorier proprement une carte.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1400" dirty="0">
                <a:latin typeface="OpenDyslexicAlta" panose="00000800000000000000" pitchFamily="50" charset="0"/>
              </a:rPr>
              <a:t>Je sais faire une légende de la carte.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1400" dirty="0">
                <a:latin typeface="OpenDyslexicAlta" panose="00000800000000000000" pitchFamily="50" charset="0"/>
              </a:rPr>
              <a:t>Je sais placer Les villes de Bordeaux, Toulouse, Montpellier.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1400" dirty="0">
                <a:latin typeface="OpenDyslexicAlta" panose="00000800000000000000" pitchFamily="50" charset="0"/>
              </a:rPr>
              <a:t>Je connais les mer et les océans autour de la France.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1400" dirty="0">
                <a:latin typeface="OpenDyslexicAlta" panose="00000800000000000000" pitchFamily="50" charset="0"/>
              </a:rPr>
              <a:t>Je connais la définition de légende, itinéraire et carte 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BF27726B-9BA6-4BB8-BD71-62F0F6B0D4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4865" y="6715468"/>
            <a:ext cx="828676" cy="828676"/>
          </a:xfrm>
          <a:prstGeom prst="rect">
            <a:avLst/>
          </a:prstGeom>
        </p:spPr>
      </p:pic>
      <p:pic>
        <p:nvPicPr>
          <p:cNvPr id="28" name="Picture 4" descr="Résultat de recherche d'images pour &quot;basilique fourvière&quot;">
            <a:extLst>
              <a:ext uri="{FF2B5EF4-FFF2-40B4-BE49-F238E27FC236}">
                <a16:creationId xmlns:a16="http://schemas.microsoft.com/office/drawing/2014/main" id="{5B93462B-E524-45B1-AE22-4A1DA37D4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18" y="3969834"/>
            <a:ext cx="1903382" cy="1182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Résultat de recherche d'images pour &quot;place bellecour&quot;">
            <a:extLst>
              <a:ext uri="{FF2B5EF4-FFF2-40B4-BE49-F238E27FC236}">
                <a16:creationId xmlns:a16="http://schemas.microsoft.com/office/drawing/2014/main" id="{33FF565E-481C-42CE-9F1C-7E587151F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681" y="3954974"/>
            <a:ext cx="1796814" cy="119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BDBEC7AF-68EE-41F3-ADD5-2CA11A908E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2984" y="5245548"/>
            <a:ext cx="1903382" cy="328980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F58033C3-6296-4FAD-9B67-EE9BA5C5874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60407" y="3951385"/>
            <a:ext cx="1551704" cy="1754992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3E4CC21D-DCC0-4D49-9E32-C236241D99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5693" y="5437546"/>
            <a:ext cx="1903382" cy="328980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9" name="Sous-titre 2">
            <a:extLst>
              <a:ext uri="{FF2B5EF4-FFF2-40B4-BE49-F238E27FC236}">
                <a16:creationId xmlns:a16="http://schemas.microsoft.com/office/drawing/2014/main" id="{179B6909-77AB-4A2F-B7E3-7DD080434A41}"/>
              </a:ext>
            </a:extLst>
          </p:cNvPr>
          <p:cNvSpPr txBox="1">
            <a:spLocks/>
          </p:cNvSpPr>
          <p:nvPr/>
        </p:nvSpPr>
        <p:spPr>
          <a:xfrm>
            <a:off x="41893" y="9359593"/>
            <a:ext cx="471735" cy="425246"/>
          </a:xfrm>
          <a:prstGeom prst="rect">
            <a:avLst/>
          </a:prstGeom>
          <a:noFill/>
          <a:ln w="1905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514344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72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44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16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689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861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33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05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377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latin typeface="Circulate (BRK)" pitchFamily="2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71506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4C008D39-FFF3-482D-B59B-EAD943F579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223" y="4724789"/>
            <a:ext cx="1903382" cy="328980"/>
          </a:xfrm>
          <a:prstGeom prst="rect">
            <a:avLst/>
          </a:prstGeom>
          <a:ln w="1905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BC7FF3C-54F0-4983-8B09-3448FE99C5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093" y="1152389"/>
            <a:ext cx="777907" cy="777907"/>
          </a:xfrm>
          <a:prstGeom prst="rect">
            <a:avLst/>
          </a:prstGeom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2F72C369-6BAC-4E13-BE39-E4EFA7E342E7}"/>
              </a:ext>
            </a:extLst>
          </p:cNvPr>
          <p:cNvSpPr txBox="1"/>
          <p:nvPr/>
        </p:nvSpPr>
        <p:spPr>
          <a:xfrm rot="5400000">
            <a:off x="5875966" y="4184226"/>
            <a:ext cx="9589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Cartoon Relief" panose="02000500000000000000" pitchFamily="2" charset="0"/>
                <a:cs typeface="Agent Orange" panose="00000400000000000000" pitchFamily="2" charset="0"/>
              </a:rPr>
              <a:t>Vidéo océan et mers 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15409030-B8E4-49DB-8108-423B47AADE90}"/>
              </a:ext>
            </a:extLst>
          </p:cNvPr>
          <p:cNvSpPr txBox="1"/>
          <p:nvPr/>
        </p:nvSpPr>
        <p:spPr>
          <a:xfrm rot="16200000">
            <a:off x="4632229" y="3111361"/>
            <a:ext cx="9589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Cartoon Relief" panose="02000500000000000000" pitchFamily="2" charset="0"/>
                <a:cs typeface="Agent Orange" panose="00000400000000000000" pitchFamily="2" charset="0"/>
              </a:rPr>
              <a:t>Jeu : Les mers et océans</a:t>
            </a:r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id="{3E4CC21D-DCC0-4D49-9E32-C236241D9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345" y="4724789"/>
            <a:ext cx="1903382" cy="328980"/>
          </a:xfrm>
          <a:prstGeom prst="rect">
            <a:avLst/>
          </a:prstGeom>
          <a:ln w="1905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0BFB698-27F5-41BF-B587-15A0C0A5F9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5018" y="3016114"/>
            <a:ext cx="967827" cy="958948"/>
          </a:xfrm>
          <a:prstGeom prst="rect">
            <a:avLst/>
          </a:prstGeom>
        </p:spPr>
      </p:pic>
      <p:sp>
        <p:nvSpPr>
          <p:cNvPr id="8" name="Sous-titre 2">
            <a:extLst>
              <a:ext uri="{FF2B5EF4-FFF2-40B4-BE49-F238E27FC236}">
                <a16:creationId xmlns:a16="http://schemas.microsoft.com/office/drawing/2014/main" id="{B7B95FA5-44E9-4C5F-A373-8613B1BD1262}"/>
              </a:ext>
            </a:extLst>
          </p:cNvPr>
          <p:cNvSpPr txBox="1">
            <a:spLocks/>
          </p:cNvSpPr>
          <p:nvPr/>
        </p:nvSpPr>
        <p:spPr>
          <a:xfrm>
            <a:off x="114231" y="48252"/>
            <a:ext cx="6671544" cy="2822673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514344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72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44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16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689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861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33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05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377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 dirty="0">
                <a:latin typeface="Averia" panose="02000603000000000004" pitchFamily="2" charset="0"/>
              </a:rPr>
              <a:t>2. Se repérer sur la carte de France</a:t>
            </a:r>
          </a:p>
          <a:p>
            <a:pPr algn="just"/>
            <a:endParaRPr lang="fr-FR" sz="800" dirty="0">
              <a:latin typeface="Averia" panose="02000603000000000004" pitchFamily="2" charset="0"/>
            </a:endParaRPr>
          </a:p>
          <a:p>
            <a:pPr algn="just"/>
            <a:r>
              <a:rPr lang="fr-FR" sz="1600" dirty="0">
                <a:latin typeface="Averia" panose="02000603000000000004" pitchFamily="2" charset="0"/>
              </a:rPr>
              <a:t>Une carte est une représentation simplifiée de la réalité d’un espace. La légende explique les différents symboles qui sont utilisés dans la carte.</a:t>
            </a:r>
          </a:p>
          <a:p>
            <a:pPr algn="just"/>
            <a:endParaRPr lang="fr-FR" sz="900" dirty="0">
              <a:latin typeface="Averia" panose="02000603000000000004" pitchFamily="2" charset="0"/>
            </a:endParaRPr>
          </a:p>
          <a:p>
            <a:pPr algn="just"/>
            <a:r>
              <a:rPr lang="fr-FR" sz="1600" dirty="0">
                <a:latin typeface="Averia" panose="02000603000000000004" pitchFamily="2" charset="0"/>
              </a:rPr>
              <a:t>-Des points représentent des lieux (villes, hôtels…)        </a:t>
            </a:r>
          </a:p>
          <a:p>
            <a:pPr algn="just"/>
            <a:r>
              <a:rPr lang="fr-FR" sz="1600" dirty="0">
                <a:latin typeface="Averia" panose="02000603000000000004" pitchFamily="2" charset="0"/>
              </a:rPr>
              <a:t>-Des lignes représentent les transports et les déplacements.    </a:t>
            </a:r>
          </a:p>
          <a:p>
            <a:pPr algn="just"/>
            <a:r>
              <a:rPr lang="fr-FR" sz="1600" dirty="0">
                <a:latin typeface="Averia" panose="02000603000000000004" pitchFamily="2" charset="0"/>
              </a:rPr>
              <a:t>-Des surfaces qui représentent des endroits.</a:t>
            </a:r>
          </a:p>
          <a:p>
            <a:pPr algn="just"/>
            <a:r>
              <a:rPr lang="fr-FR" sz="1600" dirty="0">
                <a:latin typeface="Averia" panose="02000603000000000004" pitchFamily="2" charset="0"/>
              </a:rPr>
              <a:t>Les formes et les couleurs de ces symboles répondent à une certaine logique (bleu = eau, jaune= sable, vert= herbes ou forêts…)</a:t>
            </a:r>
          </a:p>
          <a:p>
            <a:pPr algn="l"/>
            <a:endParaRPr lang="fr-FR" sz="1400" dirty="0">
              <a:latin typeface="Averia" panose="02000603000000000004" pitchFamily="2" charset="0"/>
            </a:endParaRPr>
          </a:p>
        </p:txBody>
      </p:sp>
      <p:sp>
        <p:nvSpPr>
          <p:cNvPr id="35" name="Sous-titre 2">
            <a:extLst>
              <a:ext uri="{FF2B5EF4-FFF2-40B4-BE49-F238E27FC236}">
                <a16:creationId xmlns:a16="http://schemas.microsoft.com/office/drawing/2014/main" id="{3B151D69-D249-4790-B61F-8D67A18BFEA6}"/>
              </a:ext>
            </a:extLst>
          </p:cNvPr>
          <p:cNvSpPr txBox="1">
            <a:spLocks/>
          </p:cNvSpPr>
          <p:nvPr/>
        </p:nvSpPr>
        <p:spPr>
          <a:xfrm>
            <a:off x="6336977" y="39189"/>
            <a:ext cx="471735" cy="425246"/>
          </a:xfrm>
          <a:prstGeom prst="rect">
            <a:avLst/>
          </a:prstGeom>
          <a:noFill/>
          <a:ln w="1905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514344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72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44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16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689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861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33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05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377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latin typeface="Circulate (BRK)" pitchFamily="2" charset="0"/>
              </a:rPr>
              <a:t>2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F40871E-1B2A-4633-A7A7-C05A5DBBA7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345" y="3016114"/>
            <a:ext cx="4410969" cy="1617527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CB85B1AF-A48A-4CC9-BD69-07431A58D6AA}"/>
              </a:ext>
            </a:extLst>
          </p:cNvPr>
          <p:cNvSpPr/>
          <p:nvPr/>
        </p:nvSpPr>
        <p:spPr>
          <a:xfrm>
            <a:off x="226345" y="4724789"/>
            <a:ext cx="3702260" cy="3289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0D6610E7-AE70-4EA3-968D-B4A6A5AD95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2665" y="4120251"/>
            <a:ext cx="958949" cy="958949"/>
          </a:xfrm>
          <a:prstGeom prst="rect">
            <a:avLst/>
          </a:prstGeom>
        </p:spPr>
      </p:pic>
      <p:sp>
        <p:nvSpPr>
          <p:cNvPr id="26" name="Sous-titre 2">
            <a:extLst>
              <a:ext uri="{FF2B5EF4-FFF2-40B4-BE49-F238E27FC236}">
                <a16:creationId xmlns:a16="http://schemas.microsoft.com/office/drawing/2014/main" id="{9BED5682-CB80-4339-9371-D0D7B440BCCB}"/>
              </a:ext>
            </a:extLst>
          </p:cNvPr>
          <p:cNvSpPr txBox="1">
            <a:spLocks/>
          </p:cNvSpPr>
          <p:nvPr/>
        </p:nvSpPr>
        <p:spPr>
          <a:xfrm>
            <a:off x="114231" y="5170347"/>
            <a:ext cx="6656708" cy="208826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514344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72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44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16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689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861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33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05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377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 dirty="0">
                <a:latin typeface="Averia" panose="02000603000000000004" pitchFamily="2" charset="0"/>
              </a:rPr>
              <a:t>Le Lexique 3 </a:t>
            </a:r>
          </a:p>
          <a:p>
            <a:pPr algn="l"/>
            <a:endParaRPr lang="fr-FR" sz="1400" dirty="0">
              <a:latin typeface="Averia" panose="02000603000000000004" pitchFamily="2" charset="0"/>
            </a:endParaRPr>
          </a:p>
          <a:p>
            <a:pPr algn="l"/>
            <a:endParaRPr lang="fr-FR" sz="1400" dirty="0">
              <a:latin typeface="Averia" panose="02000603000000000004" pitchFamily="2" charset="0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8CACABEB-49B2-4991-A113-4DCB7C246071}"/>
              </a:ext>
            </a:extLst>
          </p:cNvPr>
          <p:cNvSpPr/>
          <p:nvPr/>
        </p:nvSpPr>
        <p:spPr>
          <a:xfrm>
            <a:off x="1784326" y="5574850"/>
            <a:ext cx="106153" cy="10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AA81795E-A8D7-458A-BD98-8BC3A8F962B7}"/>
              </a:ext>
            </a:extLst>
          </p:cNvPr>
          <p:cNvSpPr/>
          <p:nvPr/>
        </p:nvSpPr>
        <p:spPr>
          <a:xfrm>
            <a:off x="1370190" y="5574850"/>
            <a:ext cx="106153" cy="10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8A85DDBC-22D6-44C5-8A45-C9601FA9FCC7}"/>
              </a:ext>
            </a:extLst>
          </p:cNvPr>
          <p:cNvSpPr/>
          <p:nvPr/>
        </p:nvSpPr>
        <p:spPr>
          <a:xfrm>
            <a:off x="1784326" y="5873183"/>
            <a:ext cx="106153" cy="10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116194C2-EEFE-464F-81DE-938AC84C968E}"/>
              </a:ext>
            </a:extLst>
          </p:cNvPr>
          <p:cNvSpPr/>
          <p:nvPr/>
        </p:nvSpPr>
        <p:spPr>
          <a:xfrm>
            <a:off x="1370190" y="5873183"/>
            <a:ext cx="106153" cy="10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D8A86C4A-FFAA-4D44-9252-050FA4B1D290}"/>
              </a:ext>
            </a:extLst>
          </p:cNvPr>
          <p:cNvSpPr/>
          <p:nvPr/>
        </p:nvSpPr>
        <p:spPr>
          <a:xfrm>
            <a:off x="1784326" y="6212131"/>
            <a:ext cx="106153" cy="10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9A3225B0-159D-4838-8DE5-3E0911AFB035}"/>
              </a:ext>
            </a:extLst>
          </p:cNvPr>
          <p:cNvSpPr/>
          <p:nvPr/>
        </p:nvSpPr>
        <p:spPr>
          <a:xfrm>
            <a:off x="1370190" y="6212131"/>
            <a:ext cx="106153" cy="10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65103AB4-7BF1-44F8-95B6-15C64406EFF5}"/>
              </a:ext>
            </a:extLst>
          </p:cNvPr>
          <p:cNvSpPr/>
          <p:nvPr/>
        </p:nvSpPr>
        <p:spPr>
          <a:xfrm>
            <a:off x="1769921" y="6546464"/>
            <a:ext cx="106153" cy="10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9BEC3D2D-08BD-4212-9D84-40E815056667}"/>
              </a:ext>
            </a:extLst>
          </p:cNvPr>
          <p:cNvSpPr/>
          <p:nvPr/>
        </p:nvSpPr>
        <p:spPr>
          <a:xfrm>
            <a:off x="1355785" y="6546464"/>
            <a:ext cx="106153" cy="10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9778096B-4FFB-477B-8425-03C97A8CFF6C}"/>
              </a:ext>
            </a:extLst>
          </p:cNvPr>
          <p:cNvSpPr/>
          <p:nvPr/>
        </p:nvSpPr>
        <p:spPr>
          <a:xfrm>
            <a:off x="1769921" y="6976047"/>
            <a:ext cx="106153" cy="10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19899154-239B-4C8D-89BF-07C03CFA1A55}"/>
              </a:ext>
            </a:extLst>
          </p:cNvPr>
          <p:cNvSpPr/>
          <p:nvPr/>
        </p:nvSpPr>
        <p:spPr>
          <a:xfrm>
            <a:off x="1355785" y="6880797"/>
            <a:ext cx="106153" cy="10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Espace réservé du contenu 2">
            <a:extLst>
              <a:ext uri="{FF2B5EF4-FFF2-40B4-BE49-F238E27FC236}">
                <a16:creationId xmlns:a16="http://schemas.microsoft.com/office/drawing/2014/main" id="{051B28F7-9895-4DFE-B7F6-0E99277A8A29}"/>
              </a:ext>
            </a:extLst>
          </p:cNvPr>
          <p:cNvSpPr txBox="1">
            <a:spLocks/>
          </p:cNvSpPr>
          <p:nvPr/>
        </p:nvSpPr>
        <p:spPr>
          <a:xfrm>
            <a:off x="235128" y="5789905"/>
            <a:ext cx="1016775" cy="226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514344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72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44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16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689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861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33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05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377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>
                <a:latin typeface="Comic Sans MS" panose="030F0702030302020204" pitchFamily="66" charset="0"/>
              </a:rPr>
              <a:t>Océan</a:t>
            </a:r>
            <a:endParaRPr lang="fr-FR" sz="1200" dirty="0">
              <a:latin typeface="Comic Sans MS" panose="030F0702030302020204" pitchFamily="66" charset="0"/>
            </a:endParaRPr>
          </a:p>
        </p:txBody>
      </p:sp>
      <p:sp>
        <p:nvSpPr>
          <p:cNvPr id="98" name="Espace réservé du contenu 2">
            <a:extLst>
              <a:ext uri="{FF2B5EF4-FFF2-40B4-BE49-F238E27FC236}">
                <a16:creationId xmlns:a16="http://schemas.microsoft.com/office/drawing/2014/main" id="{96ED0ED7-998C-45C6-BAE1-9F8E9A0E1467}"/>
              </a:ext>
            </a:extLst>
          </p:cNvPr>
          <p:cNvSpPr txBox="1">
            <a:spLocks/>
          </p:cNvSpPr>
          <p:nvPr/>
        </p:nvSpPr>
        <p:spPr>
          <a:xfrm>
            <a:off x="235128" y="6490794"/>
            <a:ext cx="1016775" cy="226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1200" dirty="0">
                <a:latin typeface="Comic Sans MS" panose="030F0702030302020204" pitchFamily="66" charset="0"/>
              </a:rPr>
              <a:t>Population</a:t>
            </a:r>
          </a:p>
        </p:txBody>
      </p:sp>
      <p:sp>
        <p:nvSpPr>
          <p:cNvPr id="99" name="Espace réservé du contenu 2">
            <a:extLst>
              <a:ext uri="{FF2B5EF4-FFF2-40B4-BE49-F238E27FC236}">
                <a16:creationId xmlns:a16="http://schemas.microsoft.com/office/drawing/2014/main" id="{35097163-03A3-4103-8641-76989A78167A}"/>
              </a:ext>
            </a:extLst>
          </p:cNvPr>
          <p:cNvSpPr txBox="1">
            <a:spLocks/>
          </p:cNvSpPr>
          <p:nvPr/>
        </p:nvSpPr>
        <p:spPr>
          <a:xfrm>
            <a:off x="235128" y="6159047"/>
            <a:ext cx="1016775" cy="226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1200" dirty="0">
                <a:latin typeface="Comic Sans MS" panose="030F0702030302020204" pitchFamily="66" charset="0"/>
              </a:rPr>
              <a:t>Littoral</a:t>
            </a:r>
          </a:p>
        </p:txBody>
      </p:sp>
      <p:sp>
        <p:nvSpPr>
          <p:cNvPr id="100" name="Espace réservé du contenu 2">
            <a:extLst>
              <a:ext uri="{FF2B5EF4-FFF2-40B4-BE49-F238E27FC236}">
                <a16:creationId xmlns:a16="http://schemas.microsoft.com/office/drawing/2014/main" id="{3996A298-0C62-4E4B-A95C-AA6AE05B2B56}"/>
              </a:ext>
            </a:extLst>
          </p:cNvPr>
          <p:cNvSpPr txBox="1">
            <a:spLocks/>
          </p:cNvSpPr>
          <p:nvPr/>
        </p:nvSpPr>
        <p:spPr>
          <a:xfrm>
            <a:off x="235128" y="6835324"/>
            <a:ext cx="1016775" cy="226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1200" dirty="0">
                <a:latin typeface="Comic Sans MS" panose="030F0702030302020204" pitchFamily="66" charset="0"/>
              </a:rPr>
              <a:t>Répartition</a:t>
            </a:r>
          </a:p>
        </p:txBody>
      </p:sp>
      <p:sp>
        <p:nvSpPr>
          <p:cNvPr id="101" name="Espace réservé du contenu 2">
            <a:extLst>
              <a:ext uri="{FF2B5EF4-FFF2-40B4-BE49-F238E27FC236}">
                <a16:creationId xmlns:a16="http://schemas.microsoft.com/office/drawing/2014/main" id="{1AF7BB5B-2408-4E9E-B194-2BC598C6983B}"/>
              </a:ext>
            </a:extLst>
          </p:cNvPr>
          <p:cNvSpPr txBox="1">
            <a:spLocks/>
          </p:cNvSpPr>
          <p:nvPr/>
        </p:nvSpPr>
        <p:spPr>
          <a:xfrm>
            <a:off x="235128" y="5464426"/>
            <a:ext cx="1016775" cy="226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1200" dirty="0">
                <a:latin typeface="Comic Sans MS" panose="030F0702030302020204" pitchFamily="66" charset="0"/>
              </a:rPr>
              <a:t>Mer</a:t>
            </a:r>
          </a:p>
        </p:txBody>
      </p:sp>
      <p:sp>
        <p:nvSpPr>
          <p:cNvPr id="102" name="Espace réservé du contenu 2">
            <a:extLst>
              <a:ext uri="{FF2B5EF4-FFF2-40B4-BE49-F238E27FC236}">
                <a16:creationId xmlns:a16="http://schemas.microsoft.com/office/drawing/2014/main" id="{746EC577-D0AA-4026-95B8-9A09EFB7526C}"/>
              </a:ext>
            </a:extLst>
          </p:cNvPr>
          <p:cNvSpPr txBox="1">
            <a:spLocks/>
          </p:cNvSpPr>
          <p:nvPr/>
        </p:nvSpPr>
        <p:spPr>
          <a:xfrm>
            <a:off x="1984424" y="5497020"/>
            <a:ext cx="4660978" cy="2263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fr-FR" sz="1200" dirty="0">
                <a:latin typeface="Comic Sans MS" panose="030F0702030302020204" pitchFamily="66" charset="0"/>
              </a:rPr>
              <a:t>Qui se rapporte au bord de mer.</a:t>
            </a:r>
          </a:p>
        </p:txBody>
      </p:sp>
      <p:sp>
        <p:nvSpPr>
          <p:cNvPr id="103" name="Espace réservé du contenu 2">
            <a:extLst>
              <a:ext uri="{FF2B5EF4-FFF2-40B4-BE49-F238E27FC236}">
                <a16:creationId xmlns:a16="http://schemas.microsoft.com/office/drawing/2014/main" id="{AA61CE5A-EBE6-474B-8E61-D58356348E65}"/>
              </a:ext>
            </a:extLst>
          </p:cNvPr>
          <p:cNvSpPr txBox="1">
            <a:spLocks/>
          </p:cNvSpPr>
          <p:nvPr/>
        </p:nvSpPr>
        <p:spPr>
          <a:xfrm>
            <a:off x="1986034" y="5802758"/>
            <a:ext cx="4660976" cy="2263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fr-FR" sz="1200" dirty="0">
                <a:latin typeface="Comic Sans MS" panose="030F0702030302020204" pitchFamily="66" charset="0"/>
              </a:rPr>
              <a:t>Façon dont sont positionnés des éléments dans l’espace.</a:t>
            </a:r>
          </a:p>
        </p:txBody>
      </p:sp>
      <p:sp>
        <p:nvSpPr>
          <p:cNvPr id="104" name="Espace réservé du contenu 2">
            <a:extLst>
              <a:ext uri="{FF2B5EF4-FFF2-40B4-BE49-F238E27FC236}">
                <a16:creationId xmlns:a16="http://schemas.microsoft.com/office/drawing/2014/main" id="{E239A48C-5B50-46A2-AF4E-19180AC3F087}"/>
              </a:ext>
            </a:extLst>
          </p:cNvPr>
          <p:cNvSpPr txBox="1">
            <a:spLocks/>
          </p:cNvSpPr>
          <p:nvPr/>
        </p:nvSpPr>
        <p:spPr>
          <a:xfrm>
            <a:off x="1976641" y="6431934"/>
            <a:ext cx="4660976" cy="3955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fr-FR" sz="1100" dirty="0">
                <a:latin typeface="Comic Sans MS" panose="030F0702030302020204" pitchFamily="66" charset="0"/>
              </a:rPr>
              <a:t>Vaste étendue d’eau salée qui occupe la plus grande partie de la terre.</a:t>
            </a:r>
          </a:p>
        </p:txBody>
      </p:sp>
      <p:sp>
        <p:nvSpPr>
          <p:cNvPr id="105" name="Espace réservé du contenu 2">
            <a:extLst>
              <a:ext uri="{FF2B5EF4-FFF2-40B4-BE49-F238E27FC236}">
                <a16:creationId xmlns:a16="http://schemas.microsoft.com/office/drawing/2014/main" id="{6D2D7049-C8B0-42E0-A599-621DE23932FE}"/>
              </a:ext>
            </a:extLst>
          </p:cNvPr>
          <p:cNvSpPr txBox="1">
            <a:spLocks/>
          </p:cNvSpPr>
          <p:nvPr/>
        </p:nvSpPr>
        <p:spPr>
          <a:xfrm>
            <a:off x="1976642" y="6117346"/>
            <a:ext cx="4660976" cy="2263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fr-FR" sz="1200" dirty="0">
                <a:latin typeface="Comic Sans MS" panose="030F0702030302020204" pitchFamily="66" charset="0"/>
              </a:rPr>
              <a:t>Ensemble des personnes présentes dans un lieu</a:t>
            </a:r>
          </a:p>
        </p:txBody>
      </p:sp>
      <p:sp>
        <p:nvSpPr>
          <p:cNvPr id="106" name="Espace réservé du contenu 2">
            <a:extLst>
              <a:ext uri="{FF2B5EF4-FFF2-40B4-BE49-F238E27FC236}">
                <a16:creationId xmlns:a16="http://schemas.microsoft.com/office/drawing/2014/main" id="{E174FDF2-9261-471D-82B1-87C52F30511B}"/>
              </a:ext>
            </a:extLst>
          </p:cNvPr>
          <p:cNvSpPr txBox="1">
            <a:spLocks/>
          </p:cNvSpPr>
          <p:nvPr/>
        </p:nvSpPr>
        <p:spPr>
          <a:xfrm>
            <a:off x="1976641" y="6918632"/>
            <a:ext cx="4660976" cy="2263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fr-FR" sz="1200" dirty="0">
                <a:latin typeface="Comic Sans MS" panose="030F0702030302020204" pitchFamily="66" charset="0"/>
              </a:rPr>
              <a:t>Etendue d’eau salée qui occupe une partie de la terre. </a:t>
            </a:r>
          </a:p>
        </p:txBody>
      </p:sp>
      <p:sp>
        <p:nvSpPr>
          <p:cNvPr id="108" name="Titre 1">
            <a:extLst>
              <a:ext uri="{FF2B5EF4-FFF2-40B4-BE49-F238E27FC236}">
                <a16:creationId xmlns:a16="http://schemas.microsoft.com/office/drawing/2014/main" id="{D0BA36B9-E15F-45BC-B792-72619F664320}"/>
              </a:ext>
            </a:extLst>
          </p:cNvPr>
          <p:cNvSpPr txBox="1">
            <a:spLocks/>
          </p:cNvSpPr>
          <p:nvPr/>
        </p:nvSpPr>
        <p:spPr>
          <a:xfrm rot="16200000">
            <a:off x="910911" y="8379383"/>
            <a:ext cx="2486855" cy="469874"/>
          </a:xfrm>
          <a:prstGeom prst="rect">
            <a:avLst/>
          </a:prstGeom>
          <a:ln w="28575">
            <a:solidFill>
              <a:schemeClr val="tx1"/>
            </a:solidFill>
            <a:prstDash val="sysDot"/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000" dirty="0">
                <a:latin typeface="Cartoon Relief" panose="02000500000000000000" pitchFamily="2" charset="0"/>
              </a:rPr>
              <a:t>Je me prépare au test 3</a:t>
            </a:r>
          </a:p>
        </p:txBody>
      </p:sp>
      <p:sp>
        <p:nvSpPr>
          <p:cNvPr id="110" name="Espace réservé du contenu 2">
            <a:extLst>
              <a:ext uri="{FF2B5EF4-FFF2-40B4-BE49-F238E27FC236}">
                <a16:creationId xmlns:a16="http://schemas.microsoft.com/office/drawing/2014/main" id="{A6114BB7-5A74-41F5-87BA-C382E2978BE8}"/>
              </a:ext>
            </a:extLst>
          </p:cNvPr>
          <p:cNvSpPr txBox="1">
            <a:spLocks/>
          </p:cNvSpPr>
          <p:nvPr/>
        </p:nvSpPr>
        <p:spPr>
          <a:xfrm>
            <a:off x="2402006" y="7370893"/>
            <a:ext cx="4299756" cy="248685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fr-FR" sz="1400" dirty="0">
                <a:latin typeface="OpenDyslexicAlta" panose="00000800000000000000" pitchFamily="50" charset="0"/>
              </a:rPr>
              <a:t>Je sais où s’installe la population.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1400" dirty="0">
                <a:latin typeface="OpenDyslexicAlta" panose="00000800000000000000" pitchFamily="50" charset="0"/>
              </a:rPr>
              <a:t>Je connais la définition des mots littoraux, répartition, océans, mers.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1400" dirty="0">
                <a:latin typeface="OpenDyslexicAlta" panose="00000800000000000000" pitchFamily="50" charset="0"/>
              </a:rPr>
              <a:t>Je sais placer les océans du monde et les mers autour de la France.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1400" dirty="0">
                <a:latin typeface="OpenDyslexicAlta" panose="00000800000000000000" pitchFamily="50" charset="0"/>
              </a:rPr>
              <a:t>Je sais pourquoi les gens s’installent sur les littoraux mais pas dans certains endroits du monde.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1400" dirty="0">
                <a:latin typeface="OpenDyslexicAlta" panose="00000800000000000000" pitchFamily="50" charset="0"/>
              </a:rPr>
              <a:t>Je sais identifier les continents sur la terre.</a:t>
            </a:r>
          </a:p>
        </p:txBody>
      </p:sp>
      <p:pic>
        <p:nvPicPr>
          <p:cNvPr id="111" name="Image 110">
            <a:extLst>
              <a:ext uri="{FF2B5EF4-FFF2-40B4-BE49-F238E27FC236}">
                <a16:creationId xmlns:a16="http://schemas.microsoft.com/office/drawing/2014/main" id="{43A84831-0D70-4F41-854A-04C6A1F302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734" y="8994188"/>
            <a:ext cx="808793" cy="798838"/>
          </a:xfrm>
          <a:prstGeom prst="rect">
            <a:avLst/>
          </a:prstGeom>
        </p:spPr>
      </p:pic>
      <p:sp>
        <p:nvSpPr>
          <p:cNvPr id="113" name="ZoneTexte 112">
            <a:extLst>
              <a:ext uri="{FF2B5EF4-FFF2-40B4-BE49-F238E27FC236}">
                <a16:creationId xmlns:a16="http://schemas.microsoft.com/office/drawing/2014/main" id="{AFD95077-BD33-4295-BB8A-447502AD8168}"/>
              </a:ext>
            </a:extLst>
          </p:cNvPr>
          <p:cNvSpPr txBox="1"/>
          <p:nvPr/>
        </p:nvSpPr>
        <p:spPr>
          <a:xfrm>
            <a:off x="0" y="8612734"/>
            <a:ext cx="1876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Cartoon Relief" panose="02000500000000000000" pitchFamily="2" charset="0"/>
                <a:cs typeface="Agent Orange" panose="00000400000000000000" pitchFamily="2" charset="0"/>
              </a:rPr>
              <a:t>Jeu : océans et continents</a:t>
            </a:r>
          </a:p>
        </p:txBody>
      </p:sp>
      <p:sp>
        <p:nvSpPr>
          <p:cNvPr id="115" name="ZoneTexte 114">
            <a:extLst>
              <a:ext uri="{FF2B5EF4-FFF2-40B4-BE49-F238E27FC236}">
                <a16:creationId xmlns:a16="http://schemas.microsoft.com/office/drawing/2014/main" id="{6D56E317-14A5-4745-AA89-4584AE7DEBD7}"/>
              </a:ext>
            </a:extLst>
          </p:cNvPr>
          <p:cNvSpPr txBox="1"/>
          <p:nvPr/>
        </p:nvSpPr>
        <p:spPr>
          <a:xfrm>
            <a:off x="43327" y="7288844"/>
            <a:ext cx="1876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Cartoon Relief" panose="02000500000000000000" pitchFamily="2" charset="0"/>
                <a:cs typeface="Agent Orange" panose="00000400000000000000" pitchFamily="2" charset="0"/>
              </a:rPr>
              <a:t>Vidéo : océans et continents</a:t>
            </a:r>
          </a:p>
        </p:txBody>
      </p:sp>
      <p:pic>
        <p:nvPicPr>
          <p:cNvPr id="116" name="Image 115">
            <a:extLst>
              <a:ext uri="{FF2B5EF4-FFF2-40B4-BE49-F238E27FC236}">
                <a16:creationId xmlns:a16="http://schemas.microsoft.com/office/drawing/2014/main" id="{F7A999C7-E5E9-46EA-BC1B-242554855C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9603" y="7641184"/>
            <a:ext cx="899053" cy="89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354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2">
            <a:extLst>
              <a:ext uri="{FF2B5EF4-FFF2-40B4-BE49-F238E27FC236}">
                <a16:creationId xmlns:a16="http://schemas.microsoft.com/office/drawing/2014/main" id="{B7B95FA5-44E9-4C5F-A373-8613B1BD1262}"/>
              </a:ext>
            </a:extLst>
          </p:cNvPr>
          <p:cNvSpPr txBox="1">
            <a:spLocks/>
          </p:cNvSpPr>
          <p:nvPr/>
        </p:nvSpPr>
        <p:spPr>
          <a:xfrm>
            <a:off x="114231" y="48252"/>
            <a:ext cx="6671544" cy="3228348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514344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72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44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16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689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861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33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05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377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 dirty="0">
                <a:latin typeface="Averia" panose="02000603000000000004" pitchFamily="2" charset="0"/>
              </a:rPr>
              <a:t>3. La répartition de la population dans le monde</a:t>
            </a:r>
            <a:endParaRPr lang="fr-FR" sz="800" dirty="0">
              <a:latin typeface="Averia" panose="02000603000000000004" pitchFamily="2" charset="0"/>
            </a:endParaRPr>
          </a:p>
          <a:p>
            <a:pPr algn="just"/>
            <a:r>
              <a:rPr lang="fr-FR" sz="1600" dirty="0">
                <a:latin typeface="Averia" panose="02000603000000000004" pitchFamily="2" charset="0"/>
              </a:rPr>
              <a:t>La population s’installe souvent sur les littoraux (pour la pêche, la navigation…). Elle est plus rare lorsqu’il y a des contraintes naturelles (montagne, climat trop chaud ou trop froid…).</a:t>
            </a:r>
          </a:p>
          <a:p>
            <a:pPr algn="just"/>
            <a:r>
              <a:rPr lang="fr-FR" sz="1600" dirty="0">
                <a:latin typeface="Averia" panose="02000603000000000004" pitchFamily="2" charset="0"/>
              </a:rPr>
              <a:t>En Océanie, il y a surtout des iles avec une vie littorale développée et un intérieur du pays plutôt vide (montagne, désert).</a:t>
            </a:r>
          </a:p>
          <a:p>
            <a:pPr algn="just"/>
            <a:r>
              <a:rPr lang="fr-FR" sz="1600" dirty="0">
                <a:latin typeface="Averia" panose="02000603000000000004" pitchFamily="2" charset="0"/>
              </a:rPr>
              <a:t>Dans le Monde, il y a 5 océans : l’Océan atlantique, l’Océan pacifique, l’Océan indien, l’Océan glacial arctique, l’Océan austral (ou Océan glacial antarctique).</a:t>
            </a:r>
          </a:p>
          <a:p>
            <a:pPr algn="just"/>
            <a:r>
              <a:rPr lang="fr-FR" sz="1600" dirty="0">
                <a:latin typeface="Averia" panose="02000603000000000004" pitchFamily="2" charset="0"/>
              </a:rPr>
              <a:t>La France est entourée d’un océan (l’Atlantique) et de trois mers (la Méditerranée, la Manche, la Mer du Nord).</a:t>
            </a:r>
          </a:p>
          <a:p>
            <a:pPr algn="l"/>
            <a:endParaRPr lang="fr-FR" sz="1400" dirty="0">
              <a:latin typeface="Averia" panose="02000603000000000004" pitchFamily="2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BC7FF3C-54F0-4983-8B09-3448FE99C5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464" y="2653232"/>
            <a:ext cx="623368" cy="623368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9BA9BD74-0E35-47FF-BEB6-C57318CAAE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75" y="3276600"/>
            <a:ext cx="537644" cy="625167"/>
          </a:xfrm>
          <a:prstGeom prst="rect">
            <a:avLst/>
          </a:prstGeom>
        </p:spPr>
      </p:pic>
      <p:sp>
        <p:nvSpPr>
          <p:cNvPr id="35" name="Sous-titre 2">
            <a:extLst>
              <a:ext uri="{FF2B5EF4-FFF2-40B4-BE49-F238E27FC236}">
                <a16:creationId xmlns:a16="http://schemas.microsoft.com/office/drawing/2014/main" id="{3B151D69-D249-4790-B61F-8D67A18BFEA6}"/>
              </a:ext>
            </a:extLst>
          </p:cNvPr>
          <p:cNvSpPr txBox="1">
            <a:spLocks/>
          </p:cNvSpPr>
          <p:nvPr/>
        </p:nvSpPr>
        <p:spPr>
          <a:xfrm>
            <a:off x="6350152" y="0"/>
            <a:ext cx="471735" cy="425246"/>
          </a:xfrm>
          <a:prstGeom prst="rect">
            <a:avLst/>
          </a:prstGeom>
          <a:noFill/>
          <a:ln w="1905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514344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72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44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16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689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861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33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05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377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latin typeface="Circulate (BRK)" pitchFamily="2" charset="0"/>
              </a:rPr>
              <a:t>3</a:t>
            </a:r>
          </a:p>
        </p:txBody>
      </p:sp>
      <p:sp>
        <p:nvSpPr>
          <p:cNvPr id="2" name="Bulle narrative : rectangle 1">
            <a:extLst>
              <a:ext uri="{FF2B5EF4-FFF2-40B4-BE49-F238E27FC236}">
                <a16:creationId xmlns:a16="http://schemas.microsoft.com/office/drawing/2014/main" id="{1F0DF80B-46CC-4A90-B34C-20F7978E3BF5}"/>
              </a:ext>
            </a:extLst>
          </p:cNvPr>
          <p:cNvSpPr/>
          <p:nvPr/>
        </p:nvSpPr>
        <p:spPr>
          <a:xfrm>
            <a:off x="114231" y="3324852"/>
            <a:ext cx="5572194" cy="494673"/>
          </a:xfrm>
          <a:prstGeom prst="wedgeRectCallout">
            <a:avLst>
              <a:gd name="adj1" fmla="val 54999"/>
              <a:gd name="adj2" fmla="val 20802"/>
            </a:avLst>
          </a:prstGeom>
          <a:noFill/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u="sng" dirty="0">
                <a:solidFill>
                  <a:schemeClr val="tx1"/>
                </a:solidFill>
                <a:latin typeface="Averia" panose="02000603000000000004" pitchFamily="2" charset="0"/>
              </a:rPr>
              <a:t>Petit conseil</a:t>
            </a:r>
            <a:r>
              <a:rPr lang="fr-FR" sz="1200" dirty="0">
                <a:solidFill>
                  <a:schemeClr val="tx1"/>
                </a:solidFill>
                <a:latin typeface="Averia" panose="02000603000000000004" pitchFamily="2" charset="0"/>
              </a:rPr>
              <a:t> : Lis puis ferme les yeux pour te réciter, fais-toi poser des questions par tes parents, tes copains…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FB4A7AD-392F-420A-B84F-737C9469190D}"/>
              </a:ext>
            </a:extLst>
          </p:cNvPr>
          <p:cNvSpPr txBox="1">
            <a:spLocks/>
          </p:cNvSpPr>
          <p:nvPr/>
        </p:nvSpPr>
        <p:spPr>
          <a:xfrm>
            <a:off x="93228" y="3950019"/>
            <a:ext cx="4745472" cy="5660706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514344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72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44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16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689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861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33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05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377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 dirty="0">
                <a:latin typeface="Averia" panose="02000603000000000004" pitchFamily="2" charset="0"/>
              </a:rPr>
              <a:t>Comme à l’école : le jeu des dés</a:t>
            </a:r>
            <a:endParaRPr lang="fr-FR" sz="800" dirty="0">
              <a:latin typeface="Averia" panose="02000603000000000004" pitchFamily="2" charset="0"/>
            </a:endParaRPr>
          </a:p>
          <a:p>
            <a:pPr algn="l"/>
            <a:endParaRPr lang="fr-FR" sz="1400" dirty="0">
              <a:latin typeface="Averia" panose="02000603000000000004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3A27C5-0640-4F91-A0D3-8E80DE568B79}"/>
              </a:ext>
            </a:extLst>
          </p:cNvPr>
          <p:cNvSpPr/>
          <p:nvPr/>
        </p:nvSpPr>
        <p:spPr>
          <a:xfrm>
            <a:off x="865363" y="4225715"/>
            <a:ext cx="3867202" cy="461200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dirty="0">
                <a:solidFill>
                  <a:schemeClr val="tx1"/>
                </a:solidFill>
                <a:latin typeface="OpenDyslexicAlta" panose="00000800000000000000" pitchFamily="50" charset="0"/>
              </a:rPr>
              <a:t>Pays, continents, océans 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A11F43EE-54D3-46FB-AC49-616CE9024B3F}"/>
              </a:ext>
            </a:extLst>
          </p:cNvPr>
          <p:cNvSpPr>
            <a:spLocks noGrp="1"/>
          </p:cNvSpPr>
          <p:nvPr/>
        </p:nvSpPr>
        <p:spPr>
          <a:xfrm rot="5400000">
            <a:off x="3686804" y="5591018"/>
            <a:ext cx="1829454" cy="302714"/>
          </a:xfrm>
          <a:prstGeom prst="rect">
            <a:avLst/>
          </a:prstGeom>
          <a:ln w="19050">
            <a:solidFill>
              <a:schemeClr val="tx1"/>
            </a:solidFill>
            <a:prstDash val="sysDot"/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900" u="sng" kern="1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Aide</a:t>
            </a:r>
            <a:r>
              <a:rPr lang="fr-FR" sz="900" kern="1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: leçon </a:t>
            </a:r>
            <a:r>
              <a:rPr lang="fr-FR" sz="9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géographie sur les pays d’Europe</a:t>
            </a:r>
            <a:endParaRPr lang="fr-FR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F9E73D-7C80-4373-8728-3726C1DE8397}"/>
              </a:ext>
            </a:extLst>
          </p:cNvPr>
          <p:cNvSpPr/>
          <p:nvPr/>
        </p:nvSpPr>
        <p:spPr>
          <a:xfrm>
            <a:off x="319625" y="4827645"/>
            <a:ext cx="4041532" cy="892552"/>
          </a:xfrm>
          <a:prstGeom prst="rect">
            <a:avLst/>
          </a:prstGeom>
          <a:ln w="19050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1200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Consigne </a:t>
            </a:r>
            <a:r>
              <a:rPr lang="fr-FR" sz="12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: Place les dés au bon endroit et sur la bonne face en fonction du continent</a:t>
            </a:r>
          </a:p>
          <a:p>
            <a:pPr algn="ctr">
              <a:spcAft>
                <a:spcPts val="0"/>
              </a:spcAft>
            </a:pPr>
            <a:endParaRPr lang="fr-FR" sz="4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fr-FR" sz="1200" dirty="0">
                <a:solidFill>
                  <a:srgbClr val="595959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Si L'Europe est à gauche je place le dé face 1 dans la case au bon endroit.</a:t>
            </a:r>
            <a:endParaRPr lang="fr-FR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 descr="RÃ©sultat de recherche d'images pour &quot;icon baguette harry potter&quot;">
            <a:extLst>
              <a:ext uri="{FF2B5EF4-FFF2-40B4-BE49-F238E27FC236}">
                <a16:creationId xmlns:a16="http://schemas.microsoft.com/office/drawing/2014/main" id="{58881FC6-3904-4B54-85B3-14D9416EA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37058">
            <a:off x="209471" y="9078156"/>
            <a:ext cx="584001" cy="58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RÃ©sultat de recherche d'images pour &quot;icon baguette harry potter&quot;">
            <a:extLst>
              <a:ext uri="{FF2B5EF4-FFF2-40B4-BE49-F238E27FC236}">
                <a16:creationId xmlns:a16="http://schemas.microsoft.com/office/drawing/2014/main" id="{AB5EE590-8744-4A36-A473-30F50C1DD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37058">
            <a:off x="1165248" y="9078156"/>
            <a:ext cx="584001" cy="58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RÃ©sultat de recherche d'images pour &quot;icon baguette harry potter&quot;">
            <a:extLst>
              <a:ext uri="{FF2B5EF4-FFF2-40B4-BE49-F238E27FC236}">
                <a16:creationId xmlns:a16="http://schemas.microsoft.com/office/drawing/2014/main" id="{6E790C1D-4BDF-4AAB-A34A-976BF4825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37058">
            <a:off x="3076802" y="9078156"/>
            <a:ext cx="584001" cy="58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RÃ©sultat de recherche d'images pour &quot;icon baguette harry potter&quot;">
            <a:extLst>
              <a:ext uri="{FF2B5EF4-FFF2-40B4-BE49-F238E27FC236}">
                <a16:creationId xmlns:a16="http://schemas.microsoft.com/office/drawing/2014/main" id="{A6FA0B1A-EC24-4677-8B95-EB7AB88C8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37058">
            <a:off x="4032580" y="9078156"/>
            <a:ext cx="584001" cy="58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CDEF9C19-DD46-4A63-A487-5EB743B8A285}"/>
              </a:ext>
            </a:extLst>
          </p:cNvPr>
          <p:cNvSpPr/>
          <p:nvPr/>
        </p:nvSpPr>
        <p:spPr>
          <a:xfrm>
            <a:off x="219873" y="4275877"/>
            <a:ext cx="548449" cy="3449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Playbill" panose="040506030A0602020202" pitchFamily="82" charset="0"/>
              </a:rPr>
              <a:t>Géo</a:t>
            </a:r>
          </a:p>
        </p:txBody>
      </p:sp>
      <p:sp>
        <p:nvSpPr>
          <p:cNvPr id="31" name="Titre 1">
            <a:extLst>
              <a:ext uri="{FF2B5EF4-FFF2-40B4-BE49-F238E27FC236}">
                <a16:creationId xmlns:a16="http://schemas.microsoft.com/office/drawing/2014/main" id="{61382986-A197-412A-8110-1709F4A24B25}"/>
              </a:ext>
            </a:extLst>
          </p:cNvPr>
          <p:cNvSpPr>
            <a:spLocks noGrp="1"/>
          </p:cNvSpPr>
          <p:nvPr/>
        </p:nvSpPr>
        <p:spPr>
          <a:xfrm>
            <a:off x="351187" y="5832123"/>
            <a:ext cx="3950094" cy="824976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dashDot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rtlCol="0" anchor="t">
            <a:noAutofit/>
          </a:bodyPr>
          <a:lstStyle/>
          <a:p>
            <a:pPr marL="342900" lvl="0" indent="-342900" algn="just">
              <a:spcAft>
                <a:spcPts val="0"/>
              </a:spcAft>
              <a:buFont typeface="Love Ya Like A Sister" panose="02000503000000020004" pitchFamily="2" charset="0"/>
              <a:buAutoNum type="arabicPeriod"/>
            </a:pPr>
            <a:r>
              <a:rPr lang="fr-FR" sz="14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L'Europe                  </a:t>
            </a:r>
            <a:r>
              <a:rPr lang="fr-FR" sz="1400" dirty="0">
                <a:latin typeface="Comic Sans MS" panose="030F0702030302020204" pitchFamily="66" charset="0"/>
                <a:ea typeface="Times New Roman" panose="02020603050405020304" pitchFamily="18" charset="0"/>
              </a:rPr>
              <a:t>4. </a:t>
            </a:r>
            <a:r>
              <a:rPr lang="fr-FR" sz="1400" kern="1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</a:t>
            </a:r>
            <a:r>
              <a:rPr lang="fr-FR" sz="14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fr-FR" sz="1400" kern="1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ntarctique</a:t>
            </a:r>
            <a:endParaRPr lang="fr-F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Love Ya Like A Sister" panose="02000503000000020004" pitchFamily="2" charset="0"/>
              <a:buAutoNum type="arabicPeriod"/>
            </a:pPr>
            <a:r>
              <a:rPr lang="fr-FR" sz="1400" kern="1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L’Asie                       </a:t>
            </a:r>
            <a:r>
              <a:rPr lang="fr-FR" sz="1400" dirty="0">
                <a:latin typeface="Comic Sans MS" panose="030F0702030302020204" pitchFamily="66" charset="0"/>
                <a:ea typeface="Times New Roman" panose="02020603050405020304" pitchFamily="18" charset="0"/>
              </a:rPr>
              <a:t>5. </a:t>
            </a:r>
            <a:r>
              <a:rPr lang="fr-FR" sz="1400" kern="1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L’Océanie</a:t>
            </a:r>
            <a:endParaRPr lang="fr-F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Love Ya Like A Sister" panose="02000503000000020004" pitchFamily="2" charset="0"/>
              <a:buAutoNum type="arabicPeriod"/>
            </a:pPr>
            <a:r>
              <a:rPr lang="fr-FR" sz="1400" kern="1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L’Amérique du nord  </a:t>
            </a:r>
            <a:r>
              <a:rPr lang="fr-FR" sz="1400" dirty="0">
                <a:latin typeface="Comic Sans MS" panose="030F0702030302020204" pitchFamily="66" charset="0"/>
                <a:ea typeface="Times New Roman" panose="02020603050405020304" pitchFamily="18" charset="0"/>
              </a:rPr>
              <a:t>6. </a:t>
            </a:r>
            <a:r>
              <a:rPr lang="fr-FR" sz="1400" kern="1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L’Afrique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fr-FR" sz="1200" kern="1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1" name="Picture 2" descr="Résultat de recherche d'images pour &quot;étoile mario&quot;">
            <a:extLst>
              <a:ext uri="{FF2B5EF4-FFF2-40B4-BE49-F238E27FC236}">
                <a16:creationId xmlns:a16="http://schemas.microsoft.com/office/drawing/2014/main" id="{32E049F3-CFF9-4649-BD77-7E520B1A5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10" y="4309349"/>
            <a:ext cx="263759" cy="250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Résultat de recherche d'images pour &quot;étoile mario&quot;">
            <a:extLst>
              <a:ext uri="{FF2B5EF4-FFF2-40B4-BE49-F238E27FC236}">
                <a16:creationId xmlns:a16="http://schemas.microsoft.com/office/drawing/2014/main" id="{16BED47F-1DEC-4736-853B-B12B37B3C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988" y="4309349"/>
            <a:ext cx="263759" cy="250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6" descr="Résultat de recherche d'images pour &quot;planisphère couleur vierge&quot;">
            <a:extLst>
              <a:ext uri="{FF2B5EF4-FFF2-40B4-BE49-F238E27FC236}">
                <a16:creationId xmlns:a16="http://schemas.microsoft.com/office/drawing/2014/main" id="{E3C878D9-350A-4F16-B877-211D7D7B5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64" y="6710967"/>
            <a:ext cx="4455013" cy="256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75A10B02-D3EB-48CF-AD36-DBC75582FEF1}"/>
              </a:ext>
            </a:extLst>
          </p:cNvPr>
          <p:cNvSpPr/>
          <p:nvPr/>
        </p:nvSpPr>
        <p:spPr>
          <a:xfrm>
            <a:off x="647581" y="7647869"/>
            <a:ext cx="397180" cy="392364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B90A5CC-8DB6-44A4-B260-26F8CCB03E26}"/>
              </a:ext>
            </a:extLst>
          </p:cNvPr>
          <p:cNvSpPr/>
          <p:nvPr/>
        </p:nvSpPr>
        <p:spPr>
          <a:xfrm>
            <a:off x="2310973" y="9111191"/>
            <a:ext cx="397180" cy="392364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4EF1C97-449D-4D46-90BD-CEA1CF7863D0}"/>
              </a:ext>
            </a:extLst>
          </p:cNvPr>
          <p:cNvSpPr/>
          <p:nvPr/>
        </p:nvSpPr>
        <p:spPr>
          <a:xfrm>
            <a:off x="2052840" y="6949380"/>
            <a:ext cx="397180" cy="392364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F008944-5EC6-4C6C-824F-1DAC4FFA0376}"/>
              </a:ext>
            </a:extLst>
          </p:cNvPr>
          <p:cNvSpPr/>
          <p:nvPr/>
        </p:nvSpPr>
        <p:spPr>
          <a:xfrm>
            <a:off x="3109374" y="7020221"/>
            <a:ext cx="397180" cy="392364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8CA7D05-6BD7-47FB-BFA8-AEFFE21F9993}"/>
              </a:ext>
            </a:extLst>
          </p:cNvPr>
          <p:cNvSpPr/>
          <p:nvPr/>
        </p:nvSpPr>
        <p:spPr>
          <a:xfrm>
            <a:off x="2057260" y="7731832"/>
            <a:ext cx="397180" cy="392364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19D9174-BCD6-41FB-B735-EBB4AA24C098}"/>
              </a:ext>
            </a:extLst>
          </p:cNvPr>
          <p:cNvSpPr/>
          <p:nvPr/>
        </p:nvSpPr>
        <p:spPr>
          <a:xfrm>
            <a:off x="3783395" y="8305087"/>
            <a:ext cx="397180" cy="392364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9" name="Picture 26" descr="Résultat de recherche d'images pour &quot;planisphère couleur vierge&quot;">
            <a:extLst>
              <a:ext uri="{FF2B5EF4-FFF2-40B4-BE49-F238E27FC236}">
                <a16:creationId xmlns:a16="http://schemas.microsoft.com/office/drawing/2014/main" id="{DD7BA00E-7FA8-49A5-9F78-43FE32B65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43069" y="7537354"/>
            <a:ext cx="3016272" cy="14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RÃ©sultat de recherche d'images pour &quot;dÃ© face 1&quot;">
            <a:extLst>
              <a:ext uri="{FF2B5EF4-FFF2-40B4-BE49-F238E27FC236}">
                <a16:creationId xmlns:a16="http://schemas.microsoft.com/office/drawing/2014/main" id="{2C5EF278-623C-4750-8F80-3144C0695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20342" y="7926529"/>
            <a:ext cx="305994" cy="308965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" descr="RÃ©sultat de recherche d'images pour &quot;dÃ© face 5&quot;">
            <a:extLst>
              <a:ext uri="{FF2B5EF4-FFF2-40B4-BE49-F238E27FC236}">
                <a16:creationId xmlns:a16="http://schemas.microsoft.com/office/drawing/2014/main" id="{599894E5-B885-44C7-BD8A-F3A3F4776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21052" y="9370156"/>
            <a:ext cx="330595" cy="330595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8" descr="RÃ©sultat de recherche d'images pour &quot;dÃ© face 5&quot;">
            <a:extLst>
              <a:ext uri="{FF2B5EF4-FFF2-40B4-BE49-F238E27FC236}">
                <a16:creationId xmlns:a16="http://schemas.microsoft.com/office/drawing/2014/main" id="{53FE6205-0CFB-4910-955F-00A005C83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79678" y="8145412"/>
            <a:ext cx="325492" cy="319351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0" descr="RÃ©sultat de recherche d'images pour &quot;dÃ© face 5&quot;">
            <a:extLst>
              <a:ext uri="{FF2B5EF4-FFF2-40B4-BE49-F238E27FC236}">
                <a16:creationId xmlns:a16="http://schemas.microsoft.com/office/drawing/2014/main" id="{D26B052C-DA5E-4065-B227-F26CDF12F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67681" y="8122692"/>
            <a:ext cx="309850" cy="31285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12" descr="RÃ©sultat de recherche d'images pour &quot;dÃ© face 5&quot;">
            <a:extLst>
              <a:ext uri="{FF2B5EF4-FFF2-40B4-BE49-F238E27FC236}">
                <a16:creationId xmlns:a16="http://schemas.microsoft.com/office/drawing/2014/main" id="{97ABF715-D9A6-4243-9163-B04772171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02698" y="7112366"/>
            <a:ext cx="312860" cy="31286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4" descr="http://irem.univ-rouen.fr/sites/default/files/u17/D6%20-%202.png">
            <a:extLst>
              <a:ext uri="{FF2B5EF4-FFF2-40B4-BE49-F238E27FC236}">
                <a16:creationId xmlns:a16="http://schemas.microsoft.com/office/drawing/2014/main" id="{AA6E711F-048B-4422-97D4-BC49CE9FF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29087" y="8769251"/>
            <a:ext cx="327418" cy="330596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Bulle narrative : rectangle 72">
            <a:extLst>
              <a:ext uri="{FF2B5EF4-FFF2-40B4-BE49-F238E27FC236}">
                <a16:creationId xmlns:a16="http://schemas.microsoft.com/office/drawing/2014/main" id="{A27018B9-61E5-4254-A3E3-AAC83D8FE28D}"/>
              </a:ext>
            </a:extLst>
          </p:cNvPr>
          <p:cNvSpPr/>
          <p:nvPr/>
        </p:nvSpPr>
        <p:spPr>
          <a:xfrm>
            <a:off x="4927717" y="4260287"/>
            <a:ext cx="1770473" cy="2411637"/>
          </a:xfrm>
          <a:prstGeom prst="wedgeRectCallout">
            <a:avLst>
              <a:gd name="adj1" fmla="val 26485"/>
              <a:gd name="adj2" fmla="val -63719"/>
            </a:avLst>
          </a:prstGeom>
          <a:noFill/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u="sng" dirty="0">
                <a:solidFill>
                  <a:schemeClr val="tx1"/>
                </a:solidFill>
                <a:latin typeface="Averia" panose="02000603000000000004" pitchFamily="2" charset="0"/>
              </a:rPr>
              <a:t>Pour papa et maman</a:t>
            </a:r>
            <a:r>
              <a:rPr lang="fr-FR" sz="1200" dirty="0">
                <a:solidFill>
                  <a:schemeClr val="tx1"/>
                </a:solidFill>
                <a:latin typeface="Averia" panose="02000603000000000004" pitchFamily="2" charset="0"/>
              </a:rPr>
              <a:t>: C’est un jeu que nous faisons en atelier. D’abord cache les réponses. Ensuite prends si 6 dés. Il suffit de remettre la bonne face au bon endroit. Ensuite on regarde les réponses pour vérifier.  </a:t>
            </a:r>
          </a:p>
        </p:txBody>
      </p:sp>
    </p:spTree>
    <p:extLst>
      <p:ext uri="{BB962C8B-B14F-4D97-AF65-F5344CB8AC3E}">
        <p14:creationId xmlns:p14="http://schemas.microsoft.com/office/powerpoint/2010/main" val="924854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nsérer des lignes seyes | Lignes seyes, Ligne, Classeurdecole">
            <a:extLst>
              <a:ext uri="{FF2B5EF4-FFF2-40B4-BE49-F238E27FC236}">
                <a16:creationId xmlns:a16="http://schemas.microsoft.com/office/drawing/2014/main" id="{0FE9A7B6-7B5A-4AF4-8B2E-B737BD5FD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604" y="910587"/>
            <a:ext cx="4873601" cy="202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nsérer des lignes seyes | Lignes seyes, Ligne, Classeurdecole">
            <a:extLst>
              <a:ext uri="{FF2B5EF4-FFF2-40B4-BE49-F238E27FC236}">
                <a16:creationId xmlns:a16="http://schemas.microsoft.com/office/drawing/2014/main" id="{C6603E5F-47BD-4114-A335-17ED18281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603" y="1519919"/>
            <a:ext cx="4873601" cy="202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nsérer des lignes seyes | Lignes seyes, Ligne, Classeurdecole">
            <a:extLst>
              <a:ext uri="{FF2B5EF4-FFF2-40B4-BE49-F238E27FC236}">
                <a16:creationId xmlns:a16="http://schemas.microsoft.com/office/drawing/2014/main" id="{10E4CB9C-3F65-402F-A78F-2FF39BBDC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99" y="910587"/>
            <a:ext cx="4873601" cy="202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Espace réservé du contenu 2">
            <a:extLst>
              <a:ext uri="{FF2B5EF4-FFF2-40B4-BE49-F238E27FC236}">
                <a16:creationId xmlns:a16="http://schemas.microsoft.com/office/drawing/2014/main" id="{05B45A38-A25C-4735-A6FC-A4D3AD334492}"/>
              </a:ext>
            </a:extLst>
          </p:cNvPr>
          <p:cNvSpPr txBox="1">
            <a:spLocks/>
          </p:cNvSpPr>
          <p:nvPr/>
        </p:nvSpPr>
        <p:spPr>
          <a:xfrm>
            <a:off x="558298" y="6553200"/>
            <a:ext cx="4975727" cy="1772108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514344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72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44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16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689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861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33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05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377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q"/>
            </a:pPr>
            <a:r>
              <a:rPr lang="fr-FR" sz="1200" dirty="0">
                <a:latin typeface="OpenDyslexicAlta" panose="00000800000000000000" pitchFamily="50" charset="0"/>
              </a:rPr>
              <a:t>Je sais ce qu’est un centre ville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sz="1200" dirty="0">
                <a:latin typeface="OpenDyslexicAlta" panose="00000800000000000000" pitchFamily="50" charset="0"/>
              </a:rPr>
              <a:t>Je sais ce que l’on peut trouver dans un centre ville.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sz="1200" dirty="0">
                <a:latin typeface="OpenDyslexicAlta" panose="00000800000000000000" pitchFamily="50" charset="0"/>
              </a:rPr>
              <a:t>Je connais les 4 points cardinaux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sz="1200" dirty="0">
                <a:latin typeface="OpenDyslexicAlta" panose="00000800000000000000" pitchFamily="50" charset="0"/>
              </a:rPr>
              <a:t>Je sais me déplacer sur un plan d’un centre ville (aller de A vers B et dire les rues et où je tourne)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sz="1200" dirty="0">
                <a:latin typeface="OpenDyslexicAlta" panose="00000800000000000000" pitchFamily="50" charset="0"/>
              </a:rPr>
              <a:t>Je sais dire ou se trouve chaque lieu en utilisant le quadrillage.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sz="1200" dirty="0">
                <a:latin typeface="OpenDyslexicAlta" panose="00000800000000000000" pitchFamily="50" charset="0"/>
              </a:rPr>
              <a:t>Je sais placer Lyon et Paris sur la carte de France et je sais nommé 2 monuments de Lyon.</a:t>
            </a:r>
            <a:endParaRPr lang="fr-FR" sz="1400" dirty="0">
              <a:latin typeface="OpenDyslexicAlta" panose="00000800000000000000" pitchFamily="50" charset="0"/>
            </a:endParaRPr>
          </a:p>
        </p:txBody>
      </p:sp>
      <p:sp>
        <p:nvSpPr>
          <p:cNvPr id="38" name="Sous-titre 2">
            <a:extLst>
              <a:ext uri="{FF2B5EF4-FFF2-40B4-BE49-F238E27FC236}">
                <a16:creationId xmlns:a16="http://schemas.microsoft.com/office/drawing/2014/main" id="{EDEB7C79-51DD-425C-A358-7DE388E041F3}"/>
              </a:ext>
            </a:extLst>
          </p:cNvPr>
          <p:cNvSpPr txBox="1">
            <a:spLocks/>
          </p:cNvSpPr>
          <p:nvPr/>
        </p:nvSpPr>
        <p:spPr>
          <a:xfrm>
            <a:off x="64544" y="5094922"/>
            <a:ext cx="6688409" cy="139483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514344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72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44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16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689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861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33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05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377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 dirty="0">
                <a:latin typeface="Averia" panose="02000603000000000004" pitchFamily="2" charset="0"/>
              </a:rPr>
              <a:t>Le Lexique 2</a:t>
            </a:r>
          </a:p>
          <a:p>
            <a:pPr algn="l"/>
            <a:endParaRPr lang="fr-FR" sz="1400" dirty="0">
              <a:latin typeface="Averia" panose="02000603000000000004" pitchFamily="2" charset="0"/>
            </a:endParaRPr>
          </a:p>
          <a:p>
            <a:pPr algn="l"/>
            <a:endParaRPr lang="fr-FR" sz="1400" dirty="0">
              <a:latin typeface="Averia" panose="02000603000000000004" pitchFamily="2" charset="0"/>
            </a:endParaRPr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DECBAF85-A884-4D8D-A3A0-0434053DEE4E}"/>
              </a:ext>
            </a:extLst>
          </p:cNvPr>
          <p:cNvSpPr txBox="1">
            <a:spLocks/>
          </p:cNvSpPr>
          <p:nvPr/>
        </p:nvSpPr>
        <p:spPr>
          <a:xfrm>
            <a:off x="153376" y="841344"/>
            <a:ext cx="6510744" cy="2791007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514344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72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44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16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689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861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33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05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377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 dirty="0">
                <a:latin typeface="Averia" panose="02000603000000000004" pitchFamily="2" charset="0"/>
              </a:rPr>
              <a:t>1. Se repérer sur une carte</a:t>
            </a:r>
          </a:p>
          <a:p>
            <a:pPr algn="l"/>
            <a:endParaRPr lang="fr-FR" sz="400" dirty="0">
              <a:latin typeface="Averia" panose="02000603000000000004" pitchFamily="2" charset="0"/>
            </a:endParaRPr>
          </a:p>
          <a:p>
            <a:pPr algn="just"/>
            <a:endParaRPr lang="fr-FR" sz="1400" dirty="0">
              <a:latin typeface="Averia" panose="02000603000000000004" pitchFamily="2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9C602F4-1A65-473B-B8E9-8D8E1F98DB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3851" y="19050"/>
            <a:ext cx="4518239" cy="707961"/>
          </a:xfrm>
        </p:spPr>
        <p:txBody>
          <a:bodyPr>
            <a:normAutofit fontScale="90000"/>
          </a:bodyPr>
          <a:lstStyle/>
          <a:p>
            <a:r>
              <a:rPr lang="fr-FR" sz="3600" dirty="0">
                <a:latin typeface="Janda Apple Cobbler" panose="02000507000000020002" pitchFamily="2" charset="0"/>
              </a:rPr>
              <a:t>Se repérer en France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F8ABF44-D27B-4EF6-A3D4-0FCDD431A8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16200000">
            <a:off x="-254791" y="354170"/>
            <a:ext cx="896981" cy="258310"/>
          </a:xfr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r>
              <a:rPr lang="fr-FR" dirty="0">
                <a:latin typeface="Averia" panose="02000603000000000004" pitchFamily="2" charset="0"/>
              </a:rPr>
              <a:t>L’espace 2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BC7FF3C-54F0-4983-8B09-3448FE99C5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166" y="0"/>
            <a:ext cx="777907" cy="777907"/>
          </a:xfrm>
          <a:prstGeom prst="rect">
            <a:avLst/>
          </a:prstGeom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2F72C369-6BAC-4E13-BE39-E4EFA7E342E7}"/>
              </a:ext>
            </a:extLst>
          </p:cNvPr>
          <p:cNvSpPr txBox="1"/>
          <p:nvPr/>
        </p:nvSpPr>
        <p:spPr>
          <a:xfrm rot="16200000">
            <a:off x="211499" y="211820"/>
            <a:ext cx="6288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Cartoon Relief" panose="02000500000000000000" pitchFamily="2" charset="0"/>
                <a:cs typeface="Agent Orange" panose="00000400000000000000" pitchFamily="2" charset="0"/>
              </a:rPr>
              <a:t>Vidéo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15409030-B8E4-49DB-8108-423B47AADE90}"/>
              </a:ext>
            </a:extLst>
          </p:cNvPr>
          <p:cNvSpPr txBox="1"/>
          <p:nvPr/>
        </p:nvSpPr>
        <p:spPr>
          <a:xfrm>
            <a:off x="5534025" y="6879751"/>
            <a:ext cx="1428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Cartoon Relief" panose="02000500000000000000" pitchFamily="2" charset="0"/>
                <a:cs typeface="Agent Orange" panose="00000400000000000000" pitchFamily="2" charset="0"/>
              </a:rPr>
              <a:t>Jeu : Les pays frontaliers</a:t>
            </a:r>
          </a:p>
        </p:txBody>
      </p:sp>
      <p:sp>
        <p:nvSpPr>
          <p:cNvPr id="44" name="Espace réservé du contenu 2">
            <a:extLst>
              <a:ext uri="{FF2B5EF4-FFF2-40B4-BE49-F238E27FC236}">
                <a16:creationId xmlns:a16="http://schemas.microsoft.com/office/drawing/2014/main" id="{7AC9C4B6-6E85-4717-9556-6B2AC79C217B}"/>
              </a:ext>
            </a:extLst>
          </p:cNvPr>
          <p:cNvSpPr txBox="1">
            <a:spLocks/>
          </p:cNvSpPr>
          <p:nvPr/>
        </p:nvSpPr>
        <p:spPr>
          <a:xfrm>
            <a:off x="138924" y="6009458"/>
            <a:ext cx="1422466" cy="2579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latin typeface="Comic Sans MS" panose="030F0702030302020204" pitchFamily="66" charset="0"/>
              </a:rPr>
              <a:t>Légende</a:t>
            </a:r>
          </a:p>
        </p:txBody>
      </p:sp>
      <p:sp>
        <p:nvSpPr>
          <p:cNvPr id="47" name="Espace réservé du contenu 2">
            <a:extLst>
              <a:ext uri="{FF2B5EF4-FFF2-40B4-BE49-F238E27FC236}">
                <a16:creationId xmlns:a16="http://schemas.microsoft.com/office/drawing/2014/main" id="{BE187A44-9355-4C68-A9F9-6F543DA16B03}"/>
              </a:ext>
            </a:extLst>
          </p:cNvPr>
          <p:cNvSpPr txBox="1">
            <a:spLocks/>
          </p:cNvSpPr>
          <p:nvPr/>
        </p:nvSpPr>
        <p:spPr>
          <a:xfrm>
            <a:off x="138924" y="5417491"/>
            <a:ext cx="1422466" cy="2579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latin typeface="Comic Sans MS" panose="030F0702030302020204" pitchFamily="66" charset="0"/>
              </a:rPr>
              <a:t>Itinéraire</a:t>
            </a:r>
          </a:p>
        </p:txBody>
      </p:sp>
      <p:sp>
        <p:nvSpPr>
          <p:cNvPr id="48" name="Espace réservé du contenu 2">
            <a:extLst>
              <a:ext uri="{FF2B5EF4-FFF2-40B4-BE49-F238E27FC236}">
                <a16:creationId xmlns:a16="http://schemas.microsoft.com/office/drawing/2014/main" id="{0B015062-E14D-43DD-9080-73790B6EA783}"/>
              </a:ext>
            </a:extLst>
          </p:cNvPr>
          <p:cNvSpPr txBox="1">
            <a:spLocks/>
          </p:cNvSpPr>
          <p:nvPr/>
        </p:nvSpPr>
        <p:spPr>
          <a:xfrm>
            <a:off x="2331433" y="5422963"/>
            <a:ext cx="4387643" cy="4086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fr-FR" dirty="0">
                <a:latin typeface="Comic Sans MS" panose="030F0702030302020204" pitchFamily="66" charset="0"/>
              </a:rPr>
              <a:t>Signification des symboles (formes et couleurs) d’une carte ou d’un plan.</a:t>
            </a:r>
          </a:p>
        </p:txBody>
      </p:sp>
      <p:sp>
        <p:nvSpPr>
          <p:cNvPr id="50" name="Espace réservé du contenu 2">
            <a:extLst>
              <a:ext uri="{FF2B5EF4-FFF2-40B4-BE49-F238E27FC236}">
                <a16:creationId xmlns:a16="http://schemas.microsoft.com/office/drawing/2014/main" id="{A76DA809-35F4-4380-94FC-FF134F88F2B3}"/>
              </a:ext>
            </a:extLst>
          </p:cNvPr>
          <p:cNvSpPr txBox="1">
            <a:spLocks/>
          </p:cNvSpPr>
          <p:nvPr/>
        </p:nvSpPr>
        <p:spPr>
          <a:xfrm>
            <a:off x="2331434" y="5904953"/>
            <a:ext cx="4387644" cy="4674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fr-FR" sz="1300" dirty="0">
                <a:latin typeface="Comic Sans MS" panose="030F0702030302020204" pitchFamily="66" charset="0"/>
              </a:rPr>
              <a:t>Parcours fait par une personne pour aller d’un point à un autre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DF2A7D-464B-4903-873A-C9302A8BECE5}"/>
              </a:ext>
            </a:extLst>
          </p:cNvPr>
          <p:cNvSpPr/>
          <p:nvPr/>
        </p:nvSpPr>
        <p:spPr>
          <a:xfrm>
            <a:off x="2126529" y="5499425"/>
            <a:ext cx="106153" cy="10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F3156D-EB1B-4BD3-BF1B-9AA6E11EB36F}"/>
              </a:ext>
            </a:extLst>
          </p:cNvPr>
          <p:cNvSpPr/>
          <p:nvPr/>
        </p:nvSpPr>
        <p:spPr>
          <a:xfrm>
            <a:off x="1660142" y="5499425"/>
            <a:ext cx="106153" cy="10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6A97CA-7D7A-4717-8C68-B4EA670E4B8A}"/>
              </a:ext>
            </a:extLst>
          </p:cNvPr>
          <p:cNvSpPr/>
          <p:nvPr/>
        </p:nvSpPr>
        <p:spPr>
          <a:xfrm>
            <a:off x="2126529" y="6072081"/>
            <a:ext cx="106153" cy="10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5F42B0D-37E4-4E4B-AB7E-67489485AD8E}"/>
              </a:ext>
            </a:extLst>
          </p:cNvPr>
          <p:cNvSpPr/>
          <p:nvPr/>
        </p:nvSpPr>
        <p:spPr>
          <a:xfrm>
            <a:off x="1660142" y="6072081"/>
            <a:ext cx="106153" cy="10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Titre 1">
            <a:extLst>
              <a:ext uri="{FF2B5EF4-FFF2-40B4-BE49-F238E27FC236}">
                <a16:creationId xmlns:a16="http://schemas.microsoft.com/office/drawing/2014/main" id="{789FFB1C-678B-4904-9142-D3004CA9064B}"/>
              </a:ext>
            </a:extLst>
          </p:cNvPr>
          <p:cNvSpPr txBox="1">
            <a:spLocks/>
          </p:cNvSpPr>
          <p:nvPr/>
        </p:nvSpPr>
        <p:spPr>
          <a:xfrm rot="16200000">
            <a:off x="-563947" y="7203060"/>
            <a:ext cx="1772109" cy="472383"/>
          </a:xfrm>
          <a:prstGeom prst="rect">
            <a:avLst/>
          </a:prstGeom>
          <a:ln w="28575">
            <a:solidFill>
              <a:schemeClr val="tx1"/>
            </a:solidFill>
            <a:prstDash val="sysDot"/>
          </a:ln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51434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dirty="0">
                <a:latin typeface="Cartoon Relief" panose="02000500000000000000" pitchFamily="2" charset="0"/>
              </a:rPr>
              <a:t>Je me prépare au test 1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DEF60EDC-2F61-4D37-BD8C-759AFD0B7F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873" y="52939"/>
            <a:ext cx="691978" cy="689687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140C8626-1E63-4E96-B60A-C548BE20F9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16" y="4679925"/>
            <a:ext cx="1903382" cy="328980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Titre 1">
            <a:extLst>
              <a:ext uri="{FF2B5EF4-FFF2-40B4-BE49-F238E27FC236}">
                <a16:creationId xmlns:a16="http://schemas.microsoft.com/office/drawing/2014/main" id="{0453A578-B5F7-40E6-AB85-C01A82ACB776}"/>
              </a:ext>
            </a:extLst>
          </p:cNvPr>
          <p:cNvSpPr txBox="1">
            <a:spLocks/>
          </p:cNvSpPr>
          <p:nvPr/>
        </p:nvSpPr>
        <p:spPr>
          <a:xfrm rot="16200000">
            <a:off x="68999" y="8836143"/>
            <a:ext cx="1359135" cy="469874"/>
          </a:xfrm>
          <a:prstGeom prst="rect">
            <a:avLst/>
          </a:prstGeom>
          <a:ln w="28575">
            <a:solidFill>
              <a:schemeClr val="tx1"/>
            </a:solidFill>
            <a:prstDash val="sysDot"/>
          </a:ln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000" dirty="0">
                <a:latin typeface="Cartoon Relief" panose="02000500000000000000" pitchFamily="2" charset="0"/>
              </a:rPr>
              <a:t>Je me prépare au test 2</a:t>
            </a:r>
          </a:p>
        </p:txBody>
      </p:sp>
      <p:sp>
        <p:nvSpPr>
          <p:cNvPr id="23" name="Espace réservé du contenu 2">
            <a:extLst>
              <a:ext uri="{FF2B5EF4-FFF2-40B4-BE49-F238E27FC236}">
                <a16:creationId xmlns:a16="http://schemas.microsoft.com/office/drawing/2014/main" id="{67036C29-94A8-4C01-BF10-A653B200086F}"/>
              </a:ext>
            </a:extLst>
          </p:cNvPr>
          <p:cNvSpPr txBox="1">
            <a:spLocks/>
          </p:cNvSpPr>
          <p:nvPr/>
        </p:nvSpPr>
        <p:spPr>
          <a:xfrm>
            <a:off x="983505" y="8391513"/>
            <a:ext cx="5735572" cy="1344666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fr-FR" sz="1200" dirty="0">
                <a:latin typeface="OpenDyslexicAlta" panose="00000800000000000000" pitchFamily="50" charset="0"/>
              </a:rPr>
              <a:t>Je sais colorier proprement une carte.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1200" dirty="0">
                <a:latin typeface="OpenDyslexicAlta" panose="00000800000000000000" pitchFamily="50" charset="0"/>
              </a:rPr>
              <a:t>Je sais faire une légende de la carte.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1200" dirty="0">
                <a:latin typeface="OpenDyslexicAlta" panose="00000800000000000000" pitchFamily="50" charset="0"/>
              </a:rPr>
              <a:t>Je sais placer Les villes de Bordeaux, Toulouse, Montpellier.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1200" dirty="0">
                <a:latin typeface="OpenDyslexicAlta" panose="00000800000000000000" pitchFamily="50" charset="0"/>
              </a:rPr>
              <a:t>Je connais les mer et les océans autour de la France.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1200" dirty="0">
                <a:latin typeface="OpenDyslexicAlta" panose="00000800000000000000" pitchFamily="50" charset="0"/>
              </a:rPr>
              <a:t>Je connais la définition de légende, itinéraire et carte 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BF27726B-9BA6-4BB8-BD71-62F0F6B0D4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5364" y="7489460"/>
            <a:ext cx="828676" cy="828676"/>
          </a:xfrm>
          <a:prstGeom prst="rect">
            <a:avLst/>
          </a:prstGeom>
        </p:spPr>
      </p:pic>
      <p:pic>
        <p:nvPicPr>
          <p:cNvPr id="28" name="Picture 4" descr="Résultat de recherche d'images pour &quot;basilique fourvière&quot;">
            <a:extLst>
              <a:ext uri="{FF2B5EF4-FFF2-40B4-BE49-F238E27FC236}">
                <a16:creationId xmlns:a16="http://schemas.microsoft.com/office/drawing/2014/main" id="{5B93462B-E524-45B1-AE22-4A1DA37D4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43" y="3749757"/>
            <a:ext cx="1337935" cy="83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Résultat de recherche d'images pour &quot;place bellecour&quot;">
            <a:extLst>
              <a:ext uri="{FF2B5EF4-FFF2-40B4-BE49-F238E27FC236}">
                <a16:creationId xmlns:a16="http://schemas.microsoft.com/office/drawing/2014/main" id="{33FF565E-481C-42CE-9F1C-7E587151F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538" y="3752451"/>
            <a:ext cx="1227432" cy="81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BDBEC7AF-68EE-41F3-ADD5-2CA11A908E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3382" y="4674700"/>
            <a:ext cx="1903382" cy="328980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F58033C3-6296-4FAD-9B67-EE9BA5C5874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76358" y="3682727"/>
            <a:ext cx="992361" cy="1122370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3E4CC21D-DCC0-4D49-9E32-C236241D99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0848" y="4688716"/>
            <a:ext cx="1903382" cy="328980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9" name="Sous-titre 2">
            <a:extLst>
              <a:ext uri="{FF2B5EF4-FFF2-40B4-BE49-F238E27FC236}">
                <a16:creationId xmlns:a16="http://schemas.microsoft.com/office/drawing/2014/main" id="{179B6909-77AB-4A2F-B7E3-7DD080434A41}"/>
              </a:ext>
            </a:extLst>
          </p:cNvPr>
          <p:cNvSpPr txBox="1">
            <a:spLocks/>
          </p:cNvSpPr>
          <p:nvPr/>
        </p:nvSpPr>
        <p:spPr>
          <a:xfrm>
            <a:off x="41893" y="9359593"/>
            <a:ext cx="471735" cy="425246"/>
          </a:xfrm>
          <a:prstGeom prst="rect">
            <a:avLst/>
          </a:prstGeom>
          <a:noFill/>
          <a:ln w="1905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514344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72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44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16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689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861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33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05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377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latin typeface="Circulate (BRK)" pitchFamily="2" charset="0"/>
              </a:rPr>
              <a:t>1</a:t>
            </a:r>
          </a:p>
        </p:txBody>
      </p:sp>
      <p:pic>
        <p:nvPicPr>
          <p:cNvPr id="5" name="Picture 2" descr="insérer des lignes seyes | Lignes seyes, Ligne, Classeurdecole">
            <a:extLst>
              <a:ext uri="{FF2B5EF4-FFF2-40B4-BE49-F238E27FC236}">
                <a16:creationId xmlns:a16="http://schemas.microsoft.com/office/drawing/2014/main" id="{4C267E67-1DF7-4A04-82BE-8A65DF7D9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98" y="1519919"/>
            <a:ext cx="4873601" cy="202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736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B0D4C6C3-0E7D-49B7-BB85-4318222C8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07" y="92467"/>
            <a:ext cx="6735276" cy="2757952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4C008D39-FFF3-482D-B59B-EAD943F579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5223" y="4724789"/>
            <a:ext cx="1903382" cy="328980"/>
          </a:xfrm>
          <a:prstGeom prst="rect">
            <a:avLst/>
          </a:prstGeom>
          <a:ln w="1905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BC7FF3C-54F0-4983-8B09-3448FE99C5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97" y="92468"/>
            <a:ext cx="545708" cy="545708"/>
          </a:xfrm>
          <a:prstGeom prst="rect">
            <a:avLst/>
          </a:prstGeom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2F72C369-6BAC-4E13-BE39-E4EFA7E342E7}"/>
              </a:ext>
            </a:extLst>
          </p:cNvPr>
          <p:cNvSpPr txBox="1"/>
          <p:nvPr/>
        </p:nvSpPr>
        <p:spPr>
          <a:xfrm rot="5400000">
            <a:off x="5875966" y="4184226"/>
            <a:ext cx="9589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Cartoon Relief" panose="02000500000000000000" pitchFamily="2" charset="0"/>
                <a:cs typeface="Agent Orange" panose="00000400000000000000" pitchFamily="2" charset="0"/>
              </a:rPr>
              <a:t>Vidéo océan et mers 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15409030-B8E4-49DB-8108-423B47AADE90}"/>
              </a:ext>
            </a:extLst>
          </p:cNvPr>
          <p:cNvSpPr txBox="1"/>
          <p:nvPr/>
        </p:nvSpPr>
        <p:spPr>
          <a:xfrm rot="16200000">
            <a:off x="4632229" y="3111361"/>
            <a:ext cx="9589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Cartoon Relief" panose="02000500000000000000" pitchFamily="2" charset="0"/>
                <a:cs typeface="Agent Orange" panose="00000400000000000000" pitchFamily="2" charset="0"/>
              </a:rPr>
              <a:t>Jeu : Les mers et océans</a:t>
            </a:r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id="{3E4CC21D-DCC0-4D49-9E32-C236241D99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345" y="4724789"/>
            <a:ext cx="1903382" cy="328980"/>
          </a:xfrm>
          <a:prstGeom prst="rect">
            <a:avLst/>
          </a:prstGeom>
          <a:ln w="1905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0BFB698-27F5-41BF-B587-15A0C0A5F9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5018" y="3016114"/>
            <a:ext cx="967827" cy="958948"/>
          </a:xfrm>
          <a:prstGeom prst="rect">
            <a:avLst/>
          </a:prstGeom>
        </p:spPr>
      </p:pic>
      <p:sp>
        <p:nvSpPr>
          <p:cNvPr id="8" name="Sous-titre 2">
            <a:extLst>
              <a:ext uri="{FF2B5EF4-FFF2-40B4-BE49-F238E27FC236}">
                <a16:creationId xmlns:a16="http://schemas.microsoft.com/office/drawing/2014/main" id="{B7B95FA5-44E9-4C5F-A373-8613B1BD1262}"/>
              </a:ext>
            </a:extLst>
          </p:cNvPr>
          <p:cNvSpPr txBox="1">
            <a:spLocks/>
          </p:cNvSpPr>
          <p:nvPr/>
        </p:nvSpPr>
        <p:spPr>
          <a:xfrm>
            <a:off x="114231" y="48252"/>
            <a:ext cx="6671544" cy="2822673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514344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72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44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16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689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861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33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05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377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 dirty="0">
                <a:latin typeface="Averia" panose="02000603000000000004" pitchFamily="2" charset="0"/>
              </a:rPr>
              <a:t>2. Se repérer sur la carte de France</a:t>
            </a:r>
          </a:p>
          <a:p>
            <a:pPr algn="just"/>
            <a:endParaRPr lang="fr-FR" sz="800" dirty="0">
              <a:latin typeface="Averia" panose="02000603000000000004" pitchFamily="2" charset="0"/>
            </a:endParaRPr>
          </a:p>
          <a:p>
            <a:pPr algn="l"/>
            <a:endParaRPr lang="fr-FR" sz="1400" dirty="0">
              <a:latin typeface="Averia" panose="02000603000000000004" pitchFamily="2" charset="0"/>
            </a:endParaRPr>
          </a:p>
        </p:txBody>
      </p:sp>
      <p:sp>
        <p:nvSpPr>
          <p:cNvPr id="35" name="Sous-titre 2">
            <a:extLst>
              <a:ext uri="{FF2B5EF4-FFF2-40B4-BE49-F238E27FC236}">
                <a16:creationId xmlns:a16="http://schemas.microsoft.com/office/drawing/2014/main" id="{3B151D69-D249-4790-B61F-8D67A18BFEA6}"/>
              </a:ext>
            </a:extLst>
          </p:cNvPr>
          <p:cNvSpPr txBox="1">
            <a:spLocks/>
          </p:cNvSpPr>
          <p:nvPr/>
        </p:nvSpPr>
        <p:spPr>
          <a:xfrm>
            <a:off x="6336977" y="39189"/>
            <a:ext cx="471735" cy="425246"/>
          </a:xfrm>
          <a:prstGeom prst="rect">
            <a:avLst/>
          </a:prstGeom>
          <a:noFill/>
          <a:ln w="1905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514344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72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44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16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689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861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33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05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377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latin typeface="Circulate (BRK)" pitchFamily="2" charset="0"/>
              </a:rPr>
              <a:t>2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F40871E-1B2A-4633-A7A7-C05A5DBBA7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345" y="3016114"/>
            <a:ext cx="4410969" cy="1617527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CB85B1AF-A48A-4CC9-BD69-07431A58D6AA}"/>
              </a:ext>
            </a:extLst>
          </p:cNvPr>
          <p:cNvSpPr/>
          <p:nvPr/>
        </p:nvSpPr>
        <p:spPr>
          <a:xfrm>
            <a:off x="226345" y="4724789"/>
            <a:ext cx="3702260" cy="3289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0D6610E7-AE70-4EA3-968D-B4A6A5AD95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2665" y="4120251"/>
            <a:ext cx="958949" cy="958949"/>
          </a:xfrm>
          <a:prstGeom prst="rect">
            <a:avLst/>
          </a:prstGeom>
        </p:spPr>
      </p:pic>
      <p:sp>
        <p:nvSpPr>
          <p:cNvPr id="26" name="Sous-titre 2">
            <a:extLst>
              <a:ext uri="{FF2B5EF4-FFF2-40B4-BE49-F238E27FC236}">
                <a16:creationId xmlns:a16="http://schemas.microsoft.com/office/drawing/2014/main" id="{9BED5682-CB80-4339-9371-D0D7B440BCCB}"/>
              </a:ext>
            </a:extLst>
          </p:cNvPr>
          <p:cNvSpPr txBox="1">
            <a:spLocks/>
          </p:cNvSpPr>
          <p:nvPr/>
        </p:nvSpPr>
        <p:spPr>
          <a:xfrm>
            <a:off x="114231" y="5170347"/>
            <a:ext cx="6656708" cy="208826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514344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72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44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16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689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861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33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05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377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 dirty="0">
                <a:latin typeface="Averia" panose="02000603000000000004" pitchFamily="2" charset="0"/>
              </a:rPr>
              <a:t>Le Lexique 3 </a:t>
            </a:r>
          </a:p>
          <a:p>
            <a:pPr algn="l"/>
            <a:endParaRPr lang="fr-FR" sz="1400" dirty="0">
              <a:latin typeface="Averia" panose="02000603000000000004" pitchFamily="2" charset="0"/>
            </a:endParaRPr>
          </a:p>
          <a:p>
            <a:pPr algn="l"/>
            <a:endParaRPr lang="fr-FR" sz="1400" dirty="0">
              <a:latin typeface="Averia" panose="02000603000000000004" pitchFamily="2" charset="0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8CACABEB-49B2-4991-A113-4DCB7C246071}"/>
              </a:ext>
            </a:extLst>
          </p:cNvPr>
          <p:cNvSpPr/>
          <p:nvPr/>
        </p:nvSpPr>
        <p:spPr>
          <a:xfrm>
            <a:off x="1784326" y="5574850"/>
            <a:ext cx="106153" cy="10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AA81795E-A8D7-458A-BD98-8BC3A8F962B7}"/>
              </a:ext>
            </a:extLst>
          </p:cNvPr>
          <p:cNvSpPr/>
          <p:nvPr/>
        </p:nvSpPr>
        <p:spPr>
          <a:xfrm>
            <a:off x="1370190" y="5574850"/>
            <a:ext cx="106153" cy="10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8A85DDBC-22D6-44C5-8A45-C9601FA9FCC7}"/>
              </a:ext>
            </a:extLst>
          </p:cNvPr>
          <p:cNvSpPr/>
          <p:nvPr/>
        </p:nvSpPr>
        <p:spPr>
          <a:xfrm>
            <a:off x="1784326" y="5873183"/>
            <a:ext cx="106153" cy="10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116194C2-EEFE-464F-81DE-938AC84C968E}"/>
              </a:ext>
            </a:extLst>
          </p:cNvPr>
          <p:cNvSpPr/>
          <p:nvPr/>
        </p:nvSpPr>
        <p:spPr>
          <a:xfrm>
            <a:off x="1370190" y="5873183"/>
            <a:ext cx="106153" cy="10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D8A86C4A-FFAA-4D44-9252-050FA4B1D290}"/>
              </a:ext>
            </a:extLst>
          </p:cNvPr>
          <p:cNvSpPr/>
          <p:nvPr/>
        </p:nvSpPr>
        <p:spPr>
          <a:xfrm>
            <a:off x="1784326" y="6212131"/>
            <a:ext cx="106153" cy="10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9A3225B0-159D-4838-8DE5-3E0911AFB035}"/>
              </a:ext>
            </a:extLst>
          </p:cNvPr>
          <p:cNvSpPr/>
          <p:nvPr/>
        </p:nvSpPr>
        <p:spPr>
          <a:xfrm>
            <a:off x="1370190" y="6212131"/>
            <a:ext cx="106153" cy="10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65103AB4-7BF1-44F8-95B6-15C64406EFF5}"/>
              </a:ext>
            </a:extLst>
          </p:cNvPr>
          <p:cNvSpPr/>
          <p:nvPr/>
        </p:nvSpPr>
        <p:spPr>
          <a:xfrm>
            <a:off x="1769921" y="6546464"/>
            <a:ext cx="106153" cy="10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9BEC3D2D-08BD-4212-9D84-40E815056667}"/>
              </a:ext>
            </a:extLst>
          </p:cNvPr>
          <p:cNvSpPr/>
          <p:nvPr/>
        </p:nvSpPr>
        <p:spPr>
          <a:xfrm>
            <a:off x="1355785" y="6546464"/>
            <a:ext cx="106153" cy="10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9778096B-4FFB-477B-8425-03C97A8CFF6C}"/>
              </a:ext>
            </a:extLst>
          </p:cNvPr>
          <p:cNvSpPr/>
          <p:nvPr/>
        </p:nvSpPr>
        <p:spPr>
          <a:xfrm>
            <a:off x="1769921" y="6976047"/>
            <a:ext cx="106153" cy="10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19899154-239B-4C8D-89BF-07C03CFA1A55}"/>
              </a:ext>
            </a:extLst>
          </p:cNvPr>
          <p:cNvSpPr/>
          <p:nvPr/>
        </p:nvSpPr>
        <p:spPr>
          <a:xfrm>
            <a:off x="1355785" y="6880797"/>
            <a:ext cx="106153" cy="10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Espace réservé du contenu 2">
            <a:extLst>
              <a:ext uri="{FF2B5EF4-FFF2-40B4-BE49-F238E27FC236}">
                <a16:creationId xmlns:a16="http://schemas.microsoft.com/office/drawing/2014/main" id="{051B28F7-9895-4DFE-B7F6-0E99277A8A29}"/>
              </a:ext>
            </a:extLst>
          </p:cNvPr>
          <p:cNvSpPr txBox="1">
            <a:spLocks/>
          </p:cNvSpPr>
          <p:nvPr/>
        </p:nvSpPr>
        <p:spPr>
          <a:xfrm>
            <a:off x="235128" y="5789905"/>
            <a:ext cx="1016775" cy="226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514344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72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44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16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689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861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33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05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377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>
                <a:latin typeface="Comic Sans MS" panose="030F0702030302020204" pitchFamily="66" charset="0"/>
              </a:rPr>
              <a:t>Océan</a:t>
            </a:r>
            <a:endParaRPr lang="fr-FR" sz="1200" dirty="0">
              <a:latin typeface="Comic Sans MS" panose="030F0702030302020204" pitchFamily="66" charset="0"/>
            </a:endParaRPr>
          </a:p>
        </p:txBody>
      </p:sp>
      <p:sp>
        <p:nvSpPr>
          <p:cNvPr id="98" name="Espace réservé du contenu 2">
            <a:extLst>
              <a:ext uri="{FF2B5EF4-FFF2-40B4-BE49-F238E27FC236}">
                <a16:creationId xmlns:a16="http://schemas.microsoft.com/office/drawing/2014/main" id="{96ED0ED7-998C-45C6-BAE1-9F8E9A0E1467}"/>
              </a:ext>
            </a:extLst>
          </p:cNvPr>
          <p:cNvSpPr txBox="1">
            <a:spLocks/>
          </p:cNvSpPr>
          <p:nvPr/>
        </p:nvSpPr>
        <p:spPr>
          <a:xfrm>
            <a:off x="235128" y="6490794"/>
            <a:ext cx="1016775" cy="226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1200" dirty="0">
                <a:latin typeface="Comic Sans MS" panose="030F0702030302020204" pitchFamily="66" charset="0"/>
              </a:rPr>
              <a:t>Population</a:t>
            </a:r>
          </a:p>
        </p:txBody>
      </p:sp>
      <p:sp>
        <p:nvSpPr>
          <p:cNvPr id="99" name="Espace réservé du contenu 2">
            <a:extLst>
              <a:ext uri="{FF2B5EF4-FFF2-40B4-BE49-F238E27FC236}">
                <a16:creationId xmlns:a16="http://schemas.microsoft.com/office/drawing/2014/main" id="{35097163-03A3-4103-8641-76989A78167A}"/>
              </a:ext>
            </a:extLst>
          </p:cNvPr>
          <p:cNvSpPr txBox="1">
            <a:spLocks/>
          </p:cNvSpPr>
          <p:nvPr/>
        </p:nvSpPr>
        <p:spPr>
          <a:xfrm>
            <a:off x="235128" y="6159047"/>
            <a:ext cx="1016775" cy="226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1200" dirty="0">
                <a:latin typeface="Comic Sans MS" panose="030F0702030302020204" pitchFamily="66" charset="0"/>
              </a:rPr>
              <a:t>Littoral</a:t>
            </a:r>
          </a:p>
        </p:txBody>
      </p:sp>
      <p:sp>
        <p:nvSpPr>
          <p:cNvPr id="100" name="Espace réservé du contenu 2">
            <a:extLst>
              <a:ext uri="{FF2B5EF4-FFF2-40B4-BE49-F238E27FC236}">
                <a16:creationId xmlns:a16="http://schemas.microsoft.com/office/drawing/2014/main" id="{3996A298-0C62-4E4B-A95C-AA6AE05B2B56}"/>
              </a:ext>
            </a:extLst>
          </p:cNvPr>
          <p:cNvSpPr txBox="1">
            <a:spLocks/>
          </p:cNvSpPr>
          <p:nvPr/>
        </p:nvSpPr>
        <p:spPr>
          <a:xfrm>
            <a:off x="235128" y="6835324"/>
            <a:ext cx="1016775" cy="226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1200" dirty="0">
                <a:latin typeface="Comic Sans MS" panose="030F0702030302020204" pitchFamily="66" charset="0"/>
              </a:rPr>
              <a:t>Répartition</a:t>
            </a:r>
          </a:p>
        </p:txBody>
      </p:sp>
      <p:sp>
        <p:nvSpPr>
          <p:cNvPr id="101" name="Espace réservé du contenu 2">
            <a:extLst>
              <a:ext uri="{FF2B5EF4-FFF2-40B4-BE49-F238E27FC236}">
                <a16:creationId xmlns:a16="http://schemas.microsoft.com/office/drawing/2014/main" id="{1AF7BB5B-2408-4E9E-B194-2BC598C6983B}"/>
              </a:ext>
            </a:extLst>
          </p:cNvPr>
          <p:cNvSpPr txBox="1">
            <a:spLocks/>
          </p:cNvSpPr>
          <p:nvPr/>
        </p:nvSpPr>
        <p:spPr>
          <a:xfrm>
            <a:off x="235128" y="5464426"/>
            <a:ext cx="1016775" cy="226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1200" dirty="0">
                <a:latin typeface="Comic Sans MS" panose="030F0702030302020204" pitchFamily="66" charset="0"/>
              </a:rPr>
              <a:t>Mer</a:t>
            </a:r>
          </a:p>
        </p:txBody>
      </p:sp>
      <p:sp>
        <p:nvSpPr>
          <p:cNvPr id="102" name="Espace réservé du contenu 2">
            <a:extLst>
              <a:ext uri="{FF2B5EF4-FFF2-40B4-BE49-F238E27FC236}">
                <a16:creationId xmlns:a16="http://schemas.microsoft.com/office/drawing/2014/main" id="{746EC577-D0AA-4026-95B8-9A09EFB7526C}"/>
              </a:ext>
            </a:extLst>
          </p:cNvPr>
          <p:cNvSpPr txBox="1">
            <a:spLocks/>
          </p:cNvSpPr>
          <p:nvPr/>
        </p:nvSpPr>
        <p:spPr>
          <a:xfrm>
            <a:off x="1984424" y="5497020"/>
            <a:ext cx="4660978" cy="2263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fr-FR" sz="1200" dirty="0">
                <a:latin typeface="Comic Sans MS" panose="030F0702030302020204" pitchFamily="66" charset="0"/>
              </a:rPr>
              <a:t>Qui se rapporte au bord de mer.</a:t>
            </a:r>
          </a:p>
        </p:txBody>
      </p:sp>
      <p:sp>
        <p:nvSpPr>
          <p:cNvPr id="103" name="Espace réservé du contenu 2">
            <a:extLst>
              <a:ext uri="{FF2B5EF4-FFF2-40B4-BE49-F238E27FC236}">
                <a16:creationId xmlns:a16="http://schemas.microsoft.com/office/drawing/2014/main" id="{AA61CE5A-EBE6-474B-8E61-D58356348E65}"/>
              </a:ext>
            </a:extLst>
          </p:cNvPr>
          <p:cNvSpPr txBox="1">
            <a:spLocks/>
          </p:cNvSpPr>
          <p:nvPr/>
        </p:nvSpPr>
        <p:spPr>
          <a:xfrm>
            <a:off x="1986034" y="5802758"/>
            <a:ext cx="4660976" cy="2263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fr-FR" sz="1200" dirty="0">
                <a:latin typeface="Comic Sans MS" panose="030F0702030302020204" pitchFamily="66" charset="0"/>
              </a:rPr>
              <a:t>Façon dont sont positionnés des éléments dans l’espace.</a:t>
            </a:r>
          </a:p>
        </p:txBody>
      </p:sp>
      <p:sp>
        <p:nvSpPr>
          <p:cNvPr id="104" name="Espace réservé du contenu 2">
            <a:extLst>
              <a:ext uri="{FF2B5EF4-FFF2-40B4-BE49-F238E27FC236}">
                <a16:creationId xmlns:a16="http://schemas.microsoft.com/office/drawing/2014/main" id="{E239A48C-5B50-46A2-AF4E-19180AC3F087}"/>
              </a:ext>
            </a:extLst>
          </p:cNvPr>
          <p:cNvSpPr txBox="1">
            <a:spLocks/>
          </p:cNvSpPr>
          <p:nvPr/>
        </p:nvSpPr>
        <p:spPr>
          <a:xfrm>
            <a:off x="1976641" y="6431934"/>
            <a:ext cx="4660976" cy="3955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fr-FR" sz="1100" dirty="0">
                <a:latin typeface="Comic Sans MS" panose="030F0702030302020204" pitchFamily="66" charset="0"/>
              </a:rPr>
              <a:t>Vaste étendue d’eau salée qui occupe la plus grande partie de la terre.</a:t>
            </a:r>
          </a:p>
        </p:txBody>
      </p:sp>
      <p:sp>
        <p:nvSpPr>
          <p:cNvPr id="105" name="Espace réservé du contenu 2">
            <a:extLst>
              <a:ext uri="{FF2B5EF4-FFF2-40B4-BE49-F238E27FC236}">
                <a16:creationId xmlns:a16="http://schemas.microsoft.com/office/drawing/2014/main" id="{6D2D7049-C8B0-42E0-A599-621DE23932FE}"/>
              </a:ext>
            </a:extLst>
          </p:cNvPr>
          <p:cNvSpPr txBox="1">
            <a:spLocks/>
          </p:cNvSpPr>
          <p:nvPr/>
        </p:nvSpPr>
        <p:spPr>
          <a:xfrm>
            <a:off x="1976642" y="6117346"/>
            <a:ext cx="4660976" cy="2263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fr-FR" sz="1200" dirty="0">
                <a:latin typeface="Comic Sans MS" panose="030F0702030302020204" pitchFamily="66" charset="0"/>
              </a:rPr>
              <a:t>Ensemble des personnes présentes dans un lieu</a:t>
            </a:r>
          </a:p>
        </p:txBody>
      </p:sp>
      <p:sp>
        <p:nvSpPr>
          <p:cNvPr id="106" name="Espace réservé du contenu 2">
            <a:extLst>
              <a:ext uri="{FF2B5EF4-FFF2-40B4-BE49-F238E27FC236}">
                <a16:creationId xmlns:a16="http://schemas.microsoft.com/office/drawing/2014/main" id="{E174FDF2-9261-471D-82B1-87C52F30511B}"/>
              </a:ext>
            </a:extLst>
          </p:cNvPr>
          <p:cNvSpPr txBox="1">
            <a:spLocks/>
          </p:cNvSpPr>
          <p:nvPr/>
        </p:nvSpPr>
        <p:spPr>
          <a:xfrm>
            <a:off x="1976641" y="6918632"/>
            <a:ext cx="4660976" cy="2263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fr-FR" sz="1200" dirty="0">
                <a:latin typeface="Comic Sans MS" panose="030F0702030302020204" pitchFamily="66" charset="0"/>
              </a:rPr>
              <a:t>Etendue d’eau salée qui occupe une partie de la terre. </a:t>
            </a:r>
          </a:p>
        </p:txBody>
      </p:sp>
      <p:sp>
        <p:nvSpPr>
          <p:cNvPr id="108" name="Titre 1">
            <a:extLst>
              <a:ext uri="{FF2B5EF4-FFF2-40B4-BE49-F238E27FC236}">
                <a16:creationId xmlns:a16="http://schemas.microsoft.com/office/drawing/2014/main" id="{D0BA36B9-E15F-45BC-B792-72619F664320}"/>
              </a:ext>
            </a:extLst>
          </p:cNvPr>
          <p:cNvSpPr txBox="1">
            <a:spLocks/>
          </p:cNvSpPr>
          <p:nvPr/>
        </p:nvSpPr>
        <p:spPr>
          <a:xfrm rot="16200000">
            <a:off x="910911" y="8379383"/>
            <a:ext cx="2486855" cy="469874"/>
          </a:xfrm>
          <a:prstGeom prst="rect">
            <a:avLst/>
          </a:prstGeom>
          <a:ln w="28575">
            <a:solidFill>
              <a:schemeClr val="tx1"/>
            </a:solidFill>
            <a:prstDash val="sysDot"/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000" dirty="0">
                <a:latin typeface="Cartoon Relief" panose="02000500000000000000" pitchFamily="2" charset="0"/>
              </a:rPr>
              <a:t>Je me prépare au test 3</a:t>
            </a:r>
          </a:p>
        </p:txBody>
      </p:sp>
      <p:sp>
        <p:nvSpPr>
          <p:cNvPr id="110" name="Espace réservé du contenu 2">
            <a:extLst>
              <a:ext uri="{FF2B5EF4-FFF2-40B4-BE49-F238E27FC236}">
                <a16:creationId xmlns:a16="http://schemas.microsoft.com/office/drawing/2014/main" id="{A6114BB7-5A74-41F5-87BA-C382E2978BE8}"/>
              </a:ext>
            </a:extLst>
          </p:cNvPr>
          <p:cNvSpPr txBox="1">
            <a:spLocks/>
          </p:cNvSpPr>
          <p:nvPr/>
        </p:nvSpPr>
        <p:spPr>
          <a:xfrm>
            <a:off x="2402006" y="7370893"/>
            <a:ext cx="4299756" cy="248685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fr-FR" sz="1400" dirty="0">
                <a:latin typeface="OpenDyslexicAlta" panose="00000800000000000000" pitchFamily="50" charset="0"/>
              </a:rPr>
              <a:t>Je sais où s’installe la population.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1400" dirty="0">
                <a:latin typeface="OpenDyslexicAlta" panose="00000800000000000000" pitchFamily="50" charset="0"/>
              </a:rPr>
              <a:t>Je connais la définition des mots littoraux, répartition, océans, mers.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1400" dirty="0">
                <a:latin typeface="OpenDyslexicAlta" panose="00000800000000000000" pitchFamily="50" charset="0"/>
              </a:rPr>
              <a:t>Je sais placer les océans du monde et les mers autour de la France.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1400" dirty="0">
                <a:latin typeface="OpenDyslexicAlta" panose="00000800000000000000" pitchFamily="50" charset="0"/>
              </a:rPr>
              <a:t>Je sais pourquoi les gens s’installent sur les littoraux mais pas dans certains endroits du monde.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1400" dirty="0">
                <a:latin typeface="OpenDyslexicAlta" panose="00000800000000000000" pitchFamily="50" charset="0"/>
              </a:rPr>
              <a:t>Je sais identifier les continents sur la terre.</a:t>
            </a:r>
          </a:p>
        </p:txBody>
      </p:sp>
      <p:pic>
        <p:nvPicPr>
          <p:cNvPr id="111" name="Image 110">
            <a:extLst>
              <a:ext uri="{FF2B5EF4-FFF2-40B4-BE49-F238E27FC236}">
                <a16:creationId xmlns:a16="http://schemas.microsoft.com/office/drawing/2014/main" id="{43A84831-0D70-4F41-854A-04C6A1F302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4734" y="8994188"/>
            <a:ext cx="808793" cy="798838"/>
          </a:xfrm>
          <a:prstGeom prst="rect">
            <a:avLst/>
          </a:prstGeom>
        </p:spPr>
      </p:pic>
      <p:sp>
        <p:nvSpPr>
          <p:cNvPr id="113" name="ZoneTexte 112">
            <a:extLst>
              <a:ext uri="{FF2B5EF4-FFF2-40B4-BE49-F238E27FC236}">
                <a16:creationId xmlns:a16="http://schemas.microsoft.com/office/drawing/2014/main" id="{AFD95077-BD33-4295-BB8A-447502AD8168}"/>
              </a:ext>
            </a:extLst>
          </p:cNvPr>
          <p:cNvSpPr txBox="1"/>
          <p:nvPr/>
        </p:nvSpPr>
        <p:spPr>
          <a:xfrm>
            <a:off x="0" y="8612734"/>
            <a:ext cx="1876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Cartoon Relief" panose="02000500000000000000" pitchFamily="2" charset="0"/>
                <a:cs typeface="Agent Orange" panose="00000400000000000000" pitchFamily="2" charset="0"/>
              </a:rPr>
              <a:t>Jeu : océans et continents</a:t>
            </a:r>
          </a:p>
        </p:txBody>
      </p:sp>
      <p:sp>
        <p:nvSpPr>
          <p:cNvPr id="115" name="ZoneTexte 114">
            <a:extLst>
              <a:ext uri="{FF2B5EF4-FFF2-40B4-BE49-F238E27FC236}">
                <a16:creationId xmlns:a16="http://schemas.microsoft.com/office/drawing/2014/main" id="{6D56E317-14A5-4745-AA89-4584AE7DEBD7}"/>
              </a:ext>
            </a:extLst>
          </p:cNvPr>
          <p:cNvSpPr txBox="1"/>
          <p:nvPr/>
        </p:nvSpPr>
        <p:spPr>
          <a:xfrm>
            <a:off x="43327" y="7288844"/>
            <a:ext cx="1876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Cartoon Relief" panose="02000500000000000000" pitchFamily="2" charset="0"/>
                <a:cs typeface="Agent Orange" panose="00000400000000000000" pitchFamily="2" charset="0"/>
              </a:rPr>
              <a:t>Vidéo : océans et continents</a:t>
            </a:r>
          </a:p>
        </p:txBody>
      </p:sp>
      <p:pic>
        <p:nvPicPr>
          <p:cNvPr id="116" name="Image 115">
            <a:extLst>
              <a:ext uri="{FF2B5EF4-FFF2-40B4-BE49-F238E27FC236}">
                <a16:creationId xmlns:a16="http://schemas.microsoft.com/office/drawing/2014/main" id="{F7A999C7-E5E9-46EA-BC1B-242554855C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9603" y="7641184"/>
            <a:ext cx="899053" cy="89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507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insérer des lignes seyes | Lignes seyes, Ligne, Classeurdecole">
            <a:extLst>
              <a:ext uri="{FF2B5EF4-FFF2-40B4-BE49-F238E27FC236}">
                <a16:creationId xmlns:a16="http://schemas.microsoft.com/office/drawing/2014/main" id="{E0B5297F-75EF-44F1-B4BA-71628F77A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229" y="2231212"/>
            <a:ext cx="4873601" cy="202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insérer des lignes seyes | Lignes seyes, Ligne, Classeurdecole">
            <a:extLst>
              <a:ext uri="{FF2B5EF4-FFF2-40B4-BE49-F238E27FC236}">
                <a16:creationId xmlns:a16="http://schemas.microsoft.com/office/drawing/2014/main" id="{7D542294-9E45-46B6-92FB-E01FA0C0C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24" y="2231212"/>
            <a:ext cx="4873601" cy="202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nsérer des lignes seyes | Lignes seyes, Ligne, Classeurdecole">
            <a:extLst>
              <a:ext uri="{FF2B5EF4-FFF2-40B4-BE49-F238E27FC236}">
                <a16:creationId xmlns:a16="http://schemas.microsoft.com/office/drawing/2014/main" id="{212BF6D9-9F7C-4920-A5A6-DD42B97BE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229" y="442715"/>
            <a:ext cx="4873601" cy="202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ous-titre 2">
            <a:extLst>
              <a:ext uri="{FF2B5EF4-FFF2-40B4-BE49-F238E27FC236}">
                <a16:creationId xmlns:a16="http://schemas.microsoft.com/office/drawing/2014/main" id="{B7B95FA5-44E9-4C5F-A373-8613B1BD1262}"/>
              </a:ext>
            </a:extLst>
          </p:cNvPr>
          <p:cNvSpPr txBox="1">
            <a:spLocks/>
          </p:cNvSpPr>
          <p:nvPr/>
        </p:nvSpPr>
        <p:spPr>
          <a:xfrm>
            <a:off x="71170" y="124452"/>
            <a:ext cx="6714605" cy="410418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514344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72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44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16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689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861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33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05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377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 dirty="0">
                <a:latin typeface="Averia" panose="02000603000000000004" pitchFamily="2" charset="0"/>
              </a:rPr>
              <a:t>3. La répartition de la population dans le monde</a:t>
            </a:r>
            <a:endParaRPr lang="fr-FR" sz="800" dirty="0">
              <a:latin typeface="Averia" panose="02000603000000000004" pitchFamily="2" charset="0"/>
            </a:endParaRPr>
          </a:p>
          <a:p>
            <a:pPr algn="l"/>
            <a:endParaRPr lang="fr-FR" sz="1400" dirty="0">
              <a:latin typeface="Averia" panose="02000603000000000004" pitchFamily="2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BC7FF3C-54F0-4983-8B09-3448FE99C5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335" y="4418425"/>
            <a:ext cx="623368" cy="623368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9BA9BD74-0E35-47FF-BEB6-C57318CAAE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484" y="4470050"/>
            <a:ext cx="537644" cy="625167"/>
          </a:xfrm>
          <a:prstGeom prst="rect">
            <a:avLst/>
          </a:prstGeom>
        </p:spPr>
      </p:pic>
      <p:sp>
        <p:nvSpPr>
          <p:cNvPr id="35" name="Sous-titre 2">
            <a:extLst>
              <a:ext uri="{FF2B5EF4-FFF2-40B4-BE49-F238E27FC236}">
                <a16:creationId xmlns:a16="http://schemas.microsoft.com/office/drawing/2014/main" id="{3B151D69-D249-4790-B61F-8D67A18BFEA6}"/>
              </a:ext>
            </a:extLst>
          </p:cNvPr>
          <p:cNvSpPr txBox="1">
            <a:spLocks/>
          </p:cNvSpPr>
          <p:nvPr/>
        </p:nvSpPr>
        <p:spPr>
          <a:xfrm>
            <a:off x="6350152" y="85725"/>
            <a:ext cx="471735" cy="425246"/>
          </a:xfrm>
          <a:prstGeom prst="rect">
            <a:avLst/>
          </a:prstGeom>
          <a:noFill/>
          <a:ln w="1905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514344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72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44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16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689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861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33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05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377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latin typeface="Circulate (BRK)" pitchFamily="2" charset="0"/>
              </a:rPr>
              <a:t>3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FB4A7AD-392F-420A-B84F-737C9469190D}"/>
              </a:ext>
            </a:extLst>
          </p:cNvPr>
          <p:cNvSpPr txBox="1">
            <a:spLocks/>
          </p:cNvSpPr>
          <p:nvPr/>
        </p:nvSpPr>
        <p:spPr>
          <a:xfrm>
            <a:off x="93228" y="4486275"/>
            <a:ext cx="4745472" cy="512445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514344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72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44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16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689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861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33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05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377" indent="0" algn="ctr" defTabSz="514344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 dirty="0">
                <a:latin typeface="Averia" panose="02000603000000000004" pitchFamily="2" charset="0"/>
              </a:rPr>
              <a:t>Comme à l’école : le jeu des dés</a:t>
            </a:r>
            <a:endParaRPr lang="fr-FR" sz="800" dirty="0">
              <a:latin typeface="Averia" panose="02000603000000000004" pitchFamily="2" charset="0"/>
            </a:endParaRPr>
          </a:p>
          <a:p>
            <a:pPr algn="l"/>
            <a:endParaRPr lang="fr-FR" sz="1400" dirty="0">
              <a:latin typeface="Averia" panose="02000603000000000004" pitchFamily="2" charset="0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A11F43EE-54D3-46FB-AC49-616CE9024B3F}"/>
              </a:ext>
            </a:extLst>
          </p:cNvPr>
          <p:cNvSpPr>
            <a:spLocks noGrp="1"/>
          </p:cNvSpPr>
          <p:nvPr/>
        </p:nvSpPr>
        <p:spPr>
          <a:xfrm rot="5400000">
            <a:off x="3686804" y="5591018"/>
            <a:ext cx="1829454" cy="302714"/>
          </a:xfrm>
          <a:prstGeom prst="rect">
            <a:avLst/>
          </a:prstGeom>
          <a:ln w="19050">
            <a:solidFill>
              <a:schemeClr val="tx1"/>
            </a:solidFill>
            <a:prstDash val="sysDot"/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900" u="sng" kern="1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Aide</a:t>
            </a:r>
            <a:r>
              <a:rPr lang="fr-FR" sz="900" kern="1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: leçon </a:t>
            </a:r>
            <a:r>
              <a:rPr lang="fr-FR" sz="9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géographie sur les pays d’Europe</a:t>
            </a:r>
            <a:endParaRPr lang="fr-FR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F9E73D-7C80-4373-8728-3726C1DE8397}"/>
              </a:ext>
            </a:extLst>
          </p:cNvPr>
          <p:cNvSpPr/>
          <p:nvPr/>
        </p:nvSpPr>
        <p:spPr>
          <a:xfrm>
            <a:off x="319625" y="4827645"/>
            <a:ext cx="4041532" cy="892552"/>
          </a:xfrm>
          <a:prstGeom prst="rect">
            <a:avLst/>
          </a:prstGeom>
          <a:ln w="19050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1200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Consigne </a:t>
            </a:r>
            <a:r>
              <a:rPr lang="fr-FR" sz="12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: Place les dés au bon endroit et sur la bonne face en fonction du continent</a:t>
            </a:r>
          </a:p>
          <a:p>
            <a:pPr algn="ctr">
              <a:spcAft>
                <a:spcPts val="0"/>
              </a:spcAft>
            </a:pPr>
            <a:endParaRPr lang="fr-FR" sz="4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fr-FR" sz="1200" dirty="0">
                <a:solidFill>
                  <a:srgbClr val="595959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Si L'Europe est à gauche je place le dé face 1 dans la case au bon endroit.</a:t>
            </a:r>
            <a:endParaRPr lang="fr-FR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 descr="RÃ©sultat de recherche d'images pour &quot;icon baguette harry potter&quot;">
            <a:extLst>
              <a:ext uri="{FF2B5EF4-FFF2-40B4-BE49-F238E27FC236}">
                <a16:creationId xmlns:a16="http://schemas.microsoft.com/office/drawing/2014/main" id="{58881FC6-3904-4B54-85B3-14D9416EA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37058">
            <a:off x="209471" y="9078156"/>
            <a:ext cx="584001" cy="58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RÃ©sultat de recherche d'images pour &quot;icon baguette harry potter&quot;">
            <a:extLst>
              <a:ext uri="{FF2B5EF4-FFF2-40B4-BE49-F238E27FC236}">
                <a16:creationId xmlns:a16="http://schemas.microsoft.com/office/drawing/2014/main" id="{AB5EE590-8744-4A36-A473-30F50C1DD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37058">
            <a:off x="1165248" y="9078156"/>
            <a:ext cx="584001" cy="58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RÃ©sultat de recherche d'images pour &quot;icon baguette harry potter&quot;">
            <a:extLst>
              <a:ext uri="{FF2B5EF4-FFF2-40B4-BE49-F238E27FC236}">
                <a16:creationId xmlns:a16="http://schemas.microsoft.com/office/drawing/2014/main" id="{6E790C1D-4BDF-4AAB-A34A-976BF4825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37058">
            <a:off x="3076802" y="9078156"/>
            <a:ext cx="584001" cy="58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RÃ©sultat de recherche d'images pour &quot;icon baguette harry potter&quot;">
            <a:extLst>
              <a:ext uri="{FF2B5EF4-FFF2-40B4-BE49-F238E27FC236}">
                <a16:creationId xmlns:a16="http://schemas.microsoft.com/office/drawing/2014/main" id="{A6FA0B1A-EC24-4677-8B95-EB7AB88C8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37058">
            <a:off x="4032580" y="9078156"/>
            <a:ext cx="584001" cy="58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CDEF9C19-DD46-4A63-A487-5EB743B8A285}"/>
              </a:ext>
            </a:extLst>
          </p:cNvPr>
          <p:cNvSpPr/>
          <p:nvPr/>
        </p:nvSpPr>
        <p:spPr>
          <a:xfrm>
            <a:off x="132624" y="4531685"/>
            <a:ext cx="548449" cy="2247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Playbill" panose="040506030A0602020202" pitchFamily="82" charset="0"/>
              </a:rPr>
              <a:t>Géo</a:t>
            </a:r>
          </a:p>
        </p:txBody>
      </p:sp>
      <p:sp>
        <p:nvSpPr>
          <p:cNvPr id="31" name="Titre 1">
            <a:extLst>
              <a:ext uri="{FF2B5EF4-FFF2-40B4-BE49-F238E27FC236}">
                <a16:creationId xmlns:a16="http://schemas.microsoft.com/office/drawing/2014/main" id="{61382986-A197-412A-8110-1709F4A24B25}"/>
              </a:ext>
            </a:extLst>
          </p:cNvPr>
          <p:cNvSpPr>
            <a:spLocks noGrp="1"/>
          </p:cNvSpPr>
          <p:nvPr/>
        </p:nvSpPr>
        <p:spPr>
          <a:xfrm>
            <a:off x="351187" y="5832123"/>
            <a:ext cx="3950094" cy="824976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dashDot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rtlCol="0" anchor="t">
            <a:noAutofit/>
          </a:bodyPr>
          <a:lstStyle/>
          <a:p>
            <a:pPr marL="342900" lvl="0" indent="-342900" algn="just">
              <a:spcAft>
                <a:spcPts val="0"/>
              </a:spcAft>
              <a:buFont typeface="Love Ya Like A Sister" panose="02000503000000020004" pitchFamily="2" charset="0"/>
              <a:buAutoNum type="arabicPeriod"/>
            </a:pPr>
            <a:r>
              <a:rPr lang="fr-FR" sz="14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L'Europe                  </a:t>
            </a:r>
            <a:r>
              <a:rPr lang="fr-FR" sz="1400" dirty="0">
                <a:latin typeface="Comic Sans MS" panose="030F0702030302020204" pitchFamily="66" charset="0"/>
                <a:ea typeface="Times New Roman" panose="02020603050405020304" pitchFamily="18" charset="0"/>
              </a:rPr>
              <a:t>4. </a:t>
            </a:r>
            <a:r>
              <a:rPr lang="fr-FR" sz="1400" kern="1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</a:t>
            </a:r>
            <a:r>
              <a:rPr lang="fr-FR" sz="14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fr-FR" sz="1400" kern="1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ntarctique</a:t>
            </a:r>
            <a:endParaRPr lang="fr-F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Love Ya Like A Sister" panose="02000503000000020004" pitchFamily="2" charset="0"/>
              <a:buAutoNum type="arabicPeriod"/>
            </a:pPr>
            <a:r>
              <a:rPr lang="fr-FR" sz="1400" kern="1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L’Asie                       </a:t>
            </a:r>
            <a:r>
              <a:rPr lang="fr-FR" sz="1400" dirty="0">
                <a:latin typeface="Comic Sans MS" panose="030F0702030302020204" pitchFamily="66" charset="0"/>
                <a:ea typeface="Times New Roman" panose="02020603050405020304" pitchFamily="18" charset="0"/>
              </a:rPr>
              <a:t>5. </a:t>
            </a:r>
            <a:r>
              <a:rPr lang="fr-FR" sz="1400" kern="1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L’Océanie</a:t>
            </a:r>
            <a:endParaRPr lang="fr-F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Love Ya Like A Sister" panose="02000503000000020004" pitchFamily="2" charset="0"/>
              <a:buAutoNum type="arabicPeriod"/>
            </a:pPr>
            <a:r>
              <a:rPr lang="fr-FR" sz="1400" kern="1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L’Amérique du nord  </a:t>
            </a:r>
            <a:r>
              <a:rPr lang="fr-FR" sz="1400" dirty="0">
                <a:latin typeface="Comic Sans MS" panose="030F0702030302020204" pitchFamily="66" charset="0"/>
                <a:ea typeface="Times New Roman" panose="02020603050405020304" pitchFamily="18" charset="0"/>
              </a:rPr>
              <a:t>6. </a:t>
            </a:r>
            <a:r>
              <a:rPr lang="fr-FR" sz="1400" kern="1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L’Afrique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fr-FR" sz="1200" kern="1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1" name="Picture 2" descr="Résultat de recherche d'images pour &quot;étoile mario&quot;">
            <a:extLst>
              <a:ext uri="{FF2B5EF4-FFF2-40B4-BE49-F238E27FC236}">
                <a16:creationId xmlns:a16="http://schemas.microsoft.com/office/drawing/2014/main" id="{32E049F3-CFF9-4649-BD77-7E520B1A5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10" y="4520734"/>
            <a:ext cx="263759" cy="250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Résultat de recherche d'images pour &quot;étoile mario&quot;">
            <a:extLst>
              <a:ext uri="{FF2B5EF4-FFF2-40B4-BE49-F238E27FC236}">
                <a16:creationId xmlns:a16="http://schemas.microsoft.com/office/drawing/2014/main" id="{16BED47F-1DEC-4736-853B-B12B37B3C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105" y="4531686"/>
            <a:ext cx="263759" cy="250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6" descr="Résultat de recherche d'images pour &quot;planisphère couleur vierge&quot;">
            <a:extLst>
              <a:ext uri="{FF2B5EF4-FFF2-40B4-BE49-F238E27FC236}">
                <a16:creationId xmlns:a16="http://schemas.microsoft.com/office/drawing/2014/main" id="{E3C878D9-350A-4F16-B877-211D7D7B5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64" y="6710967"/>
            <a:ext cx="4455013" cy="256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75A10B02-D3EB-48CF-AD36-DBC75582FEF1}"/>
              </a:ext>
            </a:extLst>
          </p:cNvPr>
          <p:cNvSpPr/>
          <p:nvPr/>
        </p:nvSpPr>
        <p:spPr>
          <a:xfrm>
            <a:off x="647581" y="7647869"/>
            <a:ext cx="397180" cy="392364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B90A5CC-8DB6-44A4-B260-26F8CCB03E26}"/>
              </a:ext>
            </a:extLst>
          </p:cNvPr>
          <p:cNvSpPr/>
          <p:nvPr/>
        </p:nvSpPr>
        <p:spPr>
          <a:xfrm>
            <a:off x="2310973" y="9111191"/>
            <a:ext cx="397180" cy="392364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4EF1C97-449D-4D46-90BD-CEA1CF7863D0}"/>
              </a:ext>
            </a:extLst>
          </p:cNvPr>
          <p:cNvSpPr/>
          <p:nvPr/>
        </p:nvSpPr>
        <p:spPr>
          <a:xfrm>
            <a:off x="2052840" y="6949380"/>
            <a:ext cx="397180" cy="392364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F008944-5EC6-4C6C-824F-1DAC4FFA0376}"/>
              </a:ext>
            </a:extLst>
          </p:cNvPr>
          <p:cNvSpPr/>
          <p:nvPr/>
        </p:nvSpPr>
        <p:spPr>
          <a:xfrm>
            <a:off x="3109374" y="7020221"/>
            <a:ext cx="397180" cy="392364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8CA7D05-6BD7-47FB-BFA8-AEFFE21F9993}"/>
              </a:ext>
            </a:extLst>
          </p:cNvPr>
          <p:cNvSpPr/>
          <p:nvPr/>
        </p:nvSpPr>
        <p:spPr>
          <a:xfrm>
            <a:off x="2057260" y="7731832"/>
            <a:ext cx="397180" cy="392364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19D9174-BCD6-41FB-B735-EBB4AA24C098}"/>
              </a:ext>
            </a:extLst>
          </p:cNvPr>
          <p:cNvSpPr/>
          <p:nvPr/>
        </p:nvSpPr>
        <p:spPr>
          <a:xfrm>
            <a:off x="3783395" y="8305087"/>
            <a:ext cx="397180" cy="392364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9" name="Picture 26" descr="Résultat de recherche d'images pour &quot;planisphère couleur vierge&quot;">
            <a:extLst>
              <a:ext uri="{FF2B5EF4-FFF2-40B4-BE49-F238E27FC236}">
                <a16:creationId xmlns:a16="http://schemas.microsoft.com/office/drawing/2014/main" id="{DD7BA00E-7FA8-49A5-9F78-43FE32B65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43069" y="7537354"/>
            <a:ext cx="3016272" cy="14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RÃ©sultat de recherche d'images pour &quot;dÃ© face 1&quot;">
            <a:extLst>
              <a:ext uri="{FF2B5EF4-FFF2-40B4-BE49-F238E27FC236}">
                <a16:creationId xmlns:a16="http://schemas.microsoft.com/office/drawing/2014/main" id="{2C5EF278-623C-4750-8F80-3144C0695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20342" y="7926529"/>
            <a:ext cx="305994" cy="308965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" descr="RÃ©sultat de recherche d'images pour &quot;dÃ© face 5&quot;">
            <a:extLst>
              <a:ext uri="{FF2B5EF4-FFF2-40B4-BE49-F238E27FC236}">
                <a16:creationId xmlns:a16="http://schemas.microsoft.com/office/drawing/2014/main" id="{599894E5-B885-44C7-BD8A-F3A3F4776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21052" y="9370156"/>
            <a:ext cx="330595" cy="330595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8" descr="RÃ©sultat de recherche d'images pour &quot;dÃ© face 5&quot;">
            <a:extLst>
              <a:ext uri="{FF2B5EF4-FFF2-40B4-BE49-F238E27FC236}">
                <a16:creationId xmlns:a16="http://schemas.microsoft.com/office/drawing/2014/main" id="{53FE6205-0CFB-4910-955F-00A005C83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79678" y="8145412"/>
            <a:ext cx="325492" cy="319351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0" descr="RÃ©sultat de recherche d'images pour &quot;dÃ© face 5&quot;">
            <a:extLst>
              <a:ext uri="{FF2B5EF4-FFF2-40B4-BE49-F238E27FC236}">
                <a16:creationId xmlns:a16="http://schemas.microsoft.com/office/drawing/2014/main" id="{D26B052C-DA5E-4065-B227-F26CDF12F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67681" y="8122692"/>
            <a:ext cx="309850" cy="31285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12" descr="RÃ©sultat de recherche d'images pour &quot;dÃ© face 5&quot;">
            <a:extLst>
              <a:ext uri="{FF2B5EF4-FFF2-40B4-BE49-F238E27FC236}">
                <a16:creationId xmlns:a16="http://schemas.microsoft.com/office/drawing/2014/main" id="{97ABF715-D9A6-4243-9163-B04772171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02698" y="7112366"/>
            <a:ext cx="312860" cy="31286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4" descr="http://irem.univ-rouen.fr/sites/default/files/u17/D6%20-%202.png">
            <a:extLst>
              <a:ext uri="{FF2B5EF4-FFF2-40B4-BE49-F238E27FC236}">
                <a16:creationId xmlns:a16="http://schemas.microsoft.com/office/drawing/2014/main" id="{AA6E711F-048B-4422-97D4-BC49CE9FF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29087" y="8769251"/>
            <a:ext cx="327418" cy="330596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Bulle narrative : rectangle 72">
            <a:extLst>
              <a:ext uri="{FF2B5EF4-FFF2-40B4-BE49-F238E27FC236}">
                <a16:creationId xmlns:a16="http://schemas.microsoft.com/office/drawing/2014/main" id="{A27018B9-61E5-4254-A3E3-AAC83D8FE28D}"/>
              </a:ext>
            </a:extLst>
          </p:cNvPr>
          <p:cNvSpPr/>
          <p:nvPr/>
        </p:nvSpPr>
        <p:spPr>
          <a:xfrm>
            <a:off x="4927717" y="5177350"/>
            <a:ext cx="1837055" cy="1494574"/>
          </a:xfrm>
          <a:prstGeom prst="wedgeRectCallout">
            <a:avLst>
              <a:gd name="adj1" fmla="val 26485"/>
              <a:gd name="adj2" fmla="val -63719"/>
            </a:avLst>
          </a:prstGeom>
          <a:noFill/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b="1" u="sng" dirty="0">
                <a:solidFill>
                  <a:schemeClr val="tx1"/>
                </a:solidFill>
                <a:latin typeface="Averia" panose="02000603000000000004" pitchFamily="2" charset="0"/>
              </a:rPr>
              <a:t>Pour papa et maman</a:t>
            </a:r>
            <a:r>
              <a:rPr lang="fr-FR" sz="1050" dirty="0">
                <a:solidFill>
                  <a:schemeClr val="tx1"/>
                </a:solidFill>
                <a:latin typeface="Averia" panose="02000603000000000004" pitchFamily="2" charset="0"/>
              </a:rPr>
              <a:t>: C’est un jeu que nous faisons en atelier. D’abord cache les réponses. Ensuite prends si 6 dés. Il suffit de remettre la bonne face au bon endroit. Ensuite on regarde les réponses pour vérifier.  </a:t>
            </a:r>
          </a:p>
        </p:txBody>
      </p:sp>
      <p:pic>
        <p:nvPicPr>
          <p:cNvPr id="12" name="Picture 2" descr="insérer des lignes seyes | Lignes seyes, Ligne, Classeurdecole">
            <a:extLst>
              <a:ext uri="{FF2B5EF4-FFF2-40B4-BE49-F238E27FC236}">
                <a16:creationId xmlns:a16="http://schemas.microsoft.com/office/drawing/2014/main" id="{C0716717-5125-4090-A07D-F623264B0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24" y="442715"/>
            <a:ext cx="4873601" cy="202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87663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1233</Words>
  <Application>Microsoft Office PowerPoint</Application>
  <PresentationFormat>Format A4 (210 x 297 mm)</PresentationFormat>
  <Paragraphs>137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20" baseType="lpstr">
      <vt:lpstr>Arial</vt:lpstr>
      <vt:lpstr>Averia</vt:lpstr>
      <vt:lpstr>Calibri</vt:lpstr>
      <vt:lpstr>Calibri Light</vt:lpstr>
      <vt:lpstr>Cartoon Relief</vt:lpstr>
      <vt:lpstr>Circulate (BRK)</vt:lpstr>
      <vt:lpstr>Comic Sans MS</vt:lpstr>
      <vt:lpstr>Janda Apple Cobbler</vt:lpstr>
      <vt:lpstr>Love Ya Like A Sister</vt:lpstr>
      <vt:lpstr>OpenDyslexicAlta</vt:lpstr>
      <vt:lpstr>Playbill</vt:lpstr>
      <vt:lpstr>Times New Roman</vt:lpstr>
      <vt:lpstr>Wingdings</vt:lpstr>
      <vt:lpstr>Thème Office</vt:lpstr>
      <vt:lpstr>Se repérer en France</vt:lpstr>
      <vt:lpstr>Présentation PowerPoint</vt:lpstr>
      <vt:lpstr>Présentation PowerPoint</vt:lpstr>
      <vt:lpstr>Se repérer en France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L’alimentation</dc:title>
  <dc:creator>romain ...</dc:creator>
  <cp:lastModifiedBy>romain ...</cp:lastModifiedBy>
  <cp:revision>26</cp:revision>
  <dcterms:created xsi:type="dcterms:W3CDTF">2020-08-24T08:05:10Z</dcterms:created>
  <dcterms:modified xsi:type="dcterms:W3CDTF">2020-09-23T08:58:55Z</dcterms:modified>
</cp:coreProperties>
</file>