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92" r:id="rId4"/>
    <p:sldId id="259" r:id="rId5"/>
    <p:sldId id="260" r:id="rId6"/>
    <p:sldId id="261" r:id="rId7"/>
    <p:sldId id="293" r:id="rId8"/>
    <p:sldId id="294" r:id="rId9"/>
    <p:sldId id="262" r:id="rId10"/>
    <p:sldId id="263" r:id="rId11"/>
    <p:sldId id="295" r:id="rId12"/>
    <p:sldId id="296" r:id="rId13"/>
    <p:sldId id="297" r:id="rId14"/>
    <p:sldId id="299" r:id="rId15"/>
    <p:sldId id="298" r:id="rId16"/>
    <p:sldId id="300" r:id="rId17"/>
    <p:sldId id="301" r:id="rId18"/>
    <p:sldId id="302" r:id="rId19"/>
    <p:sldId id="303" r:id="rId20"/>
    <p:sldId id="304" r:id="rId21"/>
    <p:sldId id="305" r:id="rId22"/>
    <p:sldId id="273" r:id="rId23"/>
    <p:sldId id="274" r:id="rId24"/>
    <p:sldId id="275" r:id="rId25"/>
    <p:sldId id="276" r:id="rId26"/>
    <p:sldId id="277" r:id="rId27"/>
    <p:sldId id="278"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86BA"/>
    <a:srgbClr val="9DB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81F9C55-4181-456A-9BEE-0F325023783D}" type="datetimeFigureOut">
              <a:rPr lang="fr-FR" smtClean="0"/>
              <a:t>31/01/2018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6600F3-0546-47BD-BFC8-8CF07CB2E99B}" type="slidenum">
              <a:rPr lang="fr-FR" smtClean="0"/>
              <a:t>‹N°›</a:t>
            </a:fld>
            <a:endParaRPr lang="fr-FR" dirty="0"/>
          </a:p>
        </p:txBody>
      </p:sp>
    </p:spTree>
    <p:extLst>
      <p:ext uri="{BB962C8B-B14F-4D97-AF65-F5344CB8AC3E}">
        <p14:creationId xmlns:p14="http://schemas.microsoft.com/office/powerpoint/2010/main" val="423966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1F9C55-4181-456A-9BEE-0F325023783D}" type="datetimeFigureOut">
              <a:rPr lang="fr-FR" smtClean="0"/>
              <a:t>31/01/2018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6600F3-0546-47BD-BFC8-8CF07CB2E99B}" type="slidenum">
              <a:rPr lang="fr-FR" smtClean="0"/>
              <a:t>‹N°›</a:t>
            </a:fld>
            <a:endParaRPr lang="fr-FR" dirty="0"/>
          </a:p>
        </p:txBody>
      </p:sp>
    </p:spTree>
    <p:extLst>
      <p:ext uri="{BB962C8B-B14F-4D97-AF65-F5344CB8AC3E}">
        <p14:creationId xmlns:p14="http://schemas.microsoft.com/office/powerpoint/2010/main" val="165930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1F9C55-4181-456A-9BEE-0F325023783D}" type="datetimeFigureOut">
              <a:rPr lang="fr-FR" smtClean="0"/>
              <a:t>31/01/2018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6600F3-0546-47BD-BFC8-8CF07CB2E99B}" type="slidenum">
              <a:rPr lang="fr-FR" smtClean="0"/>
              <a:t>‹N°›</a:t>
            </a:fld>
            <a:endParaRPr lang="fr-FR" dirty="0"/>
          </a:p>
        </p:txBody>
      </p:sp>
    </p:spTree>
    <p:extLst>
      <p:ext uri="{BB962C8B-B14F-4D97-AF65-F5344CB8AC3E}">
        <p14:creationId xmlns:p14="http://schemas.microsoft.com/office/powerpoint/2010/main" val="938978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1F9C55-4181-456A-9BEE-0F325023783D}" type="datetimeFigureOut">
              <a:rPr lang="fr-FR" smtClean="0"/>
              <a:t>31/01/2018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6600F3-0546-47BD-BFC8-8CF07CB2E99B}" type="slidenum">
              <a:rPr lang="fr-FR" smtClean="0"/>
              <a:t>‹N°›</a:t>
            </a:fld>
            <a:endParaRPr lang="fr-FR" dirty="0"/>
          </a:p>
        </p:txBody>
      </p:sp>
    </p:spTree>
    <p:extLst>
      <p:ext uri="{BB962C8B-B14F-4D97-AF65-F5344CB8AC3E}">
        <p14:creationId xmlns:p14="http://schemas.microsoft.com/office/powerpoint/2010/main" val="13699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81F9C55-4181-456A-9BEE-0F325023783D}" type="datetimeFigureOut">
              <a:rPr lang="fr-FR" smtClean="0"/>
              <a:t>31/01/2018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6600F3-0546-47BD-BFC8-8CF07CB2E99B}" type="slidenum">
              <a:rPr lang="fr-FR" smtClean="0"/>
              <a:t>‹N°›</a:t>
            </a:fld>
            <a:endParaRPr lang="fr-FR" dirty="0"/>
          </a:p>
        </p:txBody>
      </p:sp>
    </p:spTree>
    <p:extLst>
      <p:ext uri="{BB962C8B-B14F-4D97-AF65-F5344CB8AC3E}">
        <p14:creationId xmlns:p14="http://schemas.microsoft.com/office/powerpoint/2010/main" val="417888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81F9C55-4181-456A-9BEE-0F325023783D}" type="datetimeFigureOut">
              <a:rPr lang="fr-FR" smtClean="0"/>
              <a:t>31/01/2018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6600F3-0546-47BD-BFC8-8CF07CB2E99B}" type="slidenum">
              <a:rPr lang="fr-FR" smtClean="0"/>
              <a:t>‹N°›</a:t>
            </a:fld>
            <a:endParaRPr lang="fr-FR" dirty="0"/>
          </a:p>
        </p:txBody>
      </p:sp>
    </p:spTree>
    <p:extLst>
      <p:ext uri="{BB962C8B-B14F-4D97-AF65-F5344CB8AC3E}">
        <p14:creationId xmlns:p14="http://schemas.microsoft.com/office/powerpoint/2010/main" val="311919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81F9C55-4181-456A-9BEE-0F325023783D}" type="datetimeFigureOut">
              <a:rPr lang="fr-FR" smtClean="0"/>
              <a:t>31/01/2018</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36600F3-0546-47BD-BFC8-8CF07CB2E99B}" type="slidenum">
              <a:rPr lang="fr-FR" smtClean="0"/>
              <a:t>‹N°›</a:t>
            </a:fld>
            <a:endParaRPr lang="fr-FR" dirty="0"/>
          </a:p>
        </p:txBody>
      </p:sp>
    </p:spTree>
    <p:extLst>
      <p:ext uri="{BB962C8B-B14F-4D97-AF65-F5344CB8AC3E}">
        <p14:creationId xmlns:p14="http://schemas.microsoft.com/office/powerpoint/2010/main" val="80477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81F9C55-4181-456A-9BEE-0F325023783D}" type="datetimeFigureOut">
              <a:rPr lang="fr-FR" smtClean="0"/>
              <a:t>31/01/2018</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36600F3-0546-47BD-BFC8-8CF07CB2E99B}" type="slidenum">
              <a:rPr lang="fr-FR" smtClean="0"/>
              <a:t>‹N°›</a:t>
            </a:fld>
            <a:endParaRPr lang="fr-FR" dirty="0"/>
          </a:p>
        </p:txBody>
      </p:sp>
    </p:spTree>
    <p:extLst>
      <p:ext uri="{BB962C8B-B14F-4D97-AF65-F5344CB8AC3E}">
        <p14:creationId xmlns:p14="http://schemas.microsoft.com/office/powerpoint/2010/main" val="401892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1F9C55-4181-456A-9BEE-0F325023783D}" type="datetimeFigureOut">
              <a:rPr lang="fr-FR" smtClean="0"/>
              <a:t>31/01/2018</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36600F3-0546-47BD-BFC8-8CF07CB2E99B}" type="slidenum">
              <a:rPr lang="fr-FR" smtClean="0"/>
              <a:t>‹N°›</a:t>
            </a:fld>
            <a:endParaRPr lang="fr-FR" dirty="0"/>
          </a:p>
        </p:txBody>
      </p:sp>
    </p:spTree>
    <p:extLst>
      <p:ext uri="{BB962C8B-B14F-4D97-AF65-F5344CB8AC3E}">
        <p14:creationId xmlns:p14="http://schemas.microsoft.com/office/powerpoint/2010/main" val="130439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81F9C55-4181-456A-9BEE-0F325023783D}" type="datetimeFigureOut">
              <a:rPr lang="fr-FR" smtClean="0"/>
              <a:t>31/01/2018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6600F3-0546-47BD-BFC8-8CF07CB2E99B}" type="slidenum">
              <a:rPr lang="fr-FR" smtClean="0"/>
              <a:t>‹N°›</a:t>
            </a:fld>
            <a:endParaRPr lang="fr-FR" dirty="0"/>
          </a:p>
        </p:txBody>
      </p:sp>
    </p:spTree>
    <p:extLst>
      <p:ext uri="{BB962C8B-B14F-4D97-AF65-F5344CB8AC3E}">
        <p14:creationId xmlns:p14="http://schemas.microsoft.com/office/powerpoint/2010/main" val="277969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81F9C55-4181-456A-9BEE-0F325023783D}" type="datetimeFigureOut">
              <a:rPr lang="fr-FR" smtClean="0"/>
              <a:t>31/01/2018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6600F3-0546-47BD-BFC8-8CF07CB2E99B}" type="slidenum">
              <a:rPr lang="fr-FR" smtClean="0"/>
              <a:t>‹N°›</a:t>
            </a:fld>
            <a:endParaRPr lang="fr-FR" dirty="0"/>
          </a:p>
        </p:txBody>
      </p:sp>
    </p:spTree>
    <p:extLst>
      <p:ext uri="{BB962C8B-B14F-4D97-AF65-F5344CB8AC3E}">
        <p14:creationId xmlns:p14="http://schemas.microsoft.com/office/powerpoint/2010/main" val="21250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F9C55-4181-456A-9BEE-0F325023783D}" type="datetimeFigureOut">
              <a:rPr lang="fr-FR" smtClean="0"/>
              <a:t>31/01/2018</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600F3-0546-47BD-BFC8-8CF07CB2E99B}" type="slidenum">
              <a:rPr lang="fr-FR" smtClean="0"/>
              <a:t>‹N°›</a:t>
            </a:fld>
            <a:endParaRPr lang="fr-FR" dirty="0"/>
          </a:p>
        </p:txBody>
      </p:sp>
    </p:spTree>
    <p:extLst>
      <p:ext uri="{BB962C8B-B14F-4D97-AF65-F5344CB8AC3E}">
        <p14:creationId xmlns:p14="http://schemas.microsoft.com/office/powerpoint/2010/main" val="929767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7125" y="2079523"/>
            <a:ext cx="11629622" cy="2387600"/>
          </a:xfrm>
        </p:spPr>
        <p:txBody>
          <a:bodyPr>
            <a:noAutofit/>
          </a:bodyPr>
          <a:lstStyle/>
          <a:p>
            <a:r>
              <a:rPr lang="fr-FR" sz="16600" dirty="0" smtClean="0">
                <a:effectLst>
                  <a:outerShdw blurRad="38100" dist="38100" dir="2700000" algn="tl">
                    <a:srgbClr val="000000">
                      <a:alpha val="43137"/>
                    </a:srgbClr>
                  </a:outerShdw>
                </a:effectLst>
                <a:latin typeface="Athena of the Ocean" pitchFamily="2" charset="0"/>
              </a:rPr>
              <a:t>La </a:t>
            </a:r>
            <a:r>
              <a:rPr lang="fr-FR" sz="16600" dirty="0" smtClean="0">
                <a:solidFill>
                  <a:srgbClr val="7030A0"/>
                </a:solidFill>
                <a:effectLst>
                  <a:outerShdw blurRad="38100" dist="38100" dir="2700000" algn="tl">
                    <a:srgbClr val="000000">
                      <a:alpha val="43137"/>
                    </a:srgbClr>
                  </a:outerShdw>
                </a:effectLst>
                <a:latin typeface="Athena of the Ocean" pitchFamily="2" charset="0"/>
              </a:rPr>
              <a:t>s</a:t>
            </a:r>
            <a:r>
              <a:rPr lang="fr-FR" sz="16600" dirty="0" smtClean="0">
                <a:effectLst>
                  <a:outerShdw blurRad="38100" dist="38100" dir="2700000" algn="tl">
                    <a:srgbClr val="000000">
                      <a:alpha val="43137"/>
                    </a:srgbClr>
                  </a:outerShdw>
                </a:effectLst>
                <a:latin typeface="Athena of the Ocean" pitchFamily="2" charset="0"/>
              </a:rPr>
              <a:t>tation </a:t>
            </a:r>
            <a:r>
              <a:rPr lang="fr-FR" sz="16600" dirty="0" smtClean="0">
                <a:solidFill>
                  <a:srgbClr val="00B0F0"/>
                </a:solidFill>
                <a:effectLst>
                  <a:outerShdw blurRad="38100" dist="38100" dir="2700000" algn="tl">
                    <a:srgbClr val="000000">
                      <a:alpha val="43137"/>
                    </a:srgbClr>
                  </a:outerShdw>
                </a:effectLst>
                <a:latin typeface="Athena of the Ocean" pitchFamily="2" charset="0"/>
              </a:rPr>
              <a:t>s</a:t>
            </a:r>
            <a:r>
              <a:rPr lang="fr-FR" sz="16600" dirty="0" smtClean="0">
                <a:effectLst>
                  <a:outerShdw blurRad="38100" dist="38100" dir="2700000" algn="tl">
                    <a:srgbClr val="000000">
                      <a:alpha val="43137"/>
                    </a:srgbClr>
                  </a:outerShdw>
                </a:effectLst>
                <a:latin typeface="Athena of the Ocean" pitchFamily="2" charset="0"/>
              </a:rPr>
              <a:t>patiale </a:t>
            </a:r>
            <a:r>
              <a:rPr lang="fr-FR" sz="16600" dirty="0" smtClean="0">
                <a:solidFill>
                  <a:srgbClr val="FF0000"/>
                </a:solidFill>
                <a:effectLst>
                  <a:outerShdw blurRad="38100" dist="38100" dir="2700000" algn="tl">
                    <a:srgbClr val="000000">
                      <a:alpha val="43137"/>
                    </a:srgbClr>
                  </a:outerShdw>
                </a:effectLst>
                <a:latin typeface="Athena of the Ocean" pitchFamily="2" charset="0"/>
              </a:rPr>
              <a:t>i</a:t>
            </a:r>
            <a:r>
              <a:rPr lang="fr-FR" sz="16600" dirty="0" smtClean="0">
                <a:effectLst>
                  <a:outerShdw blurRad="38100" dist="38100" dir="2700000" algn="tl">
                    <a:srgbClr val="000000">
                      <a:alpha val="43137"/>
                    </a:srgbClr>
                  </a:outerShdw>
                </a:effectLst>
                <a:latin typeface="Athena of the Ocean" pitchFamily="2" charset="0"/>
              </a:rPr>
              <a:t>nternationale</a:t>
            </a:r>
            <a:endParaRPr lang="fr-FR" sz="16600" dirty="0">
              <a:effectLst>
                <a:outerShdw blurRad="38100" dist="38100" dir="2700000" algn="tl">
                  <a:srgbClr val="000000">
                    <a:alpha val="43137"/>
                  </a:srgbClr>
                </a:outerShdw>
              </a:effectLst>
              <a:latin typeface="Athena of the Ocean" pitchFamily="2" charset="0"/>
            </a:endParaRPr>
          </a:p>
        </p:txBody>
      </p:sp>
      <p:sp>
        <p:nvSpPr>
          <p:cNvPr id="3" name="Sous-titre 2"/>
          <p:cNvSpPr>
            <a:spLocks noGrp="1"/>
          </p:cNvSpPr>
          <p:nvPr>
            <p:ph type="subTitle" idx="1"/>
          </p:nvPr>
        </p:nvSpPr>
        <p:spPr>
          <a:xfrm>
            <a:off x="247125" y="4467123"/>
            <a:ext cx="11805820" cy="1655762"/>
          </a:xfrm>
        </p:spPr>
        <p:txBody>
          <a:bodyPr>
            <a:noAutofit/>
          </a:bodyPr>
          <a:lstStyle/>
          <a:p>
            <a:r>
              <a:rPr lang="fr-FR" sz="11500" dirty="0" smtClean="0">
                <a:solidFill>
                  <a:srgbClr val="FF0000"/>
                </a:solidFill>
                <a:latin typeface="Planet X Compact" pitchFamily="2" charset="0"/>
              </a:rPr>
              <a:t>I</a:t>
            </a:r>
            <a:r>
              <a:rPr lang="fr-FR" sz="11500" dirty="0" smtClean="0">
                <a:solidFill>
                  <a:srgbClr val="00B0F0"/>
                </a:solidFill>
                <a:latin typeface="Planet X Compact" pitchFamily="2" charset="0"/>
              </a:rPr>
              <a:t>S</a:t>
            </a:r>
            <a:r>
              <a:rPr lang="fr-FR" sz="11500" dirty="0" smtClean="0">
                <a:solidFill>
                  <a:srgbClr val="7030A0"/>
                </a:solidFill>
                <a:latin typeface="Planet X Compact" pitchFamily="2" charset="0"/>
              </a:rPr>
              <a:t>S</a:t>
            </a:r>
            <a:endParaRPr lang="fr-FR" sz="11500" dirty="0">
              <a:solidFill>
                <a:srgbClr val="7030A0"/>
              </a:solidFill>
              <a:latin typeface="Planet X Compact" pitchFamily="2" charset="0"/>
            </a:endParaRPr>
          </a:p>
        </p:txBody>
      </p:sp>
    </p:spTree>
    <p:extLst>
      <p:ext uri="{BB962C8B-B14F-4D97-AF65-F5344CB8AC3E}">
        <p14:creationId xmlns:p14="http://schemas.microsoft.com/office/powerpoint/2010/main" val="1196152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539" y="212035"/>
            <a:ext cx="6891132" cy="6494085"/>
          </a:xfrm>
          <a:prstGeom prst="rect">
            <a:avLst/>
          </a:prstGeom>
        </p:spPr>
        <p:txBody>
          <a:bodyPr wrap="square">
            <a:spAutoFit/>
          </a:bodyPr>
          <a:lstStyle/>
          <a:p>
            <a:pPr algn="ctr"/>
            <a:r>
              <a:rPr lang="fr-FR" sz="3200" dirty="0" smtClean="0">
                <a:solidFill>
                  <a:srgbClr val="000000"/>
                </a:solidFill>
                <a:latin typeface="Andika Basic" panose="02000000000000000000" pitchFamily="2" charset="0"/>
              </a:rPr>
              <a:t>Protège des températures extrêmes de l’espace + des rayons cosmiques et des rayons du soleil (il n’y a plus l’atmosphère pour protéger)</a:t>
            </a:r>
          </a:p>
          <a:p>
            <a:pPr algn="ctr"/>
            <a:endParaRPr lang="fr-FR" sz="3200" dirty="0">
              <a:solidFill>
                <a:srgbClr val="000000"/>
              </a:solidFill>
              <a:latin typeface="Andika Basic" panose="02000000000000000000" pitchFamily="2" charset="0"/>
            </a:endParaRPr>
          </a:p>
          <a:p>
            <a:pPr algn="ctr"/>
            <a:r>
              <a:rPr lang="fr-FR" sz="3200" dirty="0" smtClean="0">
                <a:solidFill>
                  <a:srgbClr val="000000"/>
                </a:solidFill>
                <a:latin typeface="Andika Basic" panose="02000000000000000000" pitchFamily="2" charset="0"/>
              </a:rPr>
              <a:t>Pas de pression dans l’espace = air des poumons expulsé = bulles d’air dans le sang = impossible de respirer!</a:t>
            </a:r>
          </a:p>
          <a:p>
            <a:pPr algn="ctr"/>
            <a:endParaRPr lang="fr-FR" sz="3200" dirty="0">
              <a:solidFill>
                <a:srgbClr val="000000"/>
              </a:solidFill>
              <a:latin typeface="Andika Basic" panose="02000000000000000000" pitchFamily="2" charset="0"/>
            </a:endParaRPr>
          </a:p>
          <a:p>
            <a:pPr algn="ctr"/>
            <a:r>
              <a:rPr lang="fr-FR" sz="3200" dirty="0" smtClean="0">
                <a:solidFill>
                  <a:srgbClr val="000000"/>
                </a:solidFill>
                <a:latin typeface="Andika Basic" panose="02000000000000000000" pitchFamily="2" charset="0"/>
              </a:rPr>
              <a:t>Donc combinaison indispensable!</a:t>
            </a:r>
            <a:r>
              <a:rPr lang="fr-FR" sz="3200" dirty="0">
                <a:solidFill>
                  <a:srgbClr val="000000"/>
                </a:solidFill>
                <a:latin typeface="Andika Basic" panose="02000000000000000000" pitchFamily="2" charset="0"/>
              </a:rPr>
              <a:t>     </a:t>
            </a:r>
            <a:endParaRPr lang="fr-FR" sz="3200" dirty="0">
              <a:latin typeface="Andika Basic" panose="02000000000000000000" pitchFamily="2"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7631" y="1408095"/>
            <a:ext cx="4570370" cy="3627731"/>
          </a:xfrm>
          <a:prstGeom prst="rect">
            <a:avLst/>
          </a:prstGeom>
        </p:spPr>
      </p:pic>
      <p:pic>
        <p:nvPicPr>
          <p:cNvPr id="4" name="Image 3"/>
          <p:cNvPicPr>
            <a:picLocks noChangeAspect="1"/>
          </p:cNvPicPr>
          <p:nvPr/>
        </p:nvPicPr>
        <p:blipFill rotWithShape="1">
          <a:blip r:embed="rId3"/>
          <a:srcRect b="1314"/>
          <a:stretch/>
        </p:blipFill>
        <p:spPr>
          <a:xfrm rot="20602340">
            <a:off x="6142993" y="4507576"/>
            <a:ext cx="1973352" cy="1056498"/>
          </a:xfrm>
          <a:prstGeom prst="rect">
            <a:avLst/>
          </a:prstGeom>
        </p:spPr>
      </p:pic>
    </p:spTree>
    <p:extLst>
      <p:ext uri="{BB962C8B-B14F-4D97-AF65-F5344CB8AC3E}">
        <p14:creationId xmlns:p14="http://schemas.microsoft.com/office/powerpoint/2010/main" val="1119305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rot="16200000">
            <a:off x="2902626" y="-1832505"/>
            <a:ext cx="6675552" cy="10340562"/>
          </a:xfrm>
          <a:prstGeom prst="rect">
            <a:avLst/>
          </a:prstGeom>
        </p:spPr>
      </p:pic>
      <p:sp>
        <p:nvSpPr>
          <p:cNvPr id="3" name="ZoneTexte 2"/>
          <p:cNvSpPr txBox="1"/>
          <p:nvPr/>
        </p:nvSpPr>
        <p:spPr>
          <a:xfrm>
            <a:off x="1596982" y="5191885"/>
            <a:ext cx="10045521" cy="1200329"/>
          </a:xfrm>
          <a:prstGeom prst="rect">
            <a:avLst/>
          </a:prstGeom>
          <a:noFill/>
        </p:spPr>
        <p:txBody>
          <a:bodyPr wrap="square" rtlCol="0">
            <a:spAutoFit/>
          </a:bodyPr>
          <a:lstStyle/>
          <a:p>
            <a:r>
              <a:rPr lang="fr-FR" sz="7200" dirty="0" smtClean="0">
                <a:solidFill>
                  <a:srgbClr val="FFFF00"/>
                </a:solidFill>
                <a:latin typeface="Planet X Compact" pitchFamily="2" charset="0"/>
              </a:rPr>
              <a:t>Le scaphandre</a:t>
            </a:r>
            <a:endParaRPr lang="fr-FR" sz="7200" dirty="0">
              <a:solidFill>
                <a:srgbClr val="FFFF00"/>
              </a:solidFill>
              <a:latin typeface="Planet X Compact" pitchFamily="2" charset="0"/>
            </a:endParaRPr>
          </a:p>
        </p:txBody>
      </p:sp>
    </p:spTree>
    <p:extLst>
      <p:ext uri="{BB962C8B-B14F-4D97-AF65-F5344CB8AC3E}">
        <p14:creationId xmlns:p14="http://schemas.microsoft.com/office/powerpoint/2010/main" val="4052413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3791" y="297535"/>
            <a:ext cx="7783373" cy="6361962"/>
          </a:xfrm>
          <a:prstGeom prst="rect">
            <a:avLst/>
          </a:prstGeom>
        </p:spPr>
      </p:pic>
      <p:sp>
        <p:nvSpPr>
          <p:cNvPr id="3" name="Rectangle 2"/>
          <p:cNvSpPr/>
          <p:nvPr/>
        </p:nvSpPr>
        <p:spPr>
          <a:xfrm>
            <a:off x="7783132" y="344009"/>
            <a:ext cx="4280079" cy="4524315"/>
          </a:xfrm>
          <a:prstGeom prst="rect">
            <a:avLst/>
          </a:prstGeom>
        </p:spPr>
        <p:txBody>
          <a:bodyPr wrap="square">
            <a:spAutoFit/>
          </a:bodyPr>
          <a:lstStyle/>
          <a:p>
            <a:pPr algn="ctr"/>
            <a:r>
              <a:rPr lang="fr-FR" sz="3200" dirty="0" smtClean="0">
                <a:latin typeface="Andika Basic" panose="02000000000000000000" pitchFamily="2" charset="0"/>
              </a:rPr>
              <a:t>Visière ajustable</a:t>
            </a:r>
          </a:p>
          <a:p>
            <a:pPr algn="ctr"/>
            <a:endParaRPr lang="fr-FR" sz="3200" dirty="0">
              <a:latin typeface="Andika Basic" panose="02000000000000000000" pitchFamily="2" charset="0"/>
            </a:endParaRPr>
          </a:p>
          <a:p>
            <a:pPr algn="ctr"/>
            <a:r>
              <a:rPr lang="fr-FR" sz="3200" dirty="0" smtClean="0">
                <a:latin typeface="Andika Basic" panose="02000000000000000000" pitchFamily="2" charset="0"/>
              </a:rPr>
              <a:t>Protège </a:t>
            </a:r>
            <a:r>
              <a:rPr lang="fr-FR" sz="3200" dirty="0">
                <a:latin typeface="Andika Basic" panose="02000000000000000000" pitchFamily="2" charset="0"/>
              </a:rPr>
              <a:t>des effets dangereux des rayons </a:t>
            </a:r>
            <a:r>
              <a:rPr lang="fr-FR" sz="3200" dirty="0" smtClean="0">
                <a:latin typeface="Andika Basic" panose="02000000000000000000" pitchFamily="2" charset="0"/>
              </a:rPr>
              <a:t>solaires</a:t>
            </a:r>
          </a:p>
          <a:p>
            <a:pPr algn="ctr"/>
            <a:endParaRPr lang="fr-FR" sz="3200" dirty="0">
              <a:latin typeface="Andika Basic" panose="02000000000000000000" pitchFamily="2" charset="0"/>
            </a:endParaRPr>
          </a:p>
          <a:p>
            <a:pPr algn="ctr"/>
            <a:r>
              <a:rPr lang="fr-FR" sz="3200" dirty="0" smtClean="0">
                <a:latin typeface="Andika Basic" panose="02000000000000000000" pitchFamily="2" charset="0"/>
              </a:rPr>
              <a:t>Dispose d’une </a:t>
            </a:r>
            <a:r>
              <a:rPr lang="fr-FR" sz="3200" dirty="0">
                <a:latin typeface="Andika Basic" panose="02000000000000000000" pitchFamily="2" charset="0"/>
              </a:rPr>
              <a:t>caméra </a:t>
            </a:r>
            <a:r>
              <a:rPr lang="fr-FR" sz="3200" dirty="0" smtClean="0">
                <a:latin typeface="Andika Basic" panose="02000000000000000000" pitchFamily="2" charset="0"/>
              </a:rPr>
              <a:t>couleur (de la taille d’un timbre)</a:t>
            </a:r>
            <a:endParaRPr lang="fr-FR" sz="3200" dirty="0">
              <a:latin typeface="Andika Basic" panose="02000000000000000000" pitchFamily="2" charset="0"/>
            </a:endParaRPr>
          </a:p>
        </p:txBody>
      </p:sp>
      <p:sp>
        <p:nvSpPr>
          <p:cNvPr id="4" name="Rectangle 3"/>
          <p:cNvSpPr/>
          <p:nvPr/>
        </p:nvSpPr>
        <p:spPr>
          <a:xfrm>
            <a:off x="2069611" y="4914797"/>
            <a:ext cx="10493450" cy="830997"/>
          </a:xfrm>
          <a:prstGeom prst="rect">
            <a:avLst/>
          </a:prstGeom>
        </p:spPr>
        <p:txBody>
          <a:bodyPr wrap="none">
            <a:spAutoFit/>
          </a:bodyPr>
          <a:lstStyle/>
          <a:p>
            <a:r>
              <a:rPr lang="fr-FR" sz="4800" b="1" dirty="0">
                <a:latin typeface="Planet X Compact" pitchFamily="2" charset="0"/>
              </a:rPr>
              <a:t>Visière extravéhiculaire </a:t>
            </a:r>
            <a:endParaRPr lang="fr-FR" sz="4800" b="1" dirty="0">
              <a:latin typeface="Planet X Compact" pitchFamily="2" charset="0"/>
            </a:endParaRPr>
          </a:p>
        </p:txBody>
      </p:sp>
      <p:pic>
        <p:nvPicPr>
          <p:cNvPr id="5" name="Image 4"/>
          <p:cNvPicPr>
            <a:picLocks noChangeAspect="1"/>
          </p:cNvPicPr>
          <p:nvPr/>
        </p:nvPicPr>
        <p:blipFill rotWithShape="1">
          <a:blip r:embed="rId3"/>
          <a:srcRect b="1314"/>
          <a:stretch/>
        </p:blipFill>
        <p:spPr>
          <a:xfrm rot="20602340">
            <a:off x="1716766" y="902985"/>
            <a:ext cx="1973352" cy="1056498"/>
          </a:xfrm>
          <a:prstGeom prst="rect">
            <a:avLst/>
          </a:prstGeom>
        </p:spPr>
      </p:pic>
    </p:spTree>
    <p:extLst>
      <p:ext uri="{BB962C8B-B14F-4D97-AF65-F5344CB8AC3E}">
        <p14:creationId xmlns:p14="http://schemas.microsoft.com/office/powerpoint/2010/main" val="362767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8548" y="168746"/>
            <a:ext cx="7783373" cy="6361962"/>
          </a:xfrm>
          <a:prstGeom prst="rect">
            <a:avLst/>
          </a:prstGeom>
        </p:spPr>
      </p:pic>
      <p:sp>
        <p:nvSpPr>
          <p:cNvPr id="3" name="Rectangle 2"/>
          <p:cNvSpPr/>
          <p:nvPr/>
        </p:nvSpPr>
        <p:spPr>
          <a:xfrm>
            <a:off x="7911922" y="373487"/>
            <a:ext cx="4104068" cy="6124754"/>
          </a:xfrm>
          <a:prstGeom prst="rect">
            <a:avLst/>
          </a:prstGeom>
        </p:spPr>
        <p:txBody>
          <a:bodyPr wrap="square">
            <a:spAutoFit/>
          </a:bodyPr>
          <a:lstStyle/>
          <a:p>
            <a:pPr algn="ctr"/>
            <a:r>
              <a:rPr lang="fr-FR" sz="2800" dirty="0" smtClean="0">
                <a:latin typeface="Andika Basic" panose="02000000000000000000" pitchFamily="2" charset="0"/>
              </a:rPr>
              <a:t>Bulle </a:t>
            </a:r>
            <a:r>
              <a:rPr lang="fr-FR" sz="2800" dirty="0">
                <a:latin typeface="Andika Basic" panose="02000000000000000000" pitchFamily="2" charset="0"/>
              </a:rPr>
              <a:t>pressurisée en plastique transparent </a:t>
            </a:r>
            <a:r>
              <a:rPr lang="fr-FR" sz="2800" dirty="0" smtClean="0">
                <a:latin typeface="Andika Basic" panose="02000000000000000000" pitchFamily="2" charset="0"/>
              </a:rPr>
              <a:t>pour respirer </a:t>
            </a:r>
            <a:r>
              <a:rPr lang="fr-FR" sz="2800" dirty="0">
                <a:latin typeface="Andika Basic" panose="02000000000000000000" pitchFamily="2" charset="0"/>
              </a:rPr>
              <a:t>dans l’espace. </a:t>
            </a:r>
            <a:endParaRPr lang="fr-FR" sz="2800" dirty="0" smtClean="0">
              <a:latin typeface="Andika Basic" panose="02000000000000000000" pitchFamily="2" charset="0"/>
            </a:endParaRPr>
          </a:p>
          <a:p>
            <a:pPr algn="ctr"/>
            <a:endParaRPr lang="fr-FR" sz="2800" dirty="0" smtClean="0">
              <a:latin typeface="Andika Basic" panose="02000000000000000000" pitchFamily="2" charset="0"/>
            </a:endParaRPr>
          </a:p>
          <a:p>
            <a:pPr algn="ctr"/>
            <a:r>
              <a:rPr lang="fr-FR" sz="2800" dirty="0" smtClean="0">
                <a:latin typeface="Andika Basic" panose="02000000000000000000" pitchFamily="2" charset="0"/>
              </a:rPr>
              <a:t>Résiste </a:t>
            </a:r>
            <a:r>
              <a:rPr lang="fr-FR" sz="2800" dirty="0">
                <a:latin typeface="Andika Basic" panose="02000000000000000000" pitchFamily="2" charset="0"/>
              </a:rPr>
              <a:t>aux </a:t>
            </a:r>
            <a:r>
              <a:rPr lang="fr-FR" sz="2800" dirty="0" smtClean="0">
                <a:latin typeface="Andika Basic" panose="02000000000000000000" pitchFamily="2" charset="0"/>
              </a:rPr>
              <a:t>impacts.</a:t>
            </a:r>
          </a:p>
          <a:p>
            <a:pPr algn="ctr"/>
            <a:endParaRPr lang="fr-FR" sz="2800" dirty="0" smtClean="0">
              <a:latin typeface="Andika Basic" panose="02000000000000000000" pitchFamily="2" charset="0"/>
            </a:endParaRPr>
          </a:p>
          <a:p>
            <a:pPr algn="ctr"/>
            <a:r>
              <a:rPr lang="fr-FR" sz="2800" dirty="0" smtClean="0">
                <a:latin typeface="Andika Basic" panose="02000000000000000000" pitchFamily="2" charset="0"/>
              </a:rPr>
              <a:t>Contient </a:t>
            </a:r>
            <a:r>
              <a:rPr lang="fr-FR" sz="2800" dirty="0">
                <a:latin typeface="Andika Basic" panose="02000000000000000000" pitchFamily="2" charset="0"/>
              </a:rPr>
              <a:t>des écouteurs et un microphone relié à une radio. </a:t>
            </a:r>
            <a:endParaRPr lang="fr-FR" sz="2800" dirty="0" smtClean="0">
              <a:latin typeface="Andika Basic" panose="02000000000000000000" pitchFamily="2" charset="0"/>
            </a:endParaRPr>
          </a:p>
          <a:p>
            <a:pPr algn="ctr"/>
            <a:endParaRPr lang="fr-FR" sz="2800" dirty="0" smtClean="0">
              <a:latin typeface="Andika Basic" panose="02000000000000000000" pitchFamily="2" charset="0"/>
            </a:endParaRPr>
          </a:p>
          <a:p>
            <a:pPr algn="ctr"/>
            <a:r>
              <a:rPr lang="fr-FR" sz="2800" dirty="0" smtClean="0">
                <a:latin typeface="Andika Basic" panose="02000000000000000000" pitchFamily="2" charset="0"/>
              </a:rPr>
              <a:t>Un </a:t>
            </a:r>
            <a:r>
              <a:rPr lang="fr-FR" sz="2800" dirty="0">
                <a:latin typeface="Andika Basic" panose="02000000000000000000" pitchFamily="2" charset="0"/>
              </a:rPr>
              <a:t>tube près de la bouche de l’astronaute lui permet de boire. </a:t>
            </a:r>
          </a:p>
        </p:txBody>
      </p:sp>
      <p:sp>
        <p:nvSpPr>
          <p:cNvPr id="4" name="Rectangle 3"/>
          <p:cNvSpPr/>
          <p:nvPr/>
        </p:nvSpPr>
        <p:spPr>
          <a:xfrm>
            <a:off x="1824312" y="5139868"/>
            <a:ext cx="4596130" cy="1107996"/>
          </a:xfrm>
          <a:prstGeom prst="rect">
            <a:avLst/>
          </a:prstGeom>
        </p:spPr>
        <p:txBody>
          <a:bodyPr wrap="none">
            <a:spAutoFit/>
          </a:bodyPr>
          <a:lstStyle/>
          <a:p>
            <a:pPr algn="ctr"/>
            <a:r>
              <a:rPr lang="fr-FR" sz="6600" b="1" dirty="0">
                <a:latin typeface="Planet X Compact" pitchFamily="2" charset="0"/>
              </a:rPr>
              <a:t>Casque </a:t>
            </a:r>
            <a:endParaRPr lang="fr-FR" sz="6600" b="1" dirty="0">
              <a:latin typeface="Planet X Compact" pitchFamily="2" charset="0"/>
            </a:endParaRPr>
          </a:p>
        </p:txBody>
      </p:sp>
      <p:pic>
        <p:nvPicPr>
          <p:cNvPr id="5" name="Image 4"/>
          <p:cNvPicPr>
            <a:picLocks noChangeAspect="1"/>
          </p:cNvPicPr>
          <p:nvPr/>
        </p:nvPicPr>
        <p:blipFill rotWithShape="1">
          <a:blip r:embed="rId3"/>
          <a:srcRect b="1314"/>
          <a:stretch/>
        </p:blipFill>
        <p:spPr>
          <a:xfrm rot="20602340">
            <a:off x="1742523" y="2032980"/>
            <a:ext cx="1973352" cy="1056498"/>
          </a:xfrm>
          <a:prstGeom prst="rect">
            <a:avLst/>
          </a:prstGeom>
        </p:spPr>
      </p:pic>
    </p:spTree>
    <p:extLst>
      <p:ext uri="{BB962C8B-B14F-4D97-AF65-F5344CB8AC3E}">
        <p14:creationId xmlns:p14="http://schemas.microsoft.com/office/powerpoint/2010/main" val="1723909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8549" y="168747"/>
            <a:ext cx="7783373" cy="6361962"/>
          </a:xfrm>
          <a:prstGeom prst="rect">
            <a:avLst/>
          </a:prstGeom>
        </p:spPr>
      </p:pic>
      <p:sp>
        <p:nvSpPr>
          <p:cNvPr id="3" name="Rectangle 2"/>
          <p:cNvSpPr/>
          <p:nvPr/>
        </p:nvSpPr>
        <p:spPr>
          <a:xfrm>
            <a:off x="8178084" y="463397"/>
            <a:ext cx="3747753" cy="5016758"/>
          </a:xfrm>
          <a:prstGeom prst="rect">
            <a:avLst/>
          </a:prstGeom>
        </p:spPr>
        <p:txBody>
          <a:bodyPr wrap="square">
            <a:spAutoFit/>
          </a:bodyPr>
          <a:lstStyle/>
          <a:p>
            <a:pPr algn="ctr"/>
            <a:r>
              <a:rPr lang="fr-FR" sz="3200" dirty="0" smtClean="0">
                <a:latin typeface="Andika Basic" panose="02000000000000000000" pitchFamily="2" charset="0"/>
              </a:rPr>
              <a:t>Fixée au </a:t>
            </a:r>
            <a:r>
              <a:rPr lang="fr-FR" sz="3200" dirty="0">
                <a:latin typeface="Andika Basic" panose="02000000000000000000" pitchFamily="2" charset="0"/>
              </a:rPr>
              <a:t>dos du </a:t>
            </a:r>
            <a:r>
              <a:rPr lang="fr-FR" sz="3200" dirty="0" smtClean="0">
                <a:latin typeface="Andika Basic" panose="02000000000000000000" pitchFamily="2" charset="0"/>
              </a:rPr>
              <a:t>scaphandre.</a:t>
            </a:r>
          </a:p>
          <a:p>
            <a:pPr algn="ctr"/>
            <a:r>
              <a:rPr lang="fr-FR" sz="3200" dirty="0" smtClean="0">
                <a:latin typeface="Andika Basic" panose="02000000000000000000" pitchFamily="2" charset="0"/>
              </a:rPr>
              <a:t>Fournit </a:t>
            </a:r>
            <a:r>
              <a:rPr lang="fr-FR" sz="3200" dirty="0">
                <a:latin typeface="Andika Basic" panose="02000000000000000000" pitchFamily="2" charset="0"/>
              </a:rPr>
              <a:t>de l’oxygène </a:t>
            </a:r>
            <a:r>
              <a:rPr lang="fr-FR" sz="3200" dirty="0" smtClean="0">
                <a:latin typeface="Andika Basic" panose="02000000000000000000" pitchFamily="2" charset="0"/>
              </a:rPr>
              <a:t>pur et </a:t>
            </a:r>
            <a:r>
              <a:rPr lang="fr-FR" sz="3200" dirty="0">
                <a:latin typeface="Andika Basic" panose="02000000000000000000" pitchFamily="2" charset="0"/>
              </a:rPr>
              <a:t>absorbe le dioxyde de carbone expiré par </a:t>
            </a:r>
            <a:r>
              <a:rPr lang="fr-FR" sz="3200" dirty="0" smtClean="0">
                <a:latin typeface="Andika Basic" panose="02000000000000000000" pitchFamily="2" charset="0"/>
              </a:rPr>
              <a:t>l'astronaute.</a:t>
            </a:r>
          </a:p>
          <a:p>
            <a:pPr algn="ctr"/>
            <a:r>
              <a:rPr lang="fr-FR" sz="3200" dirty="0" smtClean="0">
                <a:latin typeface="Andika Basic" panose="02000000000000000000" pitchFamily="2" charset="0"/>
              </a:rPr>
              <a:t>Pressure </a:t>
            </a:r>
            <a:r>
              <a:rPr lang="fr-FR" sz="3200" dirty="0">
                <a:latin typeface="Andika Basic" panose="02000000000000000000" pitchFamily="2" charset="0"/>
              </a:rPr>
              <a:t>également la combinaison. </a:t>
            </a:r>
          </a:p>
        </p:txBody>
      </p:sp>
      <p:sp>
        <p:nvSpPr>
          <p:cNvPr id="4" name="Rectangle 3"/>
          <p:cNvSpPr/>
          <p:nvPr/>
        </p:nvSpPr>
        <p:spPr>
          <a:xfrm>
            <a:off x="484864" y="5699712"/>
            <a:ext cx="11707136" cy="830997"/>
          </a:xfrm>
          <a:prstGeom prst="rect">
            <a:avLst/>
          </a:prstGeom>
        </p:spPr>
        <p:txBody>
          <a:bodyPr wrap="square">
            <a:spAutoFit/>
          </a:bodyPr>
          <a:lstStyle/>
          <a:p>
            <a:pPr algn="ctr"/>
            <a:r>
              <a:rPr lang="fr-FR" sz="4800" b="1" dirty="0" smtClean="0">
                <a:solidFill>
                  <a:schemeClr val="bg1"/>
                </a:solidFill>
                <a:latin typeface="Planet X Compact" pitchFamily="2" charset="0"/>
              </a:rPr>
              <a:t>Sy</a:t>
            </a:r>
            <a:r>
              <a:rPr lang="fr-FR" sz="4800" b="1" dirty="0" smtClean="0">
                <a:latin typeface="Planet X Compact" pitchFamily="2" charset="0"/>
              </a:rPr>
              <a:t>stème </a:t>
            </a:r>
            <a:r>
              <a:rPr lang="fr-FR" sz="4800" b="1" dirty="0">
                <a:latin typeface="Planet X Compact" pitchFamily="2" charset="0"/>
              </a:rPr>
              <a:t>de </a:t>
            </a:r>
            <a:r>
              <a:rPr lang="fr-FR" sz="4800" b="1" dirty="0">
                <a:solidFill>
                  <a:schemeClr val="bg1"/>
                </a:solidFill>
                <a:latin typeface="Planet X Compact" pitchFamily="2" charset="0"/>
              </a:rPr>
              <a:t>su</a:t>
            </a:r>
            <a:r>
              <a:rPr lang="fr-FR" sz="4800" b="1" dirty="0">
                <a:latin typeface="Planet X Compact" pitchFamily="2" charset="0"/>
              </a:rPr>
              <a:t>rvie de </a:t>
            </a:r>
            <a:r>
              <a:rPr lang="fr-FR" sz="4800" b="1" dirty="0" smtClean="0">
                <a:latin typeface="Planet X Compact" pitchFamily="2" charset="0"/>
              </a:rPr>
              <a:t>base </a:t>
            </a:r>
            <a:endParaRPr lang="fr-FR" sz="4800" b="1" dirty="0">
              <a:latin typeface="Planet X Compact" pitchFamily="2" charset="0"/>
            </a:endParaRPr>
          </a:p>
        </p:txBody>
      </p:sp>
      <p:pic>
        <p:nvPicPr>
          <p:cNvPr id="5" name="Image 4"/>
          <p:cNvPicPr>
            <a:picLocks noChangeAspect="1"/>
          </p:cNvPicPr>
          <p:nvPr/>
        </p:nvPicPr>
        <p:blipFill rotWithShape="1">
          <a:blip r:embed="rId3"/>
          <a:srcRect b="1314"/>
          <a:stretch/>
        </p:blipFill>
        <p:spPr>
          <a:xfrm rot="20602340">
            <a:off x="3169271" y="1779849"/>
            <a:ext cx="1973352" cy="1056498"/>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64476">
            <a:off x="5147124" y="2406941"/>
            <a:ext cx="2870200" cy="287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209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8549" y="168747"/>
            <a:ext cx="7783373" cy="6361962"/>
          </a:xfrm>
          <a:prstGeom prst="rect">
            <a:avLst/>
          </a:prstGeom>
        </p:spPr>
      </p:pic>
      <p:sp>
        <p:nvSpPr>
          <p:cNvPr id="3" name="Rectangle 2"/>
          <p:cNvSpPr/>
          <p:nvPr/>
        </p:nvSpPr>
        <p:spPr>
          <a:xfrm>
            <a:off x="8022570" y="2710919"/>
            <a:ext cx="4104068" cy="3785652"/>
          </a:xfrm>
          <a:prstGeom prst="rect">
            <a:avLst/>
          </a:prstGeom>
        </p:spPr>
        <p:txBody>
          <a:bodyPr wrap="square">
            <a:spAutoFit/>
          </a:bodyPr>
          <a:lstStyle/>
          <a:p>
            <a:pPr algn="ctr"/>
            <a:r>
              <a:rPr lang="fr-FR" sz="4000" dirty="0" smtClean="0">
                <a:latin typeface="Andika Basic" panose="02000000000000000000" pitchFamily="2" charset="0"/>
              </a:rPr>
              <a:t>Pour protéger </a:t>
            </a:r>
            <a:r>
              <a:rPr lang="fr-FR" sz="4000" dirty="0">
                <a:latin typeface="Andika Basic" panose="02000000000000000000" pitchFamily="2" charset="0"/>
              </a:rPr>
              <a:t>le haut du corps et attacher toutes les autres parties du scaphandre. </a:t>
            </a:r>
          </a:p>
        </p:txBody>
      </p:sp>
      <p:sp>
        <p:nvSpPr>
          <p:cNvPr id="4" name="Rectangle 3"/>
          <p:cNvSpPr/>
          <p:nvPr/>
        </p:nvSpPr>
        <p:spPr>
          <a:xfrm>
            <a:off x="7735912" y="207555"/>
            <a:ext cx="4280078" cy="2308324"/>
          </a:xfrm>
          <a:prstGeom prst="rect">
            <a:avLst/>
          </a:prstGeom>
        </p:spPr>
        <p:txBody>
          <a:bodyPr wrap="square">
            <a:spAutoFit/>
          </a:bodyPr>
          <a:lstStyle/>
          <a:p>
            <a:pPr algn="ctr"/>
            <a:r>
              <a:rPr lang="fr-FR" sz="4800" b="1" dirty="0">
                <a:latin typeface="Planet X Compact" pitchFamily="2" charset="0"/>
              </a:rPr>
              <a:t>Torse supérieur rigide</a:t>
            </a:r>
            <a:endParaRPr lang="fr-FR" sz="4800" b="1" dirty="0">
              <a:latin typeface="Planet X Compact" pitchFamily="2" charset="0"/>
            </a:endParaRPr>
          </a:p>
        </p:txBody>
      </p:sp>
      <p:pic>
        <p:nvPicPr>
          <p:cNvPr id="5" name="Image 4"/>
          <p:cNvPicPr>
            <a:picLocks noChangeAspect="1"/>
          </p:cNvPicPr>
          <p:nvPr/>
        </p:nvPicPr>
        <p:blipFill rotWithShape="1">
          <a:blip r:embed="rId3"/>
          <a:srcRect b="1314"/>
          <a:stretch/>
        </p:blipFill>
        <p:spPr>
          <a:xfrm rot="20602340">
            <a:off x="2669801" y="3091797"/>
            <a:ext cx="1973352" cy="1056498"/>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2927">
            <a:off x="5375144" y="2171491"/>
            <a:ext cx="2588294" cy="2588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592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8549" y="168747"/>
            <a:ext cx="7783373" cy="6361962"/>
          </a:xfrm>
          <a:prstGeom prst="rect">
            <a:avLst/>
          </a:prstGeom>
        </p:spPr>
      </p:pic>
      <p:sp>
        <p:nvSpPr>
          <p:cNvPr id="3" name="Rectangle 2"/>
          <p:cNvSpPr/>
          <p:nvPr/>
        </p:nvSpPr>
        <p:spPr>
          <a:xfrm>
            <a:off x="7911922" y="2649978"/>
            <a:ext cx="4104068" cy="3785652"/>
          </a:xfrm>
          <a:prstGeom prst="rect">
            <a:avLst/>
          </a:prstGeom>
        </p:spPr>
        <p:txBody>
          <a:bodyPr wrap="square">
            <a:spAutoFit/>
          </a:bodyPr>
          <a:lstStyle/>
          <a:p>
            <a:pPr algn="ctr"/>
            <a:r>
              <a:rPr lang="fr-FR" sz="2400" dirty="0" smtClean="0">
                <a:latin typeface="Andika Basic" panose="02000000000000000000" pitchFamily="2" charset="0"/>
              </a:rPr>
              <a:t>Un </a:t>
            </a:r>
            <a:r>
              <a:rPr lang="fr-FR" sz="2400" dirty="0">
                <a:latin typeface="Andika Basic" panose="02000000000000000000" pitchFamily="2" charset="0"/>
              </a:rPr>
              <a:t>panneau électrique permet à l’astronaute de surveiller ses signes vitaux, de contrôler les valves d’air et d’utiliser sa radio. Pour que l’astronaute puisse regarder l’écran LCD malgré son imposante tenue, il dispose d’un miroir. </a:t>
            </a:r>
          </a:p>
        </p:txBody>
      </p:sp>
      <p:sp>
        <p:nvSpPr>
          <p:cNvPr id="4" name="Rectangle 3"/>
          <p:cNvSpPr/>
          <p:nvPr/>
        </p:nvSpPr>
        <p:spPr>
          <a:xfrm>
            <a:off x="7735912" y="207555"/>
            <a:ext cx="4280078" cy="2123658"/>
          </a:xfrm>
          <a:prstGeom prst="rect">
            <a:avLst/>
          </a:prstGeom>
        </p:spPr>
        <p:txBody>
          <a:bodyPr wrap="square">
            <a:spAutoFit/>
          </a:bodyPr>
          <a:lstStyle/>
          <a:p>
            <a:pPr algn="ctr"/>
            <a:r>
              <a:rPr lang="fr-FR" sz="4400" b="1" dirty="0">
                <a:latin typeface="Planet X Compact" pitchFamily="2" charset="0"/>
              </a:rPr>
              <a:t>Module de commande </a:t>
            </a:r>
            <a:endParaRPr lang="fr-FR" sz="4400" b="1" dirty="0">
              <a:latin typeface="Planet X Compact" pitchFamily="2" charset="0"/>
            </a:endParaRPr>
          </a:p>
        </p:txBody>
      </p:sp>
      <p:pic>
        <p:nvPicPr>
          <p:cNvPr id="5" name="Image 4"/>
          <p:cNvPicPr>
            <a:picLocks noChangeAspect="1"/>
          </p:cNvPicPr>
          <p:nvPr/>
        </p:nvPicPr>
        <p:blipFill rotWithShape="1">
          <a:blip r:embed="rId3"/>
          <a:srcRect b="1314"/>
          <a:stretch/>
        </p:blipFill>
        <p:spPr>
          <a:xfrm rot="20602340">
            <a:off x="1523582" y="3787256"/>
            <a:ext cx="1973352" cy="1056498"/>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45746">
            <a:off x="4083301" y="1682361"/>
            <a:ext cx="3747752" cy="3747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6254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8549" y="168747"/>
            <a:ext cx="7783373" cy="6361962"/>
          </a:xfrm>
          <a:prstGeom prst="rect">
            <a:avLst/>
          </a:prstGeom>
        </p:spPr>
      </p:pic>
      <p:sp>
        <p:nvSpPr>
          <p:cNvPr id="3" name="Rectangle 2"/>
          <p:cNvSpPr/>
          <p:nvPr/>
        </p:nvSpPr>
        <p:spPr>
          <a:xfrm>
            <a:off x="7911922" y="3114389"/>
            <a:ext cx="4104068" cy="3539430"/>
          </a:xfrm>
          <a:prstGeom prst="rect">
            <a:avLst/>
          </a:prstGeom>
        </p:spPr>
        <p:txBody>
          <a:bodyPr wrap="square">
            <a:spAutoFit/>
          </a:bodyPr>
          <a:lstStyle/>
          <a:p>
            <a:pPr algn="ctr"/>
            <a:r>
              <a:rPr lang="fr-FR" sz="3200" dirty="0" smtClean="0">
                <a:latin typeface="Andika Basic" panose="02000000000000000000" pitchFamily="2" charset="0"/>
              </a:rPr>
              <a:t>De </a:t>
            </a:r>
            <a:r>
              <a:rPr lang="fr-FR" sz="3200" dirty="0">
                <a:latin typeface="Andika Basic" panose="02000000000000000000" pitchFamily="2" charset="0"/>
              </a:rPr>
              <a:t>fines canalisations en plastique diffusent constamment de l’eau froide tout près de la peau de l’astronaute. </a:t>
            </a:r>
          </a:p>
        </p:txBody>
      </p:sp>
      <p:sp>
        <p:nvSpPr>
          <p:cNvPr id="4" name="Rectangle 3"/>
          <p:cNvSpPr/>
          <p:nvPr/>
        </p:nvSpPr>
        <p:spPr>
          <a:xfrm>
            <a:off x="5598016" y="168747"/>
            <a:ext cx="6593984" cy="2800767"/>
          </a:xfrm>
          <a:prstGeom prst="rect">
            <a:avLst/>
          </a:prstGeom>
        </p:spPr>
        <p:txBody>
          <a:bodyPr wrap="square">
            <a:spAutoFit/>
          </a:bodyPr>
          <a:lstStyle/>
          <a:p>
            <a:pPr algn="ctr"/>
            <a:r>
              <a:rPr lang="fr-FR" sz="4400" b="1" dirty="0">
                <a:latin typeface="Planet X Compact" pitchFamily="2" charset="0"/>
              </a:rPr>
              <a:t>Tissus de refroidissement à circulation liquide </a:t>
            </a:r>
            <a:endParaRPr lang="fr-FR" sz="4400" b="1" dirty="0">
              <a:latin typeface="Planet X Compact" pitchFamily="2" charset="0"/>
            </a:endParaRPr>
          </a:p>
        </p:txBody>
      </p:sp>
      <p:pic>
        <p:nvPicPr>
          <p:cNvPr id="5" name="Image 4"/>
          <p:cNvPicPr>
            <a:picLocks noChangeAspect="1"/>
          </p:cNvPicPr>
          <p:nvPr/>
        </p:nvPicPr>
        <p:blipFill rotWithShape="1">
          <a:blip r:embed="rId3"/>
          <a:srcRect b="1314"/>
          <a:stretch/>
        </p:blipFill>
        <p:spPr>
          <a:xfrm rot="7012902">
            <a:off x="587122" y="2488431"/>
            <a:ext cx="1973352" cy="1056498"/>
          </a:xfrm>
          <a:prstGeom prst="rect">
            <a:avLst/>
          </a:prstGeom>
        </p:spPr>
      </p:pic>
    </p:spTree>
    <p:extLst>
      <p:ext uri="{BB962C8B-B14F-4D97-AF65-F5344CB8AC3E}">
        <p14:creationId xmlns:p14="http://schemas.microsoft.com/office/powerpoint/2010/main" val="199182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8549" y="168747"/>
            <a:ext cx="7783373" cy="6361962"/>
          </a:xfrm>
          <a:prstGeom prst="rect">
            <a:avLst/>
          </a:prstGeom>
        </p:spPr>
      </p:pic>
      <p:sp>
        <p:nvSpPr>
          <p:cNvPr id="3" name="Rectangle 2"/>
          <p:cNvSpPr/>
          <p:nvPr/>
        </p:nvSpPr>
        <p:spPr>
          <a:xfrm>
            <a:off x="7941972" y="1594682"/>
            <a:ext cx="4104068" cy="4524315"/>
          </a:xfrm>
          <a:prstGeom prst="rect">
            <a:avLst/>
          </a:prstGeom>
        </p:spPr>
        <p:txBody>
          <a:bodyPr wrap="square">
            <a:spAutoFit/>
          </a:bodyPr>
          <a:lstStyle/>
          <a:p>
            <a:pPr algn="ctr"/>
            <a:r>
              <a:rPr lang="fr-FR" sz="3200" dirty="0" smtClean="0">
                <a:latin typeface="Andika Basic" panose="02000000000000000000" pitchFamily="2" charset="0"/>
              </a:rPr>
              <a:t>Pour </a:t>
            </a:r>
            <a:r>
              <a:rPr lang="fr-FR" sz="3200" dirty="0">
                <a:latin typeface="Andika Basic" panose="02000000000000000000" pitchFamily="2" charset="0"/>
              </a:rPr>
              <a:t>garder la chaleur tout en leur permettant de travailler avec souplesse. </a:t>
            </a:r>
            <a:r>
              <a:rPr lang="fr-FR" sz="3200" dirty="0" smtClean="0">
                <a:latin typeface="Andika Basic" panose="02000000000000000000" pitchFamily="2" charset="0"/>
              </a:rPr>
              <a:t>Un </a:t>
            </a:r>
            <a:r>
              <a:rPr lang="fr-FR" sz="3200" dirty="0">
                <a:latin typeface="Andika Basic" panose="02000000000000000000" pitchFamily="2" charset="0"/>
              </a:rPr>
              <a:t>anneau de roulement permet de tourner le </a:t>
            </a:r>
            <a:r>
              <a:rPr lang="fr-FR" sz="3200" dirty="0" smtClean="0">
                <a:latin typeface="Andika Basic" panose="02000000000000000000" pitchFamily="2" charset="0"/>
              </a:rPr>
              <a:t>poignet.</a:t>
            </a:r>
            <a:endParaRPr lang="fr-FR" sz="3200" dirty="0">
              <a:latin typeface="Andika Basic" panose="02000000000000000000" pitchFamily="2" charset="0"/>
            </a:endParaRPr>
          </a:p>
        </p:txBody>
      </p:sp>
      <p:sp>
        <p:nvSpPr>
          <p:cNvPr id="4" name="Rectangle 3"/>
          <p:cNvSpPr/>
          <p:nvPr/>
        </p:nvSpPr>
        <p:spPr>
          <a:xfrm>
            <a:off x="7941972" y="168747"/>
            <a:ext cx="4074018" cy="1200329"/>
          </a:xfrm>
          <a:prstGeom prst="rect">
            <a:avLst/>
          </a:prstGeom>
        </p:spPr>
        <p:txBody>
          <a:bodyPr wrap="square">
            <a:spAutoFit/>
          </a:bodyPr>
          <a:lstStyle/>
          <a:p>
            <a:pPr algn="ctr"/>
            <a:r>
              <a:rPr lang="fr-FR" sz="7200" b="1" dirty="0">
                <a:latin typeface="Planet X Compact" pitchFamily="2" charset="0"/>
              </a:rPr>
              <a:t>Gants</a:t>
            </a:r>
            <a:endParaRPr lang="fr-FR" sz="7200" b="1" dirty="0">
              <a:latin typeface="Planet X Compact" pitchFamily="2" charset="0"/>
            </a:endParaRPr>
          </a:p>
        </p:txBody>
      </p:sp>
      <p:pic>
        <p:nvPicPr>
          <p:cNvPr id="5" name="Image 4"/>
          <p:cNvPicPr>
            <a:picLocks noChangeAspect="1"/>
          </p:cNvPicPr>
          <p:nvPr/>
        </p:nvPicPr>
        <p:blipFill rotWithShape="1">
          <a:blip r:embed="rId3"/>
          <a:srcRect b="1314"/>
          <a:stretch/>
        </p:blipFill>
        <p:spPr>
          <a:xfrm rot="7012902">
            <a:off x="419696" y="3940384"/>
            <a:ext cx="1973352" cy="1056498"/>
          </a:xfrm>
          <a:prstGeom prst="rect">
            <a:avLst/>
          </a:prstGeom>
        </p:spPr>
      </p:pic>
    </p:spTree>
    <p:extLst>
      <p:ext uri="{BB962C8B-B14F-4D97-AF65-F5344CB8AC3E}">
        <p14:creationId xmlns:p14="http://schemas.microsoft.com/office/powerpoint/2010/main" val="1827962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489079" y="367839"/>
            <a:ext cx="7222107" cy="6135992"/>
          </a:xfrm>
          <a:prstGeom prst="rect">
            <a:avLst/>
          </a:prstGeom>
        </p:spPr>
      </p:pic>
      <p:sp>
        <p:nvSpPr>
          <p:cNvPr id="3" name="Rectangle 2"/>
          <p:cNvSpPr/>
          <p:nvPr/>
        </p:nvSpPr>
        <p:spPr>
          <a:xfrm>
            <a:off x="7923184" y="3992200"/>
            <a:ext cx="4104068" cy="1938992"/>
          </a:xfrm>
          <a:prstGeom prst="rect">
            <a:avLst/>
          </a:prstGeom>
        </p:spPr>
        <p:txBody>
          <a:bodyPr wrap="square">
            <a:spAutoFit/>
          </a:bodyPr>
          <a:lstStyle/>
          <a:p>
            <a:pPr algn="ctr"/>
            <a:r>
              <a:rPr lang="fr-FR" sz="4000" dirty="0" smtClean="0">
                <a:latin typeface="Andika Basic" panose="02000000000000000000" pitchFamily="2" charset="0"/>
              </a:rPr>
              <a:t>Pour </a:t>
            </a:r>
            <a:r>
              <a:rPr lang="fr-FR" sz="4000" dirty="0">
                <a:latin typeface="Andika Basic" panose="02000000000000000000" pitchFamily="2" charset="0"/>
              </a:rPr>
              <a:t>permettre la torsion du </a:t>
            </a:r>
            <a:r>
              <a:rPr lang="fr-FR" sz="4000" dirty="0" smtClean="0">
                <a:latin typeface="Andika Basic" panose="02000000000000000000" pitchFamily="2" charset="0"/>
              </a:rPr>
              <a:t>torse.</a:t>
            </a:r>
            <a:endParaRPr lang="fr-FR" sz="4000" dirty="0">
              <a:latin typeface="Andika Basic" panose="02000000000000000000" pitchFamily="2" charset="0"/>
            </a:endParaRPr>
          </a:p>
        </p:txBody>
      </p:sp>
      <p:sp>
        <p:nvSpPr>
          <p:cNvPr id="4" name="Rectangle 3"/>
          <p:cNvSpPr/>
          <p:nvPr/>
        </p:nvSpPr>
        <p:spPr>
          <a:xfrm>
            <a:off x="7711186" y="587045"/>
            <a:ext cx="4468970" cy="1446550"/>
          </a:xfrm>
          <a:prstGeom prst="rect">
            <a:avLst/>
          </a:prstGeom>
        </p:spPr>
        <p:txBody>
          <a:bodyPr wrap="square">
            <a:spAutoFit/>
          </a:bodyPr>
          <a:lstStyle/>
          <a:p>
            <a:pPr algn="ctr"/>
            <a:r>
              <a:rPr lang="fr-FR" sz="4400" b="1" dirty="0" smtClean="0">
                <a:latin typeface="Planet X Compact" pitchFamily="2" charset="0"/>
              </a:rPr>
              <a:t>Anneau de roulement</a:t>
            </a:r>
            <a:endParaRPr lang="fr-FR" sz="4400" b="1" dirty="0">
              <a:latin typeface="Planet X Compact" pitchFamily="2" charset="0"/>
            </a:endParaRPr>
          </a:p>
        </p:txBody>
      </p:sp>
      <p:pic>
        <p:nvPicPr>
          <p:cNvPr id="5" name="Image 4"/>
          <p:cNvPicPr>
            <a:picLocks noChangeAspect="1"/>
          </p:cNvPicPr>
          <p:nvPr/>
        </p:nvPicPr>
        <p:blipFill rotWithShape="1">
          <a:blip r:embed="rId3"/>
          <a:srcRect b="1314"/>
          <a:stretch/>
        </p:blipFill>
        <p:spPr>
          <a:xfrm rot="13794073">
            <a:off x="4257600" y="1505346"/>
            <a:ext cx="1973352" cy="105649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67553">
            <a:off x="4848778" y="2856786"/>
            <a:ext cx="2870200" cy="287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041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1972" y="553792"/>
            <a:ext cx="11552349" cy="5786199"/>
          </a:xfrm>
          <a:prstGeom prst="rect">
            <a:avLst/>
          </a:prstGeom>
          <a:noFill/>
        </p:spPr>
        <p:txBody>
          <a:bodyPr wrap="square" rtlCol="0">
            <a:spAutoFit/>
          </a:bodyPr>
          <a:lstStyle/>
          <a:p>
            <a:pPr algn="ctr"/>
            <a:r>
              <a:rPr lang="fr-FR" sz="3200" dirty="0" smtClean="0">
                <a:latin typeface="Andika Basic" panose="02000000000000000000" pitchFamily="2" charset="0"/>
              </a:rPr>
              <a:t>La Station Spatiale internationale (SSI ou ISS pour l'anglais International </a:t>
            </a:r>
            <a:r>
              <a:rPr lang="fr-FR" sz="3200" dirty="0" err="1" smtClean="0">
                <a:latin typeface="Andika Basic" panose="02000000000000000000" pitchFamily="2" charset="0"/>
              </a:rPr>
              <a:t>Space</a:t>
            </a:r>
            <a:r>
              <a:rPr lang="fr-FR" sz="3200" dirty="0">
                <a:latin typeface="Andika Basic" panose="02000000000000000000" pitchFamily="2" charset="0"/>
              </a:rPr>
              <a:t> </a:t>
            </a:r>
            <a:r>
              <a:rPr lang="fr-FR" sz="3200" dirty="0" smtClean="0">
                <a:latin typeface="Andika Basic" panose="02000000000000000000" pitchFamily="2" charset="0"/>
              </a:rPr>
              <a:t>Station) est une station spatiale placée en orbite autour de la Terre, occupée en permanence par un équipage international qui se consacre à la recherche scientifique dans l'environnement spatial. Ce programme, lancé par l'agence spatiale américaine, la NASA, est développé conjointement avec l'agence spatiale fédérale russe ROSCOSMOS, avec la participation des agences spatiales européenne (ESA), japonaise et canadienne. Sa construction a commencé en 1998 et elle continue encore aujourd'hui, avec de nouveaux modules à venir.</a:t>
            </a:r>
          </a:p>
          <a:p>
            <a:pPr algn="ctr"/>
            <a:endParaRPr lang="fr-FR" dirty="0">
              <a:latin typeface="Andika Basic" panose="02000000000000000000" pitchFamily="2" charset="0"/>
            </a:endParaRPr>
          </a:p>
        </p:txBody>
      </p:sp>
    </p:spTree>
    <p:extLst>
      <p:ext uri="{BB962C8B-B14F-4D97-AF65-F5344CB8AC3E}">
        <p14:creationId xmlns:p14="http://schemas.microsoft.com/office/powerpoint/2010/main" val="2044627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489079" y="367839"/>
            <a:ext cx="7222107" cy="6135992"/>
          </a:xfrm>
          <a:prstGeom prst="rect">
            <a:avLst/>
          </a:prstGeom>
        </p:spPr>
      </p:pic>
      <p:sp>
        <p:nvSpPr>
          <p:cNvPr id="3" name="Rectangle 2"/>
          <p:cNvSpPr/>
          <p:nvPr/>
        </p:nvSpPr>
        <p:spPr>
          <a:xfrm>
            <a:off x="7880798" y="1615297"/>
            <a:ext cx="4104068" cy="5016758"/>
          </a:xfrm>
          <a:prstGeom prst="rect">
            <a:avLst/>
          </a:prstGeom>
        </p:spPr>
        <p:txBody>
          <a:bodyPr wrap="square">
            <a:spAutoFit/>
          </a:bodyPr>
          <a:lstStyle/>
          <a:p>
            <a:pPr algn="ctr"/>
            <a:r>
              <a:rPr lang="fr-FR" sz="3200" dirty="0" smtClean="0">
                <a:latin typeface="Andika Basic" panose="02000000000000000000" pitchFamily="2" charset="0"/>
              </a:rPr>
              <a:t>Elles </a:t>
            </a:r>
            <a:r>
              <a:rPr lang="fr-FR" sz="3200" dirty="0">
                <a:latin typeface="Andika Basic" panose="02000000000000000000" pitchFamily="2" charset="0"/>
              </a:rPr>
              <a:t>permettent de différencier les astronautes lorsqu’ils portent leur tenue. Thomas </a:t>
            </a:r>
            <a:r>
              <a:rPr lang="fr-FR" sz="3200" dirty="0" err="1">
                <a:latin typeface="Andika Basic" panose="02000000000000000000" pitchFamily="2" charset="0"/>
              </a:rPr>
              <a:t>Pesquet</a:t>
            </a:r>
            <a:r>
              <a:rPr lang="fr-FR" sz="3200" dirty="0">
                <a:latin typeface="Andika Basic" panose="02000000000000000000" pitchFamily="2" charset="0"/>
              </a:rPr>
              <a:t> n’a par exemple pas de bande rouges, contrairement à son collègue américain. </a:t>
            </a:r>
          </a:p>
        </p:txBody>
      </p:sp>
      <p:sp>
        <p:nvSpPr>
          <p:cNvPr id="4" name="Rectangle 3"/>
          <p:cNvSpPr/>
          <p:nvPr/>
        </p:nvSpPr>
        <p:spPr>
          <a:xfrm>
            <a:off x="7941972" y="168747"/>
            <a:ext cx="4074018" cy="1446550"/>
          </a:xfrm>
          <a:prstGeom prst="rect">
            <a:avLst/>
          </a:prstGeom>
        </p:spPr>
        <p:txBody>
          <a:bodyPr wrap="square">
            <a:spAutoFit/>
          </a:bodyPr>
          <a:lstStyle/>
          <a:p>
            <a:pPr algn="ctr"/>
            <a:r>
              <a:rPr lang="fr-FR" sz="4400" b="1" dirty="0">
                <a:latin typeface="Planet X Compact" pitchFamily="2" charset="0"/>
              </a:rPr>
              <a:t>Bandes de couleur</a:t>
            </a:r>
            <a:endParaRPr lang="fr-FR" sz="4400" b="1" dirty="0">
              <a:latin typeface="Planet X Compact" pitchFamily="2" charset="0"/>
            </a:endParaRPr>
          </a:p>
        </p:txBody>
      </p:sp>
      <p:pic>
        <p:nvPicPr>
          <p:cNvPr id="5" name="Image 4"/>
          <p:cNvPicPr>
            <a:picLocks noChangeAspect="1"/>
          </p:cNvPicPr>
          <p:nvPr/>
        </p:nvPicPr>
        <p:blipFill rotWithShape="1">
          <a:blip r:embed="rId3"/>
          <a:srcRect b="1314"/>
          <a:stretch/>
        </p:blipFill>
        <p:spPr>
          <a:xfrm rot="13794073">
            <a:off x="2763651" y="2780732"/>
            <a:ext cx="1973352" cy="1056498"/>
          </a:xfrm>
          <a:prstGeom prst="rect">
            <a:avLst/>
          </a:prstGeom>
        </p:spPr>
      </p:pic>
    </p:spTree>
    <p:extLst>
      <p:ext uri="{BB962C8B-B14F-4D97-AF65-F5344CB8AC3E}">
        <p14:creationId xmlns:p14="http://schemas.microsoft.com/office/powerpoint/2010/main" val="1351271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489079" y="367839"/>
            <a:ext cx="7222107" cy="6135992"/>
          </a:xfrm>
          <a:prstGeom prst="rect">
            <a:avLst/>
          </a:prstGeom>
        </p:spPr>
      </p:pic>
      <p:sp>
        <p:nvSpPr>
          <p:cNvPr id="3" name="Rectangle 2"/>
          <p:cNvSpPr/>
          <p:nvPr/>
        </p:nvSpPr>
        <p:spPr>
          <a:xfrm>
            <a:off x="7880798" y="3018205"/>
            <a:ext cx="4104068" cy="3539430"/>
          </a:xfrm>
          <a:prstGeom prst="rect">
            <a:avLst/>
          </a:prstGeom>
        </p:spPr>
        <p:txBody>
          <a:bodyPr wrap="square">
            <a:spAutoFit/>
          </a:bodyPr>
          <a:lstStyle/>
          <a:p>
            <a:pPr algn="ctr"/>
            <a:r>
              <a:rPr lang="fr-FR" sz="3200" dirty="0">
                <a:latin typeface="Andika Basic" panose="02000000000000000000" pitchFamily="2" charset="0"/>
              </a:rPr>
              <a:t>C</a:t>
            </a:r>
            <a:r>
              <a:rPr lang="fr-FR" sz="3200" dirty="0" smtClean="0">
                <a:latin typeface="Andika Basic" panose="02000000000000000000" pitchFamily="2" charset="0"/>
              </a:rPr>
              <a:t>ette </a:t>
            </a:r>
            <a:r>
              <a:rPr lang="fr-FR" sz="3200" dirty="0">
                <a:latin typeface="Andika Basic" panose="02000000000000000000" pitchFamily="2" charset="0"/>
              </a:rPr>
              <a:t>réserve d’urgence contient jusqu’à 1.2 kg d’oxygène, juste assez pour tenir 30 minutes dans l’espace. </a:t>
            </a:r>
          </a:p>
        </p:txBody>
      </p:sp>
      <p:sp>
        <p:nvSpPr>
          <p:cNvPr id="4" name="Rectangle 3"/>
          <p:cNvSpPr/>
          <p:nvPr/>
        </p:nvSpPr>
        <p:spPr>
          <a:xfrm>
            <a:off x="7941972" y="168747"/>
            <a:ext cx="4074018" cy="2800767"/>
          </a:xfrm>
          <a:prstGeom prst="rect">
            <a:avLst/>
          </a:prstGeom>
        </p:spPr>
        <p:txBody>
          <a:bodyPr wrap="square">
            <a:spAutoFit/>
          </a:bodyPr>
          <a:lstStyle/>
          <a:p>
            <a:pPr algn="ctr"/>
            <a:r>
              <a:rPr lang="fr-FR" sz="4400" b="1" dirty="0">
                <a:latin typeface="Planet X Compact" pitchFamily="2" charset="0"/>
              </a:rPr>
              <a:t>Réserve d’oxygène de secours</a:t>
            </a:r>
            <a:endParaRPr lang="fr-FR" sz="4400" b="1" dirty="0">
              <a:latin typeface="Planet X Compact" pitchFamily="2" charset="0"/>
            </a:endParaRPr>
          </a:p>
        </p:txBody>
      </p:sp>
      <p:pic>
        <p:nvPicPr>
          <p:cNvPr id="5" name="Image 4"/>
          <p:cNvPicPr>
            <a:picLocks noChangeAspect="1"/>
          </p:cNvPicPr>
          <p:nvPr/>
        </p:nvPicPr>
        <p:blipFill rotWithShape="1">
          <a:blip r:embed="rId3"/>
          <a:srcRect b="1314"/>
          <a:stretch/>
        </p:blipFill>
        <p:spPr>
          <a:xfrm rot="13794073">
            <a:off x="2763651" y="2780732"/>
            <a:ext cx="1973352" cy="1056498"/>
          </a:xfrm>
          <a:prstGeom prst="rect">
            <a:avLst/>
          </a:prstGeom>
        </p:spPr>
      </p:pic>
    </p:spTree>
    <p:extLst>
      <p:ext uri="{BB962C8B-B14F-4D97-AF65-F5344CB8AC3E}">
        <p14:creationId xmlns:p14="http://schemas.microsoft.com/office/powerpoint/2010/main" val="1364380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49556" y="149180"/>
            <a:ext cx="8006568" cy="6533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ZoneTexte 2"/>
          <p:cNvSpPr txBox="1"/>
          <p:nvPr/>
        </p:nvSpPr>
        <p:spPr>
          <a:xfrm>
            <a:off x="5679582" y="5254580"/>
            <a:ext cx="4816699" cy="1323439"/>
          </a:xfrm>
          <a:prstGeom prst="rect">
            <a:avLst/>
          </a:prstGeom>
          <a:noFill/>
        </p:spPr>
        <p:txBody>
          <a:bodyPr wrap="square" rtlCol="0">
            <a:spAutoFit/>
          </a:bodyPr>
          <a:lstStyle/>
          <a:p>
            <a:r>
              <a:rPr lang="fr-FR" sz="8000" dirty="0" smtClean="0">
                <a:solidFill>
                  <a:schemeClr val="bg1"/>
                </a:solidFill>
                <a:latin typeface="Planet X Compact" pitchFamily="2" charset="0"/>
              </a:rPr>
              <a:t>L’ISS</a:t>
            </a:r>
            <a:endParaRPr lang="fr-FR" sz="8000" dirty="0">
              <a:solidFill>
                <a:schemeClr val="bg1"/>
              </a:solidFill>
              <a:latin typeface="Planet X Compact" pitchFamily="2" charset="0"/>
            </a:endParaRPr>
          </a:p>
        </p:txBody>
      </p:sp>
    </p:spTree>
    <p:extLst>
      <p:ext uri="{BB962C8B-B14F-4D97-AF65-F5344CB8AC3E}">
        <p14:creationId xmlns:p14="http://schemas.microsoft.com/office/powerpoint/2010/main" val="3258101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262237" y="682715"/>
            <a:ext cx="4508276" cy="6069802"/>
          </a:xfrm>
          <a:prstGeom prst="rect">
            <a:avLst/>
          </a:prstGeom>
        </p:spPr>
      </p:pic>
      <p:sp>
        <p:nvSpPr>
          <p:cNvPr id="3" name="ZoneTexte 2"/>
          <p:cNvSpPr txBox="1"/>
          <p:nvPr/>
        </p:nvSpPr>
        <p:spPr>
          <a:xfrm>
            <a:off x="2678806" y="-115910"/>
            <a:ext cx="7448065" cy="923330"/>
          </a:xfrm>
          <a:prstGeom prst="rect">
            <a:avLst/>
          </a:prstGeom>
          <a:noFill/>
        </p:spPr>
        <p:txBody>
          <a:bodyPr wrap="none" rtlCol="0">
            <a:spAutoFit/>
          </a:bodyPr>
          <a:lstStyle/>
          <a:p>
            <a:r>
              <a:rPr lang="fr-FR" sz="5400" dirty="0" smtClean="0">
                <a:solidFill>
                  <a:srgbClr val="FF0000"/>
                </a:solidFill>
                <a:latin typeface="Planet X Compact" pitchFamily="2" charset="0"/>
              </a:rPr>
              <a:t>La partie Russe</a:t>
            </a:r>
            <a:endParaRPr lang="fr-FR" sz="5400" dirty="0">
              <a:solidFill>
                <a:srgbClr val="FF0000"/>
              </a:solidFill>
              <a:latin typeface="Planet X Compact" pitchFamily="2" charset="0"/>
            </a:endParaRPr>
          </a:p>
        </p:txBody>
      </p:sp>
    </p:spTree>
    <p:extLst>
      <p:ext uri="{BB962C8B-B14F-4D97-AF65-F5344CB8AC3E}">
        <p14:creationId xmlns:p14="http://schemas.microsoft.com/office/powerpoint/2010/main" val="965358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126264" y="3328527"/>
            <a:ext cx="4648200" cy="3114675"/>
          </a:xfrm>
          <a:prstGeom prst="rect">
            <a:avLst/>
          </a:prstGeom>
          <a:ln w="228600" cap="sq" cmpd="thickThin">
            <a:solidFill>
              <a:srgbClr val="000000"/>
            </a:solidFill>
            <a:prstDash val="solid"/>
            <a:miter lim="800000"/>
          </a:ln>
          <a:effectLst>
            <a:innerShdw blurRad="76200">
              <a:srgbClr val="000000"/>
            </a:innerShdw>
          </a:effectLst>
        </p:spPr>
      </p:pic>
      <p:pic>
        <p:nvPicPr>
          <p:cNvPr id="4" name="Image 3"/>
          <p:cNvPicPr>
            <a:picLocks noChangeAspect="1"/>
          </p:cNvPicPr>
          <p:nvPr/>
        </p:nvPicPr>
        <p:blipFill>
          <a:blip r:embed="rId3"/>
          <a:stretch>
            <a:fillRect/>
          </a:stretch>
        </p:blipFill>
        <p:spPr>
          <a:xfrm>
            <a:off x="6271340" y="103164"/>
            <a:ext cx="4817370" cy="6485956"/>
          </a:xfrm>
          <a:prstGeom prst="rect">
            <a:avLst/>
          </a:prstGeom>
        </p:spPr>
      </p:pic>
      <p:pic>
        <p:nvPicPr>
          <p:cNvPr id="8" name="Image 7"/>
          <p:cNvPicPr>
            <a:picLocks noChangeAspect="1"/>
          </p:cNvPicPr>
          <p:nvPr/>
        </p:nvPicPr>
        <p:blipFill rotWithShape="1">
          <a:blip r:embed="rId4"/>
          <a:srcRect b="1314"/>
          <a:stretch/>
        </p:blipFill>
        <p:spPr>
          <a:xfrm rot="19049441">
            <a:off x="5284665" y="2117765"/>
            <a:ext cx="1973352" cy="1056498"/>
          </a:xfrm>
          <a:prstGeom prst="rect">
            <a:avLst/>
          </a:prstGeom>
        </p:spPr>
      </p:pic>
      <p:sp>
        <p:nvSpPr>
          <p:cNvPr id="9" name="ZoneTexte 8"/>
          <p:cNvSpPr txBox="1"/>
          <p:nvPr/>
        </p:nvSpPr>
        <p:spPr>
          <a:xfrm>
            <a:off x="460218" y="399245"/>
            <a:ext cx="5103455" cy="2246769"/>
          </a:xfrm>
          <a:prstGeom prst="rect">
            <a:avLst/>
          </a:prstGeom>
          <a:noFill/>
        </p:spPr>
        <p:txBody>
          <a:bodyPr wrap="square" rtlCol="0">
            <a:spAutoFit/>
          </a:bodyPr>
          <a:lstStyle/>
          <a:p>
            <a:pPr algn="ctr"/>
            <a:r>
              <a:rPr lang="fr-FR" sz="2800" dirty="0" smtClean="0">
                <a:latin typeface="Andika Basic" panose="02000000000000000000" pitchFamily="2" charset="0"/>
              </a:rPr>
              <a:t>ZVEZDA (Russie)</a:t>
            </a:r>
          </a:p>
          <a:p>
            <a:pPr algn="ctr"/>
            <a:r>
              <a:rPr lang="fr-FR" sz="2800" dirty="0" smtClean="0">
                <a:latin typeface="Andika Basic" panose="02000000000000000000" pitchFamily="2" charset="0"/>
              </a:rPr>
              <a:t>Un centre fonctionnel (quartiers d’habitation, laboratoire de recherche, système de contrôle de vol…)</a:t>
            </a:r>
            <a:endParaRPr lang="fr-FR" sz="2800" dirty="0">
              <a:latin typeface="Andika Basic" panose="02000000000000000000" pitchFamily="2" charset="0"/>
            </a:endParaRPr>
          </a:p>
        </p:txBody>
      </p:sp>
    </p:spTree>
    <p:extLst>
      <p:ext uri="{BB962C8B-B14F-4D97-AF65-F5344CB8AC3E}">
        <p14:creationId xmlns:p14="http://schemas.microsoft.com/office/powerpoint/2010/main" val="1984554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271340" y="103164"/>
            <a:ext cx="4817370" cy="6485956"/>
          </a:xfrm>
          <a:prstGeom prst="rect">
            <a:avLst/>
          </a:prstGeom>
        </p:spPr>
      </p:pic>
      <p:pic>
        <p:nvPicPr>
          <p:cNvPr id="7" name="Image 6"/>
          <p:cNvPicPr>
            <a:picLocks noChangeAspect="1"/>
          </p:cNvPicPr>
          <p:nvPr/>
        </p:nvPicPr>
        <p:blipFill>
          <a:blip r:embed="rId3"/>
          <a:stretch>
            <a:fillRect/>
          </a:stretch>
        </p:blipFill>
        <p:spPr>
          <a:xfrm>
            <a:off x="669299" y="3172093"/>
            <a:ext cx="4714875" cy="3295650"/>
          </a:xfrm>
          <a:prstGeom prst="rect">
            <a:avLst/>
          </a:prstGeom>
          <a:ln w="228600" cap="sq" cmpd="thickThin">
            <a:solidFill>
              <a:srgbClr val="000000"/>
            </a:solidFill>
            <a:prstDash val="solid"/>
            <a:miter lim="800000"/>
          </a:ln>
          <a:effectLst>
            <a:innerShdw blurRad="76200">
              <a:srgbClr val="000000"/>
            </a:innerShdw>
          </a:effectLst>
        </p:spPr>
      </p:pic>
      <p:pic>
        <p:nvPicPr>
          <p:cNvPr id="8" name="Image 7"/>
          <p:cNvPicPr>
            <a:picLocks noChangeAspect="1"/>
          </p:cNvPicPr>
          <p:nvPr/>
        </p:nvPicPr>
        <p:blipFill rotWithShape="1">
          <a:blip r:embed="rId4">
            <a:duotone>
              <a:schemeClr val="accent2">
                <a:shade val="45000"/>
                <a:satMod val="135000"/>
              </a:schemeClr>
              <a:prstClr val="white"/>
            </a:duotone>
          </a:blip>
          <a:srcRect b="1314"/>
          <a:stretch/>
        </p:blipFill>
        <p:spPr>
          <a:xfrm rot="9837282">
            <a:off x="9159586" y="213995"/>
            <a:ext cx="1973352" cy="1056498"/>
          </a:xfrm>
          <a:prstGeom prst="rect">
            <a:avLst/>
          </a:prstGeom>
        </p:spPr>
      </p:pic>
      <p:sp>
        <p:nvSpPr>
          <p:cNvPr id="9" name="ZoneTexte 8"/>
          <p:cNvSpPr txBox="1"/>
          <p:nvPr/>
        </p:nvSpPr>
        <p:spPr>
          <a:xfrm>
            <a:off x="922461" y="399245"/>
            <a:ext cx="4007751" cy="2246769"/>
          </a:xfrm>
          <a:prstGeom prst="rect">
            <a:avLst/>
          </a:prstGeom>
          <a:noFill/>
        </p:spPr>
        <p:txBody>
          <a:bodyPr wrap="square" rtlCol="0">
            <a:spAutoFit/>
          </a:bodyPr>
          <a:lstStyle/>
          <a:p>
            <a:pPr algn="ctr"/>
            <a:r>
              <a:rPr lang="fr-FR" sz="2800" dirty="0" smtClean="0">
                <a:latin typeface="Andika Basic" panose="02000000000000000000" pitchFamily="2" charset="0"/>
              </a:rPr>
              <a:t>POISK (Russie)</a:t>
            </a:r>
          </a:p>
          <a:p>
            <a:pPr algn="ctr"/>
            <a:r>
              <a:rPr lang="fr-FR" sz="2800" dirty="0" smtClean="0">
                <a:latin typeface="Andika Basic" panose="02000000000000000000" pitchFamily="2" charset="0"/>
              </a:rPr>
              <a:t>Module pour l’amarrage des vaisseaux Soyouz ou Progress</a:t>
            </a:r>
            <a:endParaRPr lang="fr-FR" sz="2800" dirty="0">
              <a:latin typeface="Andika Basic" panose="02000000000000000000" pitchFamily="2" charset="0"/>
            </a:endParaRPr>
          </a:p>
        </p:txBody>
      </p:sp>
    </p:spTree>
    <p:extLst>
      <p:ext uri="{BB962C8B-B14F-4D97-AF65-F5344CB8AC3E}">
        <p14:creationId xmlns:p14="http://schemas.microsoft.com/office/powerpoint/2010/main" val="746209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271340" y="103164"/>
            <a:ext cx="4817370" cy="6485956"/>
          </a:xfrm>
          <a:prstGeom prst="rect">
            <a:avLst/>
          </a:prstGeom>
        </p:spPr>
      </p:pic>
      <p:pic>
        <p:nvPicPr>
          <p:cNvPr id="7" name="Image 6"/>
          <p:cNvPicPr>
            <a:picLocks noChangeAspect="1"/>
          </p:cNvPicPr>
          <p:nvPr/>
        </p:nvPicPr>
        <p:blipFill>
          <a:blip r:embed="rId3"/>
          <a:stretch>
            <a:fillRect/>
          </a:stretch>
        </p:blipFill>
        <p:spPr>
          <a:xfrm>
            <a:off x="721572" y="2976965"/>
            <a:ext cx="4848225" cy="3248025"/>
          </a:xfrm>
          <a:prstGeom prst="rect">
            <a:avLst/>
          </a:prstGeom>
          <a:ln w="228600" cap="sq" cmpd="thickThin">
            <a:solidFill>
              <a:srgbClr val="000000"/>
            </a:solidFill>
            <a:prstDash val="solid"/>
            <a:miter lim="800000"/>
          </a:ln>
          <a:effectLst>
            <a:innerShdw blurRad="76200">
              <a:srgbClr val="000000"/>
            </a:innerShdw>
          </a:effectLst>
        </p:spPr>
      </p:pic>
      <p:pic>
        <p:nvPicPr>
          <p:cNvPr id="8" name="Image 7"/>
          <p:cNvPicPr>
            <a:picLocks noChangeAspect="1"/>
          </p:cNvPicPr>
          <p:nvPr/>
        </p:nvPicPr>
        <p:blipFill rotWithShape="1">
          <a:blip r:embed="rId4"/>
          <a:srcRect b="1314"/>
          <a:stretch/>
        </p:blipFill>
        <p:spPr>
          <a:xfrm rot="19049441">
            <a:off x="8212145" y="2759035"/>
            <a:ext cx="1973352" cy="1056498"/>
          </a:xfrm>
          <a:prstGeom prst="rect">
            <a:avLst/>
          </a:prstGeom>
        </p:spPr>
      </p:pic>
      <p:sp>
        <p:nvSpPr>
          <p:cNvPr id="9" name="ZoneTexte 8"/>
          <p:cNvSpPr txBox="1"/>
          <p:nvPr/>
        </p:nvSpPr>
        <p:spPr>
          <a:xfrm>
            <a:off x="594365" y="425578"/>
            <a:ext cx="5102640" cy="1815882"/>
          </a:xfrm>
          <a:prstGeom prst="rect">
            <a:avLst/>
          </a:prstGeom>
          <a:noFill/>
        </p:spPr>
        <p:txBody>
          <a:bodyPr wrap="square" rtlCol="0">
            <a:spAutoFit/>
          </a:bodyPr>
          <a:lstStyle/>
          <a:p>
            <a:pPr algn="ctr"/>
            <a:r>
              <a:rPr lang="fr-FR" sz="2800" dirty="0" smtClean="0">
                <a:latin typeface="Andika Basic" panose="02000000000000000000" pitchFamily="2" charset="0"/>
              </a:rPr>
              <a:t>ZARYA (Russie)</a:t>
            </a:r>
          </a:p>
          <a:p>
            <a:pPr algn="ctr"/>
            <a:r>
              <a:rPr lang="fr-FR" sz="2800" dirty="0" smtClean="0">
                <a:latin typeface="Andika Basic" panose="02000000000000000000" pitchFamily="2" charset="0"/>
              </a:rPr>
              <a:t>Le premier module de l’ISS.</a:t>
            </a:r>
          </a:p>
          <a:p>
            <a:pPr algn="ctr"/>
            <a:r>
              <a:rPr lang="fr-FR" sz="2800" dirty="0" smtClean="0">
                <a:latin typeface="Andika Basic" panose="02000000000000000000" pitchFamily="2" charset="0"/>
              </a:rPr>
              <a:t>Il est utilisé pour le stockage et la propulsion.</a:t>
            </a:r>
            <a:endParaRPr lang="fr-FR" sz="2800" dirty="0">
              <a:latin typeface="Andika Basic" panose="02000000000000000000" pitchFamily="2" charset="0"/>
            </a:endParaRPr>
          </a:p>
        </p:txBody>
      </p:sp>
    </p:spTree>
    <p:extLst>
      <p:ext uri="{BB962C8B-B14F-4D97-AF65-F5344CB8AC3E}">
        <p14:creationId xmlns:p14="http://schemas.microsoft.com/office/powerpoint/2010/main" val="3470035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326354" y="141801"/>
            <a:ext cx="4817370" cy="6485956"/>
          </a:xfrm>
          <a:prstGeom prst="rect">
            <a:avLst/>
          </a:prstGeom>
        </p:spPr>
      </p:pic>
      <p:pic>
        <p:nvPicPr>
          <p:cNvPr id="7" name="Image 6"/>
          <p:cNvPicPr>
            <a:picLocks noChangeAspect="1"/>
          </p:cNvPicPr>
          <p:nvPr/>
        </p:nvPicPr>
        <p:blipFill>
          <a:blip r:embed="rId3"/>
          <a:stretch>
            <a:fillRect/>
          </a:stretch>
        </p:blipFill>
        <p:spPr>
          <a:xfrm>
            <a:off x="767103" y="2842544"/>
            <a:ext cx="4924425" cy="3238500"/>
          </a:xfrm>
          <a:prstGeom prst="rect">
            <a:avLst/>
          </a:prstGeom>
          <a:ln w="228600" cap="sq" cmpd="thickThin">
            <a:solidFill>
              <a:srgbClr val="000000"/>
            </a:solidFill>
            <a:prstDash val="solid"/>
            <a:miter lim="800000"/>
          </a:ln>
          <a:effectLst>
            <a:innerShdw blurRad="76200">
              <a:srgbClr val="000000"/>
            </a:innerShdw>
          </a:effectLst>
        </p:spPr>
      </p:pic>
      <p:pic>
        <p:nvPicPr>
          <p:cNvPr id="8" name="Image 7"/>
          <p:cNvPicPr>
            <a:picLocks noChangeAspect="1"/>
          </p:cNvPicPr>
          <p:nvPr/>
        </p:nvPicPr>
        <p:blipFill rotWithShape="1">
          <a:blip r:embed="rId4"/>
          <a:srcRect b="1314"/>
          <a:stretch/>
        </p:blipFill>
        <p:spPr>
          <a:xfrm rot="7575439">
            <a:off x="10003948" y="4444756"/>
            <a:ext cx="1973352" cy="1056498"/>
          </a:xfrm>
          <a:prstGeom prst="rect">
            <a:avLst/>
          </a:prstGeom>
        </p:spPr>
      </p:pic>
      <p:sp>
        <p:nvSpPr>
          <p:cNvPr id="9" name="ZoneTexte 8"/>
          <p:cNvSpPr txBox="1"/>
          <p:nvPr/>
        </p:nvSpPr>
        <p:spPr>
          <a:xfrm>
            <a:off x="367287" y="489397"/>
            <a:ext cx="5510213" cy="1815882"/>
          </a:xfrm>
          <a:prstGeom prst="rect">
            <a:avLst/>
          </a:prstGeom>
          <a:noFill/>
        </p:spPr>
        <p:txBody>
          <a:bodyPr wrap="square" rtlCol="0">
            <a:spAutoFit/>
          </a:bodyPr>
          <a:lstStyle/>
          <a:p>
            <a:pPr algn="ctr"/>
            <a:r>
              <a:rPr lang="fr-FR" sz="2800" dirty="0" smtClean="0">
                <a:latin typeface="Andika Basic" panose="02000000000000000000" pitchFamily="2" charset="0"/>
              </a:rPr>
              <a:t>RASSVET (Russie)</a:t>
            </a:r>
          </a:p>
          <a:p>
            <a:pPr algn="ctr"/>
            <a:r>
              <a:rPr lang="fr-FR" sz="2800" dirty="0" smtClean="0">
                <a:latin typeface="Andika Basic" panose="02000000000000000000" pitchFamily="2" charset="0"/>
              </a:rPr>
              <a:t>C’est un module de stockage mais qui sert aussi de port d’amarrage.</a:t>
            </a:r>
          </a:p>
        </p:txBody>
      </p:sp>
    </p:spTree>
    <p:extLst>
      <p:ext uri="{BB962C8B-B14F-4D97-AF65-F5344CB8AC3E}">
        <p14:creationId xmlns:p14="http://schemas.microsoft.com/office/powerpoint/2010/main" val="1531493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555351" y="262933"/>
            <a:ext cx="6319544" cy="6245918"/>
          </a:xfrm>
          <a:prstGeom prst="rect">
            <a:avLst/>
          </a:prstGeom>
        </p:spPr>
      </p:pic>
      <p:pic>
        <p:nvPicPr>
          <p:cNvPr id="5" name="Image 4"/>
          <p:cNvPicPr>
            <a:picLocks noChangeAspect="1"/>
          </p:cNvPicPr>
          <p:nvPr/>
        </p:nvPicPr>
        <p:blipFill>
          <a:blip r:embed="rId3"/>
          <a:stretch>
            <a:fillRect/>
          </a:stretch>
        </p:blipFill>
        <p:spPr>
          <a:xfrm>
            <a:off x="370198" y="3385892"/>
            <a:ext cx="4895850" cy="3219450"/>
          </a:xfrm>
          <a:prstGeom prst="rect">
            <a:avLst/>
          </a:prstGeom>
          <a:ln w="228600" cap="sq" cmpd="thickThin">
            <a:solidFill>
              <a:srgbClr val="000000"/>
            </a:solidFill>
            <a:prstDash val="solid"/>
            <a:miter lim="800000"/>
          </a:ln>
          <a:effectLst>
            <a:innerShdw blurRad="76200">
              <a:srgbClr val="000000"/>
            </a:innerShdw>
          </a:effectLst>
        </p:spPr>
      </p:pic>
      <p:pic>
        <p:nvPicPr>
          <p:cNvPr id="6" name="Image 5"/>
          <p:cNvPicPr>
            <a:picLocks noChangeAspect="1"/>
          </p:cNvPicPr>
          <p:nvPr/>
        </p:nvPicPr>
        <p:blipFill rotWithShape="1">
          <a:blip r:embed="rId4"/>
          <a:srcRect b="1314"/>
          <a:stretch/>
        </p:blipFill>
        <p:spPr>
          <a:xfrm rot="19049441">
            <a:off x="4730132" y="1229763"/>
            <a:ext cx="1973352" cy="1056498"/>
          </a:xfrm>
          <a:prstGeom prst="rect">
            <a:avLst/>
          </a:prstGeom>
        </p:spPr>
      </p:pic>
      <p:sp>
        <p:nvSpPr>
          <p:cNvPr id="7" name="ZoneTexte 6"/>
          <p:cNvSpPr txBox="1"/>
          <p:nvPr/>
        </p:nvSpPr>
        <p:spPr>
          <a:xfrm>
            <a:off x="370198" y="329032"/>
            <a:ext cx="4533364" cy="2677656"/>
          </a:xfrm>
          <a:prstGeom prst="rect">
            <a:avLst/>
          </a:prstGeom>
          <a:noFill/>
        </p:spPr>
        <p:txBody>
          <a:bodyPr wrap="square" rtlCol="0">
            <a:spAutoFit/>
          </a:bodyPr>
          <a:lstStyle/>
          <a:p>
            <a:pPr algn="ctr"/>
            <a:r>
              <a:rPr lang="fr-FR" sz="2800" dirty="0" smtClean="0">
                <a:solidFill>
                  <a:srgbClr val="FF0000"/>
                </a:solidFill>
                <a:latin typeface="Andika Basic" panose="02000000000000000000" pitchFamily="2" charset="0"/>
              </a:rPr>
              <a:t>UNITY (USA)</a:t>
            </a:r>
          </a:p>
          <a:p>
            <a:pPr algn="ctr"/>
            <a:r>
              <a:rPr lang="fr-FR" sz="2800" dirty="0" smtClean="0">
                <a:solidFill>
                  <a:srgbClr val="FF0000"/>
                </a:solidFill>
                <a:latin typeface="Andika Basic" panose="02000000000000000000" pitchFamily="2" charset="0"/>
              </a:rPr>
              <a:t>C’est le premier module américain.</a:t>
            </a:r>
          </a:p>
          <a:p>
            <a:pPr algn="ctr"/>
            <a:r>
              <a:rPr lang="fr-FR" sz="2800" dirty="0" smtClean="0">
                <a:solidFill>
                  <a:srgbClr val="FF0000"/>
                </a:solidFill>
                <a:latin typeface="Andika Basic" panose="02000000000000000000" pitchFamily="2" charset="0"/>
              </a:rPr>
              <a:t>C’est un nœud qui permet la connexion de 6 autres modules.</a:t>
            </a:r>
            <a:endParaRPr lang="fr-FR" sz="2800" dirty="0">
              <a:solidFill>
                <a:srgbClr val="FF0000"/>
              </a:solidFill>
              <a:latin typeface="Andika Basic" panose="02000000000000000000" pitchFamily="2" charset="0"/>
            </a:endParaRPr>
          </a:p>
        </p:txBody>
      </p:sp>
    </p:spTree>
    <p:extLst>
      <p:ext uri="{BB962C8B-B14F-4D97-AF65-F5344CB8AC3E}">
        <p14:creationId xmlns:p14="http://schemas.microsoft.com/office/powerpoint/2010/main" val="3329585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652416" y="219276"/>
            <a:ext cx="6319544" cy="6245918"/>
          </a:xfrm>
          <a:prstGeom prst="rect">
            <a:avLst/>
          </a:prstGeom>
        </p:spPr>
      </p:pic>
      <p:pic>
        <p:nvPicPr>
          <p:cNvPr id="5" name="Image 4"/>
          <p:cNvPicPr>
            <a:picLocks noChangeAspect="1"/>
          </p:cNvPicPr>
          <p:nvPr/>
        </p:nvPicPr>
        <p:blipFill>
          <a:blip r:embed="rId3"/>
          <a:stretch>
            <a:fillRect/>
          </a:stretch>
        </p:blipFill>
        <p:spPr>
          <a:xfrm>
            <a:off x="428979" y="3255269"/>
            <a:ext cx="4848225" cy="3209925"/>
          </a:xfrm>
          <a:prstGeom prst="rect">
            <a:avLst/>
          </a:prstGeom>
          <a:ln w="228600" cap="sq" cmpd="thickThin">
            <a:solidFill>
              <a:srgbClr val="000000"/>
            </a:solidFill>
            <a:prstDash val="solid"/>
            <a:miter lim="800000"/>
          </a:ln>
          <a:effectLst>
            <a:innerShdw blurRad="76200">
              <a:srgbClr val="000000"/>
            </a:innerShdw>
          </a:effectLst>
        </p:spPr>
      </p:pic>
      <p:pic>
        <p:nvPicPr>
          <p:cNvPr id="6" name="Image 5"/>
          <p:cNvPicPr>
            <a:picLocks noChangeAspect="1"/>
          </p:cNvPicPr>
          <p:nvPr/>
        </p:nvPicPr>
        <p:blipFill rotWithShape="1">
          <a:blip r:embed="rId4"/>
          <a:srcRect b="1314"/>
          <a:stretch/>
        </p:blipFill>
        <p:spPr>
          <a:xfrm rot="19049441">
            <a:off x="5750028" y="1202897"/>
            <a:ext cx="1973352" cy="1056498"/>
          </a:xfrm>
          <a:prstGeom prst="rect">
            <a:avLst/>
          </a:prstGeom>
        </p:spPr>
      </p:pic>
      <p:sp>
        <p:nvSpPr>
          <p:cNvPr id="7" name="ZoneTexte 6"/>
          <p:cNvSpPr txBox="1"/>
          <p:nvPr/>
        </p:nvSpPr>
        <p:spPr>
          <a:xfrm>
            <a:off x="1417576" y="932608"/>
            <a:ext cx="2823226" cy="1384995"/>
          </a:xfrm>
          <a:prstGeom prst="rect">
            <a:avLst/>
          </a:prstGeom>
          <a:noFill/>
        </p:spPr>
        <p:txBody>
          <a:bodyPr wrap="square" rtlCol="0">
            <a:spAutoFit/>
          </a:bodyPr>
          <a:lstStyle/>
          <a:p>
            <a:pPr algn="ctr"/>
            <a:r>
              <a:rPr lang="fr-FR" sz="2800" dirty="0" smtClean="0">
                <a:latin typeface="Andika Basic" panose="02000000000000000000" pitchFamily="2" charset="0"/>
              </a:rPr>
              <a:t>BEAM (USA)</a:t>
            </a:r>
          </a:p>
          <a:p>
            <a:pPr algn="ctr"/>
            <a:r>
              <a:rPr lang="fr-FR" sz="2800" dirty="0" smtClean="0">
                <a:latin typeface="Andika Basic" panose="02000000000000000000" pitchFamily="2" charset="0"/>
              </a:rPr>
              <a:t>C’est un module expérimental</a:t>
            </a:r>
          </a:p>
        </p:txBody>
      </p:sp>
    </p:spTree>
    <p:extLst>
      <p:ext uri="{BB962C8B-B14F-4D97-AF65-F5344CB8AC3E}">
        <p14:creationId xmlns:p14="http://schemas.microsoft.com/office/powerpoint/2010/main" val="232399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291865">
            <a:off x="1841010" y="1068658"/>
            <a:ext cx="8302190" cy="47564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5936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681193" y="360944"/>
            <a:ext cx="6319544" cy="6245918"/>
          </a:xfrm>
          <a:prstGeom prst="rect">
            <a:avLst/>
          </a:prstGeom>
        </p:spPr>
      </p:pic>
      <p:pic>
        <p:nvPicPr>
          <p:cNvPr id="5" name="Image 4"/>
          <p:cNvPicPr>
            <a:picLocks noChangeAspect="1"/>
          </p:cNvPicPr>
          <p:nvPr/>
        </p:nvPicPr>
        <p:blipFill>
          <a:blip r:embed="rId3"/>
          <a:stretch>
            <a:fillRect/>
          </a:stretch>
        </p:blipFill>
        <p:spPr>
          <a:xfrm>
            <a:off x="558082" y="3329726"/>
            <a:ext cx="4644983" cy="3066591"/>
          </a:xfrm>
          <a:prstGeom prst="rect">
            <a:avLst/>
          </a:prstGeom>
          <a:ln w="228600" cap="sq" cmpd="thickThin">
            <a:solidFill>
              <a:srgbClr val="000000"/>
            </a:solidFill>
            <a:prstDash val="solid"/>
            <a:miter lim="800000"/>
          </a:ln>
          <a:effectLst>
            <a:innerShdw blurRad="76200">
              <a:srgbClr val="000000"/>
            </a:innerShdw>
          </a:effectLst>
        </p:spPr>
      </p:pic>
      <p:pic>
        <p:nvPicPr>
          <p:cNvPr id="6" name="Image 5"/>
          <p:cNvPicPr>
            <a:picLocks noChangeAspect="1"/>
          </p:cNvPicPr>
          <p:nvPr/>
        </p:nvPicPr>
        <p:blipFill rotWithShape="1">
          <a:blip r:embed="rId4"/>
          <a:srcRect b="1314"/>
          <a:stretch/>
        </p:blipFill>
        <p:spPr>
          <a:xfrm rot="8983637">
            <a:off x="8554999" y="436631"/>
            <a:ext cx="1973352" cy="1056498"/>
          </a:xfrm>
          <a:prstGeom prst="rect">
            <a:avLst/>
          </a:prstGeom>
        </p:spPr>
      </p:pic>
      <p:sp>
        <p:nvSpPr>
          <p:cNvPr id="7" name="ZoneTexte 6"/>
          <p:cNvSpPr txBox="1"/>
          <p:nvPr/>
        </p:nvSpPr>
        <p:spPr>
          <a:xfrm>
            <a:off x="164539" y="360944"/>
            <a:ext cx="5254581" cy="2677656"/>
          </a:xfrm>
          <a:prstGeom prst="rect">
            <a:avLst/>
          </a:prstGeom>
          <a:noFill/>
        </p:spPr>
        <p:txBody>
          <a:bodyPr wrap="square" rtlCol="0">
            <a:spAutoFit/>
          </a:bodyPr>
          <a:lstStyle/>
          <a:p>
            <a:pPr algn="ctr"/>
            <a:r>
              <a:rPr lang="fr-FR" sz="2800" dirty="0" smtClean="0">
                <a:solidFill>
                  <a:srgbClr val="FF0000"/>
                </a:solidFill>
                <a:latin typeface="Andika Basic" panose="02000000000000000000" pitchFamily="2" charset="0"/>
              </a:rPr>
              <a:t>TRANQUILLITY (USA)</a:t>
            </a:r>
          </a:p>
          <a:p>
            <a:pPr algn="ctr"/>
            <a:r>
              <a:rPr lang="fr-FR" sz="2800" dirty="0" smtClean="0">
                <a:solidFill>
                  <a:srgbClr val="FF0000"/>
                </a:solidFill>
                <a:latin typeface="Andika Basic" panose="02000000000000000000" pitchFamily="2" charset="0"/>
              </a:rPr>
              <a:t>C’est « le système de support de vie ».</a:t>
            </a:r>
          </a:p>
          <a:p>
            <a:pPr algn="ctr"/>
            <a:r>
              <a:rPr lang="fr-FR" sz="2800" dirty="0" smtClean="0">
                <a:solidFill>
                  <a:srgbClr val="FF0000"/>
                </a:solidFill>
                <a:latin typeface="Andika Basic" panose="02000000000000000000" pitchFamily="2" charset="0"/>
              </a:rPr>
              <a:t>Il recycle les eaux usées et génère de l’oxygène pour que l’équipage puisse respirer.</a:t>
            </a:r>
            <a:endParaRPr lang="fr-FR" sz="2800" dirty="0">
              <a:solidFill>
                <a:srgbClr val="FF0000"/>
              </a:solidFill>
              <a:latin typeface="Andika Basic" panose="02000000000000000000" pitchFamily="2" charset="0"/>
            </a:endParaRPr>
          </a:p>
        </p:txBody>
      </p:sp>
    </p:spTree>
    <p:extLst>
      <p:ext uri="{BB962C8B-B14F-4D97-AF65-F5344CB8AC3E}">
        <p14:creationId xmlns:p14="http://schemas.microsoft.com/office/powerpoint/2010/main" val="2198434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639537" y="206397"/>
            <a:ext cx="6319544" cy="6245918"/>
          </a:xfrm>
          <a:prstGeom prst="rect">
            <a:avLst/>
          </a:prstGeom>
        </p:spPr>
      </p:pic>
      <p:pic>
        <p:nvPicPr>
          <p:cNvPr id="5" name="Image 4"/>
          <p:cNvPicPr>
            <a:picLocks noChangeAspect="1"/>
          </p:cNvPicPr>
          <p:nvPr/>
        </p:nvPicPr>
        <p:blipFill rotWithShape="1">
          <a:blip r:embed="rId3"/>
          <a:srcRect t="4693" b="4649"/>
          <a:stretch/>
        </p:blipFill>
        <p:spPr>
          <a:xfrm>
            <a:off x="513676" y="3335629"/>
            <a:ext cx="4692277" cy="2759498"/>
          </a:xfrm>
          <a:prstGeom prst="rect">
            <a:avLst/>
          </a:prstGeom>
          <a:ln w="228600" cap="sq" cmpd="thickThin">
            <a:solidFill>
              <a:srgbClr val="000000"/>
            </a:solidFill>
            <a:prstDash val="solid"/>
            <a:miter lim="800000"/>
          </a:ln>
          <a:effectLst>
            <a:innerShdw blurRad="76200">
              <a:srgbClr val="000000"/>
            </a:innerShdw>
          </a:effectLst>
        </p:spPr>
      </p:pic>
      <p:pic>
        <p:nvPicPr>
          <p:cNvPr id="6" name="Image 5"/>
          <p:cNvPicPr>
            <a:picLocks noChangeAspect="1"/>
          </p:cNvPicPr>
          <p:nvPr/>
        </p:nvPicPr>
        <p:blipFill rotWithShape="1">
          <a:blip r:embed="rId4"/>
          <a:srcRect b="1314"/>
          <a:stretch/>
        </p:blipFill>
        <p:spPr>
          <a:xfrm rot="9815812">
            <a:off x="9611965" y="572300"/>
            <a:ext cx="1973352" cy="1056498"/>
          </a:xfrm>
          <a:prstGeom prst="rect">
            <a:avLst/>
          </a:prstGeom>
        </p:spPr>
      </p:pic>
      <p:sp>
        <p:nvSpPr>
          <p:cNvPr id="7" name="ZoneTexte 6"/>
          <p:cNvSpPr txBox="1"/>
          <p:nvPr/>
        </p:nvSpPr>
        <p:spPr>
          <a:xfrm>
            <a:off x="513676" y="601943"/>
            <a:ext cx="4752373" cy="2246769"/>
          </a:xfrm>
          <a:prstGeom prst="rect">
            <a:avLst/>
          </a:prstGeom>
          <a:noFill/>
        </p:spPr>
        <p:txBody>
          <a:bodyPr wrap="square" rtlCol="0">
            <a:spAutoFit/>
          </a:bodyPr>
          <a:lstStyle/>
          <a:p>
            <a:pPr algn="ctr"/>
            <a:r>
              <a:rPr lang="fr-FR" sz="2800" dirty="0" smtClean="0">
                <a:solidFill>
                  <a:srgbClr val="FF0000"/>
                </a:solidFill>
                <a:latin typeface="Andika Basic" panose="02000000000000000000" pitchFamily="2" charset="0"/>
              </a:rPr>
              <a:t>CUPOLA (USA)</a:t>
            </a:r>
          </a:p>
          <a:p>
            <a:pPr algn="ctr"/>
            <a:r>
              <a:rPr lang="fr-FR" sz="2800" dirty="0" smtClean="0">
                <a:solidFill>
                  <a:srgbClr val="FF0000"/>
                </a:solidFill>
                <a:latin typeface="Andika Basic" panose="02000000000000000000" pitchFamily="2" charset="0"/>
              </a:rPr>
              <a:t>C’est la coupole d’observation panoramique. Elle a 7 fenêtres</a:t>
            </a:r>
            <a:endParaRPr lang="fr-FR" sz="2800" dirty="0">
              <a:solidFill>
                <a:srgbClr val="FF0000"/>
              </a:solidFill>
              <a:latin typeface="Andika Basic" panose="02000000000000000000" pitchFamily="2" charset="0"/>
            </a:endParaRPr>
          </a:p>
        </p:txBody>
      </p:sp>
    </p:spTree>
    <p:extLst>
      <p:ext uri="{BB962C8B-B14F-4D97-AF65-F5344CB8AC3E}">
        <p14:creationId xmlns:p14="http://schemas.microsoft.com/office/powerpoint/2010/main" val="3663858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734129" y="245034"/>
            <a:ext cx="6319544" cy="6245918"/>
          </a:xfrm>
          <a:prstGeom prst="rect">
            <a:avLst/>
          </a:prstGeom>
        </p:spPr>
      </p:pic>
      <p:pic>
        <p:nvPicPr>
          <p:cNvPr id="5" name="Image 4"/>
          <p:cNvPicPr>
            <a:picLocks noChangeAspect="1"/>
          </p:cNvPicPr>
          <p:nvPr/>
        </p:nvPicPr>
        <p:blipFill rotWithShape="1">
          <a:blip r:embed="rId3"/>
          <a:srcRect t="3932"/>
          <a:stretch/>
        </p:blipFill>
        <p:spPr>
          <a:xfrm>
            <a:off x="578509" y="2884868"/>
            <a:ext cx="4800600" cy="3083717"/>
          </a:xfrm>
          <a:prstGeom prst="rect">
            <a:avLst/>
          </a:prstGeom>
          <a:ln w="228600" cap="sq" cmpd="thickThin">
            <a:solidFill>
              <a:srgbClr val="000000"/>
            </a:solidFill>
            <a:prstDash val="solid"/>
            <a:miter lim="800000"/>
          </a:ln>
          <a:effectLst>
            <a:innerShdw blurRad="76200">
              <a:srgbClr val="000000"/>
            </a:innerShdw>
          </a:effectLst>
        </p:spPr>
      </p:pic>
      <p:pic>
        <p:nvPicPr>
          <p:cNvPr id="6" name="Image 5"/>
          <p:cNvPicPr>
            <a:picLocks noChangeAspect="1"/>
          </p:cNvPicPr>
          <p:nvPr/>
        </p:nvPicPr>
        <p:blipFill rotWithShape="1">
          <a:blip r:embed="rId4"/>
          <a:srcRect b="1314"/>
          <a:stretch/>
        </p:blipFill>
        <p:spPr>
          <a:xfrm rot="13209970">
            <a:off x="10110605" y="1658453"/>
            <a:ext cx="1973352" cy="1056498"/>
          </a:xfrm>
          <a:prstGeom prst="rect">
            <a:avLst/>
          </a:prstGeom>
        </p:spPr>
      </p:pic>
      <p:sp>
        <p:nvSpPr>
          <p:cNvPr id="7" name="ZoneTexte 6"/>
          <p:cNvSpPr txBox="1"/>
          <p:nvPr/>
        </p:nvSpPr>
        <p:spPr>
          <a:xfrm>
            <a:off x="578509" y="801708"/>
            <a:ext cx="4031087" cy="1384995"/>
          </a:xfrm>
          <a:prstGeom prst="rect">
            <a:avLst/>
          </a:prstGeom>
          <a:noFill/>
        </p:spPr>
        <p:txBody>
          <a:bodyPr wrap="square" rtlCol="0">
            <a:spAutoFit/>
          </a:bodyPr>
          <a:lstStyle/>
          <a:p>
            <a:pPr algn="ctr"/>
            <a:r>
              <a:rPr lang="fr-FR" sz="2800" dirty="0" smtClean="0">
                <a:latin typeface="Andika Basic" panose="02000000000000000000" pitchFamily="2" charset="0"/>
              </a:rPr>
              <a:t>LEONARDO</a:t>
            </a:r>
          </a:p>
          <a:p>
            <a:pPr algn="ctr"/>
            <a:r>
              <a:rPr lang="fr-FR" sz="2800" dirty="0" smtClean="0">
                <a:latin typeface="Andika Basic" panose="02000000000000000000" pitchFamily="2" charset="0"/>
              </a:rPr>
              <a:t>C’est un module de stockage permanent</a:t>
            </a:r>
            <a:endParaRPr lang="fr-FR" sz="2800" dirty="0">
              <a:latin typeface="Andika Basic" panose="02000000000000000000" pitchFamily="2" charset="0"/>
            </a:endParaRPr>
          </a:p>
        </p:txBody>
      </p:sp>
    </p:spTree>
    <p:extLst>
      <p:ext uri="{BB962C8B-B14F-4D97-AF65-F5344CB8AC3E}">
        <p14:creationId xmlns:p14="http://schemas.microsoft.com/office/powerpoint/2010/main" val="3779744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572176" y="142003"/>
            <a:ext cx="6319544" cy="6245918"/>
          </a:xfrm>
          <a:prstGeom prst="rect">
            <a:avLst/>
          </a:prstGeom>
        </p:spPr>
      </p:pic>
      <p:pic>
        <p:nvPicPr>
          <p:cNvPr id="5" name="Image 4"/>
          <p:cNvPicPr>
            <a:picLocks noChangeAspect="1"/>
          </p:cNvPicPr>
          <p:nvPr/>
        </p:nvPicPr>
        <p:blipFill rotWithShape="1">
          <a:blip r:embed="rId3"/>
          <a:srcRect t="2248" b="2859"/>
          <a:stretch/>
        </p:blipFill>
        <p:spPr>
          <a:xfrm>
            <a:off x="566670" y="3309871"/>
            <a:ext cx="4498978" cy="2773716"/>
          </a:xfrm>
          <a:prstGeom prst="rect">
            <a:avLst/>
          </a:prstGeom>
          <a:ln w="228600" cap="sq" cmpd="thickThin">
            <a:solidFill>
              <a:srgbClr val="000000"/>
            </a:solidFill>
            <a:prstDash val="solid"/>
            <a:miter lim="800000"/>
          </a:ln>
          <a:effectLst>
            <a:innerShdw blurRad="76200">
              <a:srgbClr val="000000"/>
            </a:innerShdw>
          </a:effectLst>
        </p:spPr>
      </p:pic>
      <p:pic>
        <p:nvPicPr>
          <p:cNvPr id="6" name="Image 5"/>
          <p:cNvPicPr>
            <a:picLocks noChangeAspect="1"/>
          </p:cNvPicPr>
          <p:nvPr/>
        </p:nvPicPr>
        <p:blipFill rotWithShape="1">
          <a:blip r:embed="rId4"/>
          <a:srcRect b="1314"/>
          <a:stretch/>
        </p:blipFill>
        <p:spPr>
          <a:xfrm rot="19049441">
            <a:off x="8553720" y="2736713"/>
            <a:ext cx="1973352" cy="1056498"/>
          </a:xfrm>
          <a:prstGeom prst="rect">
            <a:avLst/>
          </a:prstGeom>
        </p:spPr>
      </p:pic>
      <p:sp>
        <p:nvSpPr>
          <p:cNvPr id="7" name="ZoneTexte 6"/>
          <p:cNvSpPr txBox="1"/>
          <p:nvPr/>
        </p:nvSpPr>
        <p:spPr>
          <a:xfrm>
            <a:off x="490386" y="612628"/>
            <a:ext cx="4651545" cy="2246769"/>
          </a:xfrm>
          <a:prstGeom prst="rect">
            <a:avLst/>
          </a:prstGeom>
          <a:noFill/>
        </p:spPr>
        <p:txBody>
          <a:bodyPr wrap="square" rtlCol="0">
            <a:spAutoFit/>
          </a:bodyPr>
          <a:lstStyle/>
          <a:p>
            <a:pPr algn="ctr"/>
            <a:r>
              <a:rPr lang="fr-FR" sz="2800" dirty="0" smtClean="0">
                <a:latin typeface="Andika Basic" panose="02000000000000000000" pitchFamily="2" charset="0"/>
              </a:rPr>
              <a:t>KIDO (Japon)</a:t>
            </a:r>
          </a:p>
          <a:p>
            <a:pPr algn="ctr"/>
            <a:r>
              <a:rPr lang="fr-FR" sz="2800" dirty="0" smtClean="0">
                <a:latin typeface="Andika Basic" panose="02000000000000000000" pitchFamily="2" charset="0"/>
              </a:rPr>
              <a:t>C’est le laboratoire japonais. Il a une plateforme extérieure et un bras robotique.</a:t>
            </a:r>
            <a:endParaRPr lang="fr-FR" sz="2800" dirty="0">
              <a:latin typeface="Andika Basic" panose="02000000000000000000" pitchFamily="2" charset="0"/>
            </a:endParaRPr>
          </a:p>
        </p:txBody>
      </p:sp>
    </p:spTree>
    <p:extLst>
      <p:ext uri="{BB962C8B-B14F-4D97-AF65-F5344CB8AC3E}">
        <p14:creationId xmlns:p14="http://schemas.microsoft.com/office/powerpoint/2010/main" val="3493053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613779" y="219276"/>
            <a:ext cx="6319544" cy="6245918"/>
          </a:xfrm>
          <a:prstGeom prst="rect">
            <a:avLst/>
          </a:prstGeom>
        </p:spPr>
      </p:pic>
      <p:pic>
        <p:nvPicPr>
          <p:cNvPr id="5" name="Image 4"/>
          <p:cNvPicPr>
            <a:picLocks noChangeAspect="1"/>
          </p:cNvPicPr>
          <p:nvPr/>
        </p:nvPicPr>
        <p:blipFill>
          <a:blip r:embed="rId3"/>
          <a:stretch>
            <a:fillRect/>
          </a:stretch>
        </p:blipFill>
        <p:spPr>
          <a:xfrm>
            <a:off x="437934" y="3342235"/>
            <a:ext cx="4705350" cy="3228975"/>
          </a:xfrm>
          <a:prstGeom prst="rect">
            <a:avLst/>
          </a:prstGeom>
          <a:ln w="228600" cap="sq" cmpd="thickThin">
            <a:solidFill>
              <a:srgbClr val="000000"/>
            </a:solidFill>
            <a:prstDash val="solid"/>
            <a:miter lim="800000"/>
          </a:ln>
          <a:effectLst>
            <a:innerShdw blurRad="76200">
              <a:srgbClr val="000000"/>
            </a:innerShdw>
          </a:effectLst>
        </p:spPr>
      </p:pic>
      <p:pic>
        <p:nvPicPr>
          <p:cNvPr id="6" name="Image 5"/>
          <p:cNvPicPr>
            <a:picLocks noChangeAspect="1"/>
          </p:cNvPicPr>
          <p:nvPr/>
        </p:nvPicPr>
        <p:blipFill rotWithShape="1">
          <a:blip r:embed="rId4"/>
          <a:srcRect b="1314"/>
          <a:stretch/>
        </p:blipFill>
        <p:spPr>
          <a:xfrm rot="7430004">
            <a:off x="9765861" y="4322458"/>
            <a:ext cx="1973352" cy="1056498"/>
          </a:xfrm>
          <a:prstGeom prst="rect">
            <a:avLst/>
          </a:prstGeom>
        </p:spPr>
      </p:pic>
      <p:sp>
        <p:nvSpPr>
          <p:cNvPr id="7" name="ZoneTexte 6"/>
          <p:cNvSpPr txBox="1"/>
          <p:nvPr/>
        </p:nvSpPr>
        <p:spPr>
          <a:xfrm>
            <a:off x="299200" y="226517"/>
            <a:ext cx="4982818" cy="2677656"/>
          </a:xfrm>
          <a:prstGeom prst="rect">
            <a:avLst/>
          </a:prstGeom>
          <a:noFill/>
        </p:spPr>
        <p:txBody>
          <a:bodyPr wrap="square" rtlCol="0">
            <a:spAutoFit/>
          </a:bodyPr>
          <a:lstStyle/>
          <a:p>
            <a:pPr algn="ctr"/>
            <a:r>
              <a:rPr lang="fr-FR" sz="2800" dirty="0" smtClean="0">
                <a:latin typeface="Andika Basic" panose="02000000000000000000" pitchFamily="2" charset="0"/>
              </a:rPr>
              <a:t>HARMONY (USA)</a:t>
            </a:r>
          </a:p>
          <a:p>
            <a:pPr algn="ctr"/>
            <a:r>
              <a:rPr lang="fr-FR" sz="2800" dirty="0" smtClean="0">
                <a:latin typeface="Andika Basic" panose="02000000000000000000" pitchFamily="2" charset="0"/>
              </a:rPr>
              <a:t>C’est un module pour faire la liaison entre les deux modules laboratoires (Columbus et </a:t>
            </a:r>
            <a:r>
              <a:rPr lang="fr-FR" sz="2800" dirty="0" err="1" smtClean="0">
                <a:latin typeface="Andika Basic" panose="02000000000000000000" pitchFamily="2" charset="0"/>
              </a:rPr>
              <a:t>Kibo</a:t>
            </a:r>
            <a:r>
              <a:rPr lang="fr-FR" sz="2800" dirty="0" smtClean="0">
                <a:latin typeface="Andika Basic" panose="02000000000000000000" pitchFamily="2" charset="0"/>
              </a:rPr>
              <a:t>). On peut aussi y dormir.</a:t>
            </a:r>
            <a:endParaRPr lang="fr-FR" sz="2800" dirty="0">
              <a:latin typeface="Andika Basic" panose="02000000000000000000" pitchFamily="2" charset="0"/>
            </a:endParaRPr>
          </a:p>
        </p:txBody>
      </p:sp>
    </p:spTree>
    <p:extLst>
      <p:ext uri="{BB962C8B-B14F-4D97-AF65-F5344CB8AC3E}">
        <p14:creationId xmlns:p14="http://schemas.microsoft.com/office/powerpoint/2010/main" val="1719863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650362" y="282851"/>
            <a:ext cx="6319544" cy="6245918"/>
          </a:xfrm>
          <a:prstGeom prst="rect">
            <a:avLst/>
          </a:prstGeom>
        </p:spPr>
      </p:pic>
      <p:pic>
        <p:nvPicPr>
          <p:cNvPr id="5" name="Image 4"/>
          <p:cNvPicPr>
            <a:picLocks noChangeAspect="1"/>
          </p:cNvPicPr>
          <p:nvPr/>
        </p:nvPicPr>
        <p:blipFill rotWithShape="1">
          <a:blip r:embed="rId3"/>
          <a:srcRect t="5252" b="3636"/>
          <a:stretch/>
        </p:blipFill>
        <p:spPr>
          <a:xfrm>
            <a:off x="810445" y="3405810"/>
            <a:ext cx="4175124" cy="2451651"/>
          </a:xfrm>
          <a:prstGeom prst="rect">
            <a:avLst/>
          </a:prstGeom>
          <a:ln w="228600" cap="sq" cmpd="thickThin">
            <a:solidFill>
              <a:srgbClr val="000000"/>
            </a:solidFill>
            <a:prstDash val="solid"/>
            <a:miter lim="800000"/>
          </a:ln>
          <a:effectLst>
            <a:innerShdw blurRad="76200">
              <a:srgbClr val="000000"/>
            </a:innerShdw>
          </a:effectLst>
        </p:spPr>
      </p:pic>
      <p:pic>
        <p:nvPicPr>
          <p:cNvPr id="6" name="Image 5"/>
          <p:cNvPicPr>
            <a:picLocks noChangeAspect="1"/>
          </p:cNvPicPr>
          <p:nvPr/>
        </p:nvPicPr>
        <p:blipFill rotWithShape="1">
          <a:blip r:embed="rId4"/>
          <a:srcRect b="1314"/>
          <a:stretch/>
        </p:blipFill>
        <p:spPr>
          <a:xfrm rot="843021">
            <a:off x="6738054" y="5342465"/>
            <a:ext cx="1973352" cy="1056498"/>
          </a:xfrm>
          <a:prstGeom prst="rect">
            <a:avLst/>
          </a:prstGeom>
        </p:spPr>
      </p:pic>
      <p:sp>
        <p:nvSpPr>
          <p:cNvPr id="7" name="ZoneTexte 6"/>
          <p:cNvSpPr txBox="1"/>
          <p:nvPr/>
        </p:nvSpPr>
        <p:spPr>
          <a:xfrm>
            <a:off x="1135468" y="1029309"/>
            <a:ext cx="3525078" cy="1815882"/>
          </a:xfrm>
          <a:prstGeom prst="rect">
            <a:avLst/>
          </a:prstGeom>
          <a:noFill/>
        </p:spPr>
        <p:txBody>
          <a:bodyPr wrap="square" rtlCol="0">
            <a:spAutoFit/>
          </a:bodyPr>
          <a:lstStyle/>
          <a:p>
            <a:pPr algn="ctr"/>
            <a:r>
              <a:rPr lang="fr-FR" sz="2800" dirty="0" smtClean="0">
                <a:solidFill>
                  <a:srgbClr val="FF0000"/>
                </a:solidFill>
                <a:latin typeface="Andika Basic" panose="02000000000000000000" pitchFamily="2" charset="0"/>
              </a:rPr>
              <a:t>COLUMBUS (Union Européenne)</a:t>
            </a:r>
          </a:p>
          <a:p>
            <a:pPr algn="ctr"/>
            <a:r>
              <a:rPr lang="fr-FR" sz="2800" dirty="0" smtClean="0">
                <a:solidFill>
                  <a:srgbClr val="FF0000"/>
                </a:solidFill>
                <a:latin typeface="Andika Basic" panose="02000000000000000000" pitchFamily="2" charset="0"/>
              </a:rPr>
              <a:t>C’est le laboratoire européen</a:t>
            </a:r>
            <a:endParaRPr lang="fr-FR" sz="2800" dirty="0">
              <a:solidFill>
                <a:srgbClr val="FF0000"/>
              </a:solidFill>
              <a:latin typeface="Andika Basic" panose="02000000000000000000" pitchFamily="2" charset="0"/>
            </a:endParaRPr>
          </a:p>
        </p:txBody>
      </p:sp>
    </p:spTree>
    <p:extLst>
      <p:ext uri="{BB962C8B-B14F-4D97-AF65-F5344CB8AC3E}">
        <p14:creationId xmlns:p14="http://schemas.microsoft.com/office/powerpoint/2010/main" val="278529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601638" y="208510"/>
            <a:ext cx="6319544" cy="6245918"/>
          </a:xfrm>
          <a:prstGeom prst="rect">
            <a:avLst/>
          </a:prstGeom>
        </p:spPr>
      </p:pic>
      <p:pic>
        <p:nvPicPr>
          <p:cNvPr id="5" name="Image 4"/>
          <p:cNvPicPr>
            <a:picLocks noChangeAspect="1"/>
          </p:cNvPicPr>
          <p:nvPr/>
        </p:nvPicPr>
        <p:blipFill>
          <a:blip r:embed="rId3"/>
          <a:stretch>
            <a:fillRect/>
          </a:stretch>
        </p:blipFill>
        <p:spPr>
          <a:xfrm>
            <a:off x="639939" y="3437488"/>
            <a:ext cx="4391440" cy="2883800"/>
          </a:xfrm>
          <a:prstGeom prst="rect">
            <a:avLst/>
          </a:prstGeom>
          <a:ln w="228600" cap="sq" cmpd="thickThin">
            <a:solidFill>
              <a:srgbClr val="000000"/>
            </a:solidFill>
            <a:prstDash val="solid"/>
            <a:miter lim="800000"/>
          </a:ln>
          <a:effectLst>
            <a:innerShdw blurRad="76200">
              <a:srgbClr val="000000"/>
            </a:innerShdw>
          </a:effectLst>
        </p:spPr>
      </p:pic>
      <p:pic>
        <p:nvPicPr>
          <p:cNvPr id="6" name="Image 5"/>
          <p:cNvPicPr>
            <a:picLocks noChangeAspect="1"/>
          </p:cNvPicPr>
          <p:nvPr/>
        </p:nvPicPr>
        <p:blipFill rotWithShape="1">
          <a:blip r:embed="rId4"/>
          <a:srcRect b="1314"/>
          <a:stretch/>
        </p:blipFill>
        <p:spPr>
          <a:xfrm rot="623681">
            <a:off x="5680755" y="4677288"/>
            <a:ext cx="1973352" cy="1056498"/>
          </a:xfrm>
          <a:prstGeom prst="rect">
            <a:avLst/>
          </a:prstGeom>
        </p:spPr>
      </p:pic>
      <p:sp>
        <p:nvSpPr>
          <p:cNvPr id="7" name="ZoneTexte 6"/>
          <p:cNvSpPr txBox="1"/>
          <p:nvPr/>
        </p:nvSpPr>
        <p:spPr>
          <a:xfrm>
            <a:off x="357809" y="437322"/>
            <a:ext cx="4872353" cy="2677656"/>
          </a:xfrm>
          <a:prstGeom prst="rect">
            <a:avLst/>
          </a:prstGeom>
          <a:noFill/>
        </p:spPr>
        <p:txBody>
          <a:bodyPr wrap="square" rtlCol="0">
            <a:spAutoFit/>
          </a:bodyPr>
          <a:lstStyle/>
          <a:p>
            <a:pPr algn="ctr"/>
            <a:r>
              <a:rPr lang="fr-FR" sz="2800" dirty="0" smtClean="0">
                <a:latin typeface="Andika Basic" panose="02000000000000000000" pitchFamily="2" charset="0"/>
              </a:rPr>
              <a:t>DESTINY (USA)</a:t>
            </a:r>
          </a:p>
          <a:p>
            <a:pPr algn="ctr"/>
            <a:r>
              <a:rPr lang="fr-FR" sz="2800" dirty="0" smtClean="0">
                <a:latin typeface="Andika Basic" panose="02000000000000000000" pitchFamily="2" charset="0"/>
              </a:rPr>
              <a:t>C’est un laboratoire de recherche qui capture des images de la Terre.</a:t>
            </a:r>
          </a:p>
          <a:p>
            <a:pPr algn="ctr"/>
            <a:r>
              <a:rPr lang="fr-FR" sz="2800" dirty="0" smtClean="0">
                <a:latin typeface="Andika Basic" panose="02000000000000000000" pitchFamily="2" charset="0"/>
              </a:rPr>
              <a:t>Il commande aussi un bras robotique.</a:t>
            </a:r>
            <a:endParaRPr lang="fr-FR" sz="2800" dirty="0">
              <a:latin typeface="Andika Basic" panose="02000000000000000000" pitchFamily="2" charset="0"/>
            </a:endParaRPr>
          </a:p>
        </p:txBody>
      </p:sp>
    </p:spTree>
    <p:extLst>
      <p:ext uri="{BB962C8B-B14F-4D97-AF65-F5344CB8AC3E}">
        <p14:creationId xmlns:p14="http://schemas.microsoft.com/office/powerpoint/2010/main" val="867352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701843" y="219275"/>
            <a:ext cx="6319544" cy="6245918"/>
          </a:xfrm>
          <a:prstGeom prst="rect">
            <a:avLst/>
          </a:prstGeom>
        </p:spPr>
      </p:pic>
      <p:pic>
        <p:nvPicPr>
          <p:cNvPr id="5" name="Image 4"/>
          <p:cNvPicPr>
            <a:picLocks noChangeAspect="1"/>
          </p:cNvPicPr>
          <p:nvPr/>
        </p:nvPicPr>
        <p:blipFill rotWithShape="1">
          <a:blip r:embed="rId3"/>
          <a:srcRect l="4669" t="8784" r="3895"/>
          <a:stretch/>
        </p:blipFill>
        <p:spPr>
          <a:xfrm>
            <a:off x="606707" y="3209712"/>
            <a:ext cx="4598506" cy="2988784"/>
          </a:xfrm>
          <a:prstGeom prst="rect">
            <a:avLst/>
          </a:prstGeom>
          <a:ln w="228600" cap="sq" cmpd="thickThin">
            <a:solidFill>
              <a:srgbClr val="000000"/>
            </a:solidFill>
            <a:prstDash val="solid"/>
            <a:miter lim="800000"/>
          </a:ln>
          <a:effectLst>
            <a:innerShdw blurRad="76200">
              <a:srgbClr val="000000"/>
            </a:innerShdw>
          </a:effectLst>
        </p:spPr>
      </p:pic>
      <p:pic>
        <p:nvPicPr>
          <p:cNvPr id="6" name="Image 5"/>
          <p:cNvPicPr>
            <a:picLocks noChangeAspect="1"/>
          </p:cNvPicPr>
          <p:nvPr/>
        </p:nvPicPr>
        <p:blipFill rotWithShape="1">
          <a:blip r:embed="rId4"/>
          <a:srcRect b="1314"/>
          <a:stretch/>
        </p:blipFill>
        <p:spPr>
          <a:xfrm rot="18637086">
            <a:off x="5261853" y="5028893"/>
            <a:ext cx="1973352" cy="1056498"/>
          </a:xfrm>
          <a:prstGeom prst="rect">
            <a:avLst/>
          </a:prstGeom>
        </p:spPr>
      </p:pic>
      <p:sp>
        <p:nvSpPr>
          <p:cNvPr id="7" name="ZoneTexte 6"/>
          <p:cNvSpPr txBox="1"/>
          <p:nvPr/>
        </p:nvSpPr>
        <p:spPr>
          <a:xfrm>
            <a:off x="789346" y="525902"/>
            <a:ext cx="4415867" cy="1815882"/>
          </a:xfrm>
          <a:prstGeom prst="rect">
            <a:avLst/>
          </a:prstGeom>
          <a:noFill/>
        </p:spPr>
        <p:txBody>
          <a:bodyPr wrap="square" rtlCol="0">
            <a:spAutoFit/>
          </a:bodyPr>
          <a:lstStyle/>
          <a:p>
            <a:pPr algn="ctr"/>
            <a:r>
              <a:rPr lang="fr-FR" sz="2800" dirty="0" smtClean="0">
                <a:solidFill>
                  <a:srgbClr val="FF0000"/>
                </a:solidFill>
                <a:latin typeface="Andika Basic" panose="02000000000000000000" pitchFamily="2" charset="0"/>
              </a:rPr>
              <a:t>QUEST (USA)</a:t>
            </a:r>
          </a:p>
          <a:p>
            <a:pPr algn="ctr"/>
            <a:r>
              <a:rPr lang="fr-FR" sz="2800" dirty="0" smtClean="0">
                <a:solidFill>
                  <a:srgbClr val="FF0000"/>
                </a:solidFill>
                <a:latin typeface="Andika Basic" panose="02000000000000000000" pitchFamily="2" charset="0"/>
              </a:rPr>
              <a:t>C’est un sas pour les sorties extravéhiculaires des astronautes.</a:t>
            </a:r>
            <a:endParaRPr lang="fr-FR" sz="2800" dirty="0">
              <a:solidFill>
                <a:srgbClr val="FF0000"/>
              </a:solidFill>
              <a:latin typeface="Andika Basic" panose="02000000000000000000" pitchFamily="2" charset="0"/>
            </a:endParaRPr>
          </a:p>
        </p:txBody>
      </p:sp>
    </p:spTree>
    <p:extLst>
      <p:ext uri="{BB962C8B-B14F-4D97-AF65-F5344CB8AC3E}">
        <p14:creationId xmlns:p14="http://schemas.microsoft.com/office/powerpoint/2010/main" val="1390530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369934" y="1004417"/>
            <a:ext cx="6456413" cy="4662287"/>
          </a:xfrm>
          <a:prstGeom prst="rect">
            <a:avLst/>
          </a:prstGeom>
        </p:spPr>
      </p:pic>
      <p:pic>
        <p:nvPicPr>
          <p:cNvPr id="5" name="Image 4"/>
          <p:cNvPicPr>
            <a:picLocks noChangeAspect="1"/>
          </p:cNvPicPr>
          <p:nvPr/>
        </p:nvPicPr>
        <p:blipFill rotWithShape="1">
          <a:blip r:embed="rId3"/>
          <a:srcRect t="5312" b="5071"/>
          <a:stretch/>
        </p:blipFill>
        <p:spPr>
          <a:xfrm>
            <a:off x="526884" y="3418467"/>
            <a:ext cx="4184479" cy="2590359"/>
          </a:xfrm>
          <a:prstGeom prst="rect">
            <a:avLst/>
          </a:prstGeom>
          <a:ln w="228600" cap="sq" cmpd="thickThin">
            <a:solidFill>
              <a:srgbClr val="000000"/>
            </a:solidFill>
            <a:prstDash val="solid"/>
            <a:miter lim="800000"/>
          </a:ln>
          <a:effectLst>
            <a:innerShdw blurRad="76200">
              <a:srgbClr val="000000"/>
            </a:innerShdw>
          </a:effectLst>
        </p:spPr>
      </p:pic>
      <p:pic>
        <p:nvPicPr>
          <p:cNvPr id="6" name="Image 5"/>
          <p:cNvPicPr>
            <a:picLocks noChangeAspect="1"/>
          </p:cNvPicPr>
          <p:nvPr/>
        </p:nvPicPr>
        <p:blipFill rotWithShape="1">
          <a:blip r:embed="rId4"/>
          <a:srcRect b="1314"/>
          <a:stretch/>
        </p:blipFill>
        <p:spPr>
          <a:xfrm rot="19049441">
            <a:off x="9006659" y="3946333"/>
            <a:ext cx="1973352" cy="1056498"/>
          </a:xfrm>
          <a:prstGeom prst="rect">
            <a:avLst/>
          </a:prstGeom>
        </p:spPr>
      </p:pic>
      <p:sp>
        <p:nvSpPr>
          <p:cNvPr id="7" name="ZoneTexte 6"/>
          <p:cNvSpPr txBox="1"/>
          <p:nvPr/>
        </p:nvSpPr>
        <p:spPr>
          <a:xfrm>
            <a:off x="86454" y="1004417"/>
            <a:ext cx="5093728" cy="1815882"/>
          </a:xfrm>
          <a:prstGeom prst="rect">
            <a:avLst/>
          </a:prstGeom>
          <a:noFill/>
        </p:spPr>
        <p:txBody>
          <a:bodyPr wrap="square" rtlCol="0">
            <a:spAutoFit/>
          </a:bodyPr>
          <a:lstStyle/>
          <a:p>
            <a:pPr algn="ctr"/>
            <a:r>
              <a:rPr lang="fr-FR" sz="2800" dirty="0" smtClean="0">
                <a:solidFill>
                  <a:srgbClr val="FF0000"/>
                </a:solidFill>
                <a:latin typeface="Andika Basic" panose="02000000000000000000" pitchFamily="2" charset="0"/>
              </a:rPr>
              <a:t>CANADARM 2 (Canada)</a:t>
            </a:r>
          </a:p>
          <a:p>
            <a:pPr algn="ctr"/>
            <a:r>
              <a:rPr lang="fr-FR" sz="2800" dirty="0" smtClean="0">
                <a:solidFill>
                  <a:srgbClr val="FF0000"/>
                </a:solidFill>
                <a:latin typeface="Andika Basic" panose="02000000000000000000" pitchFamily="2" charset="0"/>
              </a:rPr>
              <a:t>C’est un bras robotique pour manipuler des lourdes charges.</a:t>
            </a:r>
            <a:endParaRPr lang="fr-FR" sz="2800" dirty="0">
              <a:solidFill>
                <a:srgbClr val="FF0000"/>
              </a:solidFill>
              <a:latin typeface="Andika Basic" panose="02000000000000000000" pitchFamily="2" charset="0"/>
            </a:endParaRPr>
          </a:p>
        </p:txBody>
      </p:sp>
    </p:spTree>
    <p:extLst>
      <p:ext uri="{BB962C8B-B14F-4D97-AF65-F5344CB8AC3E}">
        <p14:creationId xmlns:p14="http://schemas.microsoft.com/office/powerpoint/2010/main" val="702308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085678" y="1162653"/>
            <a:ext cx="6908787" cy="4988954"/>
          </a:xfrm>
          <a:prstGeom prst="rect">
            <a:avLst/>
          </a:prstGeom>
        </p:spPr>
      </p:pic>
      <p:pic>
        <p:nvPicPr>
          <p:cNvPr id="5" name="Image 4"/>
          <p:cNvPicPr>
            <a:picLocks noChangeAspect="1"/>
          </p:cNvPicPr>
          <p:nvPr/>
        </p:nvPicPr>
        <p:blipFill rotWithShape="1">
          <a:blip r:embed="rId3"/>
          <a:srcRect l="5014" t="7225" r="7514"/>
          <a:stretch/>
        </p:blipFill>
        <p:spPr>
          <a:xfrm>
            <a:off x="515154" y="3541690"/>
            <a:ext cx="4172755" cy="2707327"/>
          </a:xfrm>
          <a:prstGeom prst="rect">
            <a:avLst/>
          </a:prstGeom>
          <a:ln w="228600" cap="sq" cmpd="thickThin">
            <a:solidFill>
              <a:srgbClr val="000000"/>
            </a:solidFill>
            <a:prstDash val="solid"/>
            <a:miter lim="800000"/>
          </a:ln>
          <a:effectLst>
            <a:innerShdw blurRad="76200">
              <a:srgbClr val="000000"/>
            </a:innerShdw>
          </a:effectLst>
        </p:spPr>
      </p:pic>
      <p:pic>
        <p:nvPicPr>
          <p:cNvPr id="6" name="Image 5"/>
          <p:cNvPicPr>
            <a:picLocks noChangeAspect="1"/>
          </p:cNvPicPr>
          <p:nvPr/>
        </p:nvPicPr>
        <p:blipFill rotWithShape="1">
          <a:blip r:embed="rId4"/>
          <a:srcRect b="1314"/>
          <a:stretch/>
        </p:blipFill>
        <p:spPr>
          <a:xfrm rot="19049441">
            <a:off x="5092446" y="1667004"/>
            <a:ext cx="1973352" cy="1056498"/>
          </a:xfrm>
          <a:prstGeom prst="rect">
            <a:avLst/>
          </a:prstGeom>
        </p:spPr>
      </p:pic>
      <p:sp>
        <p:nvSpPr>
          <p:cNvPr id="7" name="ZoneTexte 6"/>
          <p:cNvSpPr txBox="1"/>
          <p:nvPr/>
        </p:nvSpPr>
        <p:spPr>
          <a:xfrm>
            <a:off x="515154" y="309093"/>
            <a:ext cx="4224271" cy="2677656"/>
          </a:xfrm>
          <a:prstGeom prst="rect">
            <a:avLst/>
          </a:prstGeom>
          <a:noFill/>
        </p:spPr>
        <p:txBody>
          <a:bodyPr wrap="square" rtlCol="0">
            <a:spAutoFit/>
          </a:bodyPr>
          <a:lstStyle/>
          <a:p>
            <a:pPr algn="ctr"/>
            <a:r>
              <a:rPr lang="fr-FR" sz="2800" dirty="0" smtClean="0">
                <a:solidFill>
                  <a:srgbClr val="FF0000"/>
                </a:solidFill>
                <a:latin typeface="Andika Basic" panose="02000000000000000000" pitchFamily="2" charset="0"/>
              </a:rPr>
              <a:t>POUTRES (USA)</a:t>
            </a:r>
          </a:p>
          <a:p>
            <a:pPr algn="ctr"/>
            <a:r>
              <a:rPr lang="fr-FR" sz="2800" dirty="0" smtClean="0">
                <a:solidFill>
                  <a:srgbClr val="FF0000"/>
                </a:solidFill>
                <a:latin typeface="Andika Basic" panose="02000000000000000000" pitchFamily="2" charset="0"/>
              </a:rPr>
              <a:t>C’est un assemblage de 10 éléments (radiateurs, circuits électriques et 4 panneaux solaires)</a:t>
            </a:r>
            <a:endParaRPr lang="fr-FR" sz="2800" dirty="0">
              <a:solidFill>
                <a:srgbClr val="FF0000"/>
              </a:solidFill>
              <a:latin typeface="Andika Basic" panose="02000000000000000000" pitchFamily="2" charset="0"/>
            </a:endParaRPr>
          </a:p>
        </p:txBody>
      </p:sp>
    </p:spTree>
    <p:extLst>
      <p:ext uri="{BB962C8B-B14F-4D97-AF65-F5344CB8AC3E}">
        <p14:creationId xmlns:p14="http://schemas.microsoft.com/office/powerpoint/2010/main" val="2381588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5461" y="231821"/>
            <a:ext cx="10470522" cy="923330"/>
          </a:xfrm>
          <a:prstGeom prst="rect">
            <a:avLst/>
          </a:prstGeom>
          <a:noFill/>
        </p:spPr>
        <p:txBody>
          <a:bodyPr wrap="square" rtlCol="0">
            <a:spAutoFit/>
          </a:bodyPr>
          <a:lstStyle/>
          <a:p>
            <a:pPr algn="ctr"/>
            <a:r>
              <a:rPr lang="fr-FR" sz="5400" dirty="0" smtClean="0">
                <a:latin typeface="Planet X Compact" pitchFamily="2" charset="0"/>
              </a:rPr>
              <a:t>Le vaisseau Soyouz</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9543" y="1275093"/>
            <a:ext cx="3970986" cy="5306230"/>
          </a:xfrm>
          <a:prstGeom prst="rect">
            <a:avLst/>
          </a:prstGeom>
        </p:spPr>
      </p:pic>
      <p:sp>
        <p:nvSpPr>
          <p:cNvPr id="4" name="Rectangle 3"/>
          <p:cNvSpPr/>
          <p:nvPr/>
        </p:nvSpPr>
        <p:spPr>
          <a:xfrm>
            <a:off x="309093" y="1365245"/>
            <a:ext cx="4018208" cy="5016758"/>
          </a:xfrm>
          <a:prstGeom prst="rect">
            <a:avLst/>
          </a:prstGeom>
        </p:spPr>
        <p:txBody>
          <a:bodyPr wrap="square">
            <a:spAutoFit/>
          </a:bodyPr>
          <a:lstStyle/>
          <a:p>
            <a:pPr algn="ctr"/>
            <a:r>
              <a:rPr lang="fr-FR" sz="3200" dirty="0">
                <a:latin typeface="Andika Basic" panose="02000000000000000000" pitchFamily="2" charset="0"/>
              </a:rPr>
              <a:t>Utilisé depuis 1967</a:t>
            </a:r>
          </a:p>
          <a:p>
            <a:pPr algn="ctr"/>
            <a:r>
              <a:rPr lang="fr-FR" sz="3200" dirty="0">
                <a:latin typeface="Andika Basic" panose="02000000000000000000" pitchFamily="2" charset="0"/>
              </a:rPr>
              <a:t>Utilisé pour conduire les astronautes à l’ISS et pour les ramener sur Terre</a:t>
            </a:r>
          </a:p>
          <a:p>
            <a:pPr algn="ctr"/>
            <a:r>
              <a:rPr lang="fr-FR" sz="3200" dirty="0">
                <a:latin typeface="Andika Basic" panose="02000000000000000000" pitchFamily="2" charset="0"/>
              </a:rPr>
              <a:t>Le décollage s’effectue au </a:t>
            </a:r>
            <a:r>
              <a:rPr lang="fr-FR" sz="3200" dirty="0" err="1">
                <a:latin typeface="Andika Basic" panose="02000000000000000000" pitchFamily="2" charset="0"/>
              </a:rPr>
              <a:t>Kazahkstan</a:t>
            </a:r>
            <a:r>
              <a:rPr lang="fr-FR" sz="3200" dirty="0">
                <a:latin typeface="Andika Basic" panose="02000000000000000000" pitchFamily="2" charset="0"/>
              </a:rPr>
              <a:t>, en Russie.</a:t>
            </a:r>
            <a:endParaRPr lang="fr-FR" sz="3200" dirty="0">
              <a:latin typeface="Andika Basic" panose="02000000000000000000" pitchFamily="2" charset="0"/>
            </a:endParaRPr>
          </a:p>
        </p:txBody>
      </p:sp>
      <p:pic>
        <p:nvPicPr>
          <p:cNvPr id="5" name="Image 4"/>
          <p:cNvPicPr>
            <a:picLocks noChangeAspect="1"/>
          </p:cNvPicPr>
          <p:nvPr/>
        </p:nvPicPr>
        <p:blipFill rotWithShape="1">
          <a:blip r:embed="rId3"/>
          <a:srcRect b="1314"/>
          <a:stretch/>
        </p:blipFill>
        <p:spPr>
          <a:xfrm rot="19049441">
            <a:off x="6132240" y="3160954"/>
            <a:ext cx="1973352" cy="1056498"/>
          </a:xfrm>
          <a:prstGeom prst="rect">
            <a:avLst/>
          </a:prstGeom>
        </p:spPr>
      </p:pic>
      <p:sp>
        <p:nvSpPr>
          <p:cNvPr id="6" name="ZoneTexte 5"/>
          <p:cNvSpPr txBox="1"/>
          <p:nvPr/>
        </p:nvSpPr>
        <p:spPr>
          <a:xfrm>
            <a:off x="5070280" y="4454496"/>
            <a:ext cx="2389945" cy="2246769"/>
          </a:xfrm>
          <a:prstGeom prst="rect">
            <a:avLst/>
          </a:prstGeom>
          <a:noFill/>
        </p:spPr>
        <p:txBody>
          <a:bodyPr wrap="square" rtlCol="0">
            <a:spAutoFit/>
          </a:bodyPr>
          <a:lstStyle/>
          <a:p>
            <a:pPr algn="ctr"/>
            <a:r>
              <a:rPr lang="fr-FR" sz="2800" dirty="0" smtClean="0">
                <a:latin typeface="Andika Basic" panose="02000000000000000000" pitchFamily="2" charset="0"/>
              </a:rPr>
              <a:t>Un lanceur Soyouz pour lancer le vaisseau Soyouz</a:t>
            </a:r>
            <a:endParaRPr lang="fr-FR" sz="2800" dirty="0">
              <a:latin typeface="Andika Basic" panose="02000000000000000000" pitchFamily="2" charset="0"/>
            </a:endParaRPr>
          </a:p>
        </p:txBody>
      </p:sp>
    </p:spTree>
    <p:extLst>
      <p:ext uri="{BB962C8B-B14F-4D97-AF65-F5344CB8AC3E}">
        <p14:creationId xmlns:p14="http://schemas.microsoft.com/office/powerpoint/2010/main" val="294844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134" y="864788"/>
            <a:ext cx="4730840" cy="5078313"/>
          </a:xfrm>
          <a:prstGeom prst="rect">
            <a:avLst/>
          </a:prstGeom>
        </p:spPr>
        <p:txBody>
          <a:bodyPr wrap="square">
            <a:spAutoFit/>
          </a:bodyPr>
          <a:lstStyle/>
          <a:p>
            <a:pPr algn="ctr"/>
            <a:r>
              <a:rPr lang="fr-FR" sz="3600" dirty="0">
                <a:solidFill>
                  <a:srgbClr val="000000"/>
                </a:solidFill>
                <a:latin typeface="Andika Basic" panose="02000000000000000000" pitchFamily="2" charset="0"/>
              </a:rPr>
              <a:t>Le vaisseau ne peut transporter que 3 astronautes et à l’intérieur, ceux-ci sont recroquevillés dans un siège particulier parfaitement adapté à leur morphologie.</a:t>
            </a:r>
            <a:endParaRPr lang="fr-FR" sz="3600" dirty="0">
              <a:latin typeface="Andika Basic" panose="02000000000000000000" pitchFamily="2"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216" y="566669"/>
            <a:ext cx="5489286" cy="5674550"/>
          </a:xfrm>
          <a:prstGeom prst="rect">
            <a:avLst/>
          </a:prstGeom>
        </p:spPr>
      </p:pic>
      <p:pic>
        <p:nvPicPr>
          <p:cNvPr id="4" name="Image 3"/>
          <p:cNvPicPr>
            <a:picLocks noChangeAspect="1"/>
          </p:cNvPicPr>
          <p:nvPr/>
        </p:nvPicPr>
        <p:blipFill rotWithShape="1">
          <a:blip r:embed="rId3"/>
          <a:srcRect b="1314"/>
          <a:stretch/>
        </p:blipFill>
        <p:spPr>
          <a:xfrm rot="1259194">
            <a:off x="5442714" y="2029110"/>
            <a:ext cx="1973352" cy="1056498"/>
          </a:xfrm>
          <a:prstGeom prst="rect">
            <a:avLst/>
          </a:prstGeom>
        </p:spPr>
      </p:pic>
    </p:spTree>
    <p:extLst>
      <p:ext uri="{BB962C8B-B14F-4D97-AF65-F5344CB8AC3E}">
        <p14:creationId xmlns:p14="http://schemas.microsoft.com/office/powerpoint/2010/main" val="410842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6269" y="1386197"/>
            <a:ext cx="3258355" cy="3970318"/>
          </a:xfrm>
          <a:prstGeom prst="rect">
            <a:avLst/>
          </a:prstGeom>
        </p:spPr>
        <p:txBody>
          <a:bodyPr wrap="square">
            <a:spAutoFit/>
          </a:bodyPr>
          <a:lstStyle/>
          <a:p>
            <a:pPr algn="ctr"/>
            <a:r>
              <a:rPr lang="fr-FR" sz="2800" dirty="0">
                <a:solidFill>
                  <a:srgbClr val="000000"/>
                </a:solidFill>
                <a:latin typeface="Andika Basic" panose="02000000000000000000" pitchFamily="2" charset="0"/>
              </a:rPr>
              <a:t>Ils restent ainsi pendant 6 heures, le temps du trajet, pendant lequel ils commandent le vaisseau. Ils sont à la fois passagers et </a:t>
            </a:r>
            <a:r>
              <a:rPr lang="fr-FR" sz="2800" dirty="0" smtClean="0">
                <a:solidFill>
                  <a:srgbClr val="000000"/>
                </a:solidFill>
                <a:latin typeface="Andika Basic" panose="02000000000000000000" pitchFamily="2" charset="0"/>
              </a:rPr>
              <a:t>                            conducteurs.</a:t>
            </a:r>
            <a:endParaRPr lang="fr-FR" sz="2800" dirty="0">
              <a:latin typeface="Andika Basic" panose="02000000000000000000" pitchFamily="2"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85" y="607124"/>
            <a:ext cx="8325191" cy="5422756"/>
          </a:xfrm>
          <a:prstGeom prst="rect">
            <a:avLst/>
          </a:prstGeom>
        </p:spPr>
      </p:pic>
      <p:pic>
        <p:nvPicPr>
          <p:cNvPr id="4" name="Image 3"/>
          <p:cNvPicPr>
            <a:picLocks noChangeAspect="1"/>
          </p:cNvPicPr>
          <p:nvPr/>
        </p:nvPicPr>
        <p:blipFill rotWithShape="1">
          <a:blip r:embed="rId3"/>
          <a:srcRect b="1314"/>
          <a:stretch/>
        </p:blipFill>
        <p:spPr>
          <a:xfrm rot="9954219">
            <a:off x="8198791" y="406372"/>
            <a:ext cx="1973352" cy="1056498"/>
          </a:xfrm>
          <a:prstGeom prst="rect">
            <a:avLst/>
          </a:prstGeom>
        </p:spPr>
      </p:pic>
    </p:spTree>
    <p:extLst>
      <p:ext uri="{BB962C8B-B14F-4D97-AF65-F5344CB8AC3E}">
        <p14:creationId xmlns:p14="http://schemas.microsoft.com/office/powerpoint/2010/main" val="344136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342" y="866073"/>
            <a:ext cx="7620084" cy="5045329"/>
          </a:xfrm>
          <a:prstGeom prst="rect">
            <a:avLst/>
          </a:prstGeom>
        </p:spPr>
      </p:pic>
      <p:sp>
        <p:nvSpPr>
          <p:cNvPr id="3" name="Rectangle 2"/>
          <p:cNvSpPr/>
          <p:nvPr/>
        </p:nvSpPr>
        <p:spPr>
          <a:xfrm>
            <a:off x="124496" y="326361"/>
            <a:ext cx="4255694" cy="6124754"/>
          </a:xfrm>
          <a:prstGeom prst="rect">
            <a:avLst/>
          </a:prstGeom>
        </p:spPr>
        <p:txBody>
          <a:bodyPr wrap="square">
            <a:spAutoFit/>
          </a:bodyPr>
          <a:lstStyle/>
          <a:p>
            <a:pPr algn="ctr"/>
            <a:r>
              <a:rPr lang="fr-FR" sz="2800" dirty="0">
                <a:solidFill>
                  <a:srgbClr val="000000"/>
                </a:solidFill>
                <a:latin typeface="Andika Basic" panose="02000000000000000000" pitchFamily="2" charset="0"/>
              </a:rPr>
              <a:t>Les astronautes arrivent ainsi à l’ISS mais n’entrent pas tout de suite dans la Station : toute une opération est nécessaire afin d’amarrer le vaisseau Soyouz à la Station et d’effectuer énormément de réglages. Par exemple, la pression dans le vaisseau Soyouz doit être la même que celle de l’ISS</a:t>
            </a:r>
            <a:endParaRPr lang="fr-FR" sz="2800" dirty="0"/>
          </a:p>
        </p:txBody>
      </p:sp>
      <p:pic>
        <p:nvPicPr>
          <p:cNvPr id="4" name="Image 3"/>
          <p:cNvPicPr>
            <a:picLocks noChangeAspect="1"/>
          </p:cNvPicPr>
          <p:nvPr/>
        </p:nvPicPr>
        <p:blipFill rotWithShape="1">
          <a:blip r:embed="rId3"/>
          <a:srcRect b="1314"/>
          <a:stretch/>
        </p:blipFill>
        <p:spPr>
          <a:xfrm rot="20602340">
            <a:off x="3948763" y="5541253"/>
            <a:ext cx="1973352" cy="1056498"/>
          </a:xfrm>
          <a:prstGeom prst="rect">
            <a:avLst/>
          </a:prstGeom>
        </p:spPr>
      </p:pic>
    </p:spTree>
    <p:extLst>
      <p:ext uri="{BB962C8B-B14F-4D97-AF65-F5344CB8AC3E}">
        <p14:creationId xmlns:p14="http://schemas.microsoft.com/office/powerpoint/2010/main" val="325278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608" y="200025"/>
            <a:ext cx="9753600" cy="6457950"/>
          </a:xfrm>
          <a:prstGeom prst="rect">
            <a:avLst/>
          </a:prstGeom>
        </p:spPr>
      </p:pic>
      <p:sp>
        <p:nvSpPr>
          <p:cNvPr id="3" name="ZoneTexte 2"/>
          <p:cNvSpPr txBox="1"/>
          <p:nvPr/>
        </p:nvSpPr>
        <p:spPr>
          <a:xfrm>
            <a:off x="228320" y="355196"/>
            <a:ext cx="10744480" cy="830997"/>
          </a:xfrm>
          <a:prstGeom prst="rect">
            <a:avLst/>
          </a:prstGeom>
          <a:noFill/>
        </p:spPr>
        <p:txBody>
          <a:bodyPr wrap="none" rtlCol="0">
            <a:spAutoFit/>
          </a:bodyPr>
          <a:lstStyle/>
          <a:p>
            <a:pPr algn="ctr"/>
            <a:r>
              <a:rPr lang="fr-FR" sz="4800" dirty="0" smtClean="0">
                <a:latin typeface="Planet X Compact" pitchFamily="2" charset="0"/>
              </a:rPr>
              <a:t>Arrivée de Soyouz à l’ISS</a:t>
            </a:r>
            <a:endParaRPr lang="fr-FR" sz="4800" dirty="0">
              <a:latin typeface="Planet X Compact" pitchFamily="2" charset="0"/>
            </a:endParaRPr>
          </a:p>
        </p:txBody>
      </p:sp>
      <p:pic>
        <p:nvPicPr>
          <p:cNvPr id="4" name="Image 3"/>
          <p:cNvPicPr>
            <a:picLocks noChangeAspect="1"/>
          </p:cNvPicPr>
          <p:nvPr/>
        </p:nvPicPr>
        <p:blipFill rotWithShape="1">
          <a:blip r:embed="rId3"/>
          <a:srcRect b="1314"/>
          <a:stretch/>
        </p:blipFill>
        <p:spPr>
          <a:xfrm rot="20602340">
            <a:off x="1199931" y="3689249"/>
            <a:ext cx="1973352" cy="1056498"/>
          </a:xfrm>
          <a:prstGeom prst="rect">
            <a:avLst/>
          </a:prstGeom>
        </p:spPr>
      </p:pic>
    </p:spTree>
    <p:extLst>
      <p:ext uri="{BB962C8B-B14F-4D97-AF65-F5344CB8AC3E}">
        <p14:creationId xmlns:p14="http://schemas.microsoft.com/office/powerpoint/2010/main" val="2918888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491" y="2421495"/>
            <a:ext cx="3986569" cy="3785652"/>
          </a:xfrm>
          <a:prstGeom prst="rect">
            <a:avLst/>
          </a:prstGeom>
        </p:spPr>
        <p:txBody>
          <a:bodyPr wrap="square">
            <a:spAutoFit/>
          </a:bodyPr>
          <a:lstStyle/>
          <a:p>
            <a:pPr algn="ctr"/>
            <a:r>
              <a:rPr lang="fr-FR" sz="4000" dirty="0" smtClean="0">
                <a:solidFill>
                  <a:srgbClr val="000000"/>
                </a:solidFill>
                <a:latin typeface="Andika Basic" panose="02000000000000000000" pitchFamily="2" charset="0"/>
              </a:rPr>
              <a:t>175 kg</a:t>
            </a:r>
          </a:p>
          <a:p>
            <a:pPr algn="ctr"/>
            <a:r>
              <a:rPr lang="fr-FR" sz="4000" dirty="0" smtClean="0">
                <a:solidFill>
                  <a:srgbClr val="000000"/>
                </a:solidFill>
                <a:latin typeface="Andika Basic" panose="02000000000000000000" pitchFamily="2" charset="0"/>
              </a:rPr>
              <a:t>4 h 30 pour l’enfiler, avec l’aide d’un autre astronaute.</a:t>
            </a:r>
            <a:endParaRPr lang="fr-FR" sz="4000" dirty="0">
              <a:latin typeface="Andika Basic" panose="02000000000000000000" pitchFamily="2" charset="0"/>
            </a:endParaRPr>
          </a:p>
        </p:txBody>
      </p:sp>
      <p:sp>
        <p:nvSpPr>
          <p:cNvPr id="3" name="ZoneTexte 2"/>
          <p:cNvSpPr txBox="1"/>
          <p:nvPr/>
        </p:nvSpPr>
        <p:spPr>
          <a:xfrm>
            <a:off x="669702" y="221740"/>
            <a:ext cx="11276485" cy="1754326"/>
          </a:xfrm>
          <a:prstGeom prst="rect">
            <a:avLst/>
          </a:prstGeom>
          <a:noFill/>
        </p:spPr>
        <p:txBody>
          <a:bodyPr wrap="none" rtlCol="0">
            <a:spAutoFit/>
          </a:bodyPr>
          <a:lstStyle/>
          <a:p>
            <a:r>
              <a:rPr lang="fr-FR" sz="5400" dirty="0" smtClean="0">
                <a:latin typeface="Planet X Compact" pitchFamily="2" charset="0"/>
              </a:rPr>
              <a:t>La combinaison spatiale</a:t>
            </a:r>
          </a:p>
          <a:p>
            <a:pPr algn="ctr"/>
            <a:r>
              <a:rPr lang="fr-FR" sz="5400" dirty="0" smtClean="0">
                <a:latin typeface="Planet X Compact" pitchFamily="2" charset="0"/>
              </a:rPr>
              <a:t>= le scaphandre</a:t>
            </a:r>
            <a:endParaRPr lang="fr-FR" sz="5400" dirty="0">
              <a:latin typeface="Planet X Compact" pitchFamily="2"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346" y="1976066"/>
            <a:ext cx="4676511" cy="4676511"/>
          </a:xfrm>
          <a:prstGeom prst="rect">
            <a:avLst/>
          </a:prstGeom>
        </p:spPr>
      </p:pic>
      <p:pic>
        <p:nvPicPr>
          <p:cNvPr id="5" name="Image 4"/>
          <p:cNvPicPr>
            <a:picLocks noChangeAspect="1"/>
          </p:cNvPicPr>
          <p:nvPr/>
        </p:nvPicPr>
        <p:blipFill rotWithShape="1">
          <a:blip r:embed="rId3"/>
          <a:srcRect b="1314"/>
          <a:stretch/>
        </p:blipFill>
        <p:spPr>
          <a:xfrm rot="20602340">
            <a:off x="5014869" y="3466698"/>
            <a:ext cx="1973352" cy="1056498"/>
          </a:xfrm>
          <a:prstGeom prst="rect">
            <a:avLst/>
          </a:prstGeom>
        </p:spPr>
      </p:pic>
    </p:spTree>
    <p:extLst>
      <p:ext uri="{BB962C8B-B14F-4D97-AF65-F5344CB8AC3E}">
        <p14:creationId xmlns:p14="http://schemas.microsoft.com/office/powerpoint/2010/main" val="10003427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804</Words>
  <Application>Microsoft Office PowerPoint</Application>
  <PresentationFormat>Grand écran</PresentationFormat>
  <Paragraphs>92</Paragraphs>
  <Slides>39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Andika Basic</vt:lpstr>
      <vt:lpstr>Arial</vt:lpstr>
      <vt:lpstr>Athena of the Ocean</vt:lpstr>
      <vt:lpstr>Calibri</vt:lpstr>
      <vt:lpstr>Calibri Light</vt:lpstr>
      <vt:lpstr>Planet X Compact</vt:lpstr>
      <vt:lpstr>Thème Office</vt:lpstr>
      <vt:lpstr>La station spatiale internationale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station spatiale internationale</dc:title>
  <dc:creator>Lise BALET</dc:creator>
  <cp:lastModifiedBy>Lise BALET</cp:lastModifiedBy>
  <cp:revision>25</cp:revision>
  <dcterms:created xsi:type="dcterms:W3CDTF">2018-01-31T12:39:17Z</dcterms:created>
  <dcterms:modified xsi:type="dcterms:W3CDTF">2018-01-31T16:00:47Z</dcterms:modified>
</cp:coreProperties>
</file>