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0693400" cy="7561263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FE98"/>
    <a:srgbClr val="FDEF35"/>
    <a:srgbClr val="CC00CC"/>
    <a:srgbClr val="FFEC79"/>
    <a:srgbClr val="FFF3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44" autoAdjust="0"/>
    <p:restoredTop sz="96448" autoAdjust="0"/>
  </p:normalViewPr>
  <p:slideViewPr>
    <p:cSldViewPr>
      <p:cViewPr varScale="1">
        <p:scale>
          <a:sx n="61" d="100"/>
          <a:sy n="61" d="100"/>
        </p:scale>
        <p:origin x="-1098" y="-78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27/08/2015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647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27/08/2015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9853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27/08/2015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50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27/08/2015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589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27/08/2015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4500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27/08/2015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688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27/08/2015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8891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27/08/2015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8744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27/08/2015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0394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27/08/2015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788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27/08/2015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482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D67E7-315A-4FB7-AD79-1758F379FEE4}" type="datetimeFigureOut">
              <a:rPr lang="fr-FR" smtClean="0"/>
              <a:t>27/08/2015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3535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6.png"/><Relationship Id="rId7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lumMod val="40000"/>
                <a:lumOff val="6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80" y="158786"/>
            <a:ext cx="4889500" cy="7633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4" name="ZoneTexte 3"/>
          <p:cNvSpPr txBox="1"/>
          <p:nvPr/>
        </p:nvSpPr>
        <p:spPr>
          <a:xfrm>
            <a:off x="882204" y="279227"/>
            <a:ext cx="3839706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Les types et formes de phrases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09930" y="1008212"/>
            <a:ext cx="4866564" cy="3393156"/>
          </a:xfrm>
          <a:prstGeom prst="roundRect">
            <a:avLst>
              <a:gd name="adj" fmla="val 5840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sp>
        <p:nvSpPr>
          <p:cNvPr id="9" name="Larme 8"/>
          <p:cNvSpPr/>
          <p:nvPr/>
        </p:nvSpPr>
        <p:spPr>
          <a:xfrm>
            <a:off x="434440" y="292713"/>
            <a:ext cx="519772" cy="452984"/>
          </a:xfrm>
          <a:prstGeom prst="teardrop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434440" y="292712"/>
            <a:ext cx="519772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spc="114" dirty="0">
                <a:ln w="180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G1</a:t>
            </a:r>
          </a:p>
        </p:txBody>
      </p:sp>
      <p:sp>
        <p:nvSpPr>
          <p:cNvPr id="49" name="Ellipse 48"/>
          <p:cNvSpPr/>
          <p:nvPr/>
        </p:nvSpPr>
        <p:spPr>
          <a:xfrm>
            <a:off x="2037087" y="1459764"/>
            <a:ext cx="1174925" cy="725164"/>
          </a:xfrm>
          <a:prstGeom prst="ellipse">
            <a:avLst/>
          </a:prstGeom>
          <a:noFill/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3550905" y="4443420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288593" y="5116519"/>
            <a:ext cx="4765675" cy="966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Il existe 4 types et 4 formes de phrases.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Tous les types de phrases peuvent être à la forme négative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hort Stack" pitchFamily="2" charset="0"/>
                <a:cs typeface="Arial" pitchFamily="34" charset="0"/>
              </a:rPr>
              <a:t>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On ne peut pas mettre une phrase impérative à la forme affirmative</a:t>
            </a: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La phrase impérative et exclamatives ont toujours un point d’exclamation</a:t>
            </a:r>
            <a:r>
              <a:rPr lang="fr-FR" altLang="fr-FR" sz="1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fr-FR" altLang="fr-FR" sz="1000" dirty="0" smtClean="0">
              <a:solidFill>
                <a:srgbClr val="000000"/>
              </a:solidFill>
              <a:latin typeface="Short Stack" pitchFamily="2" charset="0"/>
              <a:cs typeface="Arial" pitchFamily="34" charset="0"/>
            </a:endParaRPr>
          </a:p>
        </p:txBody>
      </p:sp>
      <p:sp>
        <p:nvSpPr>
          <p:cNvPr id="24" name="AutoShape 13"/>
          <p:cNvSpPr>
            <a:spLocks noChangeArrowheads="1"/>
          </p:cNvSpPr>
          <p:nvPr/>
        </p:nvSpPr>
        <p:spPr bwMode="auto">
          <a:xfrm>
            <a:off x="188580" y="4672019"/>
            <a:ext cx="4887913" cy="2709011"/>
          </a:xfrm>
          <a:prstGeom prst="roundRect">
            <a:avLst>
              <a:gd name="adj" fmla="val 5106"/>
            </a:avLst>
          </a:prstGeom>
          <a:noFill/>
          <a:ln w="28575" algn="in">
            <a:solidFill>
              <a:srgbClr val="3B61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" name="AutoShape 14"/>
          <p:cNvSpPr>
            <a:spLocks noChangeArrowheads="1"/>
          </p:cNvSpPr>
          <p:nvPr/>
        </p:nvSpPr>
        <p:spPr bwMode="auto">
          <a:xfrm>
            <a:off x="415593" y="6156895"/>
            <a:ext cx="3058899" cy="277812"/>
          </a:xfrm>
          <a:prstGeom prst="roundRect">
            <a:avLst>
              <a:gd name="adj" fmla="val 36366"/>
            </a:avLst>
          </a:prstGeom>
          <a:solidFill>
            <a:srgbClr val="DCE6F2"/>
          </a:solidFill>
          <a:ln w="19050" cap="rnd" algn="in">
            <a:solidFill>
              <a:srgbClr val="3B618E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 smtClean="0">
                <a:latin typeface="Fineliner Script" pitchFamily="50" charset="0"/>
                <a:cs typeface="Arial" pitchFamily="34" charset="0"/>
              </a:rPr>
              <a:t>Le type et la forme des phrases est-il correct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AutoShape 15"/>
          <p:cNvSpPr>
            <a:spLocks noChangeArrowheads="1"/>
          </p:cNvSpPr>
          <p:nvPr/>
        </p:nvSpPr>
        <p:spPr bwMode="auto">
          <a:xfrm>
            <a:off x="414005" y="4816482"/>
            <a:ext cx="1136650" cy="296863"/>
          </a:xfrm>
          <a:prstGeom prst="roundRect">
            <a:avLst>
              <a:gd name="adj" fmla="val 50000"/>
            </a:avLst>
          </a:prstGeom>
          <a:solidFill>
            <a:srgbClr val="DCE6F2"/>
          </a:solidFill>
          <a:ln w="19050" cap="rnd" algn="in">
            <a:solidFill>
              <a:srgbClr val="3B618E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Vrai ou faux 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193" y="4500570"/>
            <a:ext cx="1828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1963405" y="4592645"/>
            <a:ext cx="15668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529" y="693606"/>
            <a:ext cx="720147" cy="50575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447514" y="780796"/>
            <a:ext cx="614606" cy="351546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600" dirty="0">
                <a:solidFill>
                  <a:prstClr val="black"/>
                </a:solidFill>
                <a:latin typeface="Waltograph" pitchFamily="66" charset="0"/>
              </a:rPr>
              <a:t>CM2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lumMod val="40000"/>
                <a:lumOff val="6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526" y="182080"/>
            <a:ext cx="5048758" cy="7633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35" name="ZoneTexte 34"/>
          <p:cNvSpPr txBox="1"/>
          <p:nvPr/>
        </p:nvSpPr>
        <p:spPr>
          <a:xfrm>
            <a:off x="6417968" y="302521"/>
            <a:ext cx="4002245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Phrase simple et phrase complexe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36" name="Rectangle à coins arrondis 35"/>
          <p:cNvSpPr/>
          <p:nvPr/>
        </p:nvSpPr>
        <p:spPr>
          <a:xfrm>
            <a:off x="5565200" y="1104592"/>
            <a:ext cx="4866564" cy="3320069"/>
          </a:xfrm>
          <a:prstGeom prst="roundRect">
            <a:avLst>
              <a:gd name="adj" fmla="val 5840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sp>
        <p:nvSpPr>
          <p:cNvPr id="38" name="Larme 37"/>
          <p:cNvSpPr/>
          <p:nvPr/>
        </p:nvSpPr>
        <p:spPr>
          <a:xfrm>
            <a:off x="5828504" y="316007"/>
            <a:ext cx="589465" cy="452984"/>
          </a:xfrm>
          <a:prstGeom prst="teardrop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5828504" y="316006"/>
            <a:ext cx="589465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spc="114" dirty="0" smtClean="0">
                <a:ln w="180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G2</a:t>
            </a:r>
            <a:endParaRPr lang="fr-FR" sz="2300" spc="114" dirty="0">
              <a:ln w="18000">
                <a:solidFill>
                  <a:schemeClr val="accent1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sp>
        <p:nvSpPr>
          <p:cNvPr id="40" name="Text Box 10"/>
          <p:cNvSpPr txBox="1">
            <a:spLocks noChangeArrowheads="1"/>
          </p:cNvSpPr>
          <p:nvPr/>
        </p:nvSpPr>
        <p:spPr bwMode="auto">
          <a:xfrm>
            <a:off x="8916851" y="4466714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AutoShape 13"/>
          <p:cNvSpPr>
            <a:spLocks noChangeArrowheads="1"/>
          </p:cNvSpPr>
          <p:nvPr/>
        </p:nvSpPr>
        <p:spPr bwMode="auto">
          <a:xfrm>
            <a:off x="5554526" y="4695313"/>
            <a:ext cx="4887913" cy="2685717"/>
          </a:xfrm>
          <a:prstGeom prst="roundRect">
            <a:avLst>
              <a:gd name="adj" fmla="val 5106"/>
            </a:avLst>
          </a:prstGeom>
          <a:noFill/>
          <a:ln w="28575" algn="in">
            <a:solidFill>
              <a:srgbClr val="3B61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5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3139" y="4523864"/>
            <a:ext cx="1828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46" name="Text Box 17"/>
          <p:cNvSpPr txBox="1">
            <a:spLocks noChangeArrowheads="1"/>
          </p:cNvSpPr>
          <p:nvPr/>
        </p:nvSpPr>
        <p:spPr bwMode="auto">
          <a:xfrm>
            <a:off x="7329351" y="4615939"/>
            <a:ext cx="15668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7" name="Image 4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7528" y="716900"/>
            <a:ext cx="720147" cy="582622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9590298" y="832438"/>
            <a:ext cx="614606" cy="351546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600" dirty="0">
                <a:solidFill>
                  <a:prstClr val="black"/>
                </a:solidFill>
                <a:latin typeface="Waltograph" pitchFamily="66" charset="0"/>
              </a:rPr>
              <a:t>CM2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063923" y="1533805"/>
            <a:ext cx="1148165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684"/>
              </a:spcAft>
            </a:pP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</a:rPr>
              <a:t>Il existe </a:t>
            </a:r>
            <a:r>
              <a:rPr lang="fr-FR" sz="105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4 </a:t>
            </a: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</a:rPr>
              <a:t>types de phrases :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378148" y="1116335"/>
            <a:ext cx="1753475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>
                <a:latin typeface="Short Stack" panose="02010500040000000007" pitchFamily="2" charset="0"/>
              </a:rPr>
              <a:t>___________________</a:t>
            </a:r>
          </a:p>
          <a:p>
            <a:pPr algn="ctr"/>
            <a:endParaRPr lang="fr-FR" sz="1000" dirty="0" smtClean="0">
              <a:latin typeface="Short Stack" panose="02010500040000000007" pitchFamily="2" charset="0"/>
            </a:endParaRPr>
          </a:p>
          <a:p>
            <a:pPr algn="ctr"/>
            <a:r>
              <a:rPr lang="fr-FR" sz="1000" dirty="0">
                <a:latin typeface="Short Stack" panose="02010500040000000007" pitchFamily="2" charset="0"/>
              </a:rPr>
              <a:t>elle sert à donner une </a:t>
            </a:r>
            <a:r>
              <a:rPr lang="fr-FR" sz="1000" dirty="0" smtClean="0">
                <a:latin typeface="Short Stack" panose="02010500040000000007" pitchFamily="2" charset="0"/>
              </a:rPr>
              <a:t>information</a:t>
            </a:r>
          </a:p>
          <a:p>
            <a:pPr algn="ctr"/>
            <a:r>
              <a:rPr lang="fr-FR" sz="1100" dirty="0" smtClean="0">
                <a:latin typeface="Amandine" pitchFamily="2" charset="0"/>
              </a:rPr>
              <a:t>Ces </a:t>
            </a:r>
            <a:r>
              <a:rPr lang="fr-FR" sz="1100" dirty="0">
                <a:latin typeface="Amandine" pitchFamily="2" charset="0"/>
              </a:rPr>
              <a:t>arbres sont immenses</a:t>
            </a:r>
            <a:r>
              <a:rPr lang="fr-FR" sz="1100" dirty="0" smtClean="0">
                <a:latin typeface="Amandine" pitchFamily="2" charset="0"/>
              </a:rPr>
              <a:t>.</a:t>
            </a:r>
            <a:endParaRPr lang="fr-FR" sz="1100" dirty="0"/>
          </a:p>
        </p:txBody>
      </p:sp>
      <p:sp>
        <p:nvSpPr>
          <p:cNvPr id="51" name="ZoneTexte 50"/>
          <p:cNvSpPr txBox="1"/>
          <p:nvPr/>
        </p:nvSpPr>
        <p:spPr>
          <a:xfrm>
            <a:off x="3186460" y="1138997"/>
            <a:ext cx="185075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___________________</a:t>
            </a:r>
          </a:p>
          <a:p>
            <a:pPr lvl="0" algn="ctr"/>
            <a:endParaRPr lang="fr-FR" sz="1000" dirty="0" smtClean="0">
              <a:latin typeface="Short Stack" panose="02010500040000000007" pitchFamily="2" charset="0"/>
            </a:endParaRPr>
          </a:p>
          <a:p>
            <a:pPr algn="ctr"/>
            <a:r>
              <a:rPr lang="fr-FR" sz="1000" dirty="0" smtClean="0">
                <a:latin typeface="Short Stack" panose="02010500040000000007" pitchFamily="2" charset="0"/>
              </a:rPr>
              <a:t>elle </a:t>
            </a:r>
            <a:r>
              <a:rPr lang="fr-FR" sz="1000" dirty="0">
                <a:latin typeface="Short Stack" panose="02010500040000000007" pitchFamily="2" charset="0"/>
              </a:rPr>
              <a:t>sert à poser une question</a:t>
            </a:r>
            <a:r>
              <a:rPr lang="fr-FR" sz="1000" dirty="0" smtClean="0">
                <a:latin typeface="Short Stack" panose="02010500040000000007" pitchFamily="2" charset="0"/>
              </a:rPr>
              <a:t>.</a:t>
            </a:r>
          </a:p>
          <a:p>
            <a:pPr algn="ctr"/>
            <a:r>
              <a:rPr lang="fr-FR" sz="1100" dirty="0">
                <a:latin typeface="Amandine" pitchFamily="2" charset="0"/>
              </a:rPr>
              <a:t>Ces arbres sont-ils des chênes </a:t>
            </a:r>
            <a:r>
              <a:rPr lang="fr-FR" sz="1100" dirty="0" smtClean="0">
                <a:latin typeface="Amandine" pitchFamily="2" charset="0"/>
              </a:rPr>
              <a:t>?</a:t>
            </a:r>
            <a:endParaRPr lang="fr-FR" sz="1100" dirty="0">
              <a:latin typeface="Amandine" pitchFamily="2" charset="0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3039949" y="2339325"/>
            <a:ext cx="179901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___________________</a:t>
            </a:r>
          </a:p>
          <a:p>
            <a:pPr lvl="0" algn="ctr"/>
            <a:endParaRPr lang="fr-FR" sz="1000" dirty="0">
              <a:solidFill>
                <a:prstClr val="black"/>
              </a:solidFill>
              <a:latin typeface="Short Stack" panose="02010500040000000007" pitchFamily="2" charset="0"/>
            </a:endParaRPr>
          </a:p>
          <a:p>
            <a:pPr algn="ctr"/>
            <a:r>
              <a:rPr lang="fr-FR" sz="1000" dirty="0" smtClean="0">
                <a:latin typeface="Short Stack" panose="02010500040000000007" pitchFamily="2" charset="0"/>
              </a:rPr>
              <a:t>elle </a:t>
            </a:r>
            <a:r>
              <a:rPr lang="fr-FR" sz="1000" dirty="0">
                <a:latin typeface="Short Stack" panose="02010500040000000007" pitchFamily="2" charset="0"/>
              </a:rPr>
              <a:t>permet de donner un ordre ou un </a:t>
            </a:r>
            <a:r>
              <a:rPr lang="fr-FR" sz="1000" dirty="0" smtClean="0">
                <a:latin typeface="Short Stack" panose="02010500040000000007" pitchFamily="2" charset="0"/>
              </a:rPr>
              <a:t>conseil</a:t>
            </a:r>
          </a:p>
          <a:p>
            <a:pPr algn="ctr"/>
            <a:r>
              <a:rPr lang="fr-FR" sz="1100" dirty="0">
                <a:latin typeface="Amandine" pitchFamily="2" charset="0"/>
              </a:rPr>
              <a:t>Regarde cet arbre</a:t>
            </a:r>
            <a:r>
              <a:rPr lang="fr-FR" sz="1100" dirty="0" smtClean="0">
                <a:latin typeface="Amandine" pitchFamily="2" charset="0"/>
              </a:rPr>
              <a:t>.</a:t>
            </a:r>
            <a:endParaRPr lang="fr-FR" sz="1100" dirty="0">
              <a:latin typeface="Amandine" pitchFamily="2" charset="0"/>
            </a:endParaRPr>
          </a:p>
        </p:txBody>
      </p:sp>
      <p:sp>
        <p:nvSpPr>
          <p:cNvPr id="56" name="Ellipse 55"/>
          <p:cNvSpPr/>
          <p:nvPr/>
        </p:nvSpPr>
        <p:spPr>
          <a:xfrm>
            <a:off x="316608" y="3489614"/>
            <a:ext cx="1121013" cy="511609"/>
          </a:xfrm>
          <a:prstGeom prst="ellipse">
            <a:avLst/>
          </a:prstGeom>
          <a:noFill/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ZoneTexte 52"/>
          <p:cNvSpPr txBox="1"/>
          <p:nvPr/>
        </p:nvSpPr>
        <p:spPr>
          <a:xfrm>
            <a:off x="188580" y="2329453"/>
            <a:ext cx="2154320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>
                <a:latin typeface="Short Stack" panose="02010500040000000007" pitchFamily="2" charset="0"/>
              </a:rPr>
              <a:t>___________________</a:t>
            </a:r>
          </a:p>
          <a:p>
            <a:pPr algn="ctr"/>
            <a:r>
              <a:rPr lang="fr-FR" sz="1000" dirty="0" smtClean="0">
                <a:latin typeface="Fineliner Script" pitchFamily="50" charset="0"/>
              </a:rPr>
              <a:t> </a:t>
            </a:r>
          </a:p>
          <a:p>
            <a:pPr algn="ctr"/>
            <a:r>
              <a:rPr lang="fr-FR" sz="1000" dirty="0">
                <a:latin typeface="Short Stack" panose="02010500040000000007" pitchFamily="2" charset="0"/>
              </a:rPr>
              <a:t>elle permet d’exprimer un sentiment, des émotions : joie, colère, crainte… </a:t>
            </a:r>
            <a:r>
              <a:rPr lang="fr-FR" sz="1000" dirty="0" smtClean="0">
                <a:latin typeface="Short Stack" panose="02010500040000000007" pitchFamily="2" charset="0"/>
              </a:rPr>
              <a:t>:</a:t>
            </a:r>
          </a:p>
          <a:p>
            <a:pPr algn="ctr"/>
            <a:r>
              <a:rPr lang="fr-FR" sz="1100" dirty="0" smtClean="0">
                <a:latin typeface="Amandine" pitchFamily="2" charset="0"/>
              </a:rPr>
              <a:t>Quels beaux arbres !</a:t>
            </a:r>
            <a:endParaRPr lang="fr-FR" sz="1100" dirty="0">
              <a:latin typeface="Amandine" pitchFamily="2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06140" y="3537669"/>
            <a:ext cx="113148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684"/>
              </a:spcAft>
            </a:pP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</a:rPr>
              <a:t>Il existe </a:t>
            </a:r>
            <a:r>
              <a:rPr lang="fr-FR" sz="105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2 formes</a:t>
            </a:r>
            <a:endParaRPr lang="fr-FR" sz="1050" dirty="0">
              <a:solidFill>
                <a:prstClr val="black"/>
              </a:solidFill>
              <a:latin typeface="Short Stack" panose="02010500040000000007" pitchFamily="2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583910" y="3499197"/>
            <a:ext cx="116570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latin typeface="Short Stack" panose="02010500040000000007" pitchFamily="2" charset="0"/>
              </a:rPr>
              <a:t>____________</a:t>
            </a:r>
            <a:endParaRPr lang="fr-FR" sz="1000" dirty="0">
              <a:latin typeface="Short Stack" panose="02010500040000000007" pitchFamily="2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601447" y="3825077"/>
            <a:ext cx="116570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____________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590891" y="3483808"/>
            <a:ext cx="203934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smtClean="0">
                <a:solidFill>
                  <a:prstClr val="black"/>
                </a:solidFill>
                <a:latin typeface="Amandine" pitchFamily="2" charset="0"/>
              </a:rPr>
              <a:t>Comme ces arbres sont beaux !</a:t>
            </a:r>
            <a:endParaRPr lang="fr-FR" sz="2800" dirty="0">
              <a:latin typeface="Amandine" pitchFamily="2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572336" y="3830055"/>
            <a:ext cx="24897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smtClean="0">
                <a:solidFill>
                  <a:prstClr val="black"/>
                </a:solidFill>
                <a:latin typeface="Amandine" pitchFamily="2" charset="0"/>
              </a:rPr>
              <a:t>Comme ces arbres </a:t>
            </a:r>
            <a:r>
              <a:rPr lang="fr-FR" sz="1100" u="sng" dirty="0" smtClean="0">
                <a:solidFill>
                  <a:prstClr val="black"/>
                </a:solidFill>
                <a:latin typeface="Amandine" pitchFamily="2" charset="0"/>
              </a:rPr>
              <a:t>ne</a:t>
            </a:r>
            <a:r>
              <a:rPr lang="fr-FR" sz="1100" dirty="0" smtClean="0">
                <a:solidFill>
                  <a:prstClr val="black"/>
                </a:solidFill>
                <a:latin typeface="Amandine" pitchFamily="2" charset="0"/>
              </a:rPr>
              <a:t> sont </a:t>
            </a:r>
            <a:r>
              <a:rPr lang="fr-FR" sz="1100" u="sng" dirty="0" smtClean="0">
                <a:solidFill>
                  <a:prstClr val="black"/>
                </a:solidFill>
                <a:latin typeface="Amandine" pitchFamily="2" charset="0"/>
              </a:rPr>
              <a:t>pas</a:t>
            </a:r>
            <a:r>
              <a:rPr lang="fr-FR" sz="1100" dirty="0" smtClean="0">
                <a:solidFill>
                  <a:prstClr val="black"/>
                </a:solidFill>
                <a:latin typeface="Amandine" pitchFamily="2" charset="0"/>
              </a:rPr>
              <a:t> beaux !</a:t>
            </a:r>
            <a:endParaRPr lang="fr-FR" sz="2800" dirty="0">
              <a:latin typeface="Amandine" pitchFamily="2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601447" y="4066234"/>
            <a:ext cx="348655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ne…pas, ne...jamais, ne…rien, ne…plus… </a:t>
            </a:r>
            <a:endParaRPr lang="fr-FR" dirty="0"/>
          </a:p>
        </p:txBody>
      </p:sp>
      <p:sp>
        <p:nvSpPr>
          <p:cNvPr id="62" name="ZoneTexte 61"/>
          <p:cNvSpPr txBox="1"/>
          <p:nvPr/>
        </p:nvSpPr>
        <p:spPr>
          <a:xfrm>
            <a:off x="209930" y="6481870"/>
            <a:ext cx="48272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Ne joue pas ici ! </a:t>
            </a:r>
            <a:r>
              <a:rPr lang="fr-FR" sz="10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 exclamative, affirmative</a:t>
            </a:r>
            <a:endParaRPr lang="fr-FR" sz="1000" dirty="0" smtClean="0">
              <a:latin typeface="Short Stack" panose="02010500040000000007" pitchFamily="2" charset="0"/>
            </a:endParaRPr>
          </a:p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Peux-tu venir me voir ? </a:t>
            </a:r>
            <a:r>
              <a:rPr lang="fr-FR" sz="10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 interrogative, négative</a:t>
            </a:r>
            <a:endParaRPr lang="fr-FR" sz="1000" dirty="0" smtClean="0">
              <a:latin typeface="Short Stack" panose="02010500040000000007" pitchFamily="2" charset="0"/>
            </a:endParaRPr>
          </a:p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Comme ce film n’est pas drôle ! </a:t>
            </a:r>
            <a:r>
              <a:rPr lang="fr-FR" sz="10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 exclamative, négative</a:t>
            </a:r>
            <a:endParaRPr lang="fr-FR" sz="1000" dirty="0" smtClean="0">
              <a:latin typeface="Short Stack" panose="02010500040000000007" pitchFamily="2" charset="0"/>
            </a:endParaRPr>
          </a:p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Ils détestent le clafoutis à la prune. </a:t>
            </a:r>
            <a:r>
              <a:rPr lang="fr-FR" sz="10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 déclarative, négative</a:t>
            </a:r>
            <a:endParaRPr lang="fr-FR" sz="1000" dirty="0" smtClean="0">
              <a:latin typeface="Short Stack" panose="02010500040000000007" pitchFamily="2" charset="0"/>
            </a:endParaRPr>
          </a:p>
        </p:txBody>
      </p:sp>
      <p:sp>
        <p:nvSpPr>
          <p:cNvPr id="63" name="Rectangle 62"/>
          <p:cNvSpPr/>
          <p:nvPr/>
        </p:nvSpPr>
        <p:spPr>
          <a:xfrm rot="10800000">
            <a:off x="338331" y="7042476"/>
            <a:ext cx="47397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1. Faux   2. vrai   3. faux    4. faux    5. non    6. oui    7. non    8. non</a:t>
            </a:r>
          </a:p>
          <a:p>
            <a:endParaRPr lang="fr-FR" sz="800" dirty="0"/>
          </a:p>
        </p:txBody>
      </p:sp>
      <p:cxnSp>
        <p:nvCxnSpPr>
          <p:cNvPr id="67" name="Connecteur droit avec flèche 66"/>
          <p:cNvCxnSpPr>
            <a:stCxn id="56" idx="6"/>
            <a:endCxn id="50" idx="1"/>
          </p:cNvCxnSpPr>
          <p:nvPr/>
        </p:nvCxnSpPr>
        <p:spPr>
          <a:xfrm flipV="1">
            <a:off x="1437621" y="3622308"/>
            <a:ext cx="146289" cy="1231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/>
          <p:cNvCxnSpPr>
            <a:stCxn id="55" idx="3"/>
          </p:cNvCxnSpPr>
          <p:nvPr/>
        </p:nvCxnSpPr>
        <p:spPr>
          <a:xfrm>
            <a:off x="1437621" y="3745418"/>
            <a:ext cx="146289" cy="1623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>
            <a:stCxn id="49" idx="1"/>
          </p:cNvCxnSpPr>
          <p:nvPr/>
        </p:nvCxnSpPr>
        <p:spPr>
          <a:xfrm flipH="1" flipV="1">
            <a:off x="1962324" y="1321341"/>
            <a:ext cx="246827" cy="244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avec flèche 73"/>
          <p:cNvCxnSpPr>
            <a:stCxn id="49" idx="7"/>
          </p:cNvCxnSpPr>
          <p:nvPr/>
        </p:nvCxnSpPr>
        <p:spPr>
          <a:xfrm flipV="1">
            <a:off x="3039948" y="1321341"/>
            <a:ext cx="217432" cy="244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avec flèche 75"/>
          <p:cNvCxnSpPr/>
          <p:nvPr/>
        </p:nvCxnSpPr>
        <p:spPr>
          <a:xfrm flipH="1">
            <a:off x="1978112" y="2110885"/>
            <a:ext cx="277800" cy="2185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avec flèche 83"/>
          <p:cNvCxnSpPr>
            <a:stCxn id="49" idx="5"/>
          </p:cNvCxnSpPr>
          <p:nvPr/>
        </p:nvCxnSpPr>
        <p:spPr>
          <a:xfrm>
            <a:off x="3039948" y="2078730"/>
            <a:ext cx="331769" cy="2507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à coins arrondis 92"/>
          <p:cNvSpPr/>
          <p:nvPr/>
        </p:nvSpPr>
        <p:spPr>
          <a:xfrm>
            <a:off x="5840781" y="2436399"/>
            <a:ext cx="1882183" cy="1368681"/>
          </a:xfrm>
          <a:prstGeom prst="roundRect">
            <a:avLst>
              <a:gd name="adj" fmla="val 26517"/>
            </a:avLst>
          </a:prstGeom>
          <a:noFill/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5828504" y="1188343"/>
            <a:ext cx="4198715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Aft>
                <a:spcPts val="684"/>
              </a:spcAft>
            </a:pPr>
            <a:r>
              <a:rPr lang="fr-FR" sz="105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Dans une phrase, il y a autant de _______________  que de ______________ conjugués.</a:t>
            </a:r>
          </a:p>
        </p:txBody>
      </p:sp>
      <p:sp>
        <p:nvSpPr>
          <p:cNvPr id="94" name="Rectangle à coins arrondis 93"/>
          <p:cNvSpPr/>
          <p:nvPr/>
        </p:nvSpPr>
        <p:spPr>
          <a:xfrm>
            <a:off x="8191376" y="2436399"/>
            <a:ext cx="1882183" cy="1368681"/>
          </a:xfrm>
          <a:prstGeom prst="roundRect">
            <a:avLst>
              <a:gd name="adj" fmla="val 25753"/>
            </a:avLst>
          </a:prstGeom>
          <a:noFill/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86"/>
          <p:cNvSpPr/>
          <p:nvPr/>
        </p:nvSpPr>
        <p:spPr>
          <a:xfrm>
            <a:off x="5922764" y="2511530"/>
            <a:ext cx="1728192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600"/>
              </a:spcAft>
            </a:pPr>
            <a:r>
              <a:rPr lang="fr-FR" sz="1600" dirty="0" smtClean="0">
                <a:solidFill>
                  <a:prstClr val="black"/>
                </a:solidFill>
                <a:latin typeface="Fineliner Script" pitchFamily="50" charset="0"/>
              </a:rPr>
              <a:t>Un seul 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verbe conjugué = </a:t>
            </a:r>
          </a:p>
          <a:p>
            <a:pPr lvl="0" algn="ctr">
              <a:spcAft>
                <a:spcPts val="600"/>
              </a:spcAft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une 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proposition 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= </a:t>
            </a:r>
          </a:p>
          <a:p>
            <a:pPr lvl="0" algn="ctr">
              <a:spcAft>
                <a:spcPts val="600"/>
              </a:spcAft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une phrase </a:t>
            </a:r>
            <a:endParaRPr lang="fr-FR" sz="1000" dirty="0" smtClean="0">
              <a:solidFill>
                <a:prstClr val="black"/>
              </a:solidFill>
              <a:latin typeface="Short Stack" panose="02010500040000000007" pitchFamily="2" charset="0"/>
            </a:endParaRPr>
          </a:p>
          <a:p>
            <a:pPr lvl="0" algn="ctr">
              <a:spcAft>
                <a:spcPts val="600"/>
              </a:spcAft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________________</a:t>
            </a:r>
            <a:endParaRPr lang="fr-FR" sz="1000" dirty="0">
              <a:solidFill>
                <a:prstClr val="black"/>
              </a:solidFill>
              <a:latin typeface="Short Stack" panose="02010500040000000007" pitchFamily="2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8142572" y="2486809"/>
            <a:ext cx="2001124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684"/>
              </a:spcAft>
            </a:pPr>
            <a:r>
              <a:rPr lang="fr-FR" sz="1600" dirty="0">
                <a:solidFill>
                  <a:prstClr val="black"/>
                </a:solidFill>
                <a:latin typeface="Fineliner Script" pitchFamily="50" charset="0"/>
              </a:rPr>
              <a:t>plusieurs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 verbes conjugués = </a:t>
            </a:r>
            <a:endParaRPr lang="fr-FR" sz="1000" dirty="0" smtClean="0">
              <a:solidFill>
                <a:prstClr val="black"/>
              </a:solidFill>
              <a:latin typeface="Short Stack" panose="02010500040000000007" pitchFamily="2" charset="0"/>
            </a:endParaRPr>
          </a:p>
          <a:p>
            <a:pPr lvl="0" algn="ctr">
              <a:spcAft>
                <a:spcPts val="684"/>
              </a:spcAft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plusieurs 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propositions 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=</a:t>
            </a:r>
          </a:p>
          <a:p>
            <a:pPr lvl="0" algn="ctr">
              <a:spcAft>
                <a:spcPts val="684"/>
              </a:spcAft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 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une phrase </a:t>
            </a:r>
            <a:endParaRPr lang="fr-FR" sz="1000" dirty="0" smtClean="0">
              <a:solidFill>
                <a:prstClr val="black"/>
              </a:solidFill>
              <a:latin typeface="Short Stack" panose="02010500040000000007" pitchFamily="2" charset="0"/>
            </a:endParaRPr>
          </a:p>
          <a:p>
            <a:pPr lvl="0" algn="ctr">
              <a:spcAft>
                <a:spcPts val="684"/>
              </a:spcAft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___________________</a:t>
            </a:r>
            <a:endParaRPr lang="fr-FR" sz="1000" dirty="0">
              <a:solidFill>
                <a:prstClr val="black"/>
              </a:solidFill>
              <a:latin typeface="Short Stack" panose="02010500040000000007" pitchFamily="2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5922764" y="1761130"/>
            <a:ext cx="39116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1200" dirty="0" smtClean="0">
                <a:solidFill>
                  <a:prstClr val="black"/>
                </a:solidFill>
                <a:latin typeface="Amandine" pitchFamily="2" charset="0"/>
              </a:rPr>
              <a:t>Je </a:t>
            </a:r>
            <a:r>
              <a:rPr lang="fr-FR" sz="1200" u="sng" dirty="0" smtClean="0">
                <a:solidFill>
                  <a:prstClr val="black"/>
                </a:solidFill>
                <a:latin typeface="Amandine" pitchFamily="2" charset="0"/>
              </a:rPr>
              <a:t>suis</a:t>
            </a:r>
            <a:r>
              <a:rPr lang="fr-FR" sz="1200" dirty="0" smtClean="0">
                <a:solidFill>
                  <a:prstClr val="black"/>
                </a:solidFill>
                <a:latin typeface="Amandine" pitchFamily="2" charset="0"/>
              </a:rPr>
              <a:t> contente car mes grands parents </a:t>
            </a:r>
            <a:r>
              <a:rPr lang="fr-FR" sz="1200" u="sng" dirty="0" smtClean="0">
                <a:solidFill>
                  <a:prstClr val="black"/>
                </a:solidFill>
                <a:latin typeface="Amandine" pitchFamily="2" charset="0"/>
              </a:rPr>
              <a:t>viennent</a:t>
            </a:r>
            <a:r>
              <a:rPr lang="fr-FR" sz="1200" dirty="0" smtClean="0">
                <a:solidFill>
                  <a:prstClr val="black"/>
                </a:solidFill>
                <a:latin typeface="Amandine" pitchFamily="2" charset="0"/>
              </a:rPr>
              <a:t> demain.</a:t>
            </a:r>
            <a:endParaRPr lang="fr-FR" sz="1200" dirty="0">
              <a:solidFill>
                <a:prstClr val="black"/>
              </a:solidFill>
              <a:latin typeface="Amandine" pitchFamily="2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7981081" y="2036127"/>
            <a:ext cx="227979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b="1" dirty="0" smtClean="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r>
              <a:rPr lang="fr-FR" sz="1000" b="1" dirty="0" smtClean="0">
                <a:solidFill>
                  <a:prstClr val="black"/>
                </a:solidFill>
                <a:latin typeface="DK Petit Oiseau" pitchFamily="66" charset="0"/>
              </a:rPr>
              <a:t> &gt;</a:t>
            </a:r>
            <a:r>
              <a:rPr lang="fr-FR" sz="1050" dirty="0" smtClean="0">
                <a:solidFill>
                  <a:prstClr val="black"/>
                </a:solidFill>
                <a:latin typeface="KG Primary Italics" panose="02000506000000020003" pitchFamily="2" charset="0"/>
              </a:rPr>
              <a:t>2 verbes conjugués, donc 2 propositions</a:t>
            </a:r>
            <a:endParaRPr lang="fr-FR" sz="2400" dirty="0">
              <a:latin typeface="KG Primary Italics" panose="02000506000000020003" pitchFamily="2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5922764" y="3923892"/>
            <a:ext cx="164179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1200" dirty="0" smtClean="0">
                <a:solidFill>
                  <a:prstClr val="black"/>
                </a:solidFill>
                <a:latin typeface="Amandine" pitchFamily="2" charset="0"/>
              </a:rPr>
              <a:t>Je </a:t>
            </a:r>
            <a:r>
              <a:rPr lang="fr-FR" sz="1200" u="sng" dirty="0" smtClean="0">
                <a:solidFill>
                  <a:prstClr val="black"/>
                </a:solidFill>
                <a:latin typeface="Amandine" pitchFamily="2" charset="0"/>
              </a:rPr>
              <a:t>cherche</a:t>
            </a:r>
            <a:r>
              <a:rPr lang="fr-FR" sz="1200" dirty="0" smtClean="0">
                <a:solidFill>
                  <a:prstClr val="black"/>
                </a:solidFill>
                <a:latin typeface="Amandine" pitchFamily="2" charset="0"/>
              </a:rPr>
              <a:t> ma trousse.</a:t>
            </a:r>
            <a:endParaRPr lang="fr-FR" sz="1200" dirty="0">
              <a:solidFill>
                <a:prstClr val="black"/>
              </a:solidFill>
              <a:latin typeface="Amandine" pitchFamily="2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8142387" y="3885239"/>
            <a:ext cx="2115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200" u="sng" dirty="0" smtClean="0">
                <a:solidFill>
                  <a:prstClr val="black"/>
                </a:solidFill>
                <a:latin typeface="Amandine" pitchFamily="2" charset="0"/>
              </a:rPr>
              <a:t>J’ai trouvé</a:t>
            </a:r>
            <a:r>
              <a:rPr lang="fr-FR" sz="1200" dirty="0" smtClean="0">
                <a:solidFill>
                  <a:prstClr val="black"/>
                </a:solidFill>
                <a:latin typeface="Amandine" pitchFamily="2" charset="0"/>
              </a:rPr>
              <a:t> ma trousse qui </a:t>
            </a:r>
            <a:r>
              <a:rPr lang="fr-FR" sz="1200" u="sng" dirty="0" smtClean="0">
                <a:solidFill>
                  <a:prstClr val="black"/>
                </a:solidFill>
                <a:latin typeface="Amandine" pitchFamily="2" charset="0"/>
              </a:rPr>
              <a:t>était</a:t>
            </a:r>
            <a:r>
              <a:rPr lang="fr-FR" sz="1200" dirty="0" smtClean="0">
                <a:solidFill>
                  <a:prstClr val="black"/>
                </a:solidFill>
                <a:latin typeface="Amandine" pitchFamily="2" charset="0"/>
              </a:rPr>
              <a:t> dans mon casier.</a:t>
            </a:r>
            <a:endParaRPr lang="fr-FR" sz="1200" dirty="0">
              <a:solidFill>
                <a:prstClr val="black"/>
              </a:solidFill>
              <a:latin typeface="Amandine" pitchFamily="2" charset="0"/>
            </a:endParaRPr>
          </a:p>
        </p:txBody>
      </p:sp>
      <p:sp>
        <p:nvSpPr>
          <p:cNvPr id="99" name="Text Box 11"/>
          <p:cNvSpPr txBox="1">
            <a:spLocks noChangeArrowheads="1"/>
          </p:cNvSpPr>
          <p:nvPr/>
        </p:nvSpPr>
        <p:spPr bwMode="auto">
          <a:xfrm>
            <a:off x="5615644" y="5116519"/>
            <a:ext cx="4765675" cy="966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Une phrase</a:t>
            </a:r>
            <a:r>
              <a:rPr kumimoji="0" lang="fr-FR" altLang="fr-FR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 simple comporte un seul verbe conjugué.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Une phrase avec deux verbes conjugués est toujours une phrase complexe.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Une phrase avec un verbe conjugué et un verbe à l’infinitif est une phrase complexe.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Il y a autant de propositions que de verbes conjugués.</a:t>
            </a:r>
          </a:p>
        </p:txBody>
      </p:sp>
      <p:sp>
        <p:nvSpPr>
          <p:cNvPr id="100" name="AutoShape 14"/>
          <p:cNvSpPr>
            <a:spLocks noChangeArrowheads="1"/>
          </p:cNvSpPr>
          <p:nvPr/>
        </p:nvSpPr>
        <p:spPr bwMode="auto">
          <a:xfrm>
            <a:off x="5742645" y="6156895"/>
            <a:ext cx="2399927" cy="277812"/>
          </a:xfrm>
          <a:prstGeom prst="roundRect">
            <a:avLst>
              <a:gd name="adj" fmla="val 36366"/>
            </a:avLst>
          </a:prstGeom>
          <a:solidFill>
            <a:srgbClr val="DCE6F2"/>
          </a:solidFill>
          <a:ln w="19050" cap="rnd" algn="in">
            <a:solidFill>
              <a:srgbClr val="3B618E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 smtClean="0">
                <a:latin typeface="Fineliner Script" pitchFamily="50" charset="0"/>
                <a:cs typeface="Arial" pitchFamily="34" charset="0"/>
              </a:rPr>
              <a:t>Ces phrases sont-elles complexes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AutoShape 15"/>
          <p:cNvSpPr>
            <a:spLocks noChangeArrowheads="1"/>
          </p:cNvSpPr>
          <p:nvPr/>
        </p:nvSpPr>
        <p:spPr bwMode="auto">
          <a:xfrm>
            <a:off x="5741056" y="4816482"/>
            <a:ext cx="1136650" cy="296863"/>
          </a:xfrm>
          <a:prstGeom prst="roundRect">
            <a:avLst>
              <a:gd name="adj" fmla="val 50000"/>
            </a:avLst>
          </a:prstGeom>
          <a:solidFill>
            <a:srgbClr val="DCE6F2"/>
          </a:solidFill>
          <a:ln w="19050" cap="rnd" algn="in">
            <a:solidFill>
              <a:srgbClr val="3B618E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Vrai ou faux 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ZoneTexte 101"/>
          <p:cNvSpPr txBox="1"/>
          <p:nvPr/>
        </p:nvSpPr>
        <p:spPr>
          <a:xfrm>
            <a:off x="5536981" y="6481870"/>
            <a:ext cx="48272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Le corbeau attrapa un ver et se percha sur un arbre.</a:t>
            </a:r>
          </a:p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On a enfin trouvé les clés que la maîtresse avait égarées.</a:t>
            </a:r>
          </a:p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Le vent chassa les nuages, mais le ciel resta sombre.</a:t>
            </a:r>
          </a:p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Ce film est passionnant mais terrifiant !</a:t>
            </a:r>
          </a:p>
        </p:txBody>
      </p:sp>
      <p:sp>
        <p:nvSpPr>
          <p:cNvPr id="103" name="Rectangle 102"/>
          <p:cNvSpPr/>
          <p:nvPr/>
        </p:nvSpPr>
        <p:spPr>
          <a:xfrm rot="10800000">
            <a:off x="5665382" y="7042476"/>
            <a:ext cx="47397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1. Vrai   2. vrai   3. faux    4. vrai   5. oui   6. oui    7. oui   8. non</a:t>
            </a:r>
          </a:p>
          <a:p>
            <a:endParaRPr lang="fr-FR" sz="800" dirty="0"/>
          </a:p>
        </p:txBody>
      </p:sp>
      <p:pic>
        <p:nvPicPr>
          <p:cNvPr id="65" name="Image 6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915" y="6434707"/>
            <a:ext cx="250245" cy="996347"/>
          </a:xfrm>
          <a:prstGeom prst="rect">
            <a:avLst/>
          </a:prstGeom>
        </p:spPr>
      </p:pic>
      <p:pic>
        <p:nvPicPr>
          <p:cNvPr id="66" name="Image 6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154" y="6434707"/>
            <a:ext cx="250245" cy="99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748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lumMod val="40000"/>
                <a:lumOff val="6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80" y="158786"/>
            <a:ext cx="4942096" cy="7633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4" name="ZoneTexte 3"/>
          <p:cNvSpPr txBox="1"/>
          <p:nvPr/>
        </p:nvSpPr>
        <p:spPr>
          <a:xfrm>
            <a:off x="882204" y="279227"/>
            <a:ext cx="3839706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Les différentes propositions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09930" y="1008212"/>
            <a:ext cx="4866564" cy="3393156"/>
          </a:xfrm>
          <a:prstGeom prst="roundRect">
            <a:avLst>
              <a:gd name="adj" fmla="val 5840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sp>
        <p:nvSpPr>
          <p:cNvPr id="9" name="Larme 8"/>
          <p:cNvSpPr/>
          <p:nvPr/>
        </p:nvSpPr>
        <p:spPr>
          <a:xfrm>
            <a:off x="422038" y="292713"/>
            <a:ext cx="519772" cy="452984"/>
          </a:xfrm>
          <a:prstGeom prst="teardrop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422038" y="292712"/>
            <a:ext cx="604182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spc="114" dirty="0" smtClean="0">
                <a:ln w="180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G3</a:t>
            </a:r>
            <a:endParaRPr lang="fr-FR" sz="2300" spc="114" dirty="0">
              <a:ln w="18000">
                <a:solidFill>
                  <a:schemeClr val="accent1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3550905" y="4443420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288593" y="5116519"/>
            <a:ext cx="4765675" cy="966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Les propositions subordonnées</a:t>
            </a:r>
            <a:r>
              <a:rPr kumimoji="0" lang="fr-FR" altLang="fr-FR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 se suffisent à elles-mêmes.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Une proposition indépendante a un sens.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La proposition principale complète la proposition subordonnée.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Une proposition subordonnée ne peut pas exister sans la proposition principale.</a:t>
            </a:r>
          </a:p>
        </p:txBody>
      </p:sp>
      <p:sp>
        <p:nvSpPr>
          <p:cNvPr id="24" name="AutoShape 13"/>
          <p:cNvSpPr>
            <a:spLocks noChangeArrowheads="1"/>
          </p:cNvSpPr>
          <p:nvPr/>
        </p:nvSpPr>
        <p:spPr bwMode="auto">
          <a:xfrm>
            <a:off x="188580" y="4672019"/>
            <a:ext cx="4887913" cy="2709011"/>
          </a:xfrm>
          <a:prstGeom prst="roundRect">
            <a:avLst>
              <a:gd name="adj" fmla="val 5106"/>
            </a:avLst>
          </a:prstGeom>
          <a:noFill/>
          <a:ln w="28575" algn="in">
            <a:solidFill>
              <a:srgbClr val="3B61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" name="AutoShape 14"/>
          <p:cNvSpPr>
            <a:spLocks noChangeArrowheads="1"/>
          </p:cNvSpPr>
          <p:nvPr/>
        </p:nvSpPr>
        <p:spPr bwMode="auto">
          <a:xfrm>
            <a:off x="415593" y="6156895"/>
            <a:ext cx="3058899" cy="277812"/>
          </a:xfrm>
          <a:prstGeom prst="roundRect">
            <a:avLst>
              <a:gd name="adj" fmla="val 36366"/>
            </a:avLst>
          </a:prstGeom>
          <a:solidFill>
            <a:srgbClr val="DCE6F2"/>
          </a:solidFill>
          <a:ln w="19050" cap="rnd" algn="in">
            <a:solidFill>
              <a:srgbClr val="3B618E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 smtClean="0">
                <a:latin typeface="Fineliner Script" pitchFamily="50" charset="0"/>
                <a:cs typeface="Arial" pitchFamily="34" charset="0"/>
              </a:rPr>
              <a:t>La proposition soulignée est-elle celle proposée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AutoShape 15"/>
          <p:cNvSpPr>
            <a:spLocks noChangeArrowheads="1"/>
          </p:cNvSpPr>
          <p:nvPr/>
        </p:nvSpPr>
        <p:spPr bwMode="auto">
          <a:xfrm>
            <a:off x="414005" y="4816482"/>
            <a:ext cx="1136650" cy="296863"/>
          </a:xfrm>
          <a:prstGeom prst="roundRect">
            <a:avLst>
              <a:gd name="adj" fmla="val 50000"/>
            </a:avLst>
          </a:prstGeom>
          <a:solidFill>
            <a:srgbClr val="DCE6F2"/>
          </a:solidFill>
          <a:ln w="19050" cap="rnd" algn="in">
            <a:solidFill>
              <a:srgbClr val="3B618E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Vrai ou faux 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193" y="4500570"/>
            <a:ext cx="1828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1963405" y="4592645"/>
            <a:ext cx="15668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529" y="693606"/>
            <a:ext cx="720147" cy="50575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447514" y="780796"/>
            <a:ext cx="614606" cy="351546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600" dirty="0">
                <a:solidFill>
                  <a:prstClr val="black"/>
                </a:solidFill>
                <a:latin typeface="Waltograph" pitchFamily="66" charset="0"/>
              </a:rPr>
              <a:t>CM2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lumMod val="40000"/>
                <a:lumOff val="6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526" y="182080"/>
            <a:ext cx="4976750" cy="7633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35" name="ZoneTexte 34"/>
          <p:cNvSpPr txBox="1"/>
          <p:nvPr/>
        </p:nvSpPr>
        <p:spPr>
          <a:xfrm>
            <a:off x="6417969" y="302521"/>
            <a:ext cx="3839706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Juxtaposition, coordination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36" name="Rectangle à coins arrondis 35"/>
          <p:cNvSpPr/>
          <p:nvPr/>
        </p:nvSpPr>
        <p:spPr>
          <a:xfrm>
            <a:off x="5565200" y="1008212"/>
            <a:ext cx="4866564" cy="3416450"/>
          </a:xfrm>
          <a:prstGeom prst="roundRect">
            <a:avLst>
              <a:gd name="adj" fmla="val 5840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sp>
        <p:nvSpPr>
          <p:cNvPr id="38" name="Larme 37"/>
          <p:cNvSpPr/>
          <p:nvPr/>
        </p:nvSpPr>
        <p:spPr>
          <a:xfrm>
            <a:off x="5828504" y="316007"/>
            <a:ext cx="589465" cy="452984"/>
          </a:xfrm>
          <a:prstGeom prst="teardrop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5828504" y="316006"/>
            <a:ext cx="589465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spc="114" dirty="0" smtClean="0">
                <a:ln w="180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G4</a:t>
            </a:r>
            <a:endParaRPr lang="fr-FR" sz="2300" spc="114" dirty="0">
              <a:ln w="18000">
                <a:solidFill>
                  <a:schemeClr val="accent1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sp>
        <p:nvSpPr>
          <p:cNvPr id="40" name="Text Box 10"/>
          <p:cNvSpPr txBox="1">
            <a:spLocks noChangeArrowheads="1"/>
          </p:cNvSpPr>
          <p:nvPr/>
        </p:nvSpPr>
        <p:spPr bwMode="auto">
          <a:xfrm>
            <a:off x="8916851" y="4466714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AutoShape 13"/>
          <p:cNvSpPr>
            <a:spLocks noChangeArrowheads="1"/>
          </p:cNvSpPr>
          <p:nvPr/>
        </p:nvSpPr>
        <p:spPr bwMode="auto">
          <a:xfrm>
            <a:off x="5554526" y="4695313"/>
            <a:ext cx="4887913" cy="2685717"/>
          </a:xfrm>
          <a:prstGeom prst="roundRect">
            <a:avLst>
              <a:gd name="adj" fmla="val 5106"/>
            </a:avLst>
          </a:prstGeom>
          <a:noFill/>
          <a:ln w="28575" algn="in">
            <a:solidFill>
              <a:srgbClr val="3B61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5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3139" y="4523864"/>
            <a:ext cx="1828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46" name="Text Box 17"/>
          <p:cNvSpPr txBox="1">
            <a:spLocks noChangeArrowheads="1"/>
          </p:cNvSpPr>
          <p:nvPr/>
        </p:nvSpPr>
        <p:spPr bwMode="auto">
          <a:xfrm>
            <a:off x="7329351" y="4615939"/>
            <a:ext cx="15668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7" name="Image 4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7113" y="716900"/>
            <a:ext cx="720147" cy="582622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9719883" y="832438"/>
            <a:ext cx="614606" cy="351546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600" dirty="0">
                <a:solidFill>
                  <a:prstClr val="black"/>
                </a:solidFill>
                <a:latin typeface="Waltograph" pitchFamily="66" charset="0"/>
              </a:rPr>
              <a:t>CM2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sp>
        <p:nvSpPr>
          <p:cNvPr id="49" name="Ellipse 48"/>
          <p:cNvSpPr/>
          <p:nvPr/>
        </p:nvSpPr>
        <p:spPr>
          <a:xfrm>
            <a:off x="336223" y="1209004"/>
            <a:ext cx="1338069" cy="725164"/>
          </a:xfrm>
          <a:prstGeom prst="ellipse">
            <a:avLst/>
          </a:prstGeom>
          <a:solidFill>
            <a:schemeClr val="bg1"/>
          </a:solidFill>
          <a:ln w="190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435745" y="1283045"/>
            <a:ext cx="1148165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684"/>
              </a:spcAft>
            </a:pPr>
            <a:r>
              <a:rPr lang="fr-FR" sz="105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Il existe 3 types de propositions</a:t>
            </a:r>
            <a:endParaRPr lang="fr-FR" sz="1050" dirty="0">
              <a:solidFill>
                <a:prstClr val="black"/>
              </a:solidFill>
              <a:latin typeface="Short Stack" panose="02010500040000000007" pitchFamily="2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1583910" y="1262080"/>
            <a:ext cx="3546766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fr-FR" sz="1000" dirty="0" smtClean="0">
                <a:latin typeface="Short Stack" panose="02010500040000000007" pitchFamily="2" charset="0"/>
              </a:rPr>
              <a:t>__________________________</a:t>
            </a:r>
          </a:p>
          <a:p>
            <a:pPr algn="ctr">
              <a:spcAft>
                <a:spcPts val="600"/>
              </a:spcAft>
            </a:pPr>
            <a:r>
              <a:rPr lang="fr-FR" sz="1000" dirty="0" smtClean="0">
                <a:latin typeface="Short Stack" panose="02010500040000000007" pitchFamily="2" charset="0"/>
              </a:rPr>
              <a:t>Elle se suffit à elle-même. </a:t>
            </a:r>
          </a:p>
          <a:p>
            <a:pPr algn="ctr">
              <a:spcAft>
                <a:spcPts val="1200"/>
              </a:spcAft>
            </a:pPr>
            <a:r>
              <a:rPr lang="fr-FR" sz="1000" dirty="0" smtClean="0">
                <a:latin typeface="Short Stack" panose="02010500040000000007" pitchFamily="2" charset="0"/>
              </a:rPr>
              <a:t>Elle ne dépend de rien d’autre.</a:t>
            </a:r>
          </a:p>
          <a:p>
            <a:pPr algn="ctr">
              <a:spcAft>
                <a:spcPts val="600"/>
              </a:spcAft>
            </a:pPr>
            <a:r>
              <a:rPr lang="fr-FR" sz="1200" u="sng" dirty="0" smtClean="0">
                <a:latin typeface="Amandine" pitchFamily="2" charset="0"/>
              </a:rPr>
              <a:t>La cloche retentit</a:t>
            </a:r>
            <a:r>
              <a:rPr lang="fr-FR" sz="1200" dirty="0" smtClean="0">
                <a:latin typeface="Amandine" pitchFamily="2" charset="0"/>
              </a:rPr>
              <a:t> et </a:t>
            </a:r>
            <a:r>
              <a:rPr lang="fr-FR" sz="1200" u="sng" dirty="0" smtClean="0">
                <a:latin typeface="Amandine" pitchFamily="2" charset="0"/>
              </a:rPr>
              <a:t>les enfants se mettent en rang.</a:t>
            </a:r>
            <a:endParaRPr lang="fr-FR" sz="1200" dirty="0"/>
          </a:p>
        </p:txBody>
      </p:sp>
      <p:sp>
        <p:nvSpPr>
          <p:cNvPr id="51" name="ZoneTexte 50"/>
          <p:cNvSpPr txBox="1"/>
          <p:nvPr/>
        </p:nvSpPr>
        <p:spPr>
          <a:xfrm>
            <a:off x="370565" y="2830195"/>
            <a:ext cx="21218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_____________________</a:t>
            </a:r>
          </a:p>
          <a:p>
            <a:pPr lvl="0" algn="ctr"/>
            <a:endParaRPr lang="fr-FR" sz="1000" dirty="0" smtClean="0">
              <a:latin typeface="Short Stack" panose="02010500040000000007" pitchFamily="2" charset="0"/>
            </a:endParaRPr>
          </a:p>
          <a:p>
            <a:pPr algn="ctr"/>
            <a:r>
              <a:rPr lang="fr-FR" sz="1000" dirty="0" smtClean="0">
                <a:latin typeface="Short Stack" panose="02010500040000000007" pitchFamily="2" charset="0"/>
              </a:rPr>
              <a:t>Elle se suffit à elle-même mais est complétée par une autre proposition.</a:t>
            </a:r>
          </a:p>
        </p:txBody>
      </p:sp>
      <p:sp>
        <p:nvSpPr>
          <p:cNvPr id="44" name="Ellipse 43"/>
          <p:cNvSpPr/>
          <p:nvPr/>
        </p:nvSpPr>
        <p:spPr>
          <a:xfrm>
            <a:off x="7506940" y="2493249"/>
            <a:ext cx="72008" cy="162485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ZoneTexte 52"/>
          <p:cNvSpPr txBox="1"/>
          <p:nvPr/>
        </p:nvSpPr>
        <p:spPr>
          <a:xfrm>
            <a:off x="2689272" y="2830195"/>
            <a:ext cx="2369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>
                <a:latin typeface="Short Stack" panose="02010500040000000007" pitchFamily="2" charset="0"/>
              </a:rPr>
              <a:t>_________________________</a:t>
            </a:r>
          </a:p>
          <a:p>
            <a:pPr algn="ctr"/>
            <a:r>
              <a:rPr lang="fr-FR" sz="1000" dirty="0" smtClean="0">
                <a:latin typeface="Fineliner Script" pitchFamily="50" charset="0"/>
              </a:rPr>
              <a:t> </a:t>
            </a:r>
          </a:p>
          <a:p>
            <a:pPr algn="ctr"/>
            <a:r>
              <a:rPr lang="fr-FR" sz="1000" dirty="0" smtClean="0">
                <a:latin typeface="Short Stack" panose="02010500040000000007" pitchFamily="2" charset="0"/>
              </a:rPr>
              <a:t>Elle complète la principale et n’a aucun sens toute seule.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209930" y="6444927"/>
            <a:ext cx="45606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 startAt="5"/>
            </a:pPr>
            <a:r>
              <a:rPr lang="fr-FR" sz="1000" u="sng" dirty="0" smtClean="0">
                <a:latin typeface="Short Stack" panose="02010500040000000007" pitchFamily="2" charset="0"/>
              </a:rPr>
              <a:t>Nous sommes heureux</a:t>
            </a:r>
            <a:r>
              <a:rPr lang="fr-FR" sz="1000" dirty="0" smtClean="0">
                <a:latin typeface="Short Stack" panose="02010500040000000007" pitchFamily="2" charset="0"/>
              </a:rPr>
              <a:t> et nous sourions souvent. : PI</a:t>
            </a:r>
          </a:p>
          <a:p>
            <a:pPr marL="228600" indent="-228600">
              <a:buAutoNum type="arabicPeriod" startAt="5"/>
            </a:pPr>
            <a:r>
              <a:rPr lang="fr-FR" sz="1000" u="sng" dirty="0" smtClean="0">
                <a:latin typeface="Short Stack" panose="02010500040000000007" pitchFamily="2" charset="0"/>
              </a:rPr>
              <a:t>Le soleil revient</a:t>
            </a:r>
            <a:r>
              <a:rPr lang="fr-FR" sz="1000" dirty="0" smtClean="0">
                <a:latin typeface="Short Stack" panose="02010500040000000007" pitchFamily="2" charset="0"/>
              </a:rPr>
              <a:t> quand la pluie s’arrête. : PI</a:t>
            </a:r>
          </a:p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Les tablettes et les ordinateurs sont très pratiques mais </a:t>
            </a:r>
            <a:r>
              <a:rPr lang="fr-FR" sz="1000" u="sng" dirty="0" smtClean="0">
                <a:latin typeface="Short Stack" panose="02010500040000000007" pitchFamily="2" charset="0"/>
              </a:rPr>
              <a:t>il ne faut pas en abuser </a:t>
            </a:r>
            <a:r>
              <a:rPr lang="fr-FR" sz="1000" dirty="0" smtClean="0">
                <a:latin typeface="Short Stack" panose="02010500040000000007" pitchFamily="2" charset="0"/>
              </a:rPr>
              <a:t>! : PS</a:t>
            </a:r>
          </a:p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Le chien </a:t>
            </a:r>
            <a:r>
              <a:rPr lang="fr-FR" sz="1000" u="sng" dirty="0" smtClean="0">
                <a:latin typeface="Short Stack" panose="02010500040000000007" pitchFamily="2" charset="0"/>
              </a:rPr>
              <a:t>qui aboie sans cesse</a:t>
            </a:r>
            <a:r>
              <a:rPr lang="fr-FR" sz="1000" dirty="0" smtClean="0">
                <a:latin typeface="Short Stack" panose="02010500040000000007" pitchFamily="2" charset="0"/>
              </a:rPr>
              <a:t> est celui des voisins. : PS</a:t>
            </a:r>
          </a:p>
        </p:txBody>
      </p:sp>
      <p:sp>
        <p:nvSpPr>
          <p:cNvPr id="63" name="Rectangle 62"/>
          <p:cNvSpPr/>
          <p:nvPr/>
        </p:nvSpPr>
        <p:spPr>
          <a:xfrm rot="16200000">
            <a:off x="3835062" y="6114307"/>
            <a:ext cx="21255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1. Faux   2. vrai   3. faux    4. vrai   5. oui     6. non   7. non     8. oui</a:t>
            </a:r>
          </a:p>
        </p:txBody>
      </p:sp>
      <p:sp>
        <p:nvSpPr>
          <p:cNvPr id="93" name="Rectangle à coins arrondis 92"/>
          <p:cNvSpPr/>
          <p:nvPr/>
        </p:nvSpPr>
        <p:spPr>
          <a:xfrm>
            <a:off x="5962651" y="1687148"/>
            <a:ext cx="4064536" cy="667601"/>
          </a:xfrm>
          <a:prstGeom prst="roundRect">
            <a:avLst>
              <a:gd name="adj" fmla="val 26517"/>
            </a:avLst>
          </a:prstGeom>
          <a:noFill/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5840781" y="1091773"/>
            <a:ext cx="4198715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20000"/>
              </a:lnSpc>
            </a:pPr>
            <a:r>
              <a:rPr lang="fr-FR" sz="105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Les propositions indépendantes peuvent être reliées entre elles de plusieurs façons :</a:t>
            </a:r>
          </a:p>
        </p:txBody>
      </p:sp>
      <p:sp>
        <p:nvSpPr>
          <p:cNvPr id="94" name="Rectangle à coins arrondis 93"/>
          <p:cNvSpPr/>
          <p:nvPr/>
        </p:nvSpPr>
        <p:spPr>
          <a:xfrm>
            <a:off x="5715779" y="2774842"/>
            <a:ext cx="4541895" cy="1232846"/>
          </a:xfrm>
          <a:prstGeom prst="roundRect">
            <a:avLst>
              <a:gd name="adj" fmla="val 19213"/>
            </a:avLst>
          </a:prstGeom>
          <a:noFill/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86"/>
          <p:cNvSpPr/>
          <p:nvPr/>
        </p:nvSpPr>
        <p:spPr>
          <a:xfrm>
            <a:off x="5994771" y="1762279"/>
            <a:ext cx="41063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Par des signes de ________________ ( ,  ;  : )</a:t>
            </a:r>
          </a:p>
          <a:p>
            <a:pPr lvl="0">
              <a:lnSpc>
                <a:spcPct val="130000"/>
              </a:lnSpc>
              <a:spcAft>
                <a:spcPts val="600"/>
              </a:spcAft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On dit alors qu’elles sont _______________________</a:t>
            </a:r>
            <a:endParaRPr lang="fr-FR" sz="1000" dirty="0">
              <a:solidFill>
                <a:prstClr val="black"/>
              </a:solidFill>
              <a:latin typeface="Short Stack" panose="02010500040000000007" pitchFamily="2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715780" y="2791003"/>
            <a:ext cx="4541894" cy="1133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684"/>
              </a:spcAft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Par des petits mots qu’on appelle des ___________________  __________________________ .</a:t>
            </a:r>
          </a:p>
          <a:p>
            <a:pPr lvl="0">
              <a:spcAft>
                <a:spcPts val="684"/>
              </a:spcAft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Ce mots sont : </a:t>
            </a:r>
            <a:r>
              <a:rPr lang="fr-FR" sz="1400" dirty="0" smtClean="0">
                <a:solidFill>
                  <a:prstClr val="black"/>
                </a:solidFill>
                <a:latin typeface="Fineliner Script" pitchFamily="50" charset="0"/>
              </a:rPr>
              <a:t>mais, ou, et, donc, or, ni, car</a:t>
            </a:r>
          </a:p>
          <a:p>
            <a:pPr lvl="0">
              <a:spcAft>
                <a:spcPts val="684"/>
              </a:spcAft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On dit que les phrases sont _______________________ .</a:t>
            </a:r>
            <a:endParaRPr lang="fr-FR" sz="1000" dirty="0">
              <a:solidFill>
                <a:prstClr val="black"/>
              </a:solidFill>
              <a:latin typeface="Short Stack" panose="02010500040000000007" pitchFamily="2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6218039" y="2423512"/>
            <a:ext cx="34490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200" dirty="0" smtClean="0">
                <a:solidFill>
                  <a:prstClr val="black"/>
                </a:solidFill>
                <a:latin typeface="Amandine" pitchFamily="2" charset="0"/>
              </a:rPr>
              <a:t>L’été arrive, les vacances commencent.</a:t>
            </a:r>
            <a:endParaRPr lang="fr-FR" sz="1200" dirty="0">
              <a:solidFill>
                <a:prstClr val="black"/>
              </a:solidFill>
              <a:latin typeface="Amandine" pitchFamily="2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5743320" y="4079696"/>
            <a:ext cx="451435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200" dirty="0" smtClean="0">
                <a:solidFill>
                  <a:prstClr val="black"/>
                </a:solidFill>
                <a:latin typeface="Amandine" pitchFamily="2" charset="0"/>
              </a:rPr>
              <a:t>J’enfile mon maillot de bain car je vais aller me baigner.</a:t>
            </a:r>
            <a:endParaRPr lang="fr-FR" sz="1200" dirty="0">
              <a:solidFill>
                <a:prstClr val="black"/>
              </a:solidFill>
              <a:latin typeface="Amandine" pitchFamily="2" charset="0"/>
            </a:endParaRPr>
          </a:p>
        </p:txBody>
      </p:sp>
      <p:sp>
        <p:nvSpPr>
          <p:cNvPr id="99" name="Text Box 11"/>
          <p:cNvSpPr txBox="1">
            <a:spLocks noChangeArrowheads="1"/>
          </p:cNvSpPr>
          <p:nvPr/>
        </p:nvSpPr>
        <p:spPr bwMode="auto">
          <a:xfrm>
            <a:off x="5615644" y="5076775"/>
            <a:ext cx="4765675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Les propositions reliées par une virgules</a:t>
            </a:r>
            <a:r>
              <a:rPr kumimoji="0" lang="fr-FR" altLang="fr-FR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 sont juxtaposées.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Les petits mots « mais, où, et, donc, or, ni car » sont des conjonctions de subordination.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Les propositions reliées par un mot de coordination sont dites juxtaposées.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Les propositions juxtaposées sont reliées par un virgule, un point-virgule ou  deux points.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fr-FR" altLang="fr-FR" sz="1000" dirty="0" smtClean="0">
              <a:solidFill>
                <a:srgbClr val="000000"/>
              </a:solidFill>
              <a:latin typeface="Short Stack" panose="02010500040000000007" pitchFamily="2" charset="0"/>
              <a:cs typeface="Arial" pitchFamily="34" charset="0"/>
            </a:endParaRPr>
          </a:p>
        </p:txBody>
      </p:sp>
      <p:sp>
        <p:nvSpPr>
          <p:cNvPr id="100" name="AutoShape 14"/>
          <p:cNvSpPr>
            <a:spLocks noChangeArrowheads="1"/>
          </p:cNvSpPr>
          <p:nvPr/>
        </p:nvSpPr>
        <p:spPr bwMode="auto">
          <a:xfrm>
            <a:off x="5742645" y="6239123"/>
            <a:ext cx="1135061" cy="277812"/>
          </a:xfrm>
          <a:prstGeom prst="roundRect">
            <a:avLst>
              <a:gd name="adj" fmla="val 36366"/>
            </a:avLst>
          </a:prstGeom>
          <a:solidFill>
            <a:srgbClr val="DCE6F2"/>
          </a:solidFill>
          <a:ln w="19050" cap="rnd" algn="in">
            <a:solidFill>
              <a:srgbClr val="3B618E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 smtClean="0">
                <a:latin typeface="Fineliner Script" pitchFamily="50" charset="0"/>
                <a:cs typeface="Arial" pitchFamily="34" charset="0"/>
              </a:rPr>
              <a:t>Est-ce juste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AutoShape 15"/>
          <p:cNvSpPr>
            <a:spLocks noChangeArrowheads="1"/>
          </p:cNvSpPr>
          <p:nvPr/>
        </p:nvSpPr>
        <p:spPr bwMode="auto">
          <a:xfrm>
            <a:off x="5741056" y="4779912"/>
            <a:ext cx="1136650" cy="296863"/>
          </a:xfrm>
          <a:prstGeom prst="roundRect">
            <a:avLst>
              <a:gd name="adj" fmla="val 50000"/>
            </a:avLst>
          </a:prstGeom>
          <a:solidFill>
            <a:srgbClr val="DCE6F2"/>
          </a:solidFill>
          <a:ln w="19050" cap="rnd" algn="in">
            <a:solidFill>
              <a:srgbClr val="3B618E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Vrai ou faux 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ZoneTexte 101"/>
          <p:cNvSpPr txBox="1"/>
          <p:nvPr/>
        </p:nvSpPr>
        <p:spPr>
          <a:xfrm>
            <a:off x="5536981" y="6481870"/>
            <a:ext cx="48272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Ses parents se fâchèrent et la gondèrent. : P. </a:t>
            </a:r>
            <a:r>
              <a:rPr lang="fr-FR" sz="1000" dirty="0" err="1" smtClean="0">
                <a:latin typeface="Short Stack" panose="02010500040000000007" pitchFamily="2" charset="0"/>
              </a:rPr>
              <a:t>coord</a:t>
            </a:r>
            <a:r>
              <a:rPr lang="fr-FR" sz="1000" dirty="0" smtClean="0">
                <a:latin typeface="Short Stack" panose="02010500040000000007" pitchFamily="2" charset="0"/>
              </a:rPr>
              <a:t>.</a:t>
            </a:r>
          </a:p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Tom est dans sa chambre car il fait ses devoirs. : P. </a:t>
            </a:r>
            <a:r>
              <a:rPr lang="fr-FR" sz="1000" dirty="0" err="1">
                <a:latin typeface="Short Stack" panose="02010500040000000007" pitchFamily="2" charset="0"/>
              </a:rPr>
              <a:t>j</a:t>
            </a:r>
            <a:r>
              <a:rPr lang="fr-FR" sz="1000" dirty="0" err="1" smtClean="0">
                <a:latin typeface="Short Stack" panose="02010500040000000007" pitchFamily="2" charset="0"/>
              </a:rPr>
              <a:t>uxt</a:t>
            </a:r>
            <a:r>
              <a:rPr lang="fr-FR" sz="1000" dirty="0" smtClean="0">
                <a:latin typeface="Short Stack" panose="02010500040000000007" pitchFamily="2" charset="0"/>
              </a:rPr>
              <a:t>.</a:t>
            </a:r>
          </a:p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Le loup flaira le danger ; il s’enfuit. : P. </a:t>
            </a:r>
            <a:r>
              <a:rPr lang="fr-FR" sz="1000" dirty="0" err="1">
                <a:latin typeface="Short Stack" panose="02010500040000000007" pitchFamily="2" charset="0"/>
              </a:rPr>
              <a:t>j</a:t>
            </a:r>
            <a:r>
              <a:rPr lang="fr-FR" sz="1000" dirty="0" err="1" smtClean="0">
                <a:latin typeface="Short Stack" panose="02010500040000000007" pitchFamily="2" charset="0"/>
              </a:rPr>
              <a:t>uxt</a:t>
            </a:r>
            <a:r>
              <a:rPr lang="fr-FR" sz="1000" dirty="0" smtClean="0">
                <a:latin typeface="Short Stack" panose="02010500040000000007" pitchFamily="2" charset="0"/>
              </a:rPr>
              <a:t>.</a:t>
            </a:r>
          </a:p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Je ne sais pas si je m’assois ou si je reste debout. P. </a:t>
            </a:r>
            <a:r>
              <a:rPr lang="fr-FR" sz="1000" dirty="0" err="1" smtClean="0">
                <a:latin typeface="Short Stack" panose="02010500040000000007" pitchFamily="2" charset="0"/>
              </a:rPr>
              <a:t>coord</a:t>
            </a:r>
            <a:r>
              <a:rPr lang="fr-FR" sz="1000" dirty="0" smtClean="0">
                <a:latin typeface="Short Stack" panose="02010500040000000007" pitchFamily="2" charset="0"/>
              </a:rPr>
              <a:t>.</a:t>
            </a:r>
          </a:p>
        </p:txBody>
      </p:sp>
      <p:sp>
        <p:nvSpPr>
          <p:cNvPr id="103" name="Rectangle 102"/>
          <p:cNvSpPr/>
          <p:nvPr/>
        </p:nvSpPr>
        <p:spPr>
          <a:xfrm rot="10800000">
            <a:off x="5665382" y="7042476"/>
            <a:ext cx="47397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1. Vrai   2. faux   3. faux   4. vrai   5. oui    6. non   7. oui    8. oui</a:t>
            </a:r>
          </a:p>
          <a:p>
            <a:endParaRPr lang="fr-FR" sz="800" dirty="0"/>
          </a:p>
        </p:txBody>
      </p:sp>
      <p:sp>
        <p:nvSpPr>
          <p:cNvPr id="5" name="Rectangle 4"/>
          <p:cNvSpPr/>
          <p:nvPr/>
        </p:nvSpPr>
        <p:spPr>
          <a:xfrm>
            <a:off x="522164" y="3830468"/>
            <a:ext cx="407457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200" u="sng" dirty="0" smtClean="0">
                <a:solidFill>
                  <a:prstClr val="black"/>
                </a:solidFill>
                <a:latin typeface="Amandine" pitchFamily="2" charset="0"/>
              </a:rPr>
              <a:t>Les enfants se mettent en rang</a:t>
            </a:r>
            <a:r>
              <a:rPr lang="fr-FR" sz="1200" dirty="0" smtClean="0">
                <a:solidFill>
                  <a:prstClr val="black"/>
                </a:solidFill>
                <a:latin typeface="Amandine" pitchFamily="2" charset="0"/>
              </a:rPr>
              <a:t> / </a:t>
            </a:r>
            <a:r>
              <a:rPr lang="fr-FR" sz="1200" u="sng" dirty="0" smtClean="0">
                <a:solidFill>
                  <a:prstClr val="black"/>
                </a:solidFill>
                <a:latin typeface="Amandine" pitchFamily="2" charset="0"/>
              </a:rPr>
              <a:t>lorsque la cloche retentit.</a:t>
            </a:r>
            <a:endParaRPr lang="fr-FR" sz="1200" u="sng" dirty="0">
              <a:solidFill>
                <a:prstClr val="black"/>
              </a:solidFill>
              <a:latin typeface="Amandine" pitchFamily="2" charset="0"/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1314252" y="3691969"/>
            <a:ext cx="103123" cy="1607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3762524" y="3669745"/>
            <a:ext cx="77593" cy="1607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897920" y="3990701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KG Primary Italics" panose="02000506000000020003" pitchFamily="2" charset="0"/>
              </a:rPr>
              <a:t>p</a:t>
            </a:r>
            <a:r>
              <a:rPr lang="fr-FR" sz="1200" dirty="0" smtClean="0">
                <a:latin typeface="KG Primary Italics" panose="02000506000000020003" pitchFamily="2" charset="0"/>
              </a:rPr>
              <a:t>roposition principale</a:t>
            </a:r>
            <a:endParaRPr lang="fr-FR" sz="1200" dirty="0">
              <a:latin typeface="KG Primary Italics" panose="02000506000000020003" pitchFamily="2" charset="0"/>
            </a:endParaRPr>
          </a:p>
        </p:txBody>
      </p:sp>
      <p:sp>
        <p:nvSpPr>
          <p:cNvPr id="112" name="Organigramme : Alternative 111"/>
          <p:cNvSpPr/>
          <p:nvPr/>
        </p:nvSpPr>
        <p:spPr>
          <a:xfrm>
            <a:off x="2802057" y="2680212"/>
            <a:ext cx="2155145" cy="993071"/>
          </a:xfrm>
          <a:prstGeom prst="flowChartAlternateProcess">
            <a:avLst/>
          </a:prstGeom>
          <a:noFill/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ZoneTexte 69"/>
          <p:cNvSpPr txBox="1"/>
          <p:nvPr/>
        </p:nvSpPr>
        <p:spPr>
          <a:xfrm>
            <a:off x="2885559" y="4007688"/>
            <a:ext cx="1524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KG Primary Italics" panose="02000506000000020003" pitchFamily="2" charset="0"/>
              </a:rPr>
              <a:t>p</a:t>
            </a:r>
            <a:r>
              <a:rPr lang="fr-FR" sz="1200" dirty="0" smtClean="0">
                <a:latin typeface="KG Primary Italics" panose="02000506000000020003" pitchFamily="2" charset="0"/>
              </a:rPr>
              <a:t>roposition subordonnée</a:t>
            </a:r>
            <a:endParaRPr lang="fr-FR" sz="1200" dirty="0">
              <a:latin typeface="KG Primary Italics" panose="02000506000000020003" pitchFamily="2" charset="0"/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3266696" y="2252942"/>
            <a:ext cx="1616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KG Primary Italics" panose="02000506000000020003" pitchFamily="2" charset="0"/>
              </a:rPr>
              <a:t>p</a:t>
            </a:r>
            <a:r>
              <a:rPr lang="fr-FR" sz="1200" dirty="0" smtClean="0">
                <a:latin typeface="KG Primary Italics" panose="02000506000000020003" pitchFamily="2" charset="0"/>
              </a:rPr>
              <a:t>roposition indépendante</a:t>
            </a:r>
            <a:endParaRPr lang="fr-FR" sz="1200" dirty="0">
              <a:latin typeface="KG Primary Italics" panose="02000506000000020003" pitchFamily="2" charset="0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1378816" y="2246964"/>
            <a:ext cx="1616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KG Primary Italics" panose="02000506000000020003" pitchFamily="2" charset="0"/>
              </a:rPr>
              <a:t>p</a:t>
            </a:r>
            <a:r>
              <a:rPr lang="fr-FR" sz="1200" dirty="0" smtClean="0">
                <a:latin typeface="KG Primary Italics" panose="02000506000000020003" pitchFamily="2" charset="0"/>
              </a:rPr>
              <a:t>roposition indépendante</a:t>
            </a:r>
            <a:endParaRPr lang="fr-FR" sz="1200" dirty="0">
              <a:latin typeface="KG Primary Italics" panose="02000506000000020003" pitchFamily="2" charset="0"/>
            </a:endParaRPr>
          </a:p>
        </p:txBody>
      </p:sp>
      <p:sp>
        <p:nvSpPr>
          <p:cNvPr id="113" name="Organigramme : Alternative 112"/>
          <p:cNvSpPr/>
          <p:nvPr/>
        </p:nvSpPr>
        <p:spPr>
          <a:xfrm>
            <a:off x="2187108" y="1187135"/>
            <a:ext cx="2337267" cy="865304"/>
          </a:xfrm>
          <a:prstGeom prst="flowChartAlternateProcess">
            <a:avLst/>
          </a:prstGeom>
          <a:noFill/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2015915" y="1112961"/>
            <a:ext cx="305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  <a:latin typeface="GosmickSans" panose="02000606020000020004" pitchFamily="2" charset="0"/>
              </a:rPr>
              <a:t>1</a:t>
            </a:r>
            <a:endParaRPr lang="fr-FR" sz="1600" b="1" dirty="0">
              <a:solidFill>
                <a:schemeClr val="bg1"/>
              </a:solidFill>
              <a:latin typeface="GosmickSans" panose="02000606020000020004" pitchFamily="2" charset="0"/>
            </a:endParaRPr>
          </a:p>
        </p:txBody>
      </p:sp>
      <p:sp>
        <p:nvSpPr>
          <p:cNvPr id="86" name="ZoneTexte 85"/>
          <p:cNvSpPr txBox="1"/>
          <p:nvPr/>
        </p:nvSpPr>
        <p:spPr>
          <a:xfrm>
            <a:off x="347862" y="2618069"/>
            <a:ext cx="242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  <a:latin typeface="GosmickSans" panose="02000606020000020004" pitchFamily="2" charset="0"/>
              </a:rPr>
              <a:t>2</a:t>
            </a:r>
            <a:endParaRPr lang="fr-FR" sz="1600" b="1" dirty="0">
              <a:solidFill>
                <a:schemeClr val="bg1"/>
              </a:solidFill>
              <a:latin typeface="GosmickSans" panose="02000606020000020004" pitchFamily="2" charset="0"/>
            </a:endParaRPr>
          </a:p>
        </p:txBody>
      </p:sp>
      <p:sp>
        <p:nvSpPr>
          <p:cNvPr id="92" name="Ellipse 91"/>
          <p:cNvSpPr/>
          <p:nvPr/>
        </p:nvSpPr>
        <p:spPr>
          <a:xfrm>
            <a:off x="2616997" y="2680212"/>
            <a:ext cx="248565" cy="27810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ZoneTexte 94"/>
          <p:cNvSpPr txBox="1"/>
          <p:nvPr/>
        </p:nvSpPr>
        <p:spPr>
          <a:xfrm>
            <a:off x="2611441" y="2659216"/>
            <a:ext cx="248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  <a:latin typeface="GosmickSans" panose="02000606020000020004" pitchFamily="2" charset="0"/>
              </a:rPr>
              <a:t>3</a:t>
            </a:r>
            <a:endParaRPr lang="fr-FR" sz="1600" b="1" dirty="0">
              <a:solidFill>
                <a:schemeClr val="bg1"/>
              </a:solidFill>
              <a:latin typeface="GosmickSans" panose="02000606020000020004" pitchFamily="2" charset="0"/>
            </a:endParaRPr>
          </a:p>
        </p:txBody>
      </p:sp>
      <p:sp>
        <p:nvSpPr>
          <p:cNvPr id="105" name="Ellipse 104"/>
          <p:cNvSpPr/>
          <p:nvPr/>
        </p:nvSpPr>
        <p:spPr>
          <a:xfrm>
            <a:off x="2009416" y="1134764"/>
            <a:ext cx="248565" cy="27810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ZoneTexte 105"/>
          <p:cNvSpPr txBox="1"/>
          <p:nvPr/>
        </p:nvSpPr>
        <p:spPr>
          <a:xfrm>
            <a:off x="2003860" y="1113768"/>
            <a:ext cx="248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  <a:latin typeface="GosmickSans" panose="02000606020000020004" pitchFamily="2" charset="0"/>
              </a:rPr>
              <a:t>1</a:t>
            </a:r>
            <a:endParaRPr lang="fr-FR" sz="1600" b="1" dirty="0">
              <a:solidFill>
                <a:schemeClr val="bg1"/>
              </a:solidFill>
              <a:latin typeface="GosmickSans" panose="02000606020000020004" pitchFamily="2" charset="0"/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7915133" y="4143599"/>
            <a:ext cx="304811" cy="160233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Organigramme : Alternative 110"/>
          <p:cNvSpPr/>
          <p:nvPr/>
        </p:nvSpPr>
        <p:spPr>
          <a:xfrm>
            <a:off x="469206" y="2700511"/>
            <a:ext cx="1925166" cy="991458"/>
          </a:xfrm>
          <a:prstGeom prst="flowChartAlternateProcess">
            <a:avLst/>
          </a:prstGeom>
          <a:noFill/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336412" y="2670985"/>
            <a:ext cx="248565" cy="27810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ZoneTexte 103"/>
          <p:cNvSpPr txBox="1"/>
          <p:nvPr/>
        </p:nvSpPr>
        <p:spPr>
          <a:xfrm>
            <a:off x="330856" y="2649989"/>
            <a:ext cx="248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  <a:latin typeface="GosmickSans" panose="02000606020000020004" pitchFamily="2" charset="0"/>
              </a:rPr>
              <a:t>2</a:t>
            </a:r>
            <a:endParaRPr lang="fr-FR" sz="1600" b="1" dirty="0">
              <a:solidFill>
                <a:schemeClr val="bg1"/>
              </a:solidFill>
              <a:latin typeface="GosmickSans" panose="02000606020000020004" pitchFamily="2" charset="0"/>
            </a:endParaRPr>
          </a:p>
        </p:txBody>
      </p:sp>
      <p:pic>
        <p:nvPicPr>
          <p:cNvPr id="66" name="Image 6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915" y="6434707"/>
            <a:ext cx="250245" cy="996347"/>
          </a:xfrm>
          <a:prstGeom prst="rect">
            <a:avLst/>
          </a:prstGeom>
        </p:spPr>
      </p:pic>
      <p:pic>
        <p:nvPicPr>
          <p:cNvPr id="67" name="Image 6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154" y="6434707"/>
            <a:ext cx="250245" cy="99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081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lumMod val="40000"/>
                <a:lumOff val="6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80" y="158786"/>
            <a:ext cx="4889500" cy="7633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5" name="ZoneTexte 4"/>
          <p:cNvSpPr txBox="1"/>
          <p:nvPr/>
        </p:nvSpPr>
        <p:spPr>
          <a:xfrm>
            <a:off x="852401" y="279227"/>
            <a:ext cx="4206267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La proposition subordonnée relative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09930" y="1008212"/>
            <a:ext cx="4866564" cy="3515652"/>
          </a:xfrm>
          <a:prstGeom prst="roundRect">
            <a:avLst>
              <a:gd name="adj" fmla="val 5840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sp>
        <p:nvSpPr>
          <p:cNvPr id="7" name="Larme 6"/>
          <p:cNvSpPr/>
          <p:nvPr/>
        </p:nvSpPr>
        <p:spPr>
          <a:xfrm>
            <a:off x="434440" y="292713"/>
            <a:ext cx="519772" cy="452984"/>
          </a:xfrm>
          <a:prstGeom prst="teardrop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434440" y="292712"/>
            <a:ext cx="547890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spc="114" dirty="0" smtClean="0">
                <a:ln w="180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G5</a:t>
            </a:r>
            <a:endParaRPr lang="fr-FR" sz="2300" spc="114" dirty="0">
              <a:ln w="18000">
                <a:solidFill>
                  <a:schemeClr val="accent1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550905" y="4596209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288593" y="5246890"/>
            <a:ext cx="4765675" cy="910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La PSR est une expansion du  nom </a:t>
            </a:r>
            <a:r>
              <a:rPr kumimoji="0" lang="fr-FR" altLang="fr-FR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comme l’adjectif qualificatif.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La PSR complète le verbe.</a:t>
            </a:r>
            <a:endParaRPr kumimoji="0" lang="fr-FR" altLang="fr-F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hort Stack" pitchFamily="2" charset="0"/>
              <a:cs typeface="Arial" pitchFamily="34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La PSR ne fait pas partie du groupe nominal.</a:t>
            </a:r>
            <a:endParaRPr lang="fr-FR" altLang="fr-FR" sz="1000" dirty="0" smtClean="0">
              <a:latin typeface="Short Stack" panose="02010500040000000007" pitchFamily="2" charset="0"/>
              <a:cs typeface="Arial" pitchFamily="34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itchFamily="2" charset="0"/>
                <a:cs typeface="Arial" pitchFamily="34" charset="0"/>
              </a:rPr>
              <a:t>Le pronom relatif introduit la PSR.</a:t>
            </a:r>
          </a:p>
        </p:txBody>
      </p:sp>
      <p:sp>
        <p:nvSpPr>
          <p:cNvPr id="11" name="AutoShape 13"/>
          <p:cNvSpPr>
            <a:spLocks noChangeArrowheads="1"/>
          </p:cNvSpPr>
          <p:nvPr/>
        </p:nvSpPr>
        <p:spPr bwMode="auto">
          <a:xfrm>
            <a:off x="188580" y="4816482"/>
            <a:ext cx="4887913" cy="2564548"/>
          </a:xfrm>
          <a:prstGeom prst="roundRect">
            <a:avLst>
              <a:gd name="adj" fmla="val 5106"/>
            </a:avLst>
          </a:prstGeom>
          <a:noFill/>
          <a:ln w="28575" algn="in">
            <a:solidFill>
              <a:srgbClr val="3B61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409773" y="1742921"/>
            <a:ext cx="4504879" cy="420164"/>
          </a:xfrm>
          <a:prstGeom prst="roundRect">
            <a:avLst>
              <a:gd name="adj" fmla="val 20664"/>
            </a:avLst>
          </a:prstGeom>
          <a:solidFill>
            <a:schemeClr val="bg1"/>
          </a:solidFill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>
            <a:off x="415593" y="6132050"/>
            <a:ext cx="3058899" cy="277812"/>
          </a:xfrm>
          <a:prstGeom prst="roundRect">
            <a:avLst>
              <a:gd name="adj" fmla="val 36366"/>
            </a:avLst>
          </a:prstGeom>
          <a:solidFill>
            <a:srgbClr val="DCE6F2"/>
          </a:solidFill>
          <a:ln w="19050" cap="rnd" algn="in">
            <a:solidFill>
              <a:srgbClr val="3B618E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 smtClean="0">
                <a:latin typeface="Fineliner Script" pitchFamily="50" charset="0"/>
                <a:cs typeface="Arial" pitchFamily="34" charset="0"/>
              </a:rPr>
              <a:t>Les propositions soulignées sont-elles relatives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utoShape 15"/>
          <p:cNvSpPr>
            <a:spLocks noChangeArrowheads="1"/>
          </p:cNvSpPr>
          <p:nvPr/>
        </p:nvSpPr>
        <p:spPr bwMode="auto">
          <a:xfrm>
            <a:off x="414005" y="4946853"/>
            <a:ext cx="1136650" cy="296863"/>
          </a:xfrm>
          <a:prstGeom prst="roundRect">
            <a:avLst>
              <a:gd name="adj" fmla="val 50000"/>
            </a:avLst>
          </a:prstGeom>
          <a:solidFill>
            <a:srgbClr val="DCE6F2"/>
          </a:solidFill>
          <a:ln w="19050" cap="rnd" algn="in">
            <a:solidFill>
              <a:srgbClr val="3B618E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Vrai ou faux 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193" y="4644727"/>
            <a:ext cx="1828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1963405" y="4723016"/>
            <a:ext cx="15668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529" y="693606"/>
            <a:ext cx="720147" cy="505755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4447514" y="780796"/>
            <a:ext cx="614606" cy="351546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600" dirty="0">
                <a:solidFill>
                  <a:prstClr val="black"/>
                </a:solidFill>
                <a:latin typeface="Waltograph" pitchFamily="66" charset="0"/>
              </a:rPr>
              <a:t>CM2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lumMod val="40000"/>
                <a:lumOff val="6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526" y="182080"/>
            <a:ext cx="5048758" cy="7633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21" name="ZoneTexte 20"/>
          <p:cNvSpPr txBox="1"/>
          <p:nvPr/>
        </p:nvSpPr>
        <p:spPr>
          <a:xfrm>
            <a:off x="6417969" y="302521"/>
            <a:ext cx="3725728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Les expansions du nom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5565200" y="1104592"/>
            <a:ext cx="4866564" cy="3320069"/>
          </a:xfrm>
          <a:prstGeom prst="roundRect">
            <a:avLst>
              <a:gd name="adj" fmla="val 5840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sp>
        <p:nvSpPr>
          <p:cNvPr id="23" name="Larme 22"/>
          <p:cNvSpPr/>
          <p:nvPr/>
        </p:nvSpPr>
        <p:spPr>
          <a:xfrm>
            <a:off x="5828504" y="316007"/>
            <a:ext cx="589465" cy="452984"/>
          </a:xfrm>
          <a:prstGeom prst="teardrop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5828504" y="316006"/>
            <a:ext cx="589465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spc="114" dirty="0" smtClean="0">
                <a:ln w="180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G6</a:t>
            </a:r>
            <a:endParaRPr lang="fr-FR" sz="2300" spc="114" dirty="0">
              <a:ln w="18000">
                <a:solidFill>
                  <a:schemeClr val="accent1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8916851" y="4466714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AutoShape 13"/>
          <p:cNvSpPr>
            <a:spLocks noChangeArrowheads="1"/>
          </p:cNvSpPr>
          <p:nvPr/>
        </p:nvSpPr>
        <p:spPr bwMode="auto">
          <a:xfrm>
            <a:off x="5554526" y="4695313"/>
            <a:ext cx="4887913" cy="2685717"/>
          </a:xfrm>
          <a:prstGeom prst="roundRect">
            <a:avLst>
              <a:gd name="adj" fmla="val 5106"/>
            </a:avLst>
          </a:prstGeom>
          <a:noFill/>
          <a:ln w="28575" algn="in">
            <a:solidFill>
              <a:srgbClr val="3B61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7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3139" y="4523864"/>
            <a:ext cx="1828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7329351" y="4615939"/>
            <a:ext cx="15668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" name="Image 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7113" y="612279"/>
            <a:ext cx="720147" cy="582622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9719883" y="727817"/>
            <a:ext cx="614606" cy="351546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600" dirty="0">
                <a:solidFill>
                  <a:prstClr val="black"/>
                </a:solidFill>
                <a:latin typeface="Waltograph" pitchFamily="66" charset="0"/>
              </a:rPr>
              <a:t>CM2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1255075" y="972319"/>
            <a:ext cx="277635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000" dirty="0" smtClean="0">
                <a:latin typeface="Short Stack" panose="02010500040000000007" pitchFamily="2" charset="0"/>
              </a:rPr>
              <a:t> </a:t>
            </a:r>
          </a:p>
          <a:p>
            <a:pPr algn="ctr"/>
            <a:r>
              <a:rPr lang="fr-FR" sz="1400" dirty="0" smtClean="0">
                <a:latin typeface="Amandine" pitchFamily="2" charset="0"/>
              </a:rPr>
              <a:t>C’est une femme  qui est gentille</a:t>
            </a:r>
          </a:p>
        </p:txBody>
      </p:sp>
      <p:sp>
        <p:nvSpPr>
          <p:cNvPr id="32" name="Ellipse 31"/>
          <p:cNvSpPr/>
          <p:nvPr/>
        </p:nvSpPr>
        <p:spPr>
          <a:xfrm>
            <a:off x="2701593" y="1227976"/>
            <a:ext cx="1276955" cy="257841"/>
          </a:xfrm>
          <a:prstGeom prst="ellipse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209930" y="6409862"/>
            <a:ext cx="48272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Le sac </a:t>
            </a:r>
            <a:r>
              <a:rPr lang="fr-FR" sz="1000" u="sng" dirty="0" smtClean="0">
                <a:latin typeface="Short Stack" panose="02010500040000000007" pitchFamily="2" charset="0"/>
              </a:rPr>
              <a:t>que je lui ai emprunté</a:t>
            </a:r>
            <a:r>
              <a:rPr lang="fr-FR" sz="1000" dirty="0" smtClean="0">
                <a:latin typeface="Short Stack" panose="02010500040000000007" pitchFamily="2" charset="0"/>
              </a:rPr>
              <a:t> est rouge.</a:t>
            </a:r>
          </a:p>
          <a:p>
            <a:pPr marL="228600" indent="-228600">
              <a:buAutoNum type="arabicPeriod" startAt="5"/>
            </a:pPr>
            <a:r>
              <a:rPr lang="fr-FR" sz="1000" u="sng" dirty="0" smtClean="0">
                <a:latin typeface="Short Stack" panose="02010500040000000007" pitchFamily="2" charset="0"/>
              </a:rPr>
              <a:t>Qui accepte de laver le tableau</a:t>
            </a:r>
            <a:r>
              <a:rPr lang="fr-FR" sz="1000" dirty="0" smtClean="0">
                <a:latin typeface="Short Stack" panose="02010500040000000007" pitchFamily="2" charset="0"/>
              </a:rPr>
              <a:t> ?</a:t>
            </a:r>
          </a:p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J’ai rencontré ton père </a:t>
            </a:r>
            <a:r>
              <a:rPr lang="fr-FR" sz="1000" u="sng" dirty="0" smtClean="0">
                <a:latin typeface="Short Stack" panose="02010500040000000007" pitchFamily="2" charset="0"/>
              </a:rPr>
              <a:t>qui rentrait de son travail</a:t>
            </a:r>
            <a:r>
              <a:rPr lang="fr-FR" sz="1000" dirty="0" smtClean="0">
                <a:latin typeface="Short Stack" panose="02010500040000000007" pitchFamily="2" charset="0"/>
              </a:rPr>
              <a:t>.</a:t>
            </a:r>
          </a:p>
          <a:p>
            <a:pPr marL="228600" indent="-228600">
              <a:buAutoNum type="arabicPeriod" startAt="5"/>
            </a:pPr>
            <a:r>
              <a:rPr lang="fr-FR" sz="1000" u="sng" dirty="0" smtClean="0">
                <a:latin typeface="Short Stack" panose="02010500040000000007" pitchFamily="2" charset="0"/>
              </a:rPr>
              <a:t>Que sont devenues tes amies</a:t>
            </a:r>
            <a:r>
              <a:rPr lang="fr-FR" sz="1000" dirty="0">
                <a:latin typeface="Short Stack" panose="02010500040000000007" pitchFamily="2" charset="0"/>
              </a:rPr>
              <a:t> </a:t>
            </a:r>
            <a:r>
              <a:rPr lang="fr-FR" sz="1000" dirty="0" smtClean="0">
                <a:latin typeface="Short Stack" panose="02010500040000000007" pitchFamily="2" charset="0"/>
              </a:rPr>
              <a:t>?</a:t>
            </a:r>
          </a:p>
        </p:txBody>
      </p:sp>
      <p:sp>
        <p:nvSpPr>
          <p:cNvPr id="34" name="Rectangle 33"/>
          <p:cNvSpPr/>
          <p:nvPr/>
        </p:nvSpPr>
        <p:spPr>
          <a:xfrm rot="10800000">
            <a:off x="338331" y="7042476"/>
            <a:ext cx="47397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1. Vrai   2. faux   3. faux    4. vrai    5. oui    6. non    7. oui    8. non</a:t>
            </a:r>
          </a:p>
          <a:p>
            <a:endParaRPr lang="fr-FR" sz="800" dirty="0"/>
          </a:p>
        </p:txBody>
      </p:sp>
      <p:sp>
        <p:nvSpPr>
          <p:cNvPr id="35" name="Rectangle à coins arrondis 34"/>
          <p:cNvSpPr/>
          <p:nvPr/>
        </p:nvSpPr>
        <p:spPr>
          <a:xfrm>
            <a:off x="5706741" y="2052439"/>
            <a:ext cx="1944216" cy="936104"/>
          </a:xfrm>
          <a:prstGeom prst="roundRect">
            <a:avLst>
              <a:gd name="adj" fmla="val 13990"/>
            </a:avLst>
          </a:prstGeom>
          <a:noFill/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5615644" y="1116335"/>
            <a:ext cx="4789487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Aft>
                <a:spcPts val="684"/>
              </a:spcAft>
            </a:pPr>
            <a:r>
              <a:rPr lang="fr-FR" sz="105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Pour _____________ un GN, on peut compléter le _______ par d’autres mots ou groupes de mots _______________ et de différentes ___________ qui sont des __________________ :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706740" y="2137091"/>
            <a:ext cx="19442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600"/>
              </a:spcAft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L’ ________________</a:t>
            </a:r>
          </a:p>
          <a:p>
            <a:pPr lvl="0" algn="ctr">
              <a:spcAft>
                <a:spcPts val="600"/>
              </a:spcAft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________________ (AQ) :</a:t>
            </a:r>
          </a:p>
          <a:p>
            <a:pPr algn="ctr">
              <a:spcAft>
                <a:spcPts val="600"/>
              </a:spcAft>
            </a:pPr>
            <a:r>
              <a:rPr lang="fr-FR" sz="1400" dirty="0">
                <a:solidFill>
                  <a:prstClr val="black"/>
                </a:solidFill>
                <a:latin typeface="Amandine" pitchFamily="2" charset="0"/>
              </a:rPr>
              <a:t>u</a:t>
            </a:r>
            <a:r>
              <a:rPr lang="fr-FR" sz="1400" dirty="0" smtClean="0">
                <a:solidFill>
                  <a:prstClr val="black"/>
                </a:solidFill>
                <a:latin typeface="Amandine" pitchFamily="2" charset="0"/>
              </a:rPr>
              <a:t>n roman </a:t>
            </a:r>
            <a:r>
              <a:rPr lang="fr-FR" sz="1400" u="sng" dirty="0" smtClean="0">
                <a:solidFill>
                  <a:prstClr val="black"/>
                </a:solidFill>
                <a:latin typeface="Amandine" pitchFamily="2" charset="0"/>
              </a:rPr>
              <a:t>passionnant</a:t>
            </a:r>
            <a:endParaRPr lang="fr-FR" sz="1400" u="sng" dirty="0">
              <a:solidFill>
                <a:prstClr val="black"/>
              </a:solidFill>
              <a:latin typeface="Amandine" pitchFamily="2" charset="0"/>
            </a:endParaRPr>
          </a:p>
        </p:txBody>
      </p:sp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5615644" y="5116519"/>
            <a:ext cx="4765675" cy="966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Les expansions</a:t>
            </a:r>
            <a:r>
              <a:rPr kumimoji="0" lang="fr-FR" altLang="fr-FR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 qui enrichissent le nom peuvent être supprimés.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L’adjectif qualificatif placé à côté du nom est épithète.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La proposition relative est introduite par un préposition.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Groupe nominal prépositionnel a la même fonction que l’adjectif qualificatif.</a:t>
            </a:r>
          </a:p>
        </p:txBody>
      </p:sp>
      <p:sp>
        <p:nvSpPr>
          <p:cNvPr id="39" name="AutoShape 14"/>
          <p:cNvSpPr>
            <a:spLocks noChangeArrowheads="1"/>
          </p:cNvSpPr>
          <p:nvPr/>
        </p:nvSpPr>
        <p:spPr bwMode="auto">
          <a:xfrm>
            <a:off x="5742645" y="6156895"/>
            <a:ext cx="4284541" cy="277812"/>
          </a:xfrm>
          <a:prstGeom prst="roundRect">
            <a:avLst>
              <a:gd name="adj" fmla="val 36366"/>
            </a:avLst>
          </a:prstGeom>
          <a:solidFill>
            <a:srgbClr val="DCE6F2"/>
          </a:solidFill>
          <a:ln w="19050" cap="rnd" algn="in">
            <a:solidFill>
              <a:srgbClr val="3B618E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 smtClean="0">
                <a:latin typeface="Fineliner Script" pitchFamily="50" charset="0"/>
                <a:cs typeface="Arial" pitchFamily="34" charset="0"/>
              </a:rPr>
              <a:t>Les mots ou groupes de mots soulignés sont-ils des expansions du nom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AutoShape 15"/>
          <p:cNvSpPr>
            <a:spLocks noChangeArrowheads="1"/>
          </p:cNvSpPr>
          <p:nvPr/>
        </p:nvSpPr>
        <p:spPr bwMode="auto">
          <a:xfrm>
            <a:off x="5741056" y="4816482"/>
            <a:ext cx="1136650" cy="296863"/>
          </a:xfrm>
          <a:prstGeom prst="roundRect">
            <a:avLst>
              <a:gd name="adj" fmla="val 50000"/>
            </a:avLst>
          </a:prstGeom>
          <a:solidFill>
            <a:srgbClr val="DCE6F2"/>
          </a:solidFill>
          <a:ln w="19050" cap="rnd" algn="in">
            <a:solidFill>
              <a:srgbClr val="3B618E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Vrai ou faux 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5536981" y="6481870"/>
            <a:ext cx="48272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Tx/>
              <a:buAutoNum type="arabicPeriod" startAt="5"/>
            </a:pPr>
            <a:r>
              <a:rPr lang="fr-FR" sz="1000" dirty="0">
                <a:latin typeface="Short Stack" panose="02010500040000000007" pitchFamily="2" charset="0"/>
              </a:rPr>
              <a:t>Elisa était </a:t>
            </a:r>
            <a:r>
              <a:rPr lang="fr-FR" sz="1000" u="sng" dirty="0">
                <a:latin typeface="Short Stack" panose="02010500040000000007" pitchFamily="2" charset="0"/>
              </a:rPr>
              <a:t>studieuse</a:t>
            </a:r>
            <a:r>
              <a:rPr lang="fr-FR" sz="1000" dirty="0">
                <a:latin typeface="Short Stack" panose="02010500040000000007" pitchFamily="2" charset="0"/>
              </a:rPr>
              <a:t>.</a:t>
            </a:r>
          </a:p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Le coude est une articulation </a:t>
            </a:r>
            <a:r>
              <a:rPr lang="fr-FR" sz="1000" u="sng" dirty="0" smtClean="0">
                <a:latin typeface="Short Stack" panose="02010500040000000007" pitchFamily="2" charset="0"/>
              </a:rPr>
              <a:t>du bras</a:t>
            </a:r>
            <a:r>
              <a:rPr lang="fr-FR" sz="1000" dirty="0" smtClean="0">
                <a:latin typeface="Short Stack" panose="02010500040000000007" pitchFamily="2" charset="0"/>
              </a:rPr>
              <a:t>.</a:t>
            </a:r>
          </a:p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Le funambule est un acrobate </a:t>
            </a:r>
            <a:r>
              <a:rPr lang="fr-FR" sz="1000" u="sng" dirty="0" smtClean="0">
                <a:latin typeface="Short Stack" panose="02010500040000000007" pitchFamily="2" charset="0"/>
              </a:rPr>
              <a:t>qui danse sur un corde</a:t>
            </a:r>
            <a:r>
              <a:rPr lang="fr-FR" sz="1000" dirty="0" smtClean="0">
                <a:latin typeface="Short Stack" panose="02010500040000000007" pitchFamily="2" charset="0"/>
              </a:rPr>
              <a:t>.</a:t>
            </a:r>
          </a:p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De </a:t>
            </a:r>
            <a:r>
              <a:rPr lang="fr-FR" sz="1000" u="sng" dirty="0" smtClean="0">
                <a:latin typeface="Short Stack" panose="02010500040000000007" pitchFamily="2" charset="0"/>
              </a:rPr>
              <a:t>nombreuses</a:t>
            </a:r>
            <a:r>
              <a:rPr lang="fr-FR" sz="1000" dirty="0" smtClean="0">
                <a:latin typeface="Short Stack" panose="02010500040000000007" pitchFamily="2" charset="0"/>
              </a:rPr>
              <a:t> sculptures sont exposées au musée.</a:t>
            </a:r>
          </a:p>
        </p:txBody>
      </p:sp>
      <p:sp>
        <p:nvSpPr>
          <p:cNvPr id="42" name="Rectangle 41"/>
          <p:cNvSpPr/>
          <p:nvPr/>
        </p:nvSpPr>
        <p:spPr>
          <a:xfrm rot="10800000">
            <a:off x="5665382" y="7042476"/>
            <a:ext cx="47397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1. Vrai   2. vrai   3. faux    4. faux    5. non    6. oui    7. oui    8. oui </a:t>
            </a:r>
          </a:p>
          <a:p>
            <a:endParaRPr lang="fr-FR" sz="800" dirty="0"/>
          </a:p>
        </p:txBody>
      </p:sp>
      <p:cxnSp>
        <p:nvCxnSpPr>
          <p:cNvPr id="44" name="Connecteur droit avec flèche 43"/>
          <p:cNvCxnSpPr/>
          <p:nvPr/>
        </p:nvCxnSpPr>
        <p:spPr>
          <a:xfrm flipH="1">
            <a:off x="3978548" y="1281257"/>
            <a:ext cx="376272" cy="481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4303733" y="1142757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latin typeface="Short Stack" panose="02010500040000000007" pitchFamily="2" charset="0"/>
              </a:rPr>
              <a:t>PSR</a:t>
            </a:r>
            <a:endParaRPr lang="fr-FR" sz="1200" dirty="0">
              <a:latin typeface="Short Stack" panose="02010500040000000007" pitchFamily="2" charset="0"/>
            </a:endParaRPr>
          </a:p>
        </p:txBody>
      </p:sp>
      <p:sp>
        <p:nvSpPr>
          <p:cNvPr id="46" name="Rectangle à coins arrondis 45"/>
          <p:cNvSpPr/>
          <p:nvPr/>
        </p:nvSpPr>
        <p:spPr>
          <a:xfrm>
            <a:off x="426064" y="2341451"/>
            <a:ext cx="4470064" cy="863116"/>
          </a:xfrm>
          <a:prstGeom prst="roundRect">
            <a:avLst>
              <a:gd name="adj" fmla="val 16250"/>
            </a:avLst>
          </a:prstGeom>
          <a:solidFill>
            <a:schemeClr val="bg1"/>
          </a:solidFill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ZoneTexte 47"/>
          <p:cNvSpPr txBox="1"/>
          <p:nvPr/>
        </p:nvSpPr>
        <p:spPr>
          <a:xfrm>
            <a:off x="454237" y="2386789"/>
            <a:ext cx="444189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  La PSR </a:t>
            </a:r>
            <a:r>
              <a:rPr lang="fr-FR" sz="1000" dirty="0" smtClean="0">
                <a:latin typeface="Short Stack" panose="02010500040000000007" pitchFamily="2" charset="0"/>
              </a:rPr>
              <a:t>est une ________________ du nom qu’elle précède. On appelle ce nom l’__________________ . </a:t>
            </a:r>
            <a:r>
              <a:rPr lang="fr-FR" sz="1000" spc="-70" dirty="0" smtClean="0">
                <a:latin typeface="Short Stack" panose="02010500040000000007" pitchFamily="2" charset="0"/>
              </a:rPr>
              <a:t>Elle a donc comme </a:t>
            </a:r>
            <a:r>
              <a:rPr lang="fr-FR" sz="1000" dirty="0" smtClean="0">
                <a:latin typeface="Short Stack" panose="02010500040000000007" pitchFamily="2" charset="0"/>
              </a:rPr>
              <a:t>fonction _________________ ____  ____________________ . </a:t>
            </a:r>
          </a:p>
        </p:txBody>
      </p:sp>
      <p:sp>
        <p:nvSpPr>
          <p:cNvPr id="50" name="Rectangle à coins arrondis 49"/>
          <p:cNvSpPr/>
          <p:nvPr/>
        </p:nvSpPr>
        <p:spPr>
          <a:xfrm>
            <a:off x="2135512" y="1260040"/>
            <a:ext cx="542973" cy="225777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1" name="Connecteur droit avec flèche 50"/>
          <p:cNvCxnSpPr/>
          <p:nvPr/>
        </p:nvCxnSpPr>
        <p:spPr>
          <a:xfrm>
            <a:off x="1697903" y="1170404"/>
            <a:ext cx="437609" cy="712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ZoneTexte 51"/>
          <p:cNvSpPr txBox="1"/>
          <p:nvPr/>
        </p:nvSpPr>
        <p:spPr>
          <a:xfrm>
            <a:off x="309065" y="1004242"/>
            <a:ext cx="1478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latin typeface="Mrs Chocolat" pitchFamily="2" charset="0"/>
              </a:rPr>
              <a:t>n</a:t>
            </a:r>
            <a:r>
              <a:rPr lang="fr-FR" sz="1000" dirty="0" smtClean="0">
                <a:latin typeface="Mrs Chocolat" pitchFamily="2" charset="0"/>
              </a:rPr>
              <a:t>om ou antécédent</a:t>
            </a:r>
            <a:endParaRPr lang="fr-FR" sz="1000" dirty="0">
              <a:latin typeface="Mrs Chocolat" pitchFamily="2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859459" y="1519318"/>
            <a:ext cx="38504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1100" dirty="0">
                <a:solidFill>
                  <a:prstClr val="black"/>
                </a:solidFill>
                <a:latin typeface="Short Stack" panose="02010500040000000007" pitchFamily="2" charset="0"/>
              </a:rPr>
              <a:t>GN</a:t>
            </a:r>
            <a:endParaRPr lang="fr-FR" sz="1200" dirty="0">
              <a:solidFill>
                <a:prstClr val="black"/>
              </a:solidFill>
              <a:latin typeface="Short Stack" panose="02010500040000000007" pitchFamily="2" charset="0"/>
            </a:endParaRPr>
          </a:p>
        </p:txBody>
      </p:sp>
      <p:sp>
        <p:nvSpPr>
          <p:cNvPr id="54" name="Rectangle à coins arrondis 53"/>
          <p:cNvSpPr/>
          <p:nvPr/>
        </p:nvSpPr>
        <p:spPr>
          <a:xfrm>
            <a:off x="409773" y="3394693"/>
            <a:ext cx="4470064" cy="962002"/>
          </a:xfrm>
          <a:prstGeom prst="roundRect">
            <a:avLst>
              <a:gd name="adj" fmla="val 16250"/>
            </a:avLst>
          </a:prstGeom>
          <a:solidFill>
            <a:schemeClr val="bg1"/>
          </a:solidFill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Parenthèse fermante 54"/>
          <p:cNvSpPr/>
          <p:nvPr/>
        </p:nvSpPr>
        <p:spPr>
          <a:xfrm rot="16200000" flipH="1">
            <a:off x="2996473" y="524166"/>
            <a:ext cx="111014" cy="1935145"/>
          </a:xfrm>
          <a:prstGeom prst="rightBracket">
            <a:avLst>
              <a:gd name="adj" fmla="val 102128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/>
          <p:cNvSpPr txBox="1"/>
          <p:nvPr/>
        </p:nvSpPr>
        <p:spPr>
          <a:xfrm>
            <a:off x="369771" y="3394693"/>
            <a:ext cx="45448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    La PSR </a:t>
            </a:r>
            <a:r>
              <a:rPr lang="fr-FR" sz="1000" spc="-80" dirty="0" smtClean="0">
                <a:latin typeface="Short Stack" panose="02010500040000000007" pitchFamily="2" charset="0"/>
              </a:rPr>
              <a:t>commence</a:t>
            </a:r>
            <a:r>
              <a:rPr lang="fr-FR" sz="1000" dirty="0" smtClean="0">
                <a:latin typeface="Short Stack" panose="02010500040000000007" pitchFamily="2" charset="0"/>
              </a:rPr>
              <a:t> par un ______________ ______________</a:t>
            </a:r>
            <a:r>
              <a:rPr lang="fr-FR" sz="1000" dirty="0">
                <a:latin typeface="Short Stack" panose="02010500040000000007" pitchFamily="2" charset="0"/>
              </a:rPr>
              <a:t> </a:t>
            </a:r>
            <a:r>
              <a:rPr lang="fr-FR" sz="1000" dirty="0" smtClean="0">
                <a:latin typeface="Short Stack" panose="02010500040000000007" pitchFamily="2" charset="0"/>
              </a:rPr>
              <a:t>:</a:t>
            </a:r>
          </a:p>
          <a:p>
            <a:pPr lvl="0" algn="ctr"/>
            <a:r>
              <a:rPr lang="fr-FR" sz="1100" dirty="0">
                <a:latin typeface="Mrs Chocolat" pitchFamily="2" charset="0"/>
              </a:rPr>
              <a:t>q</a:t>
            </a:r>
            <a:r>
              <a:rPr lang="fr-FR" sz="1100" dirty="0" smtClean="0">
                <a:latin typeface="Mrs Chocolat" pitchFamily="2" charset="0"/>
              </a:rPr>
              <a:t>ui, que, dont, où, auquel, duquel, lequel.</a:t>
            </a:r>
          </a:p>
          <a:p>
            <a:pPr lvl="0" algn="ctr">
              <a:lnSpc>
                <a:spcPct val="150000"/>
              </a:lnSpc>
            </a:pPr>
            <a:r>
              <a:rPr lang="fr-FR" sz="1000" dirty="0" smtClean="0">
                <a:latin typeface="Short Stack" panose="02010500040000000007" pitchFamily="2" charset="0"/>
              </a:rPr>
              <a:t>Il ne faut pas le confondre avec le mot __________________ qui introduit une phrase interrogative.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75742" y="1794334"/>
            <a:ext cx="4320413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La PSR fait partie du _____________ __________________</a:t>
            </a:r>
          </a:p>
        </p:txBody>
      </p:sp>
      <p:sp>
        <p:nvSpPr>
          <p:cNvPr id="60" name="Rectangle à coins arrondis 59"/>
          <p:cNvSpPr/>
          <p:nvPr/>
        </p:nvSpPr>
        <p:spPr>
          <a:xfrm>
            <a:off x="7794972" y="2052440"/>
            <a:ext cx="2521722" cy="936103"/>
          </a:xfrm>
          <a:prstGeom prst="roundRect">
            <a:avLst>
              <a:gd name="adj" fmla="val 13990"/>
            </a:avLst>
          </a:prstGeom>
          <a:noFill/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60"/>
          <p:cNvSpPr/>
          <p:nvPr/>
        </p:nvSpPr>
        <p:spPr>
          <a:xfrm>
            <a:off x="7812765" y="2078495"/>
            <a:ext cx="2521724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Aft>
                <a:spcPts val="600"/>
              </a:spcAft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un _____________ ____________ ___________________ (GNP) :</a:t>
            </a:r>
          </a:p>
          <a:p>
            <a:pPr algn="ctr">
              <a:spcAft>
                <a:spcPts val="600"/>
              </a:spcAft>
            </a:pPr>
            <a:r>
              <a:rPr lang="fr-FR" sz="1400" dirty="0">
                <a:solidFill>
                  <a:prstClr val="black"/>
                </a:solidFill>
                <a:latin typeface="Amandine" pitchFamily="2" charset="0"/>
              </a:rPr>
              <a:t>u</a:t>
            </a:r>
            <a:r>
              <a:rPr lang="fr-FR" sz="1400" dirty="0" smtClean="0">
                <a:solidFill>
                  <a:prstClr val="black"/>
                </a:solidFill>
                <a:latin typeface="Amandine" pitchFamily="2" charset="0"/>
              </a:rPr>
              <a:t>n roman </a:t>
            </a:r>
            <a:r>
              <a:rPr lang="fr-FR" sz="1400" u="sng" dirty="0" smtClean="0">
                <a:solidFill>
                  <a:prstClr val="black"/>
                </a:solidFill>
                <a:latin typeface="Amandine" pitchFamily="2" charset="0"/>
              </a:rPr>
              <a:t>d’aventures</a:t>
            </a:r>
            <a:endParaRPr lang="fr-FR" sz="1400" u="sng" dirty="0">
              <a:solidFill>
                <a:prstClr val="black"/>
              </a:solidFill>
              <a:latin typeface="Amandine" pitchFamily="2" charset="0"/>
            </a:endParaRPr>
          </a:p>
        </p:txBody>
      </p:sp>
      <p:sp>
        <p:nvSpPr>
          <p:cNvPr id="62" name="Rectangle à coins arrondis 61"/>
          <p:cNvSpPr/>
          <p:nvPr/>
        </p:nvSpPr>
        <p:spPr>
          <a:xfrm>
            <a:off x="5728009" y="3123297"/>
            <a:ext cx="2084756" cy="1089382"/>
          </a:xfrm>
          <a:prstGeom prst="roundRect">
            <a:avLst>
              <a:gd name="adj" fmla="val 13990"/>
            </a:avLst>
          </a:prstGeom>
          <a:noFill/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62"/>
          <p:cNvSpPr/>
          <p:nvPr/>
        </p:nvSpPr>
        <p:spPr>
          <a:xfrm>
            <a:off x="5665382" y="3135461"/>
            <a:ext cx="22095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Aft>
                <a:spcPts val="600"/>
              </a:spcAft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une _________________ __________________</a:t>
            </a:r>
          </a:p>
          <a:p>
            <a:pPr lvl="0" algn="ctr">
              <a:spcAft>
                <a:spcPts val="600"/>
              </a:spcAft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_____________ (PSR) :</a:t>
            </a:r>
          </a:p>
          <a:p>
            <a:pPr algn="ctr">
              <a:spcAft>
                <a:spcPts val="600"/>
              </a:spcAft>
            </a:pPr>
            <a:r>
              <a:rPr lang="fr-FR" sz="1400" dirty="0" smtClean="0">
                <a:solidFill>
                  <a:prstClr val="black"/>
                </a:solidFill>
                <a:latin typeface="Amandine" pitchFamily="2" charset="0"/>
              </a:rPr>
              <a:t>L’homme </a:t>
            </a:r>
            <a:r>
              <a:rPr lang="fr-FR" sz="1400" u="sng" dirty="0" smtClean="0">
                <a:solidFill>
                  <a:prstClr val="black"/>
                </a:solidFill>
                <a:latin typeface="Amandine" pitchFamily="2" charset="0"/>
              </a:rPr>
              <a:t>que je vois</a:t>
            </a:r>
            <a:r>
              <a:rPr lang="fr-FR" sz="1400" dirty="0" smtClean="0">
                <a:solidFill>
                  <a:prstClr val="black"/>
                </a:solidFill>
                <a:latin typeface="Amandine" pitchFamily="2" charset="0"/>
              </a:rPr>
              <a:t> crie.</a:t>
            </a:r>
            <a:endParaRPr lang="fr-FR" sz="1400" u="sng" dirty="0">
              <a:solidFill>
                <a:prstClr val="black"/>
              </a:solidFill>
              <a:latin typeface="Amandine" pitchFamily="2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998481" y="3060551"/>
            <a:ext cx="2406649" cy="1304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05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Ces expansions ont des ______________ différentes :</a:t>
            </a:r>
          </a:p>
          <a:p>
            <a:pPr>
              <a:lnSpc>
                <a:spcPct val="150000"/>
              </a:lnSpc>
            </a:pPr>
            <a:r>
              <a:rPr lang="fr-FR" sz="105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- L’AQ est _______________</a:t>
            </a:r>
          </a:p>
          <a:p>
            <a:pPr>
              <a:lnSpc>
                <a:spcPct val="150000"/>
              </a:lnSpc>
            </a:pPr>
            <a:r>
              <a:rPr lang="fr-FR" sz="105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- Le GNP est _______________</a:t>
            </a:r>
          </a:p>
          <a:p>
            <a:pPr>
              <a:lnSpc>
                <a:spcPct val="150000"/>
              </a:lnSpc>
            </a:pPr>
            <a:r>
              <a:rPr lang="fr-FR" sz="105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____  ________ (CDN)</a:t>
            </a:r>
          </a:p>
        </p:txBody>
      </p:sp>
      <p:pic>
        <p:nvPicPr>
          <p:cNvPr id="65" name="Image 6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915" y="6434707"/>
            <a:ext cx="250245" cy="996347"/>
          </a:xfrm>
          <a:prstGeom prst="rect">
            <a:avLst/>
          </a:prstGeom>
        </p:spPr>
      </p:pic>
      <p:pic>
        <p:nvPicPr>
          <p:cNvPr id="66" name="Image 6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154" y="6434707"/>
            <a:ext cx="250245" cy="99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731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11" y="97518"/>
            <a:ext cx="5062265" cy="4547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27" y="4682586"/>
            <a:ext cx="4896544" cy="2763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lumMod val="40000"/>
                <a:lumOff val="6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180" y="158786"/>
            <a:ext cx="4889500" cy="7633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7" name="ZoneTexte 6"/>
          <p:cNvSpPr txBox="1"/>
          <p:nvPr/>
        </p:nvSpPr>
        <p:spPr>
          <a:xfrm>
            <a:off x="6378538" y="272334"/>
            <a:ext cx="3945091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La fonction complément d’objet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5610530" y="985059"/>
            <a:ext cx="4866564" cy="3611150"/>
          </a:xfrm>
          <a:prstGeom prst="roundRect">
            <a:avLst>
              <a:gd name="adj" fmla="val 5840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sp>
        <p:nvSpPr>
          <p:cNvPr id="9" name="Larme 8"/>
          <p:cNvSpPr/>
          <p:nvPr/>
        </p:nvSpPr>
        <p:spPr>
          <a:xfrm>
            <a:off x="5835040" y="292713"/>
            <a:ext cx="519772" cy="452984"/>
          </a:xfrm>
          <a:prstGeom prst="teardrop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5835040" y="292712"/>
            <a:ext cx="547890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spc="114" dirty="0" smtClean="0">
                <a:ln w="180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G8</a:t>
            </a:r>
            <a:endParaRPr lang="fr-FR" sz="2300" spc="114" dirty="0">
              <a:ln w="18000">
                <a:solidFill>
                  <a:schemeClr val="accent1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8951505" y="4596209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5689193" y="5246890"/>
            <a:ext cx="4765675" cy="910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Les compléments d’objet</a:t>
            </a:r>
            <a:r>
              <a:rPr kumimoji="0" lang="fr-FR" altLang="fr-FR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 ne peuvent pas être déplacés.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Le COI est construit avec une préposition.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Le COI placé après un autre CO est appelé COS.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Les GN compléments d’objet ne peuvent pas être remplacés par un pronom.</a:t>
            </a:r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5589180" y="4816482"/>
            <a:ext cx="4887913" cy="2564548"/>
          </a:xfrm>
          <a:prstGeom prst="roundRect">
            <a:avLst>
              <a:gd name="adj" fmla="val 5106"/>
            </a:avLst>
          </a:prstGeom>
          <a:noFill/>
          <a:ln w="28575" algn="in">
            <a:solidFill>
              <a:srgbClr val="3B61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>
            <a:off x="5816194" y="6132050"/>
            <a:ext cx="2050786" cy="277812"/>
          </a:xfrm>
          <a:prstGeom prst="roundRect">
            <a:avLst>
              <a:gd name="adj" fmla="val 36366"/>
            </a:avLst>
          </a:prstGeom>
          <a:solidFill>
            <a:srgbClr val="DCE6F2"/>
          </a:solidFill>
          <a:ln w="19050" cap="rnd" algn="in">
            <a:solidFill>
              <a:srgbClr val="3B618E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 smtClean="0">
                <a:latin typeface="Fineliner Script" pitchFamily="50" charset="0"/>
                <a:cs typeface="Arial" pitchFamily="34" charset="0"/>
              </a:rPr>
              <a:t>Tous les CO sont-ils soulignés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utoShape 15"/>
          <p:cNvSpPr>
            <a:spLocks noChangeArrowheads="1"/>
          </p:cNvSpPr>
          <p:nvPr/>
        </p:nvSpPr>
        <p:spPr bwMode="auto">
          <a:xfrm>
            <a:off x="5814605" y="4946853"/>
            <a:ext cx="1136650" cy="296863"/>
          </a:xfrm>
          <a:prstGeom prst="roundRect">
            <a:avLst>
              <a:gd name="adj" fmla="val 50000"/>
            </a:avLst>
          </a:prstGeom>
          <a:solidFill>
            <a:srgbClr val="DCE6F2"/>
          </a:solidFill>
          <a:ln w="19050" cap="rnd" algn="in">
            <a:solidFill>
              <a:srgbClr val="3B618E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Vrai ou faux 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93" y="4644727"/>
            <a:ext cx="1828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7364005" y="4723016"/>
            <a:ext cx="15668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129" y="693606"/>
            <a:ext cx="720147" cy="505755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9848114" y="780796"/>
            <a:ext cx="614606" cy="351546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600" dirty="0">
                <a:solidFill>
                  <a:prstClr val="black"/>
                </a:solidFill>
                <a:latin typeface="Waltograph" pitchFamily="66" charset="0"/>
              </a:rPr>
              <a:t>CM2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5610530" y="6409862"/>
            <a:ext cx="48272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Marie attend impatiemment </a:t>
            </a:r>
            <a:r>
              <a:rPr lang="fr-FR" sz="1000" u="sng" dirty="0" smtClean="0">
                <a:latin typeface="Short Stack" panose="02010500040000000007" pitchFamily="2" charset="0"/>
              </a:rPr>
              <a:t>ta lettre</a:t>
            </a:r>
            <a:r>
              <a:rPr lang="fr-FR" sz="1000" dirty="0" smtClean="0">
                <a:latin typeface="Short Stack" panose="02010500040000000007" pitchFamily="2" charset="0"/>
              </a:rPr>
              <a:t>.</a:t>
            </a:r>
          </a:p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Les maîtresses parlent </a:t>
            </a:r>
            <a:r>
              <a:rPr lang="fr-FR" sz="1000" u="sng" dirty="0" smtClean="0">
                <a:latin typeface="Short Stack" panose="02010500040000000007" pitchFamily="2" charset="0"/>
              </a:rPr>
              <a:t>de leurs élèves</a:t>
            </a:r>
            <a:r>
              <a:rPr lang="fr-FR" sz="1000" dirty="0" smtClean="0">
                <a:latin typeface="Short Stack" panose="02010500040000000007" pitchFamily="2" charset="0"/>
              </a:rPr>
              <a:t>.</a:t>
            </a:r>
          </a:p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Le président du club remet une coupe </a:t>
            </a:r>
            <a:r>
              <a:rPr lang="fr-FR" sz="1000" u="sng" dirty="0" smtClean="0">
                <a:latin typeface="Short Stack" panose="02010500040000000007" pitchFamily="2" charset="0"/>
              </a:rPr>
              <a:t>à son équipe.</a:t>
            </a:r>
            <a:endParaRPr lang="fr-FR" sz="1000" dirty="0" smtClean="0">
              <a:latin typeface="Short Stack" panose="02010500040000000007" pitchFamily="2" charset="0"/>
            </a:endParaRPr>
          </a:p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Ma mère raconte </a:t>
            </a:r>
            <a:r>
              <a:rPr lang="fr-FR" sz="1000" u="sng" dirty="0" smtClean="0">
                <a:latin typeface="Short Stack" panose="02010500040000000007" pitchFamily="2" charset="0"/>
              </a:rPr>
              <a:t>une histoire</a:t>
            </a:r>
            <a:r>
              <a:rPr lang="fr-FR" sz="1000" dirty="0" smtClean="0">
                <a:latin typeface="Short Stack" panose="02010500040000000007" pitchFamily="2" charset="0"/>
              </a:rPr>
              <a:t> à ma petite sœur.</a:t>
            </a:r>
          </a:p>
        </p:txBody>
      </p:sp>
      <p:sp>
        <p:nvSpPr>
          <p:cNvPr id="21" name="Rectangle 20"/>
          <p:cNvSpPr/>
          <p:nvPr/>
        </p:nvSpPr>
        <p:spPr>
          <a:xfrm rot="10800000">
            <a:off x="5738931" y="7042476"/>
            <a:ext cx="47397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1. Vrai   2. vrai   3. vrai    4. faux    5. oui    6. oui    7. non    8. non</a:t>
            </a:r>
          </a:p>
          <a:p>
            <a:endParaRPr lang="fr-FR" sz="800" dirty="0"/>
          </a:p>
        </p:txBody>
      </p:sp>
      <p:sp>
        <p:nvSpPr>
          <p:cNvPr id="22" name="Rectangle à coins arrondis 21"/>
          <p:cNvSpPr/>
          <p:nvPr/>
        </p:nvSpPr>
        <p:spPr>
          <a:xfrm>
            <a:off x="5706740" y="1332359"/>
            <a:ext cx="1481053" cy="1819723"/>
          </a:xfrm>
          <a:prstGeom prst="roundRect">
            <a:avLst>
              <a:gd name="adj" fmla="val 11748"/>
            </a:avLst>
          </a:prstGeom>
          <a:solidFill>
            <a:schemeClr val="bg1"/>
          </a:solidFill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5734913" y="1332359"/>
            <a:ext cx="145288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Le complément d’objet __________ (COD) </a:t>
            </a:r>
          </a:p>
          <a:p>
            <a:pPr lvl="0" algn="ctr"/>
            <a:endParaRPr lang="fr-FR" sz="800" dirty="0">
              <a:solidFill>
                <a:prstClr val="black"/>
              </a:solidFill>
              <a:latin typeface="Short Stack" panose="02010500040000000007" pitchFamily="2" charset="0"/>
            </a:endParaRPr>
          </a:p>
          <a:p>
            <a:pPr lvl="0" algn="ctr"/>
            <a:r>
              <a:rPr lang="fr-FR" sz="9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complète le verbe directement.         Il répond à la question </a:t>
            </a:r>
          </a:p>
          <a:p>
            <a:pPr lvl="0" algn="ctr"/>
            <a:r>
              <a:rPr lang="fr-FR" sz="9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« qui/quoi ? »</a:t>
            </a:r>
          </a:p>
        </p:txBody>
      </p:sp>
      <p:sp>
        <p:nvSpPr>
          <p:cNvPr id="24" name="Rectangle à coins arrondis 23"/>
          <p:cNvSpPr/>
          <p:nvPr/>
        </p:nvSpPr>
        <p:spPr>
          <a:xfrm>
            <a:off x="5818750" y="3340975"/>
            <a:ext cx="4470064" cy="1072021"/>
          </a:xfrm>
          <a:prstGeom prst="roundRect">
            <a:avLst>
              <a:gd name="adj" fmla="val 16250"/>
            </a:avLst>
          </a:prstGeom>
          <a:solidFill>
            <a:schemeClr val="bg1"/>
          </a:solidFill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5778748" y="3366874"/>
            <a:ext cx="454488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 Le CO peut-être de différentes natures :</a:t>
            </a:r>
          </a:p>
          <a:p>
            <a:pPr lvl="0">
              <a:lnSpc>
                <a:spcPct val="150000"/>
              </a:lnSpc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* ____________________ : </a:t>
            </a:r>
            <a:r>
              <a:rPr lang="fr-FR" sz="1050" dirty="0" smtClean="0">
                <a:solidFill>
                  <a:prstClr val="black"/>
                </a:solidFill>
                <a:latin typeface="Mrs Chocolat" pitchFamily="2" charset="0"/>
              </a:rPr>
              <a:t>Elle remercie </a:t>
            </a:r>
            <a:r>
              <a:rPr lang="fr-FR" sz="1050" u="sng" dirty="0" smtClean="0">
                <a:solidFill>
                  <a:prstClr val="black"/>
                </a:solidFill>
                <a:latin typeface="Mrs Chocolat" pitchFamily="2" charset="0"/>
              </a:rPr>
              <a:t>Clément</a:t>
            </a:r>
            <a:r>
              <a:rPr lang="fr-FR" sz="1050" dirty="0" smtClean="0">
                <a:solidFill>
                  <a:prstClr val="black"/>
                </a:solidFill>
                <a:latin typeface="Mrs Chocolat" pitchFamily="2" charset="0"/>
              </a:rPr>
              <a:t>.</a:t>
            </a:r>
            <a:endParaRPr lang="fr-FR" sz="1000" dirty="0" smtClean="0">
              <a:solidFill>
                <a:prstClr val="black"/>
              </a:solidFill>
              <a:latin typeface="Mrs Chocolat" pitchFamily="2" charset="0"/>
            </a:endParaRPr>
          </a:p>
          <a:p>
            <a:pPr lvl="0">
              <a:lnSpc>
                <a:spcPct val="150000"/>
              </a:lnSpc>
            </a:pPr>
            <a:r>
              <a:rPr lang="fr-FR" sz="1000" dirty="0" smtClean="0">
                <a:latin typeface="Short Stack" panose="02010500040000000007" pitchFamily="2" charset="0"/>
              </a:rPr>
              <a:t>* ________________________ : </a:t>
            </a:r>
            <a:r>
              <a:rPr lang="fr-FR" sz="1050" dirty="0" smtClean="0">
                <a:latin typeface="Mrs Chocolat" pitchFamily="2" charset="0"/>
              </a:rPr>
              <a:t>Il se souvient </a:t>
            </a:r>
            <a:r>
              <a:rPr lang="fr-FR" sz="1050" u="sng" dirty="0" smtClean="0">
                <a:latin typeface="Mrs Chocolat" pitchFamily="2" charset="0"/>
              </a:rPr>
              <a:t>de ses vacances.</a:t>
            </a:r>
            <a:endParaRPr lang="fr-FR" sz="1000" dirty="0" smtClean="0">
              <a:latin typeface="Mrs Chocolat" pitchFamily="2" charset="0"/>
            </a:endParaRPr>
          </a:p>
          <a:p>
            <a:pPr lvl="0">
              <a:lnSpc>
                <a:spcPct val="150000"/>
              </a:lnSpc>
            </a:pPr>
            <a:r>
              <a:rPr lang="fr-FR" sz="1000" dirty="0" smtClean="0">
                <a:latin typeface="Short Stack" panose="02010500040000000007" pitchFamily="2" charset="0"/>
              </a:rPr>
              <a:t>* ____________________________ : </a:t>
            </a:r>
            <a:r>
              <a:rPr lang="fr-FR" sz="1100" dirty="0" smtClean="0">
                <a:latin typeface="Mrs Chocolat" pitchFamily="2" charset="0"/>
              </a:rPr>
              <a:t>Je </a:t>
            </a:r>
            <a:r>
              <a:rPr lang="fr-FR" sz="1100" u="sng" dirty="0" smtClean="0">
                <a:latin typeface="Mrs Chocolat" pitchFamily="2" charset="0"/>
              </a:rPr>
              <a:t>le</a:t>
            </a:r>
            <a:r>
              <a:rPr lang="fr-FR" sz="1100" dirty="0" smtClean="0">
                <a:latin typeface="Mrs Chocolat" pitchFamily="2" charset="0"/>
              </a:rPr>
              <a:t> </a:t>
            </a:r>
            <a:r>
              <a:rPr lang="fr-FR" sz="1100" u="sng" dirty="0" smtClean="0">
                <a:latin typeface="Mrs Chocolat" pitchFamily="2" charset="0"/>
              </a:rPr>
              <a:t>lui</a:t>
            </a:r>
            <a:r>
              <a:rPr lang="fr-FR" sz="1100" dirty="0" smtClean="0">
                <a:latin typeface="Mrs Chocolat" pitchFamily="2" charset="0"/>
              </a:rPr>
              <a:t> ai demandé</a:t>
            </a:r>
            <a:endParaRPr lang="fr-FR" sz="1050" dirty="0" smtClean="0">
              <a:latin typeface="Mrs Chocolat" pitchFamily="2" charset="0"/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7347210" y="1332360"/>
            <a:ext cx="1440160" cy="1819722"/>
          </a:xfrm>
          <a:prstGeom prst="roundRect">
            <a:avLst>
              <a:gd name="adj" fmla="val 12282"/>
            </a:avLst>
          </a:prstGeom>
          <a:solidFill>
            <a:schemeClr val="bg1"/>
          </a:solidFill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7320167" y="1332359"/>
            <a:ext cx="150372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Le complément d’objet ___________ (COI)</a:t>
            </a:r>
          </a:p>
          <a:p>
            <a:pPr lvl="0" algn="ctr"/>
            <a:endParaRPr lang="fr-FR" sz="700" dirty="0" smtClean="0">
              <a:solidFill>
                <a:prstClr val="black"/>
              </a:solidFill>
              <a:latin typeface="Short Stack" panose="02010500040000000007" pitchFamily="2" charset="0"/>
            </a:endParaRPr>
          </a:p>
          <a:p>
            <a:pPr lvl="0" algn="ctr"/>
            <a:r>
              <a:rPr lang="fr-FR" sz="9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construit avec une préposition (à, de, par…). Il répond à la question </a:t>
            </a:r>
          </a:p>
          <a:p>
            <a:pPr lvl="0" algn="ctr"/>
            <a:r>
              <a:rPr lang="fr-FR" sz="9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« à qui/à quoi ? »</a:t>
            </a:r>
            <a:endParaRPr lang="fr-FR" sz="1050" dirty="0" smtClean="0">
              <a:latin typeface="Mrs Chocolat" pitchFamily="2" charset="0"/>
            </a:endParaRPr>
          </a:p>
        </p:txBody>
      </p:sp>
      <p:sp>
        <p:nvSpPr>
          <p:cNvPr id="28" name="Rectangle à coins arrondis 27"/>
          <p:cNvSpPr/>
          <p:nvPr/>
        </p:nvSpPr>
        <p:spPr>
          <a:xfrm>
            <a:off x="8931386" y="1332360"/>
            <a:ext cx="1490714" cy="1815880"/>
          </a:xfrm>
          <a:prstGeom prst="roundRect">
            <a:avLst>
              <a:gd name="adj" fmla="val 16250"/>
            </a:avLst>
          </a:prstGeom>
          <a:solidFill>
            <a:schemeClr val="bg1"/>
          </a:solidFill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8930868" y="1332359"/>
            <a:ext cx="149123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Le complément d’objet ___________(COS) </a:t>
            </a:r>
          </a:p>
          <a:p>
            <a:pPr lvl="0" algn="ctr"/>
            <a:endParaRPr lang="fr-FR" sz="300" dirty="0" smtClean="0">
              <a:solidFill>
                <a:prstClr val="black"/>
              </a:solidFill>
              <a:latin typeface="Short Stack" panose="02010500040000000007" pitchFamily="2" charset="0"/>
            </a:endParaRPr>
          </a:p>
          <a:p>
            <a:pPr lvl="0" algn="ctr"/>
            <a:r>
              <a:rPr lang="fr-FR" sz="9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Dans une phrase avec deux CO, le COI placé en 2</a:t>
            </a:r>
            <a:r>
              <a:rPr lang="fr-FR" sz="900" baseline="30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ème</a:t>
            </a:r>
            <a:r>
              <a:rPr lang="fr-FR" sz="9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 position s’appelle COS</a:t>
            </a:r>
            <a:endParaRPr lang="fr-FR" sz="1050" dirty="0" smtClean="0">
              <a:latin typeface="Mrs Chocolat" pitchFamily="2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5818750" y="1044327"/>
            <a:ext cx="38963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>
                <a:latin typeface="Short Stack" panose="02010500040000000007" pitchFamily="2" charset="0"/>
              </a:rPr>
              <a:t>On distingue 3 sortes de compléments d’objet :</a:t>
            </a:r>
            <a:endParaRPr lang="fr-FR" sz="1000" dirty="0">
              <a:latin typeface="Short Stack" panose="02010500040000000007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706740" y="2736584"/>
            <a:ext cx="148105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050" dirty="0" smtClean="0">
                <a:solidFill>
                  <a:prstClr val="black"/>
                </a:solidFill>
                <a:latin typeface="Mrs Chocolat" pitchFamily="2" charset="0"/>
              </a:rPr>
              <a:t>Le garagiste vérifie </a:t>
            </a:r>
            <a:r>
              <a:rPr lang="fr-FR" sz="1050" u="sng" dirty="0" smtClean="0">
                <a:solidFill>
                  <a:prstClr val="black"/>
                </a:solidFill>
                <a:latin typeface="Mrs Chocolat" pitchFamily="2" charset="0"/>
              </a:rPr>
              <a:t>le niveau d’huile</a:t>
            </a:r>
            <a:endParaRPr lang="fr-FR" sz="1000" u="sng" dirty="0">
              <a:solidFill>
                <a:prstClr val="black"/>
              </a:solidFill>
              <a:latin typeface="Mrs Chocolat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283645" y="2736584"/>
            <a:ext cx="148105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050" dirty="0" smtClean="0">
                <a:solidFill>
                  <a:prstClr val="black"/>
                </a:solidFill>
                <a:latin typeface="Mrs Chocolat" pitchFamily="2" charset="0"/>
              </a:rPr>
              <a:t>Il s’adresse </a:t>
            </a:r>
            <a:r>
              <a:rPr lang="fr-FR" sz="1050" u="sng" dirty="0" smtClean="0">
                <a:solidFill>
                  <a:prstClr val="black"/>
                </a:solidFill>
                <a:latin typeface="Mrs Chocolat" pitchFamily="2" charset="0"/>
              </a:rPr>
              <a:t>à Clément</a:t>
            </a:r>
            <a:endParaRPr lang="fr-FR" sz="1000" u="sng" dirty="0">
              <a:solidFill>
                <a:prstClr val="black"/>
              </a:solidFill>
              <a:latin typeface="Mrs Chocolat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930868" y="2732742"/>
            <a:ext cx="148105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050" dirty="0" smtClean="0">
                <a:solidFill>
                  <a:prstClr val="black"/>
                </a:solidFill>
                <a:latin typeface="Mrs Chocolat" pitchFamily="2" charset="0"/>
              </a:rPr>
              <a:t>J’ai demandé </a:t>
            </a:r>
            <a:r>
              <a:rPr lang="fr-FR" sz="1050" u="dash" dirty="0" smtClean="0">
                <a:solidFill>
                  <a:prstClr val="black"/>
                </a:solidFill>
                <a:latin typeface="Mrs Chocolat" pitchFamily="2" charset="0"/>
              </a:rPr>
              <a:t>le code </a:t>
            </a:r>
            <a:r>
              <a:rPr lang="fr-FR" sz="1050" u="sng" dirty="0" smtClean="0">
                <a:solidFill>
                  <a:prstClr val="black"/>
                </a:solidFill>
                <a:latin typeface="Mrs Chocolat" pitchFamily="2" charset="0"/>
              </a:rPr>
              <a:t>à maman</a:t>
            </a:r>
            <a:endParaRPr lang="fr-FR" sz="1000" u="sng" dirty="0">
              <a:solidFill>
                <a:prstClr val="black"/>
              </a:solidFill>
              <a:latin typeface="Mrs Chocolat" pitchFamily="2" charset="0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826" y="6009051"/>
            <a:ext cx="250245" cy="996347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9917" y="5936533"/>
            <a:ext cx="250245" cy="99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84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lumMod val="40000"/>
                <a:lumOff val="6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80" y="158786"/>
            <a:ext cx="4889500" cy="7633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ZoneTexte 2"/>
          <p:cNvSpPr txBox="1"/>
          <p:nvPr/>
        </p:nvSpPr>
        <p:spPr>
          <a:xfrm>
            <a:off x="977938" y="272334"/>
            <a:ext cx="3945091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L’attribut du sujet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209930" y="985059"/>
            <a:ext cx="4866564" cy="3611150"/>
          </a:xfrm>
          <a:prstGeom prst="roundRect">
            <a:avLst>
              <a:gd name="adj" fmla="val 5840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sp>
        <p:nvSpPr>
          <p:cNvPr id="5" name="Larme 4"/>
          <p:cNvSpPr/>
          <p:nvPr/>
        </p:nvSpPr>
        <p:spPr>
          <a:xfrm>
            <a:off x="434440" y="292713"/>
            <a:ext cx="519772" cy="452984"/>
          </a:xfrm>
          <a:prstGeom prst="teardrop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434440" y="292712"/>
            <a:ext cx="547890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spc="114" dirty="0" smtClean="0">
                <a:ln w="180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G9</a:t>
            </a:r>
            <a:endParaRPr lang="fr-FR" sz="2300" spc="114" dirty="0">
              <a:ln w="18000">
                <a:solidFill>
                  <a:schemeClr val="accent1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550905" y="4596209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88593" y="5246890"/>
            <a:ext cx="4765675" cy="910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L’attribut du sujet est relié au sujet par un verbe d’état.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L’attribut du sujet est toujours un groupe nominal.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L’attribut du sujet peut être déplacé.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L’adjectif qualificatif attribut du sujet s’accorde en genre et en nombre avec son sujet.</a:t>
            </a:r>
          </a:p>
        </p:txBody>
      </p:sp>
      <p:sp>
        <p:nvSpPr>
          <p:cNvPr id="9" name="AutoShape 13"/>
          <p:cNvSpPr>
            <a:spLocks noChangeArrowheads="1"/>
          </p:cNvSpPr>
          <p:nvPr/>
        </p:nvSpPr>
        <p:spPr bwMode="auto">
          <a:xfrm>
            <a:off x="188580" y="4816482"/>
            <a:ext cx="4887913" cy="2564548"/>
          </a:xfrm>
          <a:prstGeom prst="roundRect">
            <a:avLst>
              <a:gd name="adj" fmla="val 5106"/>
            </a:avLst>
          </a:prstGeom>
          <a:noFill/>
          <a:ln w="28575" algn="in">
            <a:solidFill>
              <a:srgbClr val="3B61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4"/>
          <p:cNvSpPr>
            <a:spLocks noChangeArrowheads="1"/>
          </p:cNvSpPr>
          <p:nvPr/>
        </p:nvSpPr>
        <p:spPr bwMode="auto">
          <a:xfrm>
            <a:off x="415594" y="6132050"/>
            <a:ext cx="3404642" cy="277812"/>
          </a:xfrm>
          <a:prstGeom prst="roundRect">
            <a:avLst>
              <a:gd name="adj" fmla="val 36366"/>
            </a:avLst>
          </a:prstGeom>
          <a:solidFill>
            <a:srgbClr val="DCE6F2"/>
          </a:solidFill>
          <a:ln w="19050" cap="rnd" algn="in">
            <a:solidFill>
              <a:srgbClr val="3B618E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 smtClean="0">
                <a:latin typeface="Fineliner Script" pitchFamily="50" charset="0"/>
                <a:cs typeface="Arial" pitchFamily="34" charset="0"/>
              </a:rPr>
              <a:t>Les mots soulignés sont-ils des attributs du sujet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>
            <a:off x="414005" y="4946853"/>
            <a:ext cx="1136650" cy="296863"/>
          </a:xfrm>
          <a:prstGeom prst="roundRect">
            <a:avLst>
              <a:gd name="adj" fmla="val 50000"/>
            </a:avLst>
          </a:prstGeom>
          <a:solidFill>
            <a:srgbClr val="DCE6F2"/>
          </a:solidFill>
          <a:ln w="19050" cap="rnd" algn="in">
            <a:solidFill>
              <a:srgbClr val="3B618E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Vrai ou faux 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193" y="4644727"/>
            <a:ext cx="1828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1963405" y="4723016"/>
            <a:ext cx="15668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529" y="693606"/>
            <a:ext cx="720147" cy="505755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4447514" y="780796"/>
            <a:ext cx="614606" cy="351546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600" dirty="0">
                <a:solidFill>
                  <a:prstClr val="black"/>
                </a:solidFill>
                <a:latin typeface="Waltograph" pitchFamily="66" charset="0"/>
              </a:rPr>
              <a:t>CM2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09930" y="6409862"/>
            <a:ext cx="48272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Mes cousins demeurent </a:t>
            </a:r>
            <a:r>
              <a:rPr lang="fr-FR" sz="1000" u="sng" dirty="0" smtClean="0">
                <a:latin typeface="Short Stack" panose="02010500040000000007" pitchFamily="2" charset="0"/>
              </a:rPr>
              <a:t>dans une ville médiévale</a:t>
            </a:r>
          </a:p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Le bruit des klaxons devient </a:t>
            </a:r>
            <a:r>
              <a:rPr lang="fr-FR" sz="1000" u="sng" dirty="0" smtClean="0">
                <a:latin typeface="Short Stack" panose="02010500040000000007" pitchFamily="2" charset="0"/>
              </a:rPr>
              <a:t>insupportable</a:t>
            </a:r>
            <a:r>
              <a:rPr lang="fr-FR" sz="1000" dirty="0" smtClean="0">
                <a:latin typeface="Short Stack" panose="02010500040000000007" pitchFamily="2" charset="0"/>
              </a:rPr>
              <a:t>.</a:t>
            </a:r>
          </a:p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Depuis son départ, les journées paraissent </a:t>
            </a:r>
            <a:r>
              <a:rPr lang="fr-FR" sz="1000" u="sng" dirty="0" smtClean="0">
                <a:latin typeface="Short Stack" panose="02010500040000000007" pitchFamily="2" charset="0"/>
              </a:rPr>
              <a:t>longues</a:t>
            </a:r>
            <a:r>
              <a:rPr lang="fr-FR" sz="1000" dirty="0" smtClean="0">
                <a:latin typeface="Short Stack" panose="02010500040000000007" pitchFamily="2" charset="0"/>
              </a:rPr>
              <a:t>.</a:t>
            </a:r>
          </a:p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Mon meilleur ami s’appelle </a:t>
            </a:r>
            <a:r>
              <a:rPr lang="fr-FR" sz="1000" u="sng" dirty="0" smtClean="0">
                <a:latin typeface="Short Stack" panose="02010500040000000007" pitchFamily="2" charset="0"/>
              </a:rPr>
              <a:t>Adam</a:t>
            </a:r>
            <a:r>
              <a:rPr lang="fr-FR" sz="1000" dirty="0" smtClean="0">
                <a:latin typeface="Short Stack" panose="02010500040000000007" pitchFamily="2" charset="0"/>
              </a:rPr>
              <a:t>.</a:t>
            </a:r>
          </a:p>
        </p:txBody>
      </p:sp>
      <p:sp>
        <p:nvSpPr>
          <p:cNvPr id="17" name="Rectangle 16"/>
          <p:cNvSpPr/>
          <p:nvPr/>
        </p:nvSpPr>
        <p:spPr>
          <a:xfrm rot="10800000">
            <a:off x="338331" y="7042476"/>
            <a:ext cx="47397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1. Vrai   2. faux    3. faux    4. vrai     5. non    6. oui    7. oui    8. non</a:t>
            </a:r>
          </a:p>
          <a:p>
            <a:endParaRPr lang="fr-FR" sz="800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346141" y="1116336"/>
            <a:ext cx="2188105" cy="1240532"/>
          </a:xfrm>
          <a:prstGeom prst="roundRect">
            <a:avLst>
              <a:gd name="adj" fmla="val 11748"/>
            </a:avLst>
          </a:prstGeom>
          <a:solidFill>
            <a:schemeClr val="bg1"/>
          </a:solidFill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334312" y="1116335"/>
            <a:ext cx="2185724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1000" dirty="0">
                <a:latin typeface="Short Stack" panose="02010500040000000007" pitchFamily="2" charset="0"/>
              </a:rPr>
              <a:t>L’attribut du sujet se rencontre après un </a:t>
            </a:r>
            <a:endParaRPr lang="fr-FR" sz="1000" dirty="0" smtClean="0">
              <a:latin typeface="Short Stack" panose="02010500040000000007" pitchFamily="2" charset="0"/>
            </a:endParaRPr>
          </a:p>
          <a:p>
            <a:pPr lvl="0" algn="ctr"/>
            <a:endParaRPr lang="fr-FR" sz="600" b="1" dirty="0">
              <a:latin typeface="Short Stack" panose="02010500040000000007" pitchFamily="2" charset="0"/>
            </a:endParaRPr>
          </a:p>
          <a:p>
            <a:pPr lvl="0" algn="ctr"/>
            <a:r>
              <a:rPr lang="fr-FR" sz="1000" dirty="0" smtClean="0">
                <a:latin typeface="Short Stack" panose="02010500040000000007" pitchFamily="2" charset="0"/>
              </a:rPr>
              <a:t>____________  __________</a:t>
            </a:r>
            <a:endParaRPr lang="fr-FR" sz="1000" dirty="0">
              <a:latin typeface="Short Stack" panose="02010500040000000007" pitchFamily="2" charset="0"/>
            </a:endParaRPr>
          </a:p>
          <a:p>
            <a:endParaRPr lang="fr-FR" sz="600" b="1" dirty="0" smtClean="0">
              <a:latin typeface="Short Stack" panose="02010500040000000007" pitchFamily="2" charset="0"/>
              <a:sym typeface="Wingdings"/>
            </a:endParaRPr>
          </a:p>
          <a:p>
            <a:pPr algn="ctr"/>
            <a:r>
              <a:rPr lang="fr-FR" sz="1000" b="1" dirty="0" smtClean="0">
                <a:latin typeface="Short Stack" panose="02010500040000000007" pitchFamily="2" charset="0"/>
                <a:sym typeface="Wingdings"/>
              </a:rPr>
              <a:t></a:t>
            </a:r>
            <a:r>
              <a:rPr lang="fr-FR" sz="1000" b="1" dirty="0" smtClean="0">
                <a:latin typeface="Short Stack" panose="02010500040000000007" pitchFamily="2" charset="0"/>
              </a:rPr>
              <a:t> </a:t>
            </a:r>
            <a:r>
              <a:rPr lang="fr-FR" sz="1050" dirty="0" smtClean="0">
                <a:latin typeface="Mrs Chocolat" pitchFamily="2" charset="0"/>
              </a:rPr>
              <a:t>être</a:t>
            </a:r>
            <a:r>
              <a:rPr lang="fr-FR" sz="1050" dirty="0">
                <a:latin typeface="Mrs Chocolat" pitchFamily="2" charset="0"/>
              </a:rPr>
              <a:t>, paraître, sembler, devenir, demeurer, rester, avoir l’air, passer pour</a:t>
            </a:r>
            <a:r>
              <a:rPr lang="fr-FR" sz="1050" dirty="0" smtClean="0">
                <a:latin typeface="Mrs Chocolat" pitchFamily="2" charset="0"/>
              </a:rPr>
              <a:t>.</a:t>
            </a:r>
            <a:endParaRPr lang="fr-FR" sz="1050" dirty="0">
              <a:latin typeface="Mrs Chocolat" pitchFamily="2" charset="0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346141" y="2628502"/>
            <a:ext cx="2188105" cy="1645511"/>
          </a:xfrm>
          <a:prstGeom prst="roundRect">
            <a:avLst>
              <a:gd name="adj" fmla="val 9883"/>
            </a:avLst>
          </a:prstGeom>
          <a:solidFill>
            <a:schemeClr val="bg1"/>
          </a:solidFill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306141" y="2654402"/>
            <a:ext cx="2213896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1000" dirty="0">
                <a:latin typeface="Short Stack" panose="02010500040000000007" pitchFamily="2" charset="0"/>
              </a:rPr>
              <a:t>L’adjectif attribut du </a:t>
            </a:r>
            <a:r>
              <a:rPr lang="fr-FR" sz="1000" dirty="0" smtClean="0">
                <a:latin typeface="Short Stack" panose="02010500040000000007" pitchFamily="2" charset="0"/>
              </a:rPr>
              <a:t>sujet</a:t>
            </a:r>
          </a:p>
          <a:p>
            <a:pPr lvl="0" algn="ctr"/>
            <a:endParaRPr lang="fr-FR" sz="700" dirty="0">
              <a:latin typeface="Short Stack" panose="02010500040000000007" pitchFamily="2" charset="0"/>
            </a:endParaRPr>
          </a:p>
          <a:p>
            <a:pPr lvl="0" algn="ctr"/>
            <a:r>
              <a:rPr lang="fr-FR" sz="1000" dirty="0" smtClean="0">
                <a:latin typeface="Short Stack" panose="02010500040000000007" pitchFamily="2" charset="0"/>
              </a:rPr>
              <a:t> ________________</a:t>
            </a:r>
            <a:r>
              <a:rPr lang="fr-FR" sz="1000" b="1" dirty="0" smtClean="0">
                <a:latin typeface="Short Stack" panose="02010500040000000007" pitchFamily="2" charset="0"/>
              </a:rPr>
              <a:t> </a:t>
            </a:r>
            <a:r>
              <a:rPr lang="fr-FR" sz="1000" dirty="0" smtClean="0">
                <a:latin typeface="Short Stack" panose="02010500040000000007" pitchFamily="2" charset="0"/>
              </a:rPr>
              <a:t>en genre</a:t>
            </a:r>
          </a:p>
          <a:p>
            <a:pPr lvl="0" algn="ctr"/>
            <a:endParaRPr lang="fr-FR" sz="700" dirty="0">
              <a:latin typeface="Short Stack" panose="02010500040000000007" pitchFamily="2" charset="0"/>
            </a:endParaRPr>
          </a:p>
          <a:p>
            <a:pPr lvl="0" algn="ctr"/>
            <a:r>
              <a:rPr lang="fr-FR" sz="1000" dirty="0" smtClean="0">
                <a:latin typeface="Short Stack" panose="02010500040000000007" pitchFamily="2" charset="0"/>
              </a:rPr>
              <a:t> </a:t>
            </a:r>
            <a:r>
              <a:rPr lang="fr-FR" sz="1000" dirty="0">
                <a:latin typeface="Short Stack" panose="02010500040000000007" pitchFamily="2" charset="0"/>
              </a:rPr>
              <a:t>et en </a:t>
            </a:r>
            <a:r>
              <a:rPr lang="fr-FR" sz="1000" dirty="0" smtClean="0">
                <a:latin typeface="Short Stack" panose="02010500040000000007" pitchFamily="2" charset="0"/>
              </a:rPr>
              <a:t>nombre </a:t>
            </a:r>
            <a:r>
              <a:rPr lang="fr-FR" sz="1000" dirty="0">
                <a:latin typeface="Short Stack" panose="02010500040000000007" pitchFamily="2" charset="0"/>
              </a:rPr>
              <a:t>avec le </a:t>
            </a:r>
            <a:endParaRPr lang="fr-FR" sz="1000" dirty="0" smtClean="0">
              <a:latin typeface="Short Stack" panose="02010500040000000007" pitchFamily="2" charset="0"/>
            </a:endParaRPr>
          </a:p>
          <a:p>
            <a:pPr lvl="0" algn="ctr"/>
            <a:endParaRPr lang="fr-FR" sz="700" b="1" dirty="0">
              <a:latin typeface="Short Stack" panose="02010500040000000007" pitchFamily="2" charset="0"/>
            </a:endParaRPr>
          </a:p>
          <a:p>
            <a:pPr lvl="0" algn="ctr"/>
            <a:r>
              <a:rPr lang="fr-FR" sz="1000" dirty="0" smtClean="0">
                <a:latin typeface="Short Stack" panose="02010500040000000007" pitchFamily="2" charset="0"/>
              </a:rPr>
              <a:t>___________</a:t>
            </a:r>
          </a:p>
          <a:p>
            <a:pPr lvl="0" algn="ctr"/>
            <a:endParaRPr lang="fr-FR" sz="1000" dirty="0">
              <a:latin typeface="Short Stack" panose="02010500040000000007" pitchFamily="2" charset="0"/>
            </a:endParaRPr>
          </a:p>
          <a:p>
            <a:pPr algn="ctr"/>
            <a:r>
              <a:rPr lang="fr-FR" sz="1050" dirty="0" smtClean="0">
                <a:sym typeface="Wingdings"/>
              </a:rPr>
              <a:t>  </a:t>
            </a:r>
            <a:r>
              <a:rPr lang="fr-FR" sz="1050" dirty="0" smtClean="0"/>
              <a:t>  </a:t>
            </a:r>
            <a:r>
              <a:rPr lang="fr-FR" sz="1050" dirty="0" smtClean="0">
                <a:latin typeface="Mrs Chocolat" pitchFamily="2" charset="0"/>
              </a:rPr>
              <a:t>Les souris  sont </a:t>
            </a:r>
            <a:r>
              <a:rPr lang="fr-FR" sz="1050" u="sng" dirty="0" smtClean="0">
                <a:latin typeface="Mrs Chocolat" pitchFamily="2" charset="0"/>
              </a:rPr>
              <a:t>petites</a:t>
            </a:r>
            <a:r>
              <a:rPr lang="fr-FR" sz="1050" dirty="0" smtClean="0">
                <a:latin typeface="Mrs Chocolat" pitchFamily="2" charset="0"/>
              </a:rPr>
              <a:t>.</a:t>
            </a:r>
            <a:endParaRPr lang="fr-FR" sz="1050" dirty="0">
              <a:latin typeface="Mrs Chocolat" pitchFamily="2" charset="0"/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2724444" y="1188343"/>
            <a:ext cx="2193631" cy="2075005"/>
          </a:xfrm>
          <a:prstGeom prst="roundRect">
            <a:avLst>
              <a:gd name="adj" fmla="val 6315"/>
            </a:avLst>
          </a:prstGeom>
          <a:solidFill>
            <a:schemeClr val="bg1"/>
          </a:solidFill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724444" y="1188343"/>
            <a:ext cx="2191584" cy="2131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1000" dirty="0">
                <a:latin typeface="Short Stack" panose="02010500040000000007" pitchFamily="2" charset="0"/>
              </a:rPr>
              <a:t>Il peut être </a:t>
            </a:r>
            <a:r>
              <a:rPr lang="fr-FR" sz="1000" dirty="0" smtClean="0">
                <a:latin typeface="Short Stack" panose="02010500040000000007" pitchFamily="2" charset="0"/>
              </a:rPr>
              <a:t>:</a:t>
            </a:r>
          </a:p>
          <a:p>
            <a:pPr lvl="0"/>
            <a:r>
              <a:rPr lang="fr-FR" sz="700" dirty="0" smtClean="0">
                <a:latin typeface="Short Stack" panose="02010500040000000007" pitchFamily="2" charset="0"/>
              </a:rPr>
              <a:t>  </a:t>
            </a:r>
            <a:endParaRPr lang="fr-FR" sz="700" dirty="0">
              <a:latin typeface="Short Stack" panose="02010500040000000007" pitchFamily="2" charset="0"/>
            </a:endParaRPr>
          </a:p>
          <a:p>
            <a:r>
              <a:rPr lang="fr-FR" sz="1000" dirty="0" smtClean="0">
                <a:latin typeface="Short Stack" panose="02010500040000000007" pitchFamily="2" charset="0"/>
              </a:rPr>
              <a:t>* un ___________________</a:t>
            </a:r>
            <a:r>
              <a:rPr lang="fr-FR" sz="1000" dirty="0">
                <a:latin typeface="Short Stack" panose="02010500040000000007" pitchFamily="2" charset="0"/>
              </a:rPr>
              <a:t> </a:t>
            </a:r>
            <a:r>
              <a:rPr lang="fr-FR" sz="1000" dirty="0" smtClean="0">
                <a:latin typeface="Short Stack" panose="02010500040000000007" pitchFamily="2" charset="0"/>
              </a:rPr>
              <a:t>:</a:t>
            </a:r>
          </a:p>
          <a:p>
            <a:r>
              <a:rPr lang="fr-FR" sz="600" dirty="0" smtClean="0">
                <a:latin typeface="Short Stack" panose="02010500040000000007" pitchFamily="2" charset="0"/>
              </a:rPr>
              <a:t>   </a:t>
            </a:r>
            <a:endParaRPr lang="fr-FR" sz="600" dirty="0">
              <a:latin typeface="Short Stack" panose="02010500040000000007" pitchFamily="2" charset="0"/>
              <a:sym typeface="Wingdings"/>
            </a:endParaRPr>
          </a:p>
          <a:p>
            <a:pPr algn="ctr"/>
            <a:r>
              <a:rPr lang="fr-FR" sz="1050" dirty="0" smtClean="0">
                <a:latin typeface="Mrs Chocolat" pitchFamily="2" charset="0"/>
              </a:rPr>
              <a:t> </a:t>
            </a:r>
            <a:r>
              <a:rPr lang="fr-FR" sz="1050" dirty="0">
                <a:latin typeface="Mrs Chocolat" pitchFamily="2" charset="0"/>
              </a:rPr>
              <a:t>La coulée de lave </a:t>
            </a:r>
            <a:r>
              <a:rPr lang="fr-FR" sz="1050" dirty="0" smtClean="0">
                <a:latin typeface="Mrs Chocolat" pitchFamily="2" charset="0"/>
              </a:rPr>
              <a:t>est </a:t>
            </a:r>
            <a:r>
              <a:rPr lang="fr-FR" sz="1050" u="sng" dirty="0" smtClean="0">
                <a:latin typeface="Mrs Chocolat" pitchFamily="2" charset="0"/>
              </a:rPr>
              <a:t>énorme</a:t>
            </a:r>
          </a:p>
          <a:p>
            <a:pPr algn="r"/>
            <a:r>
              <a:rPr lang="fr-FR" sz="900" dirty="0" smtClean="0">
                <a:latin typeface="Short Stack" panose="02010500040000000007" pitchFamily="2" charset="0"/>
              </a:rPr>
              <a:t>(On dit que énorme est attribut du sujet la coulée)</a:t>
            </a:r>
          </a:p>
          <a:p>
            <a:r>
              <a:rPr lang="fr-FR" sz="700" dirty="0" smtClean="0">
                <a:latin typeface="Short Stack" panose="02010500040000000007" pitchFamily="2" charset="0"/>
              </a:rPr>
              <a:t>  </a:t>
            </a:r>
          </a:p>
          <a:p>
            <a:r>
              <a:rPr lang="fr-FR" sz="1000" dirty="0" smtClean="0">
                <a:latin typeface="Short Stack" panose="02010500040000000007" pitchFamily="2" charset="0"/>
              </a:rPr>
              <a:t>* un _________</a:t>
            </a:r>
            <a:r>
              <a:rPr lang="fr-FR" sz="1000" dirty="0">
                <a:latin typeface="Short Stack" panose="02010500040000000007" pitchFamily="2" charset="0"/>
              </a:rPr>
              <a:t> :  </a:t>
            </a:r>
            <a:endParaRPr lang="fr-FR" sz="1000" dirty="0" smtClean="0">
              <a:latin typeface="Short Stack" panose="02010500040000000007" pitchFamily="2" charset="0"/>
            </a:endParaRPr>
          </a:p>
          <a:p>
            <a:endParaRPr lang="fr-FR" sz="600" dirty="0" smtClean="0">
              <a:latin typeface="Short Stack" panose="02010500040000000007" pitchFamily="2" charset="0"/>
            </a:endParaRPr>
          </a:p>
          <a:p>
            <a:pPr algn="ctr"/>
            <a:r>
              <a:rPr lang="fr-FR" sz="1050" dirty="0" smtClean="0">
                <a:latin typeface="Mrs Chocolat" pitchFamily="2" charset="0"/>
              </a:rPr>
              <a:t>Cet </a:t>
            </a:r>
            <a:r>
              <a:rPr lang="fr-FR" sz="1050" dirty="0">
                <a:latin typeface="Mrs Chocolat" pitchFamily="2" charset="0"/>
              </a:rPr>
              <a:t>homme est </a:t>
            </a:r>
            <a:r>
              <a:rPr lang="fr-FR" sz="1050" u="sng" dirty="0">
                <a:latin typeface="Mrs Chocolat" pitchFamily="2" charset="0"/>
              </a:rPr>
              <a:t>médecin</a:t>
            </a:r>
          </a:p>
          <a:p>
            <a:r>
              <a:rPr lang="fr-FR" sz="700" dirty="0" smtClean="0">
                <a:latin typeface="Short Stack" panose="02010500040000000007" pitchFamily="2" charset="0"/>
              </a:rPr>
              <a:t>  </a:t>
            </a:r>
          </a:p>
          <a:p>
            <a:r>
              <a:rPr lang="fr-FR" sz="1000" dirty="0" smtClean="0">
                <a:latin typeface="Short Stack" panose="02010500040000000007" pitchFamily="2" charset="0"/>
              </a:rPr>
              <a:t>* un ___________________</a:t>
            </a:r>
            <a:r>
              <a:rPr lang="fr-FR" sz="1000" dirty="0">
                <a:latin typeface="Short Stack" panose="02010500040000000007" pitchFamily="2" charset="0"/>
              </a:rPr>
              <a:t> : </a:t>
            </a:r>
            <a:endParaRPr lang="fr-FR" sz="1000" dirty="0" smtClean="0">
              <a:latin typeface="Short Stack" panose="02010500040000000007" pitchFamily="2" charset="0"/>
            </a:endParaRPr>
          </a:p>
          <a:p>
            <a:endParaRPr lang="fr-FR" sz="600" dirty="0">
              <a:latin typeface="Short Stack" panose="02010500040000000007" pitchFamily="2" charset="0"/>
              <a:sym typeface="Wingdings"/>
            </a:endParaRPr>
          </a:p>
          <a:p>
            <a:pPr algn="ctr"/>
            <a:r>
              <a:rPr lang="fr-FR" sz="1050" dirty="0" smtClean="0">
                <a:latin typeface="Mrs Chocolat" pitchFamily="2" charset="0"/>
              </a:rPr>
              <a:t>Cendrillon </a:t>
            </a:r>
            <a:r>
              <a:rPr lang="fr-FR" sz="1050" dirty="0">
                <a:latin typeface="Mrs Chocolat" pitchFamily="2" charset="0"/>
              </a:rPr>
              <a:t>est </a:t>
            </a:r>
            <a:r>
              <a:rPr lang="fr-FR" sz="1050" u="sng" dirty="0">
                <a:latin typeface="Mrs Chocolat" pitchFamily="2" charset="0"/>
              </a:rPr>
              <a:t>un joli conte</a:t>
            </a:r>
          </a:p>
        </p:txBody>
      </p:sp>
      <p:sp>
        <p:nvSpPr>
          <p:cNvPr id="24" name="Ellipse 23"/>
          <p:cNvSpPr/>
          <p:nvPr/>
        </p:nvSpPr>
        <p:spPr>
          <a:xfrm>
            <a:off x="722444" y="3769017"/>
            <a:ext cx="735824" cy="227638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722444" y="3935460"/>
            <a:ext cx="8422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Fineliner Script" pitchFamily="50" charset="0"/>
              </a:rPr>
              <a:t>sujet</a:t>
            </a:r>
            <a:endParaRPr lang="fr-FR" sz="1600" dirty="0">
              <a:latin typeface="Fineliner Script" pitchFamily="50" charset="0"/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2736249" y="3435185"/>
            <a:ext cx="2210521" cy="993518"/>
          </a:xfrm>
          <a:prstGeom prst="roundRect">
            <a:avLst>
              <a:gd name="adj" fmla="val 11748"/>
            </a:avLst>
          </a:prstGeom>
          <a:solidFill>
            <a:schemeClr val="bg1"/>
          </a:solidFill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2724444" y="3494921"/>
            <a:ext cx="22081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Short Stack" panose="02010500040000000007" pitchFamily="2" charset="0"/>
              </a:rPr>
              <a:t> </a:t>
            </a:r>
            <a:r>
              <a:rPr lang="fr-FR" sz="1000" dirty="0" smtClean="0">
                <a:latin typeface="Short Stack" panose="02010500040000000007" pitchFamily="2" charset="0"/>
              </a:rPr>
              <a:t>L’attribut du sujet ne peut</a:t>
            </a:r>
          </a:p>
          <a:p>
            <a:endParaRPr lang="fr-FR" sz="1000" dirty="0">
              <a:latin typeface="Short Stack" panose="02010500040000000007" pitchFamily="2" charset="0"/>
            </a:endParaRPr>
          </a:p>
          <a:p>
            <a:r>
              <a:rPr lang="fr-FR" sz="1000" dirty="0" smtClean="0">
                <a:latin typeface="Short Stack" panose="02010500040000000007" pitchFamily="2" charset="0"/>
              </a:rPr>
              <a:t>être ni __________________</a:t>
            </a:r>
          </a:p>
          <a:p>
            <a:r>
              <a:rPr lang="fr-FR" sz="1000" dirty="0" smtClean="0">
                <a:latin typeface="Short Stack" panose="02010500040000000007" pitchFamily="2" charset="0"/>
              </a:rPr>
              <a:t> </a:t>
            </a:r>
          </a:p>
          <a:p>
            <a:r>
              <a:rPr lang="fr-FR" sz="1000" dirty="0" smtClean="0">
                <a:latin typeface="Short Stack" panose="02010500040000000007" pitchFamily="2" charset="0"/>
              </a:rPr>
              <a:t>ni </a:t>
            </a:r>
            <a:r>
              <a:rPr lang="fr-FR" sz="1000" dirty="0">
                <a:latin typeface="Short Stack" panose="02010500040000000007" pitchFamily="2" charset="0"/>
              </a:rPr>
              <a:t>___________________ </a:t>
            </a:r>
            <a:r>
              <a:rPr lang="fr-FR" sz="1000" dirty="0" smtClean="0">
                <a:latin typeface="Short Stack" panose="02010500040000000007" pitchFamily="2" charset="0"/>
              </a:rPr>
              <a:t>.</a:t>
            </a:r>
            <a:endParaRPr lang="fr-FR" sz="1000" dirty="0">
              <a:latin typeface="Short Stack" panose="02010500040000000007" pitchFamily="2" charset="0"/>
            </a:endParaRPr>
          </a:p>
        </p:txBody>
      </p:sp>
      <p:sp>
        <p:nvSpPr>
          <p:cNvPr id="28" name="Cœur 27"/>
          <p:cNvSpPr/>
          <p:nvPr/>
        </p:nvSpPr>
        <p:spPr>
          <a:xfrm>
            <a:off x="288593" y="1736602"/>
            <a:ext cx="233571" cy="243829"/>
          </a:xfrm>
          <a:prstGeom prst="heart">
            <a:avLst/>
          </a:prstGeom>
          <a:solidFill>
            <a:schemeClr val="accent1">
              <a:lumMod val="20000"/>
              <a:lumOff val="80000"/>
            </a:schemeClr>
          </a:solidFill>
          <a:ln w="1905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lumMod val="40000"/>
                <a:lumOff val="6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180" y="158786"/>
            <a:ext cx="4889500" cy="7633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30" name="ZoneTexte 29"/>
          <p:cNvSpPr txBox="1"/>
          <p:nvPr/>
        </p:nvSpPr>
        <p:spPr>
          <a:xfrm>
            <a:off x="6378538" y="272334"/>
            <a:ext cx="3945091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Les compléments circonstanciels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31" name="Rectangle à coins arrondis 30"/>
          <p:cNvSpPr/>
          <p:nvPr/>
        </p:nvSpPr>
        <p:spPr>
          <a:xfrm>
            <a:off x="5610530" y="1016580"/>
            <a:ext cx="4866564" cy="5500355"/>
          </a:xfrm>
          <a:prstGeom prst="roundRect">
            <a:avLst>
              <a:gd name="adj" fmla="val 4470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sp>
        <p:nvSpPr>
          <p:cNvPr id="32" name="Larme 31"/>
          <p:cNvSpPr/>
          <p:nvPr/>
        </p:nvSpPr>
        <p:spPr>
          <a:xfrm>
            <a:off x="5835040" y="292713"/>
            <a:ext cx="519772" cy="452984"/>
          </a:xfrm>
          <a:prstGeom prst="teardrop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5777932" y="272334"/>
            <a:ext cx="655916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spc="114" dirty="0" smtClean="0">
                <a:ln w="180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G10</a:t>
            </a:r>
            <a:endParaRPr lang="fr-FR" sz="2300" spc="114" dirty="0">
              <a:ln w="18000">
                <a:solidFill>
                  <a:schemeClr val="accent1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129" y="693606"/>
            <a:ext cx="720147" cy="505755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9848114" y="780796"/>
            <a:ext cx="614606" cy="351546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600" dirty="0">
                <a:solidFill>
                  <a:prstClr val="black"/>
                </a:solidFill>
                <a:latin typeface="Waltograph" pitchFamily="66" charset="0"/>
              </a:rPr>
              <a:t>CM2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sp>
        <p:nvSpPr>
          <p:cNvPr id="36" name="Rectangle à coins arrondis 35"/>
          <p:cNvSpPr/>
          <p:nvPr/>
        </p:nvSpPr>
        <p:spPr>
          <a:xfrm>
            <a:off x="5746741" y="2478841"/>
            <a:ext cx="2188105" cy="1015662"/>
          </a:xfrm>
          <a:prstGeom prst="roundRect">
            <a:avLst>
              <a:gd name="adj" fmla="val 11748"/>
            </a:avLst>
          </a:prstGeom>
          <a:solidFill>
            <a:schemeClr val="bg1"/>
          </a:solidFill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/>
          <p:cNvSpPr txBox="1"/>
          <p:nvPr/>
        </p:nvSpPr>
        <p:spPr>
          <a:xfrm>
            <a:off x="5734912" y="2478840"/>
            <a:ext cx="21857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000" dirty="0" smtClean="0">
                <a:latin typeface="Short Stack" panose="02010500040000000007" pitchFamily="2" charset="0"/>
              </a:rPr>
              <a:t>Le CC de _______________ répond à la question : quand ?</a:t>
            </a:r>
            <a:endParaRPr lang="fr-FR" sz="1000" dirty="0">
              <a:latin typeface="Short Stack" panose="02010500040000000007" pitchFamily="2" charset="0"/>
            </a:endParaRPr>
          </a:p>
          <a:p>
            <a:endParaRPr lang="fr-FR" sz="600" b="1" dirty="0" smtClean="0">
              <a:latin typeface="Short Stack" panose="02010500040000000007" pitchFamily="2" charset="0"/>
              <a:sym typeface="Wingdings"/>
            </a:endParaRPr>
          </a:p>
          <a:p>
            <a:pPr algn="ctr"/>
            <a:r>
              <a:rPr lang="fr-FR" sz="1200" dirty="0" smtClean="0">
                <a:latin typeface="Amandine" pitchFamily="2" charset="0"/>
                <a:sym typeface="Wingdings"/>
              </a:rPr>
              <a:t>J’aime dormir </a:t>
            </a:r>
            <a:r>
              <a:rPr lang="fr-FR" sz="1200" u="sng" dirty="0" smtClean="0">
                <a:latin typeface="Amandine" pitchFamily="2" charset="0"/>
                <a:sym typeface="Wingdings"/>
              </a:rPr>
              <a:t>le dimanche matin.</a:t>
            </a:r>
            <a:endParaRPr lang="fr-FR" sz="1400" u="sng" dirty="0">
              <a:latin typeface="Amandine" pitchFamily="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610530" y="1068297"/>
            <a:ext cx="485055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000" kern="0" dirty="0">
                <a:latin typeface="Short Stack" panose="02010500040000000007" pitchFamily="2" charset="0"/>
              </a:rPr>
              <a:t>Certains compléments sont </a:t>
            </a:r>
            <a:r>
              <a:rPr lang="fr-FR" sz="1000" kern="0" dirty="0" smtClean="0">
                <a:latin typeface="Short Stack" panose="02010500040000000007" pitchFamily="2" charset="0"/>
              </a:rPr>
              <a:t>____________________</a:t>
            </a:r>
            <a:r>
              <a:rPr lang="fr-FR" sz="1000" kern="0" dirty="0">
                <a:latin typeface="Short Stack" panose="02010500040000000007" pitchFamily="2" charset="0"/>
              </a:rPr>
              <a:t> : </a:t>
            </a:r>
            <a:endParaRPr lang="fr-FR" sz="1000" kern="0" dirty="0" smtClean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000" kern="0" dirty="0" smtClean="0">
                <a:latin typeface="Short Stack" panose="02010500040000000007" pitchFamily="2" charset="0"/>
              </a:rPr>
              <a:t>ils </a:t>
            </a:r>
            <a:r>
              <a:rPr lang="fr-FR" sz="1000" kern="0" dirty="0">
                <a:latin typeface="Short Stack" panose="02010500040000000007" pitchFamily="2" charset="0"/>
              </a:rPr>
              <a:t>peuvent être déplacés ou supprimés.</a:t>
            </a:r>
          </a:p>
          <a:p>
            <a:pPr>
              <a:lnSpc>
                <a:spcPct val="150000"/>
              </a:lnSpc>
            </a:pPr>
            <a:r>
              <a:rPr lang="fr-FR" sz="1000" dirty="0">
                <a:latin typeface="Short Stack" panose="02010500040000000007" pitchFamily="2" charset="0"/>
                <a:ea typeface="Times New Roman"/>
              </a:rPr>
              <a:t>On les appelle des compléments circonstanciels car ils précisent les </a:t>
            </a:r>
            <a:r>
              <a:rPr lang="fr-FR" sz="1000" dirty="0" smtClean="0">
                <a:latin typeface="Short Stack" panose="02010500040000000007" pitchFamily="2" charset="0"/>
                <a:ea typeface="Times New Roman"/>
              </a:rPr>
              <a:t>___________________ de </a:t>
            </a:r>
            <a:r>
              <a:rPr lang="fr-FR" sz="1000" dirty="0">
                <a:latin typeface="Short Stack" panose="02010500040000000007" pitchFamily="2" charset="0"/>
                <a:ea typeface="Times New Roman"/>
              </a:rPr>
              <a:t>l’action (le lieu, le temps, la </a:t>
            </a:r>
            <a:r>
              <a:rPr lang="fr-FR" sz="1000" dirty="0" smtClean="0">
                <a:latin typeface="Short Stack" panose="02010500040000000007" pitchFamily="2" charset="0"/>
                <a:ea typeface="Times New Roman"/>
              </a:rPr>
              <a:t>manière, cause, but, moyen…)</a:t>
            </a:r>
            <a:endParaRPr lang="fr-FR" sz="1000" dirty="0">
              <a:latin typeface="Short Stack" panose="02010500040000000007" pitchFamily="2" charset="0"/>
            </a:endParaRPr>
          </a:p>
        </p:txBody>
      </p:sp>
      <p:sp>
        <p:nvSpPr>
          <p:cNvPr id="39" name="Rectangle à coins arrondis 38"/>
          <p:cNvSpPr/>
          <p:nvPr/>
        </p:nvSpPr>
        <p:spPr>
          <a:xfrm>
            <a:off x="8149733" y="2478841"/>
            <a:ext cx="2188105" cy="861773"/>
          </a:xfrm>
          <a:prstGeom prst="roundRect">
            <a:avLst>
              <a:gd name="adj" fmla="val 11748"/>
            </a:avLst>
          </a:prstGeom>
          <a:solidFill>
            <a:schemeClr val="bg1"/>
          </a:solidFill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8137904" y="2478840"/>
            <a:ext cx="218572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000" dirty="0" smtClean="0">
                <a:latin typeface="Short Stack" panose="02010500040000000007" pitchFamily="2" charset="0"/>
              </a:rPr>
              <a:t>Le CC de _______ répond à la question : où ?</a:t>
            </a:r>
            <a:endParaRPr lang="fr-FR" sz="1000" dirty="0">
              <a:latin typeface="Short Stack" panose="02010500040000000007" pitchFamily="2" charset="0"/>
            </a:endParaRPr>
          </a:p>
          <a:p>
            <a:endParaRPr lang="fr-FR" sz="600" b="1" dirty="0" smtClean="0">
              <a:latin typeface="Short Stack" panose="02010500040000000007" pitchFamily="2" charset="0"/>
              <a:sym typeface="Wingdings"/>
            </a:endParaRPr>
          </a:p>
          <a:p>
            <a:pPr algn="ctr"/>
            <a:r>
              <a:rPr lang="fr-FR" sz="1200" dirty="0" smtClean="0">
                <a:latin typeface="Amandine" pitchFamily="2" charset="0"/>
                <a:sym typeface="Wingdings"/>
              </a:rPr>
              <a:t>Je n’aime pas dormir </a:t>
            </a:r>
            <a:r>
              <a:rPr lang="fr-FR" sz="1200" u="sng" dirty="0" smtClean="0">
                <a:latin typeface="Amandine" pitchFamily="2" charset="0"/>
                <a:sym typeface="Wingdings"/>
              </a:rPr>
              <a:t>sous la tente.</a:t>
            </a:r>
            <a:endParaRPr lang="fr-FR" sz="1400" u="sng" dirty="0">
              <a:latin typeface="Amandine" pitchFamily="2" charset="0"/>
            </a:endParaRPr>
          </a:p>
        </p:txBody>
      </p:sp>
      <p:sp>
        <p:nvSpPr>
          <p:cNvPr id="41" name="Rectangle à coins arrondis 40"/>
          <p:cNvSpPr/>
          <p:nvPr/>
        </p:nvSpPr>
        <p:spPr>
          <a:xfrm>
            <a:off x="5741090" y="3702977"/>
            <a:ext cx="2188105" cy="984884"/>
          </a:xfrm>
          <a:prstGeom prst="roundRect">
            <a:avLst>
              <a:gd name="adj" fmla="val 11748"/>
            </a:avLst>
          </a:prstGeom>
          <a:solidFill>
            <a:schemeClr val="bg1"/>
          </a:solidFill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5729261" y="3702976"/>
            <a:ext cx="218572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000" dirty="0" smtClean="0">
                <a:latin typeface="Short Stack" panose="02010500040000000007" pitchFamily="2" charset="0"/>
              </a:rPr>
              <a:t>Le CC de ________________ répond à la question : comment ? Ce sont souvent des adverbes</a:t>
            </a:r>
            <a:endParaRPr lang="fr-FR" sz="1000" dirty="0">
              <a:latin typeface="Short Stack" panose="02010500040000000007" pitchFamily="2" charset="0"/>
            </a:endParaRPr>
          </a:p>
          <a:p>
            <a:endParaRPr lang="fr-FR" sz="600" b="1" dirty="0" smtClean="0">
              <a:latin typeface="Short Stack" panose="02010500040000000007" pitchFamily="2" charset="0"/>
              <a:sym typeface="Wingdings"/>
            </a:endParaRPr>
          </a:p>
          <a:p>
            <a:pPr algn="ctr"/>
            <a:r>
              <a:rPr lang="fr-FR" sz="1200" dirty="0" smtClean="0">
                <a:latin typeface="Amandine" pitchFamily="2" charset="0"/>
                <a:sym typeface="Wingdings"/>
              </a:rPr>
              <a:t>Je travaille </a:t>
            </a:r>
            <a:r>
              <a:rPr lang="fr-FR" sz="1200" u="sng" dirty="0" smtClean="0">
                <a:latin typeface="Amandine" pitchFamily="2" charset="0"/>
                <a:sym typeface="Wingdings"/>
              </a:rPr>
              <a:t>rapidement.</a:t>
            </a:r>
            <a:endParaRPr lang="fr-FR" sz="1400" u="sng" dirty="0">
              <a:latin typeface="Amandine" pitchFamily="2" charset="0"/>
            </a:endParaRPr>
          </a:p>
        </p:txBody>
      </p:sp>
      <p:sp>
        <p:nvSpPr>
          <p:cNvPr id="43" name="Rectangle à coins arrondis 42"/>
          <p:cNvSpPr/>
          <p:nvPr/>
        </p:nvSpPr>
        <p:spPr>
          <a:xfrm>
            <a:off x="5752919" y="4999121"/>
            <a:ext cx="2188105" cy="1169550"/>
          </a:xfrm>
          <a:prstGeom prst="roundRect">
            <a:avLst>
              <a:gd name="adj" fmla="val 11748"/>
            </a:avLst>
          </a:prstGeom>
          <a:solidFill>
            <a:schemeClr val="bg1"/>
          </a:solidFill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/>
          <p:cNvSpPr txBox="1"/>
          <p:nvPr/>
        </p:nvSpPr>
        <p:spPr>
          <a:xfrm>
            <a:off x="5741090" y="4999120"/>
            <a:ext cx="218572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000" dirty="0" smtClean="0">
                <a:latin typeface="Short Stack" panose="02010500040000000007" pitchFamily="2" charset="0"/>
              </a:rPr>
              <a:t>Le CC de _______ répond à la question : dans </a:t>
            </a:r>
            <a:r>
              <a:rPr lang="fr-FR" sz="1000" spc="-150" dirty="0" smtClean="0">
                <a:latin typeface="Short Stack" panose="02010500040000000007" pitchFamily="2" charset="0"/>
              </a:rPr>
              <a:t>quel</a:t>
            </a:r>
            <a:r>
              <a:rPr lang="fr-FR" sz="1000" dirty="0" smtClean="0">
                <a:latin typeface="Short Stack" panose="02010500040000000007" pitchFamily="2" charset="0"/>
              </a:rPr>
              <a:t> but ? Il est souvent introduit par la préposition « pour »</a:t>
            </a:r>
            <a:endParaRPr lang="fr-FR" sz="1000" dirty="0">
              <a:latin typeface="Short Stack" panose="02010500040000000007" pitchFamily="2" charset="0"/>
            </a:endParaRPr>
          </a:p>
          <a:p>
            <a:endParaRPr lang="fr-FR" sz="600" b="1" dirty="0" smtClean="0">
              <a:latin typeface="Short Stack" panose="02010500040000000007" pitchFamily="2" charset="0"/>
              <a:sym typeface="Wingdings"/>
            </a:endParaRPr>
          </a:p>
          <a:p>
            <a:pPr algn="ctr"/>
            <a:r>
              <a:rPr lang="fr-FR" sz="1200" dirty="0" smtClean="0">
                <a:latin typeface="Amandine" pitchFamily="2" charset="0"/>
                <a:sym typeface="Wingdings"/>
              </a:rPr>
              <a:t>Je travaille dur </a:t>
            </a:r>
            <a:r>
              <a:rPr lang="fr-FR" sz="1200" u="sng" dirty="0" smtClean="0">
                <a:latin typeface="Amandine" pitchFamily="2" charset="0"/>
                <a:sym typeface="Wingdings"/>
              </a:rPr>
              <a:t>pour gagner ma vie</a:t>
            </a:r>
            <a:endParaRPr lang="fr-FR" sz="1400" u="sng" dirty="0">
              <a:latin typeface="Amandine" pitchFamily="2" charset="0"/>
            </a:endParaRPr>
          </a:p>
        </p:txBody>
      </p:sp>
      <p:sp>
        <p:nvSpPr>
          <p:cNvPr id="45" name="Rectangle à coins arrondis 44"/>
          <p:cNvSpPr/>
          <p:nvPr/>
        </p:nvSpPr>
        <p:spPr>
          <a:xfrm>
            <a:off x="8149732" y="3558961"/>
            <a:ext cx="2188105" cy="1015662"/>
          </a:xfrm>
          <a:prstGeom prst="roundRect">
            <a:avLst>
              <a:gd name="adj" fmla="val 11748"/>
            </a:avLst>
          </a:prstGeom>
          <a:solidFill>
            <a:schemeClr val="bg1"/>
          </a:solidFill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/>
          <p:cNvSpPr txBox="1"/>
          <p:nvPr/>
        </p:nvSpPr>
        <p:spPr>
          <a:xfrm>
            <a:off x="8137903" y="3558960"/>
            <a:ext cx="21857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000" dirty="0" smtClean="0">
                <a:latin typeface="Short Stack" panose="02010500040000000007" pitchFamily="2" charset="0"/>
              </a:rPr>
              <a:t>Le CC de ____________ est introduit par « à cause de » ou par « parce que » ?</a:t>
            </a:r>
            <a:endParaRPr lang="fr-FR" sz="1000" dirty="0">
              <a:latin typeface="Short Stack" panose="02010500040000000007" pitchFamily="2" charset="0"/>
            </a:endParaRPr>
          </a:p>
          <a:p>
            <a:endParaRPr lang="fr-FR" sz="600" b="1" dirty="0" smtClean="0">
              <a:latin typeface="Short Stack" panose="02010500040000000007" pitchFamily="2" charset="0"/>
              <a:sym typeface="Wingdings"/>
            </a:endParaRPr>
          </a:p>
          <a:p>
            <a:pPr algn="ctr"/>
            <a:r>
              <a:rPr lang="fr-FR" sz="1200" dirty="0" smtClean="0">
                <a:latin typeface="Amandine" pitchFamily="2" charset="0"/>
                <a:sym typeface="Wingdings"/>
              </a:rPr>
              <a:t>Sophie pleure </a:t>
            </a:r>
            <a:r>
              <a:rPr lang="fr-FR" sz="1200" u="sng" dirty="0" smtClean="0">
                <a:latin typeface="Amandine" pitchFamily="2" charset="0"/>
                <a:sym typeface="Wingdings"/>
              </a:rPr>
              <a:t>parce que son chat a disparu</a:t>
            </a:r>
            <a:endParaRPr lang="fr-FR" sz="1400" u="sng" dirty="0">
              <a:latin typeface="Amandine" pitchFamily="2" charset="0"/>
            </a:endParaRPr>
          </a:p>
        </p:txBody>
      </p:sp>
      <p:sp>
        <p:nvSpPr>
          <p:cNvPr id="47" name="Rectangle à coins arrondis 46"/>
          <p:cNvSpPr/>
          <p:nvPr/>
        </p:nvSpPr>
        <p:spPr>
          <a:xfrm>
            <a:off x="8149733" y="4783097"/>
            <a:ext cx="2188105" cy="1477327"/>
          </a:xfrm>
          <a:prstGeom prst="roundRect">
            <a:avLst>
              <a:gd name="adj" fmla="val 11748"/>
            </a:avLst>
          </a:prstGeom>
          <a:solidFill>
            <a:schemeClr val="bg1"/>
          </a:solidFill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ZoneTexte 47"/>
          <p:cNvSpPr txBox="1"/>
          <p:nvPr/>
        </p:nvSpPr>
        <p:spPr>
          <a:xfrm>
            <a:off x="8137904" y="4783096"/>
            <a:ext cx="21857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Short Stack" panose="02010500040000000007" pitchFamily="2" charset="0"/>
              </a:rPr>
              <a:t>Le CC de _______________  désigne </a:t>
            </a:r>
            <a:r>
              <a:rPr lang="fr-FR" sz="1000" dirty="0">
                <a:latin typeface="Short Stack" panose="02010500040000000007" pitchFamily="2" charset="0"/>
              </a:rPr>
              <a:t>le moyen avec lequel on accomplit l’action (ne pas le confondre avec le CC de manière qui désigne la façon dont se déroule l’action)</a:t>
            </a:r>
          </a:p>
          <a:p>
            <a:endParaRPr lang="fr-FR" sz="600" b="1" dirty="0" smtClean="0">
              <a:latin typeface="Short Stack" panose="02010500040000000007" pitchFamily="2" charset="0"/>
              <a:sym typeface="Wingdings"/>
            </a:endParaRPr>
          </a:p>
          <a:p>
            <a:pPr algn="ctr"/>
            <a:r>
              <a:rPr lang="fr-FR" sz="1200" dirty="0" smtClean="0">
                <a:latin typeface="Amandine" pitchFamily="2" charset="0"/>
                <a:sym typeface="Wingdings"/>
              </a:rPr>
              <a:t>Il découpe </a:t>
            </a:r>
            <a:r>
              <a:rPr lang="fr-FR" sz="1200" u="sng" dirty="0" smtClean="0">
                <a:latin typeface="Amandine" pitchFamily="2" charset="0"/>
                <a:sym typeface="Wingdings"/>
              </a:rPr>
              <a:t>avec ses ciseaux</a:t>
            </a:r>
            <a:endParaRPr lang="fr-FR" sz="1400" u="sng" dirty="0">
              <a:latin typeface="Amandine" pitchFamily="2" charset="0"/>
            </a:endParaRPr>
          </a:p>
        </p:txBody>
      </p:sp>
      <p:pic>
        <p:nvPicPr>
          <p:cNvPr id="49" name="Image 4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2702" y="6156895"/>
            <a:ext cx="250245" cy="996347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1082" y="5387656"/>
            <a:ext cx="250245" cy="99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145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lumMod val="40000"/>
                <a:lumOff val="6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80" y="158786"/>
            <a:ext cx="4889500" cy="7633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ZoneTexte 2"/>
          <p:cNvSpPr txBox="1"/>
          <p:nvPr/>
        </p:nvSpPr>
        <p:spPr>
          <a:xfrm>
            <a:off x="977938" y="272334"/>
            <a:ext cx="3945091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Voix active, voix passive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209930" y="1016580"/>
            <a:ext cx="4866564" cy="6317670"/>
          </a:xfrm>
          <a:prstGeom prst="roundRect">
            <a:avLst>
              <a:gd name="adj" fmla="val 3491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334312" y="4835197"/>
            <a:ext cx="4576888" cy="2257802"/>
          </a:xfrm>
          <a:prstGeom prst="roundRect">
            <a:avLst>
              <a:gd name="adj" fmla="val 7231"/>
            </a:avLst>
          </a:prstGeom>
          <a:solidFill>
            <a:schemeClr val="bg1"/>
          </a:solidFill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Larme 5"/>
          <p:cNvSpPr/>
          <p:nvPr/>
        </p:nvSpPr>
        <p:spPr>
          <a:xfrm>
            <a:off x="434440" y="292713"/>
            <a:ext cx="519772" cy="452984"/>
          </a:xfrm>
          <a:prstGeom prst="teardrop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77332" y="272334"/>
            <a:ext cx="655916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spc="114" dirty="0" smtClean="0">
                <a:ln w="180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G11</a:t>
            </a:r>
            <a:endParaRPr lang="fr-FR" sz="2300" spc="114" dirty="0">
              <a:ln w="18000">
                <a:solidFill>
                  <a:schemeClr val="accent1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529" y="693606"/>
            <a:ext cx="720147" cy="50575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447514" y="780796"/>
            <a:ext cx="614606" cy="351546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600" dirty="0">
                <a:solidFill>
                  <a:prstClr val="black"/>
                </a:solidFill>
                <a:latin typeface="Waltograph" pitchFamily="66" charset="0"/>
              </a:rPr>
              <a:t>CM2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346141" y="1908425"/>
            <a:ext cx="4576888" cy="769440"/>
          </a:xfrm>
          <a:prstGeom prst="roundRect">
            <a:avLst>
              <a:gd name="adj" fmla="val 11748"/>
            </a:avLst>
          </a:prstGeom>
          <a:solidFill>
            <a:schemeClr val="bg1"/>
          </a:solidFill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334312" y="1908423"/>
            <a:ext cx="45887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600" b="1" dirty="0">
                <a:latin typeface="Fineliner Script" pitchFamily="50" charset="0"/>
              </a:rPr>
              <a:t>P</a:t>
            </a:r>
            <a:r>
              <a:rPr lang="fr-FR" sz="1600" b="1" dirty="0" smtClean="0">
                <a:latin typeface="Fineliner Script" pitchFamily="50" charset="0"/>
              </a:rPr>
              <a:t>hrase </a:t>
            </a:r>
            <a:r>
              <a:rPr lang="fr-FR" sz="1600" b="1" dirty="0">
                <a:latin typeface="Fineliner Script" pitchFamily="50" charset="0"/>
              </a:rPr>
              <a:t>active</a:t>
            </a:r>
            <a:r>
              <a:rPr lang="fr-FR" sz="1050" b="1" dirty="0">
                <a:latin typeface="Short Stack" panose="02010500040000000007" pitchFamily="2" charset="0"/>
              </a:rPr>
              <a:t> : </a:t>
            </a:r>
            <a:r>
              <a:rPr lang="fr-FR" sz="1050" dirty="0">
                <a:latin typeface="Short Stack" panose="02010500040000000007" pitchFamily="2" charset="0"/>
              </a:rPr>
              <a:t>C’est le </a:t>
            </a:r>
            <a:r>
              <a:rPr lang="fr-FR" sz="1050" dirty="0" smtClean="0">
                <a:latin typeface="Short Stack" panose="02010500040000000007" pitchFamily="2" charset="0"/>
              </a:rPr>
              <a:t>_____________ qui </a:t>
            </a:r>
            <a:r>
              <a:rPr lang="fr-FR" sz="1050" dirty="0">
                <a:latin typeface="Short Stack" panose="02010500040000000007" pitchFamily="2" charset="0"/>
              </a:rPr>
              <a:t>fait l’action :</a:t>
            </a:r>
          </a:p>
          <a:p>
            <a:pPr algn="ctr">
              <a:lnSpc>
                <a:spcPct val="150000"/>
              </a:lnSpc>
            </a:pPr>
            <a:r>
              <a:rPr lang="fr-FR" sz="1400" u="sng" dirty="0" smtClean="0">
                <a:latin typeface="Amandine" pitchFamily="2" charset="0"/>
              </a:rPr>
              <a:t>Les </a:t>
            </a:r>
            <a:r>
              <a:rPr lang="fr-FR" sz="1400" u="sng" dirty="0">
                <a:latin typeface="Amandine" pitchFamily="2" charset="0"/>
              </a:rPr>
              <a:t>scientifiques</a:t>
            </a:r>
            <a:r>
              <a:rPr lang="fr-FR" sz="1400" dirty="0">
                <a:latin typeface="Amandine" pitchFamily="2" charset="0"/>
              </a:rPr>
              <a:t> étudient </a:t>
            </a:r>
            <a:r>
              <a:rPr lang="fr-FR" sz="1400" u="sng" dirty="0">
                <a:latin typeface="Amandine" pitchFamily="2" charset="0"/>
              </a:rPr>
              <a:t>ce problème</a:t>
            </a:r>
            <a:endParaRPr lang="fr-FR" sz="1400" dirty="0">
              <a:latin typeface="Amandine" pitchFamily="2" charset="0"/>
            </a:endParaRPr>
          </a:p>
          <a:p>
            <a:pPr>
              <a:lnSpc>
                <a:spcPct val="50000"/>
              </a:lnSpc>
            </a:pPr>
            <a:r>
              <a:rPr lang="fr-FR" sz="1400" dirty="0">
                <a:latin typeface="Fineliner Script" pitchFamily="50" charset="0"/>
              </a:rPr>
              <a:t>       </a:t>
            </a:r>
            <a:r>
              <a:rPr lang="fr-FR" sz="1400" dirty="0" smtClean="0">
                <a:latin typeface="Fineliner Script" pitchFamily="50" charset="0"/>
              </a:rPr>
              <a:t>	    sujet   </a:t>
            </a:r>
            <a:r>
              <a:rPr lang="fr-FR" sz="1400" dirty="0">
                <a:latin typeface="Fineliner Script" pitchFamily="50" charset="0"/>
              </a:rPr>
              <a:t>	</a:t>
            </a:r>
            <a:r>
              <a:rPr lang="fr-FR" sz="1400" dirty="0" smtClean="0">
                <a:latin typeface="Fineliner Script" pitchFamily="50" charset="0"/>
              </a:rPr>
              <a:t>	</a:t>
            </a:r>
            <a:r>
              <a:rPr lang="fr-FR" sz="1400" dirty="0" err="1" smtClean="0">
                <a:latin typeface="Fineliner Script" pitchFamily="50" charset="0"/>
              </a:rPr>
              <a:t>cod</a:t>
            </a:r>
            <a:endParaRPr lang="fr-FR" sz="1400" dirty="0">
              <a:latin typeface="Fineliner Script" pitchFamily="50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9930" y="1016960"/>
            <a:ext cx="4850552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050" dirty="0">
                <a:latin typeface="Short Stack" panose="02010500040000000007" pitchFamily="2" charset="0"/>
              </a:rPr>
              <a:t>Une phrase est active ou passive. </a:t>
            </a:r>
          </a:p>
          <a:p>
            <a:pPr>
              <a:lnSpc>
                <a:spcPct val="150000"/>
              </a:lnSpc>
            </a:pPr>
            <a:r>
              <a:rPr lang="fr-FR" sz="1050" dirty="0">
                <a:latin typeface="Short Stack" panose="02010500040000000007" pitchFamily="2" charset="0"/>
              </a:rPr>
              <a:t>On peut transformer une phrase </a:t>
            </a:r>
            <a:r>
              <a:rPr lang="fr-FR" sz="1050" dirty="0" smtClean="0">
                <a:latin typeface="Short Stack" panose="02010500040000000007" pitchFamily="2" charset="0"/>
              </a:rPr>
              <a:t>____________ en </a:t>
            </a:r>
            <a:r>
              <a:rPr lang="fr-FR" sz="1050" dirty="0">
                <a:latin typeface="Short Stack" panose="02010500040000000007" pitchFamily="2" charset="0"/>
              </a:rPr>
              <a:t>phrase </a:t>
            </a:r>
            <a:r>
              <a:rPr lang="fr-FR" sz="1050" dirty="0" smtClean="0">
                <a:latin typeface="Short Stack" panose="02010500040000000007" pitchFamily="2" charset="0"/>
              </a:rPr>
              <a:t>__________________ , </a:t>
            </a:r>
            <a:r>
              <a:rPr lang="fr-FR" sz="1050" dirty="0">
                <a:latin typeface="Short Stack" panose="02010500040000000007" pitchFamily="2" charset="0"/>
              </a:rPr>
              <a:t>si son verbe a un </a:t>
            </a:r>
            <a:r>
              <a:rPr lang="fr-FR" sz="1050" dirty="0" smtClean="0">
                <a:latin typeface="Short Stack" panose="02010500040000000007" pitchFamily="2" charset="0"/>
              </a:rPr>
              <a:t>________ .</a:t>
            </a:r>
            <a:endParaRPr lang="fr-FR" sz="1050" dirty="0">
              <a:latin typeface="Short Stack" panose="02010500040000000007" pitchFamily="2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346141" y="2844527"/>
            <a:ext cx="4576888" cy="1790040"/>
          </a:xfrm>
          <a:prstGeom prst="roundRect">
            <a:avLst>
              <a:gd name="adj" fmla="val 7231"/>
            </a:avLst>
          </a:prstGeom>
          <a:solidFill>
            <a:schemeClr val="bg1"/>
          </a:solidFill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334312" y="2772519"/>
            <a:ext cx="458871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fr-FR" sz="1600" b="1" dirty="0">
                <a:latin typeface="Fineliner Script" pitchFamily="50" charset="0"/>
              </a:rPr>
              <a:t>P</a:t>
            </a:r>
            <a:r>
              <a:rPr lang="fr-FR" sz="1600" b="1" dirty="0" smtClean="0">
                <a:latin typeface="Fineliner Script" pitchFamily="50" charset="0"/>
              </a:rPr>
              <a:t>hrase passive</a:t>
            </a:r>
            <a:r>
              <a:rPr lang="fr-FR" sz="1050" b="1" dirty="0">
                <a:latin typeface="Short Stack" panose="02010500040000000007" pitchFamily="2" charset="0"/>
              </a:rPr>
              <a:t> : </a:t>
            </a:r>
            <a:r>
              <a:rPr lang="fr-FR" sz="1050" dirty="0" smtClean="0">
                <a:latin typeface="Short Stack" panose="02010500040000000007" pitchFamily="2" charset="0"/>
              </a:rPr>
              <a:t>Le sujet ne fait pas l’action. Le ________ de la phrase active devient __________ , et le __________ devient _________________  __________ (CA). Il commence généralement par la préposition « ______ ». C’est donc lui qui fait l’action.</a:t>
            </a:r>
            <a:endParaRPr lang="fr-FR" sz="1050" dirty="0">
              <a:latin typeface="Short Stack" panose="02010500040000000007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fr-FR" sz="1400" u="sng" dirty="0" smtClean="0">
                <a:latin typeface="Amandine" pitchFamily="2" charset="0"/>
              </a:rPr>
              <a:t>Ce problème</a:t>
            </a:r>
            <a:r>
              <a:rPr lang="fr-FR" sz="1400" dirty="0" smtClean="0">
                <a:latin typeface="Amandine" pitchFamily="2" charset="0"/>
              </a:rPr>
              <a:t> est étudié </a:t>
            </a:r>
            <a:r>
              <a:rPr lang="fr-FR" sz="1400" u="sng" dirty="0" smtClean="0">
                <a:latin typeface="Amandine" pitchFamily="2" charset="0"/>
              </a:rPr>
              <a:t>par les scientifiques</a:t>
            </a:r>
            <a:endParaRPr lang="fr-FR" sz="1400" dirty="0">
              <a:latin typeface="Amandine" pitchFamily="2" charset="0"/>
            </a:endParaRPr>
          </a:p>
          <a:p>
            <a:pPr>
              <a:lnSpc>
                <a:spcPct val="50000"/>
              </a:lnSpc>
            </a:pPr>
            <a:r>
              <a:rPr lang="fr-FR" sz="1400" dirty="0">
                <a:latin typeface="Fineliner Script" pitchFamily="50" charset="0"/>
              </a:rPr>
              <a:t>       	</a:t>
            </a:r>
            <a:r>
              <a:rPr lang="fr-FR" sz="1400" dirty="0" smtClean="0">
                <a:latin typeface="Fineliner Script" pitchFamily="50" charset="0"/>
              </a:rPr>
              <a:t>sujet   </a:t>
            </a:r>
            <a:r>
              <a:rPr lang="fr-FR" sz="1400" dirty="0">
                <a:latin typeface="Fineliner Script" pitchFamily="50" charset="0"/>
              </a:rPr>
              <a:t>	 </a:t>
            </a:r>
            <a:r>
              <a:rPr lang="fr-FR" sz="1400" dirty="0" smtClean="0">
                <a:latin typeface="Fineliner Script" pitchFamily="50" charset="0"/>
              </a:rPr>
              <a:t>     complément d’agent</a:t>
            </a:r>
            <a:endParaRPr lang="fr-FR" sz="1400" dirty="0">
              <a:latin typeface="Fineliner Script" pitchFamily="50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48853" y="4799193"/>
            <a:ext cx="4562347" cy="2260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600" b="1" dirty="0" smtClean="0">
                <a:latin typeface="Fineliner Script" pitchFamily="50" charset="0"/>
              </a:rPr>
              <a:t>Le verbe</a:t>
            </a:r>
            <a:r>
              <a:rPr lang="fr-FR" sz="1050" b="1" dirty="0">
                <a:latin typeface="Short Stack" panose="02010500040000000007" pitchFamily="2" charset="0"/>
              </a:rPr>
              <a:t> : </a:t>
            </a:r>
            <a:endParaRPr lang="fr-FR" sz="1050" dirty="0">
              <a:latin typeface="Short Stack" panose="02010500040000000007" pitchFamily="2" charset="0"/>
            </a:endParaRPr>
          </a:p>
          <a:p>
            <a:pPr lvl="0">
              <a:lnSpc>
                <a:spcPct val="150000"/>
              </a:lnSpc>
            </a:pPr>
            <a:r>
              <a:rPr lang="fr-FR" sz="1050" dirty="0" smtClean="0">
                <a:latin typeface="Short Stack" panose="02010500040000000007" pitchFamily="2" charset="0"/>
              </a:rPr>
              <a:t>* Dans une phrase passive, il y a toujours un temps ________________.</a:t>
            </a:r>
          </a:p>
          <a:p>
            <a:pPr lvl="0">
              <a:lnSpc>
                <a:spcPct val="150000"/>
              </a:lnSpc>
            </a:pPr>
            <a:r>
              <a:rPr lang="fr-FR" sz="1050" dirty="0" smtClean="0">
                <a:latin typeface="Short Stack" panose="02010500040000000007" pitchFamily="2" charset="0"/>
              </a:rPr>
              <a:t>* Le temps du ____________ de la phrase active devient le temps de l’___________________ de la phrase passive.</a:t>
            </a:r>
          </a:p>
          <a:p>
            <a:pPr lvl="0">
              <a:lnSpc>
                <a:spcPct val="150000"/>
              </a:lnSpc>
            </a:pPr>
            <a:r>
              <a:rPr lang="fr-FR" sz="1300" dirty="0" smtClean="0">
                <a:latin typeface="Amandine" pitchFamily="2" charset="0"/>
              </a:rPr>
              <a:t>Manu </a:t>
            </a:r>
            <a:r>
              <a:rPr lang="fr-FR" sz="1300" u="sng" dirty="0" smtClean="0">
                <a:latin typeface="Amandine" pitchFamily="2" charset="0"/>
              </a:rPr>
              <a:t>regarde</a:t>
            </a:r>
            <a:r>
              <a:rPr lang="fr-FR" sz="1300" dirty="0" smtClean="0">
                <a:latin typeface="Amandine" pitchFamily="2" charset="0"/>
              </a:rPr>
              <a:t> la fille </a:t>
            </a:r>
            <a:r>
              <a:rPr lang="fr-FR" sz="1300" dirty="0" smtClean="0">
                <a:latin typeface="Amandine" pitchFamily="2" charset="0"/>
                <a:sym typeface="Wingdings" panose="05000000000000000000" pitchFamily="2" charset="2"/>
              </a:rPr>
              <a:t> la fille </a:t>
            </a:r>
            <a:r>
              <a:rPr lang="fr-FR" sz="1300" u="sng" dirty="0" smtClean="0">
                <a:latin typeface="Amandine" pitchFamily="2" charset="0"/>
                <a:sym typeface="Wingdings" panose="05000000000000000000" pitchFamily="2" charset="2"/>
              </a:rPr>
              <a:t>est</a:t>
            </a:r>
            <a:r>
              <a:rPr lang="fr-FR" sz="1300" dirty="0" smtClean="0">
                <a:latin typeface="Amandine" pitchFamily="2" charset="0"/>
                <a:sym typeface="Wingdings" panose="05000000000000000000" pitchFamily="2" charset="2"/>
              </a:rPr>
              <a:t> regardée par Manu.</a:t>
            </a:r>
          </a:p>
          <a:p>
            <a:pPr lvl="0">
              <a:lnSpc>
                <a:spcPct val="70000"/>
              </a:lnSpc>
            </a:pPr>
            <a:r>
              <a:rPr lang="fr-FR" sz="1400" dirty="0" smtClean="0">
                <a:latin typeface="Fineliner Script" pitchFamily="50" charset="0"/>
              </a:rPr>
              <a:t>          présent</a:t>
            </a:r>
            <a:r>
              <a:rPr lang="fr-FR" sz="1400" dirty="0">
                <a:latin typeface="Fineliner Script" pitchFamily="50" charset="0"/>
              </a:rPr>
              <a:t>	      </a:t>
            </a:r>
            <a:r>
              <a:rPr lang="fr-FR" sz="1400" dirty="0" smtClean="0">
                <a:latin typeface="Fineliner Script" pitchFamily="50" charset="0"/>
              </a:rPr>
              <a:t>                 présent</a:t>
            </a:r>
          </a:p>
          <a:p>
            <a:pPr lvl="0">
              <a:lnSpc>
                <a:spcPct val="70000"/>
              </a:lnSpc>
            </a:pPr>
            <a:r>
              <a:rPr lang="fr-FR" sz="1000" dirty="0">
                <a:latin typeface="Short Stack" panose="02010500040000000007" pitchFamily="2" charset="0"/>
                <a:sym typeface="Wingdings" panose="05000000000000000000" pitchFamily="2" charset="2"/>
              </a:rPr>
              <a:t> </a:t>
            </a:r>
            <a:r>
              <a:rPr lang="fr-FR" sz="10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 </a:t>
            </a:r>
          </a:p>
          <a:p>
            <a:pPr lvl="0"/>
            <a:r>
              <a:rPr lang="fr-FR" sz="1300" dirty="0" smtClean="0">
                <a:latin typeface="Amandine" pitchFamily="2" charset="0"/>
                <a:sym typeface="Wingdings" panose="05000000000000000000" pitchFamily="2" charset="2"/>
              </a:rPr>
              <a:t>Manu </a:t>
            </a:r>
            <a:r>
              <a:rPr lang="fr-FR" sz="1300" u="sng" dirty="0" smtClean="0">
                <a:latin typeface="Amandine" pitchFamily="2" charset="0"/>
                <a:sym typeface="Wingdings" panose="05000000000000000000" pitchFamily="2" charset="2"/>
              </a:rPr>
              <a:t>regardait</a:t>
            </a:r>
            <a:r>
              <a:rPr lang="fr-FR" sz="1300" dirty="0" smtClean="0">
                <a:latin typeface="Amandine" pitchFamily="2" charset="0"/>
                <a:sym typeface="Wingdings" panose="05000000000000000000" pitchFamily="2" charset="2"/>
              </a:rPr>
              <a:t> la fille  la fille </a:t>
            </a:r>
            <a:r>
              <a:rPr lang="fr-FR" sz="1300" u="sng" dirty="0" smtClean="0">
                <a:latin typeface="Amandine" pitchFamily="2" charset="0"/>
                <a:sym typeface="Wingdings" panose="05000000000000000000" pitchFamily="2" charset="2"/>
              </a:rPr>
              <a:t>était</a:t>
            </a:r>
            <a:r>
              <a:rPr lang="fr-FR" sz="1300" dirty="0" smtClean="0">
                <a:latin typeface="Amandine" pitchFamily="2" charset="0"/>
                <a:sym typeface="Wingdings" panose="05000000000000000000" pitchFamily="2" charset="2"/>
              </a:rPr>
              <a:t> regardée par Manu.</a:t>
            </a:r>
          </a:p>
          <a:p>
            <a:pPr lvl="0">
              <a:lnSpc>
                <a:spcPct val="70000"/>
              </a:lnSpc>
            </a:pPr>
            <a:r>
              <a:rPr lang="fr-FR" sz="1400" dirty="0" smtClean="0">
                <a:latin typeface="Fineliner Script" pitchFamily="50" charset="0"/>
              </a:rPr>
              <a:t>           imparfait                          </a:t>
            </a:r>
            <a:r>
              <a:rPr lang="fr-FR" sz="1400" dirty="0" err="1" smtClean="0">
                <a:latin typeface="Fineliner Script" pitchFamily="50" charset="0"/>
              </a:rPr>
              <a:t>imparfait</a:t>
            </a:r>
            <a:endParaRPr lang="fr-FR" sz="1400" dirty="0">
              <a:latin typeface="Amandine" pitchFamily="2" charset="0"/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lumMod val="40000"/>
                <a:lumOff val="6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180" y="216532"/>
            <a:ext cx="4889500" cy="7633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7" name="ZoneTexte 16"/>
          <p:cNvSpPr txBox="1"/>
          <p:nvPr/>
        </p:nvSpPr>
        <p:spPr>
          <a:xfrm>
            <a:off x="6378538" y="330080"/>
            <a:ext cx="3945091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Voix active, voix passive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5610530" y="1074326"/>
            <a:ext cx="4866564" cy="6317670"/>
          </a:xfrm>
          <a:prstGeom prst="roundRect">
            <a:avLst>
              <a:gd name="adj" fmla="val 3491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5734912" y="4892943"/>
            <a:ext cx="4576888" cy="2257802"/>
          </a:xfrm>
          <a:prstGeom prst="roundRect">
            <a:avLst>
              <a:gd name="adj" fmla="val 7231"/>
            </a:avLst>
          </a:prstGeom>
          <a:solidFill>
            <a:schemeClr val="bg1"/>
          </a:solidFill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Larme 19"/>
          <p:cNvSpPr/>
          <p:nvPr/>
        </p:nvSpPr>
        <p:spPr>
          <a:xfrm>
            <a:off x="5835040" y="350459"/>
            <a:ext cx="519772" cy="452984"/>
          </a:xfrm>
          <a:prstGeom prst="teardrop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5777932" y="330080"/>
            <a:ext cx="655916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spc="114" dirty="0" smtClean="0">
                <a:ln w="18000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G11</a:t>
            </a:r>
            <a:endParaRPr lang="fr-FR" sz="2300" spc="114" dirty="0">
              <a:ln w="18000">
                <a:solidFill>
                  <a:schemeClr val="accent1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129" y="751352"/>
            <a:ext cx="720147" cy="505755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9848114" y="838542"/>
            <a:ext cx="614606" cy="351546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600" dirty="0">
                <a:solidFill>
                  <a:prstClr val="black"/>
                </a:solidFill>
                <a:latin typeface="Waltograph" pitchFamily="66" charset="0"/>
              </a:rPr>
              <a:t>CM2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5746741" y="1966171"/>
            <a:ext cx="4576888" cy="769440"/>
          </a:xfrm>
          <a:prstGeom prst="roundRect">
            <a:avLst>
              <a:gd name="adj" fmla="val 11748"/>
            </a:avLst>
          </a:prstGeom>
          <a:solidFill>
            <a:schemeClr val="bg1"/>
          </a:solidFill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5734912" y="1966169"/>
            <a:ext cx="45887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600" b="1" dirty="0">
                <a:latin typeface="Fineliner Script" pitchFamily="50" charset="0"/>
              </a:rPr>
              <a:t>P</a:t>
            </a:r>
            <a:r>
              <a:rPr lang="fr-FR" sz="1600" b="1" dirty="0" smtClean="0">
                <a:latin typeface="Fineliner Script" pitchFamily="50" charset="0"/>
              </a:rPr>
              <a:t>hrase </a:t>
            </a:r>
            <a:r>
              <a:rPr lang="fr-FR" sz="1600" b="1" dirty="0">
                <a:latin typeface="Fineliner Script" pitchFamily="50" charset="0"/>
              </a:rPr>
              <a:t>active</a:t>
            </a:r>
            <a:r>
              <a:rPr lang="fr-FR" sz="1050" b="1" dirty="0">
                <a:latin typeface="Short Stack" panose="02010500040000000007" pitchFamily="2" charset="0"/>
              </a:rPr>
              <a:t> : </a:t>
            </a:r>
            <a:r>
              <a:rPr lang="fr-FR" sz="1050" dirty="0">
                <a:latin typeface="Short Stack" panose="02010500040000000007" pitchFamily="2" charset="0"/>
              </a:rPr>
              <a:t>C’est le </a:t>
            </a:r>
            <a:r>
              <a:rPr lang="fr-FR" sz="1050" dirty="0" smtClean="0">
                <a:latin typeface="Short Stack" panose="02010500040000000007" pitchFamily="2" charset="0"/>
              </a:rPr>
              <a:t>_____________ qui </a:t>
            </a:r>
            <a:r>
              <a:rPr lang="fr-FR" sz="1050" dirty="0">
                <a:latin typeface="Short Stack" panose="02010500040000000007" pitchFamily="2" charset="0"/>
              </a:rPr>
              <a:t>fait l’action :</a:t>
            </a:r>
          </a:p>
          <a:p>
            <a:pPr algn="ctr">
              <a:lnSpc>
                <a:spcPct val="150000"/>
              </a:lnSpc>
            </a:pPr>
            <a:r>
              <a:rPr lang="fr-FR" sz="1400" u="sng" dirty="0" smtClean="0">
                <a:latin typeface="Amandine" pitchFamily="2" charset="0"/>
              </a:rPr>
              <a:t>Les </a:t>
            </a:r>
            <a:r>
              <a:rPr lang="fr-FR" sz="1400" u="sng" dirty="0">
                <a:latin typeface="Amandine" pitchFamily="2" charset="0"/>
              </a:rPr>
              <a:t>scientifiques</a:t>
            </a:r>
            <a:r>
              <a:rPr lang="fr-FR" sz="1400" dirty="0">
                <a:latin typeface="Amandine" pitchFamily="2" charset="0"/>
              </a:rPr>
              <a:t> étudient </a:t>
            </a:r>
            <a:r>
              <a:rPr lang="fr-FR" sz="1400" u="sng" dirty="0">
                <a:latin typeface="Amandine" pitchFamily="2" charset="0"/>
              </a:rPr>
              <a:t>ce problème</a:t>
            </a:r>
            <a:endParaRPr lang="fr-FR" sz="1400" dirty="0">
              <a:latin typeface="Amandine" pitchFamily="2" charset="0"/>
            </a:endParaRPr>
          </a:p>
          <a:p>
            <a:pPr>
              <a:lnSpc>
                <a:spcPct val="50000"/>
              </a:lnSpc>
            </a:pPr>
            <a:r>
              <a:rPr lang="fr-FR" sz="1400" dirty="0">
                <a:latin typeface="Fineliner Script" pitchFamily="50" charset="0"/>
              </a:rPr>
              <a:t>       </a:t>
            </a:r>
            <a:r>
              <a:rPr lang="fr-FR" sz="1400" dirty="0" smtClean="0">
                <a:latin typeface="Fineliner Script" pitchFamily="50" charset="0"/>
              </a:rPr>
              <a:t>	    sujet   </a:t>
            </a:r>
            <a:r>
              <a:rPr lang="fr-FR" sz="1400" dirty="0">
                <a:latin typeface="Fineliner Script" pitchFamily="50" charset="0"/>
              </a:rPr>
              <a:t>	</a:t>
            </a:r>
            <a:r>
              <a:rPr lang="fr-FR" sz="1400" dirty="0" smtClean="0">
                <a:latin typeface="Fineliner Script" pitchFamily="50" charset="0"/>
              </a:rPr>
              <a:t>	</a:t>
            </a:r>
            <a:r>
              <a:rPr lang="fr-FR" sz="1400" dirty="0" err="1" smtClean="0">
                <a:latin typeface="Fineliner Script" pitchFamily="50" charset="0"/>
              </a:rPr>
              <a:t>cod</a:t>
            </a:r>
            <a:endParaRPr lang="fr-FR" sz="1400" dirty="0">
              <a:latin typeface="Fineliner Script" pitchFamily="50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610530" y="1074706"/>
            <a:ext cx="4850552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050" dirty="0">
                <a:latin typeface="Short Stack" panose="02010500040000000007" pitchFamily="2" charset="0"/>
              </a:rPr>
              <a:t>Une phrase est active ou passive. </a:t>
            </a:r>
          </a:p>
          <a:p>
            <a:pPr>
              <a:lnSpc>
                <a:spcPct val="150000"/>
              </a:lnSpc>
            </a:pPr>
            <a:r>
              <a:rPr lang="fr-FR" sz="1050" dirty="0">
                <a:latin typeface="Short Stack" panose="02010500040000000007" pitchFamily="2" charset="0"/>
              </a:rPr>
              <a:t>On peut transformer une phrase </a:t>
            </a:r>
            <a:r>
              <a:rPr lang="fr-FR" sz="1050" dirty="0" smtClean="0">
                <a:latin typeface="Short Stack" panose="02010500040000000007" pitchFamily="2" charset="0"/>
              </a:rPr>
              <a:t>____________ en </a:t>
            </a:r>
            <a:r>
              <a:rPr lang="fr-FR" sz="1050" dirty="0">
                <a:latin typeface="Short Stack" panose="02010500040000000007" pitchFamily="2" charset="0"/>
              </a:rPr>
              <a:t>phrase </a:t>
            </a:r>
            <a:r>
              <a:rPr lang="fr-FR" sz="1050" dirty="0" smtClean="0">
                <a:latin typeface="Short Stack" panose="02010500040000000007" pitchFamily="2" charset="0"/>
              </a:rPr>
              <a:t>__________________ , </a:t>
            </a:r>
            <a:r>
              <a:rPr lang="fr-FR" sz="1050" dirty="0">
                <a:latin typeface="Short Stack" panose="02010500040000000007" pitchFamily="2" charset="0"/>
              </a:rPr>
              <a:t>si son verbe a un </a:t>
            </a:r>
            <a:r>
              <a:rPr lang="fr-FR" sz="1050" dirty="0" smtClean="0">
                <a:latin typeface="Short Stack" panose="02010500040000000007" pitchFamily="2" charset="0"/>
              </a:rPr>
              <a:t>________ .</a:t>
            </a:r>
            <a:endParaRPr lang="fr-FR" sz="1050" dirty="0">
              <a:latin typeface="Short Stack" panose="02010500040000000007" pitchFamily="2" charset="0"/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5746741" y="2902273"/>
            <a:ext cx="4576888" cy="1790040"/>
          </a:xfrm>
          <a:prstGeom prst="roundRect">
            <a:avLst>
              <a:gd name="adj" fmla="val 7231"/>
            </a:avLst>
          </a:prstGeom>
          <a:solidFill>
            <a:schemeClr val="bg1"/>
          </a:solidFill>
          <a:ln w="1270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5734912" y="2830265"/>
            <a:ext cx="458871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fr-FR" sz="1600" b="1" dirty="0">
                <a:latin typeface="Fineliner Script" pitchFamily="50" charset="0"/>
              </a:rPr>
              <a:t>P</a:t>
            </a:r>
            <a:r>
              <a:rPr lang="fr-FR" sz="1600" b="1" dirty="0" smtClean="0">
                <a:latin typeface="Fineliner Script" pitchFamily="50" charset="0"/>
              </a:rPr>
              <a:t>hrase passive</a:t>
            </a:r>
            <a:r>
              <a:rPr lang="fr-FR" sz="1050" b="1" dirty="0">
                <a:latin typeface="Short Stack" panose="02010500040000000007" pitchFamily="2" charset="0"/>
              </a:rPr>
              <a:t> : </a:t>
            </a:r>
            <a:r>
              <a:rPr lang="fr-FR" sz="1050" dirty="0" smtClean="0">
                <a:latin typeface="Short Stack" panose="02010500040000000007" pitchFamily="2" charset="0"/>
              </a:rPr>
              <a:t>Le sujet ne fait pas l’action. Le ________ de la phrase active devient __________ , et le __________ devient _________________  __________ (CA). Il commence généralement par la préposition « ______ ». C’est donc lui qui fait l’action.</a:t>
            </a:r>
            <a:endParaRPr lang="fr-FR" sz="1050" dirty="0">
              <a:latin typeface="Short Stack" panose="02010500040000000007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fr-FR" sz="1400" u="sng" dirty="0" smtClean="0">
                <a:latin typeface="Amandine" pitchFamily="2" charset="0"/>
              </a:rPr>
              <a:t>Ce problème</a:t>
            </a:r>
            <a:r>
              <a:rPr lang="fr-FR" sz="1400" dirty="0" smtClean="0">
                <a:latin typeface="Amandine" pitchFamily="2" charset="0"/>
              </a:rPr>
              <a:t> est étudié </a:t>
            </a:r>
            <a:r>
              <a:rPr lang="fr-FR" sz="1400" u="sng" dirty="0" smtClean="0">
                <a:latin typeface="Amandine" pitchFamily="2" charset="0"/>
              </a:rPr>
              <a:t>par les scientifiques</a:t>
            </a:r>
            <a:endParaRPr lang="fr-FR" sz="1400" dirty="0">
              <a:latin typeface="Amandine" pitchFamily="2" charset="0"/>
            </a:endParaRPr>
          </a:p>
          <a:p>
            <a:pPr>
              <a:lnSpc>
                <a:spcPct val="50000"/>
              </a:lnSpc>
            </a:pPr>
            <a:r>
              <a:rPr lang="fr-FR" sz="1400" dirty="0">
                <a:latin typeface="Fineliner Script" pitchFamily="50" charset="0"/>
              </a:rPr>
              <a:t>       	</a:t>
            </a:r>
            <a:r>
              <a:rPr lang="fr-FR" sz="1400" dirty="0" smtClean="0">
                <a:latin typeface="Fineliner Script" pitchFamily="50" charset="0"/>
              </a:rPr>
              <a:t>sujet   </a:t>
            </a:r>
            <a:r>
              <a:rPr lang="fr-FR" sz="1400" dirty="0">
                <a:latin typeface="Fineliner Script" pitchFamily="50" charset="0"/>
              </a:rPr>
              <a:t>	 </a:t>
            </a:r>
            <a:r>
              <a:rPr lang="fr-FR" sz="1400" dirty="0" smtClean="0">
                <a:latin typeface="Fineliner Script" pitchFamily="50" charset="0"/>
              </a:rPr>
              <a:t>     complément d’agent</a:t>
            </a:r>
            <a:endParaRPr lang="fr-FR" sz="1400" dirty="0">
              <a:latin typeface="Fineliner Script" pitchFamily="50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5749453" y="4856939"/>
            <a:ext cx="4562347" cy="2260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600" b="1" dirty="0" smtClean="0">
                <a:latin typeface="Fineliner Script" pitchFamily="50" charset="0"/>
              </a:rPr>
              <a:t>Le verbe</a:t>
            </a:r>
            <a:r>
              <a:rPr lang="fr-FR" sz="1050" b="1" dirty="0">
                <a:latin typeface="Short Stack" panose="02010500040000000007" pitchFamily="2" charset="0"/>
              </a:rPr>
              <a:t> : </a:t>
            </a:r>
            <a:endParaRPr lang="fr-FR" sz="1050" dirty="0">
              <a:latin typeface="Short Stack" panose="02010500040000000007" pitchFamily="2" charset="0"/>
            </a:endParaRPr>
          </a:p>
          <a:p>
            <a:pPr lvl="0">
              <a:lnSpc>
                <a:spcPct val="150000"/>
              </a:lnSpc>
            </a:pPr>
            <a:r>
              <a:rPr lang="fr-FR" sz="1050" dirty="0" smtClean="0">
                <a:latin typeface="Short Stack" panose="02010500040000000007" pitchFamily="2" charset="0"/>
              </a:rPr>
              <a:t>* Dans une phrase passive, il y a toujours un temps ________________.</a:t>
            </a:r>
          </a:p>
          <a:p>
            <a:pPr lvl="0">
              <a:lnSpc>
                <a:spcPct val="150000"/>
              </a:lnSpc>
            </a:pPr>
            <a:r>
              <a:rPr lang="fr-FR" sz="1050" dirty="0" smtClean="0">
                <a:latin typeface="Short Stack" panose="02010500040000000007" pitchFamily="2" charset="0"/>
              </a:rPr>
              <a:t>* Le temps du ____________ de la phrase active devient le temps de l’___________________ de la phrase passive.</a:t>
            </a:r>
          </a:p>
          <a:p>
            <a:pPr lvl="0">
              <a:lnSpc>
                <a:spcPct val="150000"/>
              </a:lnSpc>
            </a:pPr>
            <a:r>
              <a:rPr lang="fr-FR" sz="1300" dirty="0" smtClean="0">
                <a:latin typeface="Amandine" pitchFamily="2" charset="0"/>
              </a:rPr>
              <a:t>Manu </a:t>
            </a:r>
            <a:r>
              <a:rPr lang="fr-FR" sz="1300" u="sng" dirty="0" smtClean="0">
                <a:latin typeface="Amandine" pitchFamily="2" charset="0"/>
              </a:rPr>
              <a:t>regarde</a:t>
            </a:r>
            <a:r>
              <a:rPr lang="fr-FR" sz="1300" dirty="0" smtClean="0">
                <a:latin typeface="Amandine" pitchFamily="2" charset="0"/>
              </a:rPr>
              <a:t> la fille </a:t>
            </a:r>
            <a:r>
              <a:rPr lang="fr-FR" sz="1300" dirty="0" smtClean="0">
                <a:latin typeface="Amandine" pitchFamily="2" charset="0"/>
                <a:sym typeface="Wingdings" panose="05000000000000000000" pitchFamily="2" charset="2"/>
              </a:rPr>
              <a:t> la fille </a:t>
            </a:r>
            <a:r>
              <a:rPr lang="fr-FR" sz="1300" u="sng" dirty="0" smtClean="0">
                <a:latin typeface="Amandine" pitchFamily="2" charset="0"/>
                <a:sym typeface="Wingdings" panose="05000000000000000000" pitchFamily="2" charset="2"/>
              </a:rPr>
              <a:t>est</a:t>
            </a:r>
            <a:r>
              <a:rPr lang="fr-FR" sz="1300" dirty="0" smtClean="0">
                <a:latin typeface="Amandine" pitchFamily="2" charset="0"/>
                <a:sym typeface="Wingdings" panose="05000000000000000000" pitchFamily="2" charset="2"/>
              </a:rPr>
              <a:t> regardée par Manu.</a:t>
            </a:r>
          </a:p>
          <a:p>
            <a:pPr lvl="0">
              <a:lnSpc>
                <a:spcPct val="70000"/>
              </a:lnSpc>
            </a:pPr>
            <a:r>
              <a:rPr lang="fr-FR" sz="1400" dirty="0" smtClean="0">
                <a:latin typeface="Fineliner Script" pitchFamily="50" charset="0"/>
              </a:rPr>
              <a:t>          présent</a:t>
            </a:r>
            <a:r>
              <a:rPr lang="fr-FR" sz="1400" dirty="0">
                <a:latin typeface="Fineliner Script" pitchFamily="50" charset="0"/>
              </a:rPr>
              <a:t>	      </a:t>
            </a:r>
            <a:r>
              <a:rPr lang="fr-FR" sz="1400" dirty="0" smtClean="0">
                <a:latin typeface="Fineliner Script" pitchFamily="50" charset="0"/>
              </a:rPr>
              <a:t>                 présent</a:t>
            </a:r>
          </a:p>
          <a:p>
            <a:pPr lvl="0">
              <a:lnSpc>
                <a:spcPct val="70000"/>
              </a:lnSpc>
            </a:pPr>
            <a:r>
              <a:rPr lang="fr-FR" sz="1000" dirty="0">
                <a:latin typeface="Short Stack" panose="02010500040000000007" pitchFamily="2" charset="0"/>
                <a:sym typeface="Wingdings" panose="05000000000000000000" pitchFamily="2" charset="2"/>
              </a:rPr>
              <a:t> </a:t>
            </a:r>
            <a:r>
              <a:rPr lang="fr-FR" sz="10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 </a:t>
            </a:r>
          </a:p>
          <a:p>
            <a:pPr lvl="0"/>
            <a:r>
              <a:rPr lang="fr-FR" sz="1300" dirty="0" smtClean="0">
                <a:latin typeface="Amandine" pitchFamily="2" charset="0"/>
                <a:sym typeface="Wingdings" panose="05000000000000000000" pitchFamily="2" charset="2"/>
              </a:rPr>
              <a:t>Manu </a:t>
            </a:r>
            <a:r>
              <a:rPr lang="fr-FR" sz="1300" u="sng" dirty="0" smtClean="0">
                <a:latin typeface="Amandine" pitchFamily="2" charset="0"/>
                <a:sym typeface="Wingdings" panose="05000000000000000000" pitchFamily="2" charset="2"/>
              </a:rPr>
              <a:t>regardait</a:t>
            </a:r>
            <a:r>
              <a:rPr lang="fr-FR" sz="1300" dirty="0" smtClean="0">
                <a:latin typeface="Amandine" pitchFamily="2" charset="0"/>
                <a:sym typeface="Wingdings" panose="05000000000000000000" pitchFamily="2" charset="2"/>
              </a:rPr>
              <a:t> la fille  la fille </a:t>
            </a:r>
            <a:r>
              <a:rPr lang="fr-FR" sz="1300" u="sng" dirty="0" smtClean="0">
                <a:latin typeface="Amandine" pitchFamily="2" charset="0"/>
                <a:sym typeface="Wingdings" panose="05000000000000000000" pitchFamily="2" charset="2"/>
              </a:rPr>
              <a:t>était</a:t>
            </a:r>
            <a:r>
              <a:rPr lang="fr-FR" sz="1300" dirty="0" smtClean="0">
                <a:latin typeface="Amandine" pitchFamily="2" charset="0"/>
                <a:sym typeface="Wingdings" panose="05000000000000000000" pitchFamily="2" charset="2"/>
              </a:rPr>
              <a:t> regardée par Manu.</a:t>
            </a:r>
          </a:p>
          <a:p>
            <a:pPr lvl="0">
              <a:lnSpc>
                <a:spcPct val="70000"/>
              </a:lnSpc>
            </a:pPr>
            <a:r>
              <a:rPr lang="fr-FR" sz="1400" dirty="0" smtClean="0">
                <a:latin typeface="Fineliner Script" pitchFamily="50" charset="0"/>
              </a:rPr>
              <a:t>           imparfait                          </a:t>
            </a:r>
            <a:r>
              <a:rPr lang="fr-FR" sz="1400" dirty="0" err="1" smtClean="0">
                <a:latin typeface="Fineliner Script" pitchFamily="50" charset="0"/>
              </a:rPr>
              <a:t>imparfait</a:t>
            </a:r>
            <a:endParaRPr lang="fr-FR" sz="1400" dirty="0">
              <a:latin typeface="Amandine" pitchFamily="2" charset="0"/>
            </a:endParaRPr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080" y="6337903"/>
            <a:ext cx="250245" cy="996347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3155" y="6312044"/>
            <a:ext cx="250245" cy="99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0778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1919</Words>
  <Application>Microsoft Office PowerPoint</Application>
  <PresentationFormat>Personnalisé</PresentationFormat>
  <Paragraphs>331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Ecole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42</cp:revision>
  <dcterms:created xsi:type="dcterms:W3CDTF">2014-07-29T16:54:57Z</dcterms:created>
  <dcterms:modified xsi:type="dcterms:W3CDTF">2015-08-27T19:24:59Z</dcterms:modified>
</cp:coreProperties>
</file>