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00" d="100"/>
          <a:sy n="100" d="100"/>
        </p:scale>
        <p:origin x="-2004" y="6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Modifiez le style du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71831E2-C116-4671-A222-3C66884A6919}" type="datetimeFigureOut">
              <a:rPr lang="fr-FR" smtClean="0"/>
              <a:t>30/01/2016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B75263-7F09-41A1-BE47-F2F23EDCCBE2}" type="slidenum">
              <a:rPr lang="fr-FR" smtClean="0"/>
              <a:t>‹N°›</a:t>
            </a:fld>
            <a:endParaRPr lang="fr-FR"/>
          </a:p>
        </p:txBody>
      </p:sp>
    </p:spTree>
    <p:extLst>
      <p:ext uri="{BB962C8B-B14F-4D97-AF65-F5344CB8AC3E}">
        <p14:creationId xmlns:p14="http://schemas.microsoft.com/office/powerpoint/2010/main" val="3605697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1831E2-C116-4671-A222-3C66884A6919}" type="datetimeFigureOut">
              <a:rPr lang="fr-FR" smtClean="0"/>
              <a:t>30/01/2016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B75263-7F09-41A1-BE47-F2F23EDCCBE2}" type="slidenum">
              <a:rPr lang="fr-FR" smtClean="0"/>
              <a:t>‹N°›</a:t>
            </a:fld>
            <a:endParaRPr lang="fr-FR"/>
          </a:p>
        </p:txBody>
      </p:sp>
    </p:spTree>
    <p:extLst>
      <p:ext uri="{BB962C8B-B14F-4D97-AF65-F5344CB8AC3E}">
        <p14:creationId xmlns:p14="http://schemas.microsoft.com/office/powerpoint/2010/main" val="2590750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5"/>
            <a:ext cx="1543050" cy="780203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42900" y="366185"/>
            <a:ext cx="4514850" cy="78020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1831E2-C116-4671-A222-3C66884A6919}" type="datetimeFigureOut">
              <a:rPr lang="fr-FR" smtClean="0"/>
              <a:t>30/01/2016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B75263-7F09-41A1-BE47-F2F23EDCCBE2}" type="slidenum">
              <a:rPr lang="fr-FR" smtClean="0"/>
              <a:t>‹N°›</a:t>
            </a:fld>
            <a:endParaRPr lang="fr-FR"/>
          </a:p>
        </p:txBody>
      </p:sp>
    </p:spTree>
    <p:extLst>
      <p:ext uri="{BB962C8B-B14F-4D97-AF65-F5344CB8AC3E}">
        <p14:creationId xmlns:p14="http://schemas.microsoft.com/office/powerpoint/2010/main" val="113428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1831E2-C116-4671-A222-3C66884A6919}" type="datetimeFigureOut">
              <a:rPr lang="fr-FR" smtClean="0"/>
              <a:t>30/01/2016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B75263-7F09-41A1-BE47-F2F23EDCCBE2}" type="slidenum">
              <a:rPr lang="fr-FR" smtClean="0"/>
              <a:t>‹N°›</a:t>
            </a:fld>
            <a:endParaRPr lang="fr-FR"/>
          </a:p>
        </p:txBody>
      </p:sp>
    </p:spTree>
    <p:extLst>
      <p:ext uri="{BB962C8B-B14F-4D97-AF65-F5344CB8AC3E}">
        <p14:creationId xmlns:p14="http://schemas.microsoft.com/office/powerpoint/2010/main" val="41568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71831E2-C116-4671-A222-3C66884A6919}" type="datetimeFigureOut">
              <a:rPr lang="fr-FR" smtClean="0"/>
              <a:t>30/01/2016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B75263-7F09-41A1-BE47-F2F23EDCCBE2}" type="slidenum">
              <a:rPr lang="fr-FR" smtClean="0"/>
              <a:t>‹N°›</a:t>
            </a:fld>
            <a:endParaRPr lang="fr-FR"/>
          </a:p>
        </p:txBody>
      </p:sp>
    </p:spTree>
    <p:extLst>
      <p:ext uri="{BB962C8B-B14F-4D97-AF65-F5344CB8AC3E}">
        <p14:creationId xmlns:p14="http://schemas.microsoft.com/office/powerpoint/2010/main" val="176523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71831E2-C116-4671-A222-3C66884A6919}" type="datetimeFigureOut">
              <a:rPr lang="fr-FR" smtClean="0"/>
              <a:t>30/01/2016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4B75263-7F09-41A1-BE47-F2F23EDCCBE2}" type="slidenum">
              <a:rPr lang="fr-FR" smtClean="0"/>
              <a:t>‹N°›</a:t>
            </a:fld>
            <a:endParaRPr lang="fr-FR"/>
          </a:p>
        </p:txBody>
      </p:sp>
    </p:spTree>
    <p:extLst>
      <p:ext uri="{BB962C8B-B14F-4D97-AF65-F5344CB8AC3E}">
        <p14:creationId xmlns:p14="http://schemas.microsoft.com/office/powerpoint/2010/main" val="3059428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71831E2-C116-4671-A222-3C66884A6919}" type="datetimeFigureOut">
              <a:rPr lang="fr-FR" smtClean="0"/>
              <a:t>30/01/2016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4B75263-7F09-41A1-BE47-F2F23EDCCBE2}" type="slidenum">
              <a:rPr lang="fr-FR" smtClean="0"/>
              <a:t>‹N°›</a:t>
            </a:fld>
            <a:endParaRPr lang="fr-FR"/>
          </a:p>
        </p:txBody>
      </p:sp>
    </p:spTree>
    <p:extLst>
      <p:ext uri="{BB962C8B-B14F-4D97-AF65-F5344CB8AC3E}">
        <p14:creationId xmlns:p14="http://schemas.microsoft.com/office/powerpoint/2010/main" val="127483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71831E2-C116-4671-A222-3C66884A6919}" type="datetimeFigureOut">
              <a:rPr lang="fr-FR" smtClean="0"/>
              <a:t>30/01/2016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4B75263-7F09-41A1-BE47-F2F23EDCCBE2}" type="slidenum">
              <a:rPr lang="fr-FR" smtClean="0"/>
              <a:t>‹N°›</a:t>
            </a:fld>
            <a:endParaRPr lang="fr-FR"/>
          </a:p>
        </p:txBody>
      </p:sp>
    </p:spTree>
    <p:extLst>
      <p:ext uri="{BB962C8B-B14F-4D97-AF65-F5344CB8AC3E}">
        <p14:creationId xmlns:p14="http://schemas.microsoft.com/office/powerpoint/2010/main" val="1366787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1831E2-C116-4671-A222-3C66884A6919}" type="datetimeFigureOut">
              <a:rPr lang="fr-FR" smtClean="0"/>
              <a:t>30/01/2016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4B75263-7F09-41A1-BE47-F2F23EDCCBE2}" type="slidenum">
              <a:rPr lang="fr-FR" smtClean="0"/>
              <a:t>‹N°›</a:t>
            </a:fld>
            <a:endParaRPr lang="fr-FR"/>
          </a:p>
        </p:txBody>
      </p:sp>
    </p:spTree>
    <p:extLst>
      <p:ext uri="{BB962C8B-B14F-4D97-AF65-F5344CB8AC3E}">
        <p14:creationId xmlns:p14="http://schemas.microsoft.com/office/powerpoint/2010/main" val="279589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71831E2-C116-4671-A222-3C66884A6919}" type="datetimeFigureOut">
              <a:rPr lang="fr-FR" smtClean="0"/>
              <a:t>30/01/2016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4B75263-7F09-41A1-BE47-F2F23EDCCBE2}" type="slidenum">
              <a:rPr lang="fr-FR" smtClean="0"/>
              <a:t>‹N°›</a:t>
            </a:fld>
            <a:endParaRPr lang="fr-FR"/>
          </a:p>
        </p:txBody>
      </p:sp>
    </p:spTree>
    <p:extLst>
      <p:ext uri="{BB962C8B-B14F-4D97-AF65-F5344CB8AC3E}">
        <p14:creationId xmlns:p14="http://schemas.microsoft.com/office/powerpoint/2010/main" val="183710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71831E2-C116-4671-A222-3C66884A6919}" type="datetimeFigureOut">
              <a:rPr lang="fr-FR" smtClean="0"/>
              <a:t>30/01/2016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4B75263-7F09-41A1-BE47-F2F23EDCCBE2}" type="slidenum">
              <a:rPr lang="fr-FR" smtClean="0"/>
              <a:t>‹N°›</a:t>
            </a:fld>
            <a:endParaRPr lang="fr-FR"/>
          </a:p>
        </p:txBody>
      </p:sp>
    </p:spTree>
    <p:extLst>
      <p:ext uri="{BB962C8B-B14F-4D97-AF65-F5344CB8AC3E}">
        <p14:creationId xmlns:p14="http://schemas.microsoft.com/office/powerpoint/2010/main" val="163550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71831E2-C116-4671-A222-3C66884A6919}" type="datetimeFigureOut">
              <a:rPr lang="fr-FR" smtClean="0"/>
              <a:t>30/01/2016</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4B75263-7F09-41A1-BE47-F2F23EDCCBE2}" type="slidenum">
              <a:rPr lang="fr-FR" smtClean="0"/>
              <a:t>‹N°›</a:t>
            </a:fld>
            <a:endParaRPr lang="fr-FR"/>
          </a:p>
        </p:txBody>
      </p:sp>
    </p:spTree>
    <p:extLst>
      <p:ext uri="{BB962C8B-B14F-4D97-AF65-F5344CB8AC3E}">
        <p14:creationId xmlns:p14="http://schemas.microsoft.com/office/powerpoint/2010/main" val="1153331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m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tmp"/><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tmp"/></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tmp"/><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tmp"/><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tmp"/><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tmp"/></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00" y="91108"/>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5000" y="4580385"/>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3465004" y="1148885"/>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221564" y="165545"/>
            <a:ext cx="6473401" cy="761404"/>
            <a:chOff x="221564" y="165545"/>
            <a:chExt cx="6473401" cy="761404"/>
          </a:xfrm>
        </p:grpSpPr>
        <p:sp>
          <p:nvSpPr>
            <p:cNvPr id="7" name="ZoneTexte 6"/>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8" name="ZoneTexte 7"/>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2" name="Groupe 1"/>
            <p:cNvGrpSpPr/>
            <p:nvPr/>
          </p:nvGrpSpPr>
          <p:grpSpPr>
            <a:xfrm>
              <a:off x="221564" y="206949"/>
              <a:ext cx="6473401" cy="720000"/>
              <a:chOff x="221564" y="206949"/>
              <a:chExt cx="6473401" cy="912910"/>
            </a:xfrm>
          </p:grpSpPr>
          <p:sp>
            <p:nvSpPr>
              <p:cNvPr id="5" name="Rectangle 4"/>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1239076" y="304044"/>
              <a:ext cx="4451856" cy="523220"/>
            </a:xfrm>
            <a:prstGeom prst="rect">
              <a:avLst/>
            </a:prstGeom>
            <a:noFill/>
          </p:spPr>
          <p:txBody>
            <a:bodyPr wrap="square" rtlCol="0">
              <a:spAutoFit/>
            </a:bodyPr>
            <a:lstStyle/>
            <a:p>
              <a:pPr algn="ctr"/>
              <a:r>
                <a:rPr lang="fr-FR" sz="2800" dirty="0" smtClean="0">
                  <a:effectLst>
                    <a:outerShdw blurRad="50800" dist="38100" dir="5400000" algn="t" rotWithShape="0">
                      <a:prstClr val="black">
                        <a:alpha val="40000"/>
                      </a:prstClr>
                    </a:outerShdw>
                  </a:effectLst>
                  <a:latin typeface="the Blue Cabin" panose="02000000000000000000" pitchFamily="2" charset="0"/>
                </a:rPr>
                <a:t>Les fables d’Esope</a:t>
              </a:r>
              <a:endParaRPr lang="fr-FR" sz="2800" dirty="0">
                <a:effectLst>
                  <a:outerShdw blurRad="50800" dist="38100" dir="5400000" algn="t" rotWithShape="0">
                    <a:prstClr val="black">
                      <a:alpha val="40000"/>
                    </a:prstClr>
                  </a:outerShdw>
                </a:effectLst>
                <a:latin typeface="the Blue Cabin" panose="02000000000000000000" pitchFamily="2" charset="0"/>
              </a:endParaRPr>
            </a:p>
          </p:txBody>
        </p:sp>
      </p:grpSp>
      <p:sp>
        <p:nvSpPr>
          <p:cNvPr id="18" name="ZoneTexte 17"/>
          <p:cNvSpPr txBox="1"/>
          <p:nvPr/>
        </p:nvSpPr>
        <p:spPr>
          <a:xfrm>
            <a:off x="3557628" y="1037466"/>
            <a:ext cx="3255371" cy="2139047"/>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L’œuvre</a:t>
            </a:r>
            <a:r>
              <a:rPr lang="fr-FR" sz="1300" dirty="0" smtClean="0">
                <a:latin typeface="Andalus" panose="02020603050405020304" pitchFamily="18" charset="-78"/>
                <a:cs typeface="Andalus" panose="02020603050405020304" pitchFamily="18" charset="-78"/>
              </a:rPr>
              <a:t> : plus de 500 fables sont attribuées à Esope. Elles parlent de la vie en général, des relations entre les hommes.</a:t>
            </a:r>
          </a:p>
          <a:p>
            <a:r>
              <a:rPr lang="fr-FR" sz="1300" dirty="0" smtClean="0">
                <a:latin typeface="Andalus" panose="02020603050405020304" pitchFamily="18" charset="-78"/>
                <a:cs typeface="Andalus" panose="02020603050405020304" pitchFamily="18" charset="-78"/>
              </a:rPr>
              <a:t>Elles mettent en œuvre des animaux en leur attribuant des qualités et des défauts humains afin de montrer aux gens ce qui n’est pas correct dans leur comportement et de donner des leçons morales. </a:t>
            </a: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p:txBody>
      </p:sp>
      <p:sp>
        <p:nvSpPr>
          <p:cNvPr id="19" name="ZoneTexte 18"/>
          <p:cNvSpPr txBox="1"/>
          <p:nvPr/>
        </p:nvSpPr>
        <p:spPr>
          <a:xfrm>
            <a:off x="205453" y="3055688"/>
            <a:ext cx="3100106" cy="1538883"/>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Auteur ou artiste</a:t>
            </a:r>
          </a:p>
          <a:p>
            <a:r>
              <a:rPr lang="fr-FR" sz="1300" dirty="0" smtClean="0">
                <a:latin typeface="Andalus" panose="02020603050405020304" pitchFamily="18" charset="-78"/>
                <a:cs typeface="Andalus" panose="02020603050405020304" pitchFamily="18" charset="-78"/>
              </a:rPr>
              <a:t>Esope est un écrivain grec du VIIe et Vie siècle avant J.C. (- 600 – 500).</a:t>
            </a:r>
            <a:br>
              <a:rPr lang="fr-FR" sz="1300" dirty="0" smtClean="0">
                <a:latin typeface="Andalus" panose="02020603050405020304" pitchFamily="18" charset="-78"/>
                <a:cs typeface="Andalus" panose="02020603050405020304" pitchFamily="18" charset="-78"/>
              </a:rPr>
            </a:br>
            <a:r>
              <a:rPr lang="fr-FR" sz="1300" dirty="0" smtClean="0">
                <a:latin typeface="Andalus" panose="02020603050405020304" pitchFamily="18" charset="-78"/>
                <a:cs typeface="Andalus" panose="02020603050405020304" pitchFamily="18" charset="-78"/>
              </a:rPr>
              <a:t>On ne peut pas certifier qu’il a existé, mais c’est à lui qu’on attribue la création de « fables » qui ont inspiré de nombreux auteurs depuis. </a:t>
            </a:r>
          </a:p>
        </p:txBody>
      </p:sp>
      <p:cxnSp>
        <p:nvCxnSpPr>
          <p:cNvPr id="20" name="Connecteur droit 19"/>
          <p:cNvCxnSpPr/>
          <p:nvPr/>
        </p:nvCxnSpPr>
        <p:spPr>
          <a:xfrm>
            <a:off x="186853" y="3055688"/>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585898" y="2697057"/>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e 28"/>
          <p:cNvGrpSpPr/>
          <p:nvPr/>
        </p:nvGrpSpPr>
        <p:grpSpPr>
          <a:xfrm>
            <a:off x="212603" y="4716016"/>
            <a:ext cx="6473401" cy="761404"/>
            <a:chOff x="221564" y="165545"/>
            <a:chExt cx="6473401" cy="761404"/>
          </a:xfrm>
        </p:grpSpPr>
        <p:sp>
          <p:nvSpPr>
            <p:cNvPr id="32" name="ZoneTexte 31"/>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33" name="ZoneTexte 32"/>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34" name="Groupe 33"/>
            <p:cNvGrpSpPr/>
            <p:nvPr/>
          </p:nvGrpSpPr>
          <p:grpSpPr>
            <a:xfrm>
              <a:off x="221564" y="206949"/>
              <a:ext cx="6473401" cy="720000"/>
              <a:chOff x="221564" y="206949"/>
              <a:chExt cx="6473401" cy="912910"/>
            </a:xfrm>
          </p:grpSpPr>
          <p:sp>
            <p:nvSpPr>
              <p:cNvPr id="36" name="Rectangle 35"/>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ZoneTexte 34"/>
            <p:cNvSpPr txBox="1"/>
            <p:nvPr/>
          </p:nvSpPr>
          <p:spPr>
            <a:xfrm>
              <a:off x="1239076" y="304044"/>
              <a:ext cx="4451856" cy="523220"/>
            </a:xfrm>
            <a:prstGeom prst="rect">
              <a:avLst/>
            </a:prstGeom>
            <a:noFill/>
          </p:spPr>
          <p:txBody>
            <a:bodyPr wrap="square" rtlCol="0">
              <a:spAutoFit/>
            </a:bodyPr>
            <a:lstStyle/>
            <a:p>
              <a:pPr algn="ctr"/>
              <a:r>
                <a:rPr lang="fr-FR" sz="2800" dirty="0" smtClean="0">
                  <a:effectLst>
                    <a:outerShdw blurRad="50800" dist="38100" dir="5400000" algn="t" rotWithShape="0">
                      <a:prstClr val="black">
                        <a:alpha val="40000"/>
                      </a:prstClr>
                    </a:outerShdw>
                  </a:effectLst>
                  <a:latin typeface="the Blue Cabin" panose="02000000000000000000" pitchFamily="2" charset="0"/>
                </a:rPr>
                <a:t>Les fables d’Esope</a:t>
              </a:r>
              <a:endParaRPr lang="fr-FR" sz="2800" dirty="0">
                <a:effectLst>
                  <a:outerShdw blurRad="50800" dist="38100" dir="5400000" algn="t" rotWithShape="0">
                    <a:prstClr val="black">
                      <a:alpha val="40000"/>
                    </a:prstClr>
                  </a:outerShdw>
                </a:effectLst>
                <a:latin typeface="the Blue Cabin" panose="02000000000000000000" pitchFamily="2" charset="0"/>
              </a:endParaRPr>
            </a:p>
          </p:txBody>
        </p:sp>
      </p:grpSp>
      <p:cxnSp>
        <p:nvCxnSpPr>
          <p:cNvPr id="39" name="Connecteur droit 38"/>
          <p:cNvCxnSpPr/>
          <p:nvPr/>
        </p:nvCxnSpPr>
        <p:spPr>
          <a:xfrm>
            <a:off x="3456043" y="5652120"/>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212603" y="5601305"/>
            <a:ext cx="3258314" cy="1538883"/>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Du même auteur ou artiste</a:t>
            </a:r>
          </a:p>
          <a:p>
            <a:endParaRPr lang="fr-FR" sz="1300" dirty="0" smtClean="0">
              <a:latin typeface="Andalus" panose="02020603050405020304" pitchFamily="18" charset="-78"/>
              <a:cs typeface="Andalus" panose="02020603050405020304" pitchFamily="18" charset="-78"/>
            </a:endParaRPr>
          </a:p>
          <a:p>
            <a:r>
              <a:rPr lang="fr-FR" sz="1300" dirty="0" smtClean="0">
                <a:latin typeface="Andalus" panose="02020603050405020304" pitchFamily="18" charset="-78"/>
                <a:cs typeface="Andalus" panose="02020603050405020304" pitchFamily="18" charset="-78"/>
              </a:rPr>
              <a:t>Les fables attribuées à Esope ont pu être écrites par d’autres artistes et écrivains de la même époque.</a:t>
            </a:r>
            <a:br>
              <a:rPr lang="fr-FR" sz="1300" dirty="0" smtClean="0">
                <a:latin typeface="Andalus" panose="02020603050405020304" pitchFamily="18" charset="-78"/>
                <a:cs typeface="Andalus" panose="02020603050405020304" pitchFamily="18" charset="-78"/>
              </a:rPr>
            </a:br>
            <a:r>
              <a:rPr lang="fr-FR" sz="1300" dirty="0" smtClean="0">
                <a:latin typeface="Andalus" panose="02020603050405020304" pitchFamily="18" charset="-78"/>
                <a:cs typeface="Andalus" panose="02020603050405020304" pitchFamily="18" charset="-78"/>
              </a:rPr>
              <a:t>Aujourd’hui, c’est son nom qui nous est parvenu.</a:t>
            </a:r>
          </a:p>
        </p:txBody>
      </p:sp>
      <p:sp>
        <p:nvSpPr>
          <p:cNvPr id="44" name="ZoneTexte 43"/>
          <p:cNvSpPr txBox="1"/>
          <p:nvPr/>
        </p:nvSpPr>
        <p:spPr>
          <a:xfrm>
            <a:off x="3585898" y="5601305"/>
            <a:ext cx="3100106" cy="1738938"/>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Pour aller plus loin…</a:t>
            </a:r>
          </a:p>
          <a:p>
            <a:r>
              <a:rPr lang="fr-FR" sz="1300" dirty="0" smtClean="0">
                <a:latin typeface="Andalus" panose="02020603050405020304" pitchFamily="18" charset="-78"/>
                <a:cs typeface="Andalus" panose="02020603050405020304" pitchFamily="18" charset="-78"/>
              </a:rPr>
              <a:t>En France, Esope a très fortement inspiré Jean de la Fontaine qui a repris les animaux et les thèmes des fables d’Esope.</a:t>
            </a:r>
            <a:br>
              <a:rPr lang="fr-FR" sz="1300" dirty="0" smtClean="0">
                <a:latin typeface="Andalus" panose="02020603050405020304" pitchFamily="18" charset="-78"/>
                <a:cs typeface="Andalus" panose="02020603050405020304" pitchFamily="18" charset="-78"/>
              </a:rPr>
            </a:br>
            <a:r>
              <a:rPr lang="fr-FR" sz="1300" dirty="0" smtClean="0">
                <a:latin typeface="Andalus" panose="02020603050405020304" pitchFamily="18" charset="-78"/>
                <a:cs typeface="Andalus" panose="02020603050405020304" pitchFamily="18" charset="-78"/>
              </a:rPr>
              <a:t>Le seul changement ? Les fables de la Fontaine sont en rimes !</a:t>
            </a:r>
          </a:p>
          <a:p>
            <a:r>
              <a:rPr lang="fr-FR" sz="1300" dirty="0" smtClean="0">
                <a:latin typeface="Andalus" panose="02020603050405020304" pitchFamily="18" charset="-78"/>
                <a:cs typeface="Andalus" panose="02020603050405020304" pitchFamily="18" charset="-78"/>
              </a:rPr>
              <a:t>Et elles sont aussi désormais</a:t>
            </a:r>
          </a:p>
          <a:p>
            <a:r>
              <a:rPr lang="fr-FR" sz="1300" dirty="0" smtClean="0">
                <a:latin typeface="Andalus" panose="02020603050405020304" pitchFamily="18" charset="-78"/>
                <a:cs typeface="Andalus" panose="02020603050405020304" pitchFamily="18" charset="-78"/>
              </a:rPr>
              <a:t>plus connues des enfants !</a:t>
            </a:r>
          </a:p>
        </p:txBody>
      </p:sp>
      <p:pic>
        <p:nvPicPr>
          <p:cNvPr id="4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4234" y="456555"/>
            <a:ext cx="420096" cy="3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4234" y="5004305"/>
            <a:ext cx="420096" cy="3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 name="Groupe 44"/>
          <p:cNvGrpSpPr/>
          <p:nvPr/>
        </p:nvGrpSpPr>
        <p:grpSpPr>
          <a:xfrm>
            <a:off x="2877684" y="7812360"/>
            <a:ext cx="3808320" cy="1052052"/>
            <a:chOff x="210173" y="1759604"/>
            <a:chExt cx="3808320" cy="1052052"/>
          </a:xfrm>
        </p:grpSpPr>
        <p:pic>
          <p:nvPicPr>
            <p:cNvPr id="46" name="Image 45" descr="Le loup qui voyageait dans le temps - Google Chrome"/>
            <p:cNvPicPr>
              <a:picLocks noChangeAspect="1"/>
            </p:cNvPicPr>
            <p:nvPr/>
          </p:nvPicPr>
          <p:blipFill rotWithShape="1">
            <a:blip r:embed="rId3">
              <a:extLst>
                <a:ext uri="{28A0092B-C50C-407E-A947-70E740481C1C}">
                  <a14:useLocalDpi xmlns:a14="http://schemas.microsoft.com/office/drawing/2010/main" val="0"/>
                </a:ext>
              </a:extLst>
            </a:blip>
            <a:srcRect l="26954" t="31285" r="27677" b="48257"/>
            <a:stretch/>
          </p:blipFill>
          <p:spPr>
            <a:xfrm>
              <a:off x="210173" y="1772816"/>
              <a:ext cx="3808320" cy="1038840"/>
            </a:xfrm>
            <a:prstGeom prst="rect">
              <a:avLst/>
            </a:prstGeom>
          </p:spPr>
        </p:pic>
        <p:sp>
          <p:nvSpPr>
            <p:cNvPr id="47" name="Rectangle à coins arrondis 46"/>
            <p:cNvSpPr/>
            <p:nvPr/>
          </p:nvSpPr>
          <p:spPr>
            <a:xfrm>
              <a:off x="755576" y="1759604"/>
              <a:ext cx="720080" cy="1038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323" y="1017160"/>
            <a:ext cx="1284834" cy="1913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5912" y="2731236"/>
            <a:ext cx="1824980" cy="1706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319" y="438259"/>
            <a:ext cx="597085" cy="51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060" y="4973206"/>
            <a:ext cx="597085" cy="51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2603" y="6940133"/>
            <a:ext cx="1432413" cy="186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768" y="6716581"/>
            <a:ext cx="776247" cy="1082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7041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00" y="91108"/>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5000" y="4580385"/>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3465004" y="1148885"/>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221564" y="165545"/>
            <a:ext cx="6473401" cy="761404"/>
            <a:chOff x="221564" y="165545"/>
            <a:chExt cx="6473401" cy="761404"/>
          </a:xfrm>
        </p:grpSpPr>
        <p:sp>
          <p:nvSpPr>
            <p:cNvPr id="7" name="ZoneTexte 6"/>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8" name="ZoneTexte 7"/>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2" name="Groupe 1"/>
            <p:cNvGrpSpPr/>
            <p:nvPr/>
          </p:nvGrpSpPr>
          <p:grpSpPr>
            <a:xfrm>
              <a:off x="221564" y="206949"/>
              <a:ext cx="6473401" cy="720000"/>
              <a:chOff x="221564" y="206949"/>
              <a:chExt cx="6473401" cy="912910"/>
            </a:xfrm>
          </p:grpSpPr>
          <p:sp>
            <p:nvSpPr>
              <p:cNvPr id="5" name="Rectangle 4"/>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1115783" y="304044"/>
              <a:ext cx="4575149" cy="523220"/>
            </a:xfrm>
            <a:prstGeom prst="rect">
              <a:avLst/>
            </a:prstGeom>
            <a:noFill/>
          </p:spPr>
          <p:txBody>
            <a:bodyPr wrap="square" rtlCol="0">
              <a:spAutoFit/>
            </a:bodyPr>
            <a:lstStyle/>
            <a:p>
              <a:pPr algn="ctr"/>
              <a:r>
                <a:rPr lang="fr-FR" sz="2800" dirty="0" smtClean="0">
                  <a:effectLst>
                    <a:outerShdw blurRad="50800" dist="38100" dir="5400000" algn="t" rotWithShape="0">
                      <a:prstClr val="black">
                        <a:alpha val="40000"/>
                      </a:prstClr>
                    </a:outerShdw>
                  </a:effectLst>
                  <a:latin typeface="the Blue Cabin" panose="02000000000000000000" pitchFamily="2" charset="0"/>
                </a:rPr>
                <a:t>Le tr</a:t>
              </a:r>
              <a:r>
                <a:rPr lang="fr-FR" sz="2800" dirty="0" smtClean="0">
                  <a:effectLst>
                    <a:outerShdw blurRad="50800" dist="38100" dir="5400000" algn="t" rotWithShape="0">
                      <a:prstClr val="black">
                        <a:alpha val="40000"/>
                      </a:prstClr>
                    </a:outerShdw>
                  </a:effectLst>
                  <a:latin typeface="cinnamon cake" pitchFamily="2" charset="0"/>
                </a:rPr>
                <a:t>é</a:t>
              </a:r>
              <a:r>
                <a:rPr lang="fr-FR" sz="2800" dirty="0" smtClean="0">
                  <a:effectLst>
                    <a:outerShdw blurRad="50800" dist="38100" dir="5400000" algn="t" rotWithShape="0">
                      <a:prstClr val="black">
                        <a:alpha val="40000"/>
                      </a:prstClr>
                    </a:outerShdw>
                  </a:effectLst>
                  <a:latin typeface="the Blue Cabin" panose="02000000000000000000" pitchFamily="2" charset="0"/>
                </a:rPr>
                <a:t>sor de Vix</a:t>
              </a:r>
              <a:endParaRPr lang="fr-FR" sz="2800" dirty="0">
                <a:effectLst>
                  <a:outerShdw blurRad="50800" dist="38100" dir="5400000" algn="t" rotWithShape="0">
                    <a:prstClr val="black">
                      <a:alpha val="40000"/>
                    </a:prstClr>
                  </a:outerShdw>
                </a:effectLst>
                <a:latin typeface="the Blue Cabin" panose="02000000000000000000" pitchFamily="2" charset="0"/>
              </a:endParaRPr>
            </a:p>
          </p:txBody>
        </p:sp>
      </p:grpSp>
      <p:sp>
        <p:nvSpPr>
          <p:cNvPr id="18" name="ZoneTexte 17"/>
          <p:cNvSpPr txBox="1"/>
          <p:nvPr/>
        </p:nvSpPr>
        <p:spPr>
          <a:xfrm>
            <a:off x="3528439" y="1012819"/>
            <a:ext cx="3255371" cy="2539157"/>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L’œuvre</a:t>
            </a:r>
            <a:r>
              <a:rPr lang="fr-FR" sz="1300" dirty="0" smtClean="0">
                <a:latin typeface="Andalus" panose="02020603050405020304" pitchFamily="18" charset="-78"/>
                <a:cs typeface="Andalus" panose="02020603050405020304" pitchFamily="18" charset="-78"/>
              </a:rPr>
              <a:t> : le trésor de Vix est l’ensemble des pièces trouvées dans une tombe gauloise lors de fouilles dont un torque en or (bijou de cou) et une vase en bronze immense (1,64 m et 208 kg). Il s’agit du trésor avec lequel a été enterrée une femme, une princesse ou prêtresse celte, vers la fin du Vie siècle avant J.C. Elle était enterrée installée sur un char dont on a retrouvé des pièces, et avec de nombreux bijoux : des fibules (broches) en bronze, des bracelets et des torques. </a:t>
            </a:r>
          </a:p>
          <a:p>
            <a:endParaRPr lang="fr-FR" sz="1300" dirty="0" smtClean="0">
              <a:latin typeface="Andalus" panose="02020603050405020304" pitchFamily="18" charset="-78"/>
              <a:cs typeface="Andalus" panose="02020603050405020304" pitchFamily="18" charset="-78"/>
            </a:endParaRPr>
          </a:p>
        </p:txBody>
      </p:sp>
      <p:sp>
        <p:nvSpPr>
          <p:cNvPr id="19" name="ZoneTexte 18"/>
          <p:cNvSpPr txBox="1"/>
          <p:nvPr/>
        </p:nvSpPr>
        <p:spPr>
          <a:xfrm>
            <a:off x="194003" y="2806496"/>
            <a:ext cx="3100106" cy="1938992"/>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Auteur ou artiste</a:t>
            </a:r>
          </a:p>
          <a:p>
            <a:r>
              <a:rPr lang="fr-FR" sz="1300" dirty="0" smtClean="0">
                <a:latin typeface="Andalus" panose="02020603050405020304" pitchFamily="18" charset="-78"/>
                <a:cs typeface="Andalus" panose="02020603050405020304" pitchFamily="18" charset="-78"/>
              </a:rPr>
              <a:t>Le torque est sans doute l’œuvre d’artistes locaux inspirés par l’art grec et l’art romain. </a:t>
            </a:r>
          </a:p>
          <a:p>
            <a:r>
              <a:rPr lang="fr-FR" sz="1300" dirty="0" smtClean="0">
                <a:latin typeface="Andalus" panose="02020603050405020304" pitchFamily="18" charset="-78"/>
                <a:cs typeface="Andalus" panose="02020603050405020304" pitchFamily="18" charset="-78"/>
              </a:rPr>
              <a:t>Le vase en bronze est une œuvre d’artistes du sud de l’Italie de la même époque, ce qu’on sait à cause du style des appliques en bronze  : la façon de faire, le sujet utilisé…</a:t>
            </a:r>
          </a:p>
          <a:p>
            <a:endParaRPr lang="fr-FR" sz="1300" dirty="0" smtClean="0">
              <a:latin typeface="Andalus" panose="02020603050405020304" pitchFamily="18" charset="-78"/>
              <a:cs typeface="Andalus" panose="02020603050405020304" pitchFamily="18" charset="-78"/>
            </a:endParaRPr>
          </a:p>
        </p:txBody>
      </p:sp>
      <p:cxnSp>
        <p:nvCxnSpPr>
          <p:cNvPr id="20" name="Connecteur droit 19"/>
          <p:cNvCxnSpPr/>
          <p:nvPr/>
        </p:nvCxnSpPr>
        <p:spPr>
          <a:xfrm>
            <a:off x="175403" y="2676170"/>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578593" y="3275856"/>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e 28"/>
          <p:cNvGrpSpPr/>
          <p:nvPr/>
        </p:nvGrpSpPr>
        <p:grpSpPr>
          <a:xfrm>
            <a:off x="212603" y="4716016"/>
            <a:ext cx="6473401" cy="761404"/>
            <a:chOff x="221564" y="165545"/>
            <a:chExt cx="6473401" cy="761404"/>
          </a:xfrm>
        </p:grpSpPr>
        <p:sp>
          <p:nvSpPr>
            <p:cNvPr id="32" name="ZoneTexte 31"/>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33" name="ZoneTexte 32"/>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34" name="Groupe 33"/>
            <p:cNvGrpSpPr/>
            <p:nvPr/>
          </p:nvGrpSpPr>
          <p:grpSpPr>
            <a:xfrm>
              <a:off x="221564" y="206949"/>
              <a:ext cx="6473401" cy="720000"/>
              <a:chOff x="221564" y="206949"/>
              <a:chExt cx="6473401" cy="912910"/>
            </a:xfrm>
          </p:grpSpPr>
          <p:sp>
            <p:nvSpPr>
              <p:cNvPr id="36" name="Rectangle 35"/>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39" name="Connecteur droit 38"/>
          <p:cNvCxnSpPr/>
          <p:nvPr/>
        </p:nvCxnSpPr>
        <p:spPr>
          <a:xfrm>
            <a:off x="3456043" y="5652120"/>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186853" y="5601305"/>
            <a:ext cx="3284064" cy="1938992"/>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Du même auteur ou artiste</a:t>
            </a:r>
          </a:p>
          <a:p>
            <a:r>
              <a:rPr lang="fr-FR" sz="1300" dirty="0" smtClean="0">
                <a:latin typeface="Andalus" panose="02020603050405020304" pitchFamily="18" charset="-78"/>
                <a:cs typeface="Andalus" panose="02020603050405020304" pitchFamily="18" charset="-78"/>
              </a:rPr>
              <a:t>Les celtes appelés gaulois ont laissé des traces qu’on découvre encore. Cette tombe est donc une découverte majeure pour étudier les celtes.</a:t>
            </a:r>
          </a:p>
          <a:p>
            <a:r>
              <a:rPr lang="fr-FR" sz="1300" dirty="0" smtClean="0">
                <a:latin typeface="Andalus" panose="02020603050405020304" pitchFamily="18" charset="-78"/>
                <a:cs typeface="Andalus" panose="02020603050405020304" pitchFamily="18" charset="-78"/>
              </a:rPr>
              <a:t>Les bijoux découverts étaient connus, mais plus souvent trouvés dans des tombes de guerriers.</a:t>
            </a:r>
          </a:p>
          <a:p>
            <a:endParaRPr lang="fr-FR" sz="1300" dirty="0" smtClean="0">
              <a:latin typeface="Andalus" panose="02020603050405020304" pitchFamily="18" charset="-78"/>
              <a:cs typeface="Andalus" panose="02020603050405020304" pitchFamily="18" charset="-78"/>
            </a:endParaRPr>
          </a:p>
        </p:txBody>
      </p:sp>
      <p:sp>
        <p:nvSpPr>
          <p:cNvPr id="44" name="ZoneTexte 43"/>
          <p:cNvSpPr txBox="1"/>
          <p:nvPr/>
        </p:nvSpPr>
        <p:spPr>
          <a:xfrm>
            <a:off x="3585898" y="5601305"/>
            <a:ext cx="3100106" cy="1938992"/>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Pour aller plus loin…</a:t>
            </a:r>
          </a:p>
          <a:p>
            <a:r>
              <a:rPr lang="fr-FR" sz="1300" dirty="0" smtClean="0">
                <a:latin typeface="Andalus" panose="02020603050405020304" pitchFamily="18" charset="-78"/>
                <a:cs typeface="Andalus" panose="02020603050405020304" pitchFamily="18" charset="-78"/>
              </a:rPr>
              <a:t>Les </a:t>
            </a:r>
            <a:r>
              <a:rPr lang="fr-FR" sz="1300" dirty="0">
                <a:latin typeface="Andalus" panose="02020603050405020304" pitchFamily="18" charset="-78"/>
                <a:cs typeface="Andalus" panose="02020603050405020304" pitchFamily="18" charset="-78"/>
              </a:rPr>
              <a:t>sculptures sur le vase, et la richesse des objets ont apporté plein de renseignements sur la vie de l’époque et prouvé l’existence d’artistes chez ces peuple</a:t>
            </a:r>
            <a:r>
              <a:rPr lang="fr-FR" sz="1300" dirty="0" smtClean="0">
                <a:latin typeface="Andalus" panose="02020603050405020304" pitchFamily="18" charset="-78"/>
                <a:cs typeface="Andalus" panose="02020603050405020304" pitchFamily="18" charset="-78"/>
              </a:rPr>
              <a:t/>
            </a:r>
            <a:br>
              <a:rPr lang="fr-FR" sz="1300" dirty="0" smtClean="0">
                <a:latin typeface="Andalus" panose="02020603050405020304" pitchFamily="18" charset="-78"/>
                <a:cs typeface="Andalus" panose="02020603050405020304" pitchFamily="18" charset="-78"/>
              </a:rPr>
            </a:br>
            <a:r>
              <a:rPr lang="fr-FR" sz="1300" dirty="0" smtClean="0">
                <a:latin typeface="Andalus" panose="02020603050405020304" pitchFamily="18" charset="-78"/>
                <a:cs typeface="Andalus" panose="02020603050405020304" pitchFamily="18" charset="-78"/>
              </a:rPr>
              <a:t>Les tombes de l’époque étaient enfouies sous un monticule de terre appelé tumulus. C’est souvent à leur forme qu’on les repère.</a:t>
            </a:r>
            <a:endParaRPr lang="fr-FR" sz="1300" dirty="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p:txBody>
      </p:sp>
      <p:sp>
        <p:nvSpPr>
          <p:cNvPr id="40" name="ZoneTexte 39"/>
          <p:cNvSpPr txBox="1"/>
          <p:nvPr/>
        </p:nvSpPr>
        <p:spPr>
          <a:xfrm>
            <a:off x="1168468" y="4854515"/>
            <a:ext cx="4575149" cy="523220"/>
          </a:xfrm>
          <a:prstGeom prst="rect">
            <a:avLst/>
          </a:prstGeom>
          <a:noFill/>
        </p:spPr>
        <p:txBody>
          <a:bodyPr wrap="square" rtlCol="0">
            <a:spAutoFit/>
          </a:bodyPr>
          <a:lstStyle/>
          <a:p>
            <a:pPr algn="ctr"/>
            <a:r>
              <a:rPr lang="fr-FR" sz="2800" dirty="0" smtClean="0">
                <a:effectLst>
                  <a:outerShdw blurRad="50800" dist="38100" dir="5400000" algn="t" rotWithShape="0">
                    <a:prstClr val="black">
                      <a:alpha val="40000"/>
                    </a:prstClr>
                  </a:outerShdw>
                </a:effectLst>
                <a:latin typeface="the Blue Cabin" panose="02000000000000000000" pitchFamily="2" charset="0"/>
              </a:rPr>
              <a:t>Le tr</a:t>
            </a:r>
            <a:r>
              <a:rPr lang="fr-FR" sz="2800" dirty="0" smtClean="0">
                <a:effectLst>
                  <a:outerShdw blurRad="50800" dist="38100" dir="5400000" algn="t" rotWithShape="0">
                    <a:prstClr val="black">
                      <a:alpha val="40000"/>
                    </a:prstClr>
                  </a:outerShdw>
                </a:effectLst>
                <a:latin typeface="cinnamon cake" pitchFamily="2" charset="0"/>
              </a:rPr>
              <a:t>é</a:t>
            </a:r>
            <a:r>
              <a:rPr lang="fr-FR" sz="2800" dirty="0" smtClean="0">
                <a:effectLst>
                  <a:outerShdw blurRad="50800" dist="38100" dir="5400000" algn="t" rotWithShape="0">
                    <a:prstClr val="black">
                      <a:alpha val="40000"/>
                    </a:prstClr>
                  </a:outerShdw>
                </a:effectLst>
                <a:latin typeface="the Blue Cabin" panose="02000000000000000000" pitchFamily="2" charset="0"/>
              </a:rPr>
              <a:t>sor de Vix</a:t>
            </a:r>
            <a:endParaRPr lang="fr-FR" sz="2800" dirty="0">
              <a:effectLst>
                <a:outerShdw blurRad="50800" dist="38100" dir="5400000" algn="t" rotWithShape="0">
                  <a:prstClr val="black">
                    <a:alpha val="40000"/>
                  </a:prstClr>
                </a:outerShdw>
              </a:effectLst>
              <a:latin typeface="the Blue Cabin" panose="02000000000000000000" pitchFamily="2" charset="0"/>
            </a:endParaRPr>
          </a:p>
        </p:txBody>
      </p:sp>
      <p:pic>
        <p:nvPicPr>
          <p:cNvPr id="4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4234" y="456555"/>
            <a:ext cx="420096" cy="3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4234" y="5004305"/>
            <a:ext cx="420096" cy="3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68" y="3347864"/>
            <a:ext cx="311467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62668" b="53724"/>
          <a:stretch/>
        </p:blipFill>
        <p:spPr bwMode="auto">
          <a:xfrm>
            <a:off x="375914" y="401742"/>
            <a:ext cx="388790" cy="49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62668" b="53724"/>
          <a:stretch/>
        </p:blipFill>
        <p:spPr bwMode="auto">
          <a:xfrm>
            <a:off x="387169" y="4955109"/>
            <a:ext cx="388790" cy="49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833" y="1037466"/>
            <a:ext cx="1906428" cy="1427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 name="Groupe 46"/>
          <p:cNvGrpSpPr/>
          <p:nvPr/>
        </p:nvGrpSpPr>
        <p:grpSpPr>
          <a:xfrm>
            <a:off x="2877684" y="7812360"/>
            <a:ext cx="3808320" cy="1052052"/>
            <a:chOff x="210173" y="1759604"/>
            <a:chExt cx="3808320" cy="1052052"/>
          </a:xfrm>
        </p:grpSpPr>
        <p:pic>
          <p:nvPicPr>
            <p:cNvPr id="48" name="Image 47" descr="Le loup qui voyageait dans le temps - Google Chrome"/>
            <p:cNvPicPr>
              <a:picLocks noChangeAspect="1"/>
            </p:cNvPicPr>
            <p:nvPr/>
          </p:nvPicPr>
          <p:blipFill rotWithShape="1">
            <a:blip r:embed="rId6">
              <a:extLst>
                <a:ext uri="{28A0092B-C50C-407E-A947-70E740481C1C}">
                  <a14:useLocalDpi xmlns:a14="http://schemas.microsoft.com/office/drawing/2010/main" val="0"/>
                </a:ext>
              </a:extLst>
            </a:blip>
            <a:srcRect l="26954" t="31285" r="27677" b="48257"/>
            <a:stretch/>
          </p:blipFill>
          <p:spPr>
            <a:xfrm>
              <a:off x="210173" y="1772816"/>
              <a:ext cx="3808320" cy="1038840"/>
            </a:xfrm>
            <a:prstGeom prst="rect">
              <a:avLst/>
            </a:prstGeom>
          </p:spPr>
        </p:pic>
        <p:sp>
          <p:nvSpPr>
            <p:cNvPr id="49" name="Rectangle à coins arrondis 48"/>
            <p:cNvSpPr/>
            <p:nvPr/>
          </p:nvSpPr>
          <p:spPr>
            <a:xfrm>
              <a:off x="755576" y="1759604"/>
              <a:ext cx="720080" cy="1038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5" name="Groupe 14"/>
          <p:cNvGrpSpPr/>
          <p:nvPr/>
        </p:nvGrpSpPr>
        <p:grpSpPr>
          <a:xfrm>
            <a:off x="692696" y="7308304"/>
            <a:ext cx="1656184" cy="1656184"/>
            <a:chOff x="303896" y="7390079"/>
            <a:chExt cx="1458760" cy="1383582"/>
          </a:xfrm>
        </p:grpSpPr>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896" y="7390079"/>
              <a:ext cx="1440160" cy="1383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necteur droit avec flèche 11"/>
            <p:cNvCxnSpPr/>
            <p:nvPr/>
          </p:nvCxnSpPr>
          <p:spPr>
            <a:xfrm flipH="1">
              <a:off x="1268760" y="7740352"/>
              <a:ext cx="72008" cy="14401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3" name="ZoneTexte 12"/>
            <p:cNvSpPr txBox="1"/>
            <p:nvPr/>
          </p:nvSpPr>
          <p:spPr>
            <a:xfrm>
              <a:off x="932603" y="7524908"/>
              <a:ext cx="830053" cy="215444"/>
            </a:xfrm>
            <a:prstGeom prst="rect">
              <a:avLst/>
            </a:prstGeom>
            <a:noFill/>
          </p:spPr>
          <p:txBody>
            <a:bodyPr wrap="square" rtlCol="0">
              <a:spAutoFit/>
            </a:bodyPr>
            <a:lstStyle/>
            <a:p>
              <a:r>
                <a:rPr lang="fr-FR" sz="800" dirty="0" smtClean="0">
                  <a:latin typeface="Andika Basic" panose="02000000000000000000" pitchFamily="2" charset="0"/>
                </a:rPr>
                <a:t>Tombe de Vix</a:t>
              </a:r>
              <a:endParaRPr lang="fr-FR" sz="800" dirty="0">
                <a:latin typeface="Andika Basic" panose="02000000000000000000" pitchFamily="2" charset="0"/>
              </a:endParaRPr>
            </a:p>
          </p:txBody>
        </p:sp>
      </p:grpSp>
    </p:spTree>
    <p:extLst>
      <p:ext uri="{BB962C8B-B14F-4D97-AF65-F5344CB8AC3E}">
        <p14:creationId xmlns:p14="http://schemas.microsoft.com/office/powerpoint/2010/main" val="281779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00" y="91108"/>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5000" y="4580385"/>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3465004" y="1148885"/>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221564" y="165545"/>
            <a:ext cx="6473401" cy="761404"/>
            <a:chOff x="221564" y="165545"/>
            <a:chExt cx="6473401" cy="761404"/>
          </a:xfrm>
        </p:grpSpPr>
        <p:sp>
          <p:nvSpPr>
            <p:cNvPr id="7" name="ZoneTexte 6"/>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8" name="ZoneTexte 7"/>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2" name="Groupe 1"/>
            <p:cNvGrpSpPr/>
            <p:nvPr/>
          </p:nvGrpSpPr>
          <p:grpSpPr>
            <a:xfrm>
              <a:off x="221564" y="206949"/>
              <a:ext cx="6473401" cy="720000"/>
              <a:chOff x="221564" y="206949"/>
              <a:chExt cx="6473401" cy="912910"/>
            </a:xfrm>
          </p:grpSpPr>
          <p:sp>
            <p:nvSpPr>
              <p:cNvPr id="5" name="Rectangle 4"/>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1115783" y="304044"/>
              <a:ext cx="4575149" cy="523220"/>
            </a:xfrm>
            <a:prstGeom prst="rect">
              <a:avLst/>
            </a:prstGeom>
            <a:noFill/>
          </p:spPr>
          <p:txBody>
            <a:bodyPr wrap="square" rtlCol="0">
              <a:spAutoFit/>
            </a:bodyPr>
            <a:lstStyle/>
            <a:p>
              <a:pPr algn="ctr"/>
              <a:r>
                <a:rPr lang="fr-FR" sz="2800" dirty="0" smtClean="0">
                  <a:effectLst>
                    <a:outerShdw blurRad="50800" dist="38100" dir="5400000" algn="t" rotWithShape="0">
                      <a:prstClr val="black">
                        <a:alpha val="40000"/>
                      </a:prstClr>
                    </a:outerShdw>
                  </a:effectLst>
                  <a:latin typeface="the Blue Cabin" panose="02000000000000000000" pitchFamily="2" charset="0"/>
                </a:rPr>
                <a:t>La V</a:t>
              </a:r>
              <a:r>
                <a:rPr lang="fr-FR" sz="2800" dirty="0" smtClean="0">
                  <a:effectLst>
                    <a:outerShdw blurRad="50800" dist="38100" dir="5400000" algn="t" rotWithShape="0">
                      <a:prstClr val="black">
                        <a:alpha val="40000"/>
                      </a:prstClr>
                    </a:outerShdw>
                  </a:effectLst>
                  <a:latin typeface="cinnamon cake" pitchFamily="2" charset="0"/>
                </a:rPr>
                <a:t>é</a:t>
              </a:r>
              <a:r>
                <a:rPr lang="fr-FR" sz="2800" dirty="0" smtClean="0">
                  <a:effectLst>
                    <a:outerShdw blurRad="50800" dist="38100" dir="5400000" algn="t" rotWithShape="0">
                      <a:prstClr val="black">
                        <a:alpha val="40000"/>
                      </a:prstClr>
                    </a:outerShdw>
                  </a:effectLst>
                  <a:latin typeface="the Blue Cabin" panose="02000000000000000000" pitchFamily="2" charset="0"/>
                </a:rPr>
                <a:t>nus de Milo </a:t>
              </a:r>
              <a:endParaRPr lang="fr-FR" sz="2800" dirty="0">
                <a:effectLst>
                  <a:outerShdw blurRad="50800" dist="38100" dir="5400000" algn="t" rotWithShape="0">
                    <a:prstClr val="black">
                      <a:alpha val="40000"/>
                    </a:prstClr>
                  </a:outerShdw>
                </a:effectLst>
                <a:latin typeface="the Blue Cabin" panose="02000000000000000000" pitchFamily="2" charset="0"/>
              </a:endParaRPr>
            </a:p>
          </p:txBody>
        </p:sp>
      </p:grpSp>
      <p:sp>
        <p:nvSpPr>
          <p:cNvPr id="18" name="ZoneTexte 17"/>
          <p:cNvSpPr txBox="1"/>
          <p:nvPr/>
        </p:nvSpPr>
        <p:spPr>
          <a:xfrm>
            <a:off x="3557628" y="1037466"/>
            <a:ext cx="3255371" cy="1538883"/>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L’œuvre</a:t>
            </a:r>
            <a:r>
              <a:rPr lang="fr-FR" sz="1300" dirty="0" smtClean="0">
                <a:latin typeface="Andalus" panose="02020603050405020304" pitchFamily="18" charset="-78"/>
                <a:cs typeface="Andalus" panose="02020603050405020304" pitchFamily="18" charset="-78"/>
              </a:rPr>
              <a:t> : la Vénus est une statue : une sculpture représentant un être humain. Elle représente sans doute la déesse grecque Aphrodite dont le nom romain est « Vénus ». Elle a été découverte sur l’île de Milos et date d’environ 130 à 100 avant J.C.</a:t>
            </a:r>
          </a:p>
          <a:p>
            <a:endParaRPr lang="fr-FR" sz="1300" dirty="0" smtClean="0">
              <a:latin typeface="Andalus" panose="02020603050405020304" pitchFamily="18" charset="-78"/>
              <a:cs typeface="Andalus" panose="02020603050405020304" pitchFamily="18" charset="-78"/>
            </a:endParaRPr>
          </a:p>
        </p:txBody>
      </p:sp>
      <p:sp>
        <p:nvSpPr>
          <p:cNvPr id="19" name="ZoneTexte 18"/>
          <p:cNvSpPr txBox="1"/>
          <p:nvPr/>
        </p:nvSpPr>
        <p:spPr>
          <a:xfrm>
            <a:off x="186853" y="1037466"/>
            <a:ext cx="1441947" cy="3339376"/>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Auteur ou artiste</a:t>
            </a:r>
          </a:p>
          <a:p>
            <a:r>
              <a:rPr lang="fr-FR" sz="1300" dirty="0" smtClean="0">
                <a:latin typeface="Andalus" panose="02020603050405020304" pitchFamily="18" charset="-78"/>
                <a:cs typeface="Andalus" panose="02020603050405020304" pitchFamily="18" charset="-78"/>
              </a:rPr>
              <a:t>Le sculpteur de cette statue serait un artiste originaire d’une partie de la Grèce antique éloignée de la Grèce actuelle (plutôt vers la Turquie). Les chercheurs actuels le savent en comparant le style de sculpture, la pierre utilisée et les outils.</a:t>
            </a:r>
          </a:p>
        </p:txBody>
      </p:sp>
      <p:cxnSp>
        <p:nvCxnSpPr>
          <p:cNvPr id="20" name="Connecteur droit 19"/>
          <p:cNvCxnSpPr/>
          <p:nvPr/>
        </p:nvCxnSpPr>
        <p:spPr>
          <a:xfrm rot="5400000">
            <a:off x="63161" y="2676576"/>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569068" y="2444517"/>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e 28"/>
          <p:cNvGrpSpPr/>
          <p:nvPr/>
        </p:nvGrpSpPr>
        <p:grpSpPr>
          <a:xfrm>
            <a:off x="212603" y="4716016"/>
            <a:ext cx="6473401" cy="761404"/>
            <a:chOff x="221564" y="165545"/>
            <a:chExt cx="6473401" cy="761404"/>
          </a:xfrm>
        </p:grpSpPr>
        <p:sp>
          <p:nvSpPr>
            <p:cNvPr id="32" name="ZoneTexte 31"/>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33" name="ZoneTexte 32"/>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34" name="Groupe 33"/>
            <p:cNvGrpSpPr/>
            <p:nvPr/>
          </p:nvGrpSpPr>
          <p:grpSpPr>
            <a:xfrm>
              <a:off x="221564" y="206949"/>
              <a:ext cx="6473401" cy="720000"/>
              <a:chOff x="221564" y="206949"/>
              <a:chExt cx="6473401" cy="912910"/>
            </a:xfrm>
          </p:grpSpPr>
          <p:sp>
            <p:nvSpPr>
              <p:cNvPr id="36" name="Rectangle 35"/>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39" name="Connecteur droit 38"/>
          <p:cNvCxnSpPr/>
          <p:nvPr/>
        </p:nvCxnSpPr>
        <p:spPr>
          <a:xfrm>
            <a:off x="3456043" y="5652120"/>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186853" y="5601305"/>
            <a:ext cx="3284064" cy="2539157"/>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Du même auteur ou artiste</a:t>
            </a:r>
          </a:p>
          <a:p>
            <a:r>
              <a:rPr lang="fr-FR" sz="1300" dirty="0" smtClean="0">
                <a:latin typeface="Andalus" panose="02020603050405020304" pitchFamily="18" charset="-78"/>
                <a:cs typeface="Andalus" panose="02020603050405020304" pitchFamily="18" charset="-78"/>
              </a:rPr>
              <a:t>On ne peut pas rapprocher cette œuvre d’autres connus, mais le style à la fois classique et innovant quant aux positions du corps  fait de cette statue une œuvre importante.</a:t>
            </a:r>
          </a:p>
          <a:p>
            <a:endParaRPr lang="fr-FR" sz="1300" dirty="0" smtClean="0">
              <a:latin typeface="Andalus" panose="02020603050405020304" pitchFamily="18" charset="-78"/>
              <a:cs typeface="Andalus" panose="02020603050405020304" pitchFamily="18" charset="-78"/>
            </a:endParaRPr>
          </a:p>
          <a:p>
            <a:endParaRPr lang="fr-FR" sz="1300" dirty="0">
              <a:latin typeface="Andalus" panose="02020603050405020304" pitchFamily="18" charset="-78"/>
              <a:cs typeface="Andalus" panose="02020603050405020304" pitchFamily="18" charset="-78"/>
            </a:endParaRPr>
          </a:p>
          <a:p>
            <a:r>
              <a:rPr lang="fr-FR" sz="1300" dirty="0" smtClean="0">
                <a:latin typeface="Andalus" panose="02020603050405020304" pitchFamily="18" charset="-78"/>
                <a:cs typeface="Andalus" panose="02020603050405020304" pitchFamily="18" charset="-78"/>
              </a:rPr>
              <a:t>                         On peut s’intéresser aux </a:t>
            </a:r>
          </a:p>
          <a:p>
            <a:r>
              <a:rPr lang="fr-FR" sz="1300" dirty="0">
                <a:latin typeface="Andalus" panose="02020603050405020304" pitchFamily="18" charset="-78"/>
                <a:cs typeface="Andalus" panose="02020603050405020304" pitchFamily="18" charset="-78"/>
              </a:rPr>
              <a:t> </a:t>
            </a:r>
            <a:r>
              <a:rPr lang="fr-FR" sz="1300" dirty="0" smtClean="0">
                <a:latin typeface="Andalus" panose="02020603050405020304" pitchFamily="18" charset="-78"/>
                <a:cs typeface="Andalus" panose="02020603050405020304" pitchFamily="18" charset="-78"/>
              </a:rPr>
              <a:t>                        œuvres des grands sculpteurs </a:t>
            </a:r>
          </a:p>
          <a:p>
            <a:r>
              <a:rPr lang="fr-FR" sz="1300" dirty="0">
                <a:latin typeface="Andalus" panose="02020603050405020304" pitchFamily="18" charset="-78"/>
                <a:cs typeface="Andalus" panose="02020603050405020304" pitchFamily="18" charset="-78"/>
              </a:rPr>
              <a:t> </a:t>
            </a:r>
            <a:r>
              <a:rPr lang="fr-FR" sz="1300" dirty="0" smtClean="0">
                <a:latin typeface="Andalus" panose="02020603050405020304" pitchFamily="18" charset="-78"/>
                <a:cs typeface="Andalus" panose="02020603050405020304" pitchFamily="18" charset="-78"/>
              </a:rPr>
              <a:t>                        Praxitèle ou Phidias.</a:t>
            </a:r>
          </a:p>
          <a:p>
            <a:r>
              <a:rPr lang="fr-FR" sz="1300" dirty="0">
                <a:latin typeface="Andalus" panose="02020603050405020304" pitchFamily="18" charset="-78"/>
                <a:cs typeface="Andalus" panose="02020603050405020304" pitchFamily="18" charset="-78"/>
              </a:rPr>
              <a:t> </a:t>
            </a:r>
            <a:r>
              <a:rPr lang="fr-FR" sz="1300" dirty="0" smtClean="0">
                <a:latin typeface="Andalus" panose="02020603050405020304" pitchFamily="18" charset="-78"/>
                <a:cs typeface="Andalus" panose="02020603050405020304" pitchFamily="18" charset="-78"/>
              </a:rPr>
              <a:t>                        (</a:t>
            </a:r>
            <a:r>
              <a:rPr lang="fr-FR" sz="1300" dirty="0" smtClean="0">
                <a:latin typeface="Andalus" panose="02020603050405020304" pitchFamily="18" charset="-78"/>
                <a:cs typeface="Andalus" panose="02020603050405020304" pitchFamily="18" charset="-78"/>
                <a:sym typeface="Wingdings" panose="05000000000000000000" pitchFamily="2" charset="2"/>
              </a:rPr>
              <a:t> Aphrodite de Praxitèle)</a:t>
            </a:r>
            <a:endParaRPr lang="fr-FR" sz="1300" dirty="0" smtClean="0">
              <a:latin typeface="Andalus" panose="02020603050405020304" pitchFamily="18" charset="-78"/>
              <a:cs typeface="Andalus" panose="02020603050405020304" pitchFamily="18" charset="-78"/>
            </a:endParaRPr>
          </a:p>
        </p:txBody>
      </p:sp>
      <p:sp>
        <p:nvSpPr>
          <p:cNvPr id="44" name="ZoneTexte 43"/>
          <p:cNvSpPr txBox="1"/>
          <p:nvPr/>
        </p:nvSpPr>
        <p:spPr>
          <a:xfrm>
            <a:off x="3585898" y="5601305"/>
            <a:ext cx="3100106" cy="1938992"/>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Pour aller plus loin…</a:t>
            </a:r>
          </a:p>
          <a:p>
            <a:r>
              <a:rPr lang="fr-FR" sz="1300" dirty="0" smtClean="0">
                <a:latin typeface="Andalus" panose="02020603050405020304" pitchFamily="18" charset="-78"/>
                <a:cs typeface="Andalus" panose="02020603050405020304" pitchFamily="18" charset="-78"/>
              </a:rPr>
              <a:t>Cette statue antique est présenté au Louvre, à Paris, depuis le XIXe siècle.</a:t>
            </a:r>
            <a:br>
              <a:rPr lang="fr-FR" sz="1300" dirty="0" smtClean="0">
                <a:latin typeface="Andalus" panose="02020603050405020304" pitchFamily="18" charset="-78"/>
                <a:cs typeface="Andalus" panose="02020603050405020304" pitchFamily="18" charset="-78"/>
              </a:rPr>
            </a:br>
            <a:r>
              <a:rPr lang="fr-FR" sz="1300" dirty="0" smtClean="0">
                <a:latin typeface="Andalus" panose="02020603050405020304" pitchFamily="18" charset="-78"/>
                <a:cs typeface="Andalus" panose="02020603050405020304" pitchFamily="18" charset="-78"/>
              </a:rPr>
              <a:t>C’est une œuvre majeure qui attire bien des visiteurs.</a:t>
            </a:r>
          </a:p>
          <a:p>
            <a:r>
              <a:rPr lang="fr-FR" sz="1300" dirty="0" smtClean="0">
                <a:latin typeface="Andalus" panose="02020603050405020304" pitchFamily="18" charset="-78"/>
                <a:cs typeface="Andalus" panose="02020603050405020304" pitchFamily="18" charset="-78"/>
              </a:rPr>
              <a:t>Comme beaucoup d’œuvre de l’époque, elle est faite de deux blocs posés l’un sur l’autre, ce qui rendait plus facile les déplacements des œuvres.</a:t>
            </a:r>
          </a:p>
        </p:txBody>
      </p:sp>
      <p:sp>
        <p:nvSpPr>
          <p:cNvPr id="41" name="ZoneTexte 40"/>
          <p:cNvSpPr txBox="1"/>
          <p:nvPr/>
        </p:nvSpPr>
        <p:spPr>
          <a:xfrm>
            <a:off x="1168468" y="4855810"/>
            <a:ext cx="4575149" cy="523220"/>
          </a:xfrm>
          <a:prstGeom prst="rect">
            <a:avLst/>
          </a:prstGeom>
          <a:noFill/>
        </p:spPr>
        <p:txBody>
          <a:bodyPr wrap="square" rtlCol="0">
            <a:spAutoFit/>
          </a:bodyPr>
          <a:lstStyle/>
          <a:p>
            <a:pPr algn="ctr"/>
            <a:r>
              <a:rPr lang="fr-FR" sz="2800" dirty="0" smtClean="0">
                <a:effectLst>
                  <a:outerShdw blurRad="50800" dist="38100" dir="5400000" algn="t" rotWithShape="0">
                    <a:prstClr val="black">
                      <a:alpha val="40000"/>
                    </a:prstClr>
                  </a:outerShdw>
                </a:effectLst>
                <a:latin typeface="the Blue Cabin" panose="02000000000000000000" pitchFamily="2" charset="0"/>
              </a:rPr>
              <a:t>La V</a:t>
            </a:r>
            <a:r>
              <a:rPr lang="fr-FR" sz="2800" dirty="0" smtClean="0">
                <a:effectLst>
                  <a:outerShdw blurRad="50800" dist="38100" dir="5400000" algn="t" rotWithShape="0">
                    <a:prstClr val="black">
                      <a:alpha val="40000"/>
                    </a:prstClr>
                  </a:outerShdw>
                </a:effectLst>
                <a:latin typeface="cinnamon cake" pitchFamily="2" charset="0"/>
              </a:rPr>
              <a:t>é</a:t>
            </a:r>
            <a:r>
              <a:rPr lang="fr-FR" sz="2800" dirty="0" smtClean="0">
                <a:effectLst>
                  <a:outerShdw blurRad="50800" dist="38100" dir="5400000" algn="t" rotWithShape="0">
                    <a:prstClr val="black">
                      <a:alpha val="40000"/>
                    </a:prstClr>
                  </a:outerShdw>
                </a:effectLst>
                <a:latin typeface="the Blue Cabin" panose="02000000000000000000" pitchFamily="2" charset="0"/>
              </a:rPr>
              <a:t>nus de Milo </a:t>
            </a:r>
            <a:endParaRPr lang="fr-FR" sz="2800" dirty="0">
              <a:effectLst>
                <a:outerShdw blurRad="50800" dist="38100" dir="5400000" algn="t" rotWithShape="0">
                  <a:prstClr val="black">
                    <a:alpha val="40000"/>
                  </a:prstClr>
                </a:outerShdw>
              </a:effectLst>
              <a:latin typeface="the Blue Cabin" panose="02000000000000000000" pitchFamily="2" charset="0"/>
            </a:endParaRPr>
          </a:p>
        </p:txBody>
      </p:sp>
      <p:pic>
        <p:nvPicPr>
          <p:cNvPr id="4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4234" y="456555"/>
            <a:ext cx="420096" cy="3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4234" y="5004305"/>
            <a:ext cx="420096" cy="3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444" y="444079"/>
            <a:ext cx="414162" cy="41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13" y="4961145"/>
            <a:ext cx="414162" cy="41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 name="Groupe 45"/>
          <p:cNvGrpSpPr/>
          <p:nvPr/>
        </p:nvGrpSpPr>
        <p:grpSpPr>
          <a:xfrm>
            <a:off x="2877684" y="7812360"/>
            <a:ext cx="3808320" cy="1052052"/>
            <a:chOff x="210173" y="1759604"/>
            <a:chExt cx="3808320" cy="1052052"/>
          </a:xfrm>
        </p:grpSpPr>
        <p:pic>
          <p:nvPicPr>
            <p:cNvPr id="47" name="Image 46" descr="Le loup qui voyageait dans le temps - Google Chrome"/>
            <p:cNvPicPr>
              <a:picLocks noChangeAspect="1"/>
            </p:cNvPicPr>
            <p:nvPr/>
          </p:nvPicPr>
          <p:blipFill rotWithShape="1">
            <a:blip r:embed="rId4">
              <a:extLst>
                <a:ext uri="{28A0092B-C50C-407E-A947-70E740481C1C}">
                  <a14:useLocalDpi xmlns:a14="http://schemas.microsoft.com/office/drawing/2010/main" val="0"/>
                </a:ext>
              </a:extLst>
            </a:blip>
            <a:srcRect l="26954" t="31285" r="27677" b="48257"/>
            <a:stretch/>
          </p:blipFill>
          <p:spPr>
            <a:xfrm>
              <a:off x="210173" y="1772816"/>
              <a:ext cx="3808320" cy="1038840"/>
            </a:xfrm>
            <a:prstGeom prst="rect">
              <a:avLst/>
            </a:prstGeom>
          </p:spPr>
        </p:pic>
        <p:sp>
          <p:nvSpPr>
            <p:cNvPr id="48" name="Rectangle à coins arrondis 47"/>
            <p:cNvSpPr/>
            <p:nvPr/>
          </p:nvSpPr>
          <p:spPr>
            <a:xfrm>
              <a:off x="755576" y="1759604"/>
              <a:ext cx="720080" cy="1038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167" y="2598103"/>
            <a:ext cx="2095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85" y="999083"/>
            <a:ext cx="1368152" cy="3395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424" y="6887973"/>
            <a:ext cx="960044" cy="204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11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00" y="91108"/>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5000" y="4580385"/>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3465004" y="1148885"/>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221564" y="165545"/>
            <a:ext cx="6473401" cy="761404"/>
            <a:chOff x="221564" y="165545"/>
            <a:chExt cx="6473401" cy="761404"/>
          </a:xfrm>
        </p:grpSpPr>
        <p:sp>
          <p:nvSpPr>
            <p:cNvPr id="7" name="ZoneTexte 6"/>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8" name="ZoneTexte 7"/>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2" name="Groupe 1"/>
            <p:cNvGrpSpPr/>
            <p:nvPr/>
          </p:nvGrpSpPr>
          <p:grpSpPr>
            <a:xfrm>
              <a:off x="221564" y="206949"/>
              <a:ext cx="6473401" cy="720000"/>
              <a:chOff x="221564" y="206949"/>
              <a:chExt cx="6473401" cy="912910"/>
            </a:xfrm>
          </p:grpSpPr>
          <p:sp>
            <p:nvSpPr>
              <p:cNvPr id="5" name="Rectangle 4"/>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1115783" y="304044"/>
              <a:ext cx="4575149" cy="523220"/>
            </a:xfrm>
            <a:prstGeom prst="rect">
              <a:avLst/>
            </a:prstGeom>
            <a:noFill/>
          </p:spPr>
          <p:txBody>
            <a:bodyPr wrap="square" rtlCol="0">
              <a:spAutoFit/>
            </a:bodyPr>
            <a:lstStyle/>
            <a:p>
              <a:pPr algn="ctr"/>
              <a:r>
                <a:rPr lang="fr-FR" sz="2800" dirty="0" smtClean="0">
                  <a:effectLst>
                    <a:outerShdw blurRad="50800" dist="38100" dir="5400000" algn="t" rotWithShape="0">
                      <a:prstClr val="black">
                        <a:alpha val="40000"/>
                      </a:prstClr>
                    </a:outerShdw>
                  </a:effectLst>
                  <a:latin typeface="the Blue Cabin" panose="02000000000000000000" pitchFamily="2" charset="0"/>
                </a:rPr>
                <a:t>Les vases grecs</a:t>
              </a:r>
              <a:endParaRPr lang="fr-FR" sz="2800" dirty="0">
                <a:effectLst>
                  <a:outerShdw blurRad="50800" dist="38100" dir="5400000" algn="t" rotWithShape="0">
                    <a:prstClr val="black">
                      <a:alpha val="40000"/>
                    </a:prstClr>
                  </a:outerShdw>
                </a:effectLst>
                <a:latin typeface="the Blue Cabin" panose="02000000000000000000" pitchFamily="2" charset="0"/>
              </a:endParaRPr>
            </a:p>
          </p:txBody>
        </p:sp>
      </p:grpSp>
      <p:sp>
        <p:nvSpPr>
          <p:cNvPr id="18" name="ZoneTexte 17"/>
          <p:cNvSpPr txBox="1"/>
          <p:nvPr/>
        </p:nvSpPr>
        <p:spPr>
          <a:xfrm>
            <a:off x="3557628" y="1037466"/>
            <a:ext cx="3255371" cy="1938992"/>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L’œuvre</a:t>
            </a:r>
            <a:r>
              <a:rPr lang="fr-FR" sz="1300" dirty="0" smtClean="0">
                <a:latin typeface="Andalus" panose="02020603050405020304" pitchFamily="18" charset="-78"/>
                <a:cs typeface="Andalus" panose="02020603050405020304" pitchFamily="18" charset="-78"/>
              </a:rPr>
              <a:t> : les vases grecs sont un témoignage de la vie et de la culture en Grèce antique. Leur technique est arrivé d’Orient en Grèce mais ce sont les grecs qui l’ont développé ensuite au point qu’on en retrouve encore.</a:t>
            </a:r>
          </a:p>
          <a:p>
            <a:r>
              <a:rPr lang="fr-FR" sz="1300" dirty="0" smtClean="0">
                <a:latin typeface="Andalus" panose="02020603050405020304" pitchFamily="18" charset="-78"/>
                <a:cs typeface="Andalus" panose="02020603050405020304" pitchFamily="18" charset="-78"/>
              </a:rPr>
              <a:t>On reconnait les céramiques d’Athènes car l’argile utilisée contient de l’oxyde de fer qui prend un couleur orangée à la cuisson.</a:t>
            </a:r>
          </a:p>
          <a:p>
            <a:endParaRPr lang="fr-FR" sz="1300" dirty="0" smtClean="0">
              <a:latin typeface="Andalus" panose="02020603050405020304" pitchFamily="18" charset="-78"/>
              <a:cs typeface="Andalus" panose="02020603050405020304" pitchFamily="18" charset="-78"/>
            </a:endParaRPr>
          </a:p>
        </p:txBody>
      </p:sp>
      <p:sp>
        <p:nvSpPr>
          <p:cNvPr id="19" name="ZoneTexte 18"/>
          <p:cNvSpPr txBox="1"/>
          <p:nvPr/>
        </p:nvSpPr>
        <p:spPr>
          <a:xfrm>
            <a:off x="205453" y="3055688"/>
            <a:ext cx="3100106" cy="1538883"/>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Auteur ou artiste</a:t>
            </a:r>
          </a:p>
          <a:p>
            <a:r>
              <a:rPr lang="fr-FR" sz="1300" dirty="0" smtClean="0">
                <a:latin typeface="Andalus" panose="02020603050405020304" pitchFamily="18" charset="-78"/>
                <a:cs typeface="Andalus" panose="02020603050405020304" pitchFamily="18" charset="-78"/>
              </a:rPr>
              <a:t>C’est le potier qui façonne la pâte d’argile sur un tour pour former un vase. Les anses et le col sont ajoutés ensuite.</a:t>
            </a:r>
            <a:br>
              <a:rPr lang="fr-FR" sz="1300" dirty="0" smtClean="0">
                <a:latin typeface="Andalus" panose="02020603050405020304" pitchFamily="18" charset="-78"/>
                <a:cs typeface="Andalus" panose="02020603050405020304" pitchFamily="18" charset="-78"/>
              </a:rPr>
            </a:br>
            <a:r>
              <a:rPr lang="fr-FR" sz="1300" dirty="0" smtClean="0">
                <a:latin typeface="Andalus" panose="02020603050405020304" pitchFamily="18" charset="-78"/>
                <a:cs typeface="Andalus" panose="02020603050405020304" pitchFamily="18" charset="-78"/>
              </a:rPr>
              <a:t>Le peintre vient ensuite dessiner sur le vase coloré. Le potier le cuit ensuite. </a:t>
            </a:r>
            <a:br>
              <a:rPr lang="fr-FR" sz="1300" dirty="0" smtClean="0">
                <a:latin typeface="Andalus" panose="02020603050405020304" pitchFamily="18" charset="-78"/>
                <a:cs typeface="Andalus" panose="02020603050405020304" pitchFamily="18" charset="-78"/>
              </a:rPr>
            </a:br>
            <a:r>
              <a:rPr lang="fr-FR" sz="1300" dirty="0" smtClean="0">
                <a:latin typeface="Andalus" panose="02020603050405020304" pitchFamily="18" charset="-78"/>
                <a:cs typeface="Andalus" panose="02020603050405020304" pitchFamily="18" charset="-78"/>
              </a:rPr>
              <a:t>On a donc affaire à des artisans. </a:t>
            </a:r>
          </a:p>
        </p:txBody>
      </p:sp>
      <p:cxnSp>
        <p:nvCxnSpPr>
          <p:cNvPr id="20" name="Connecteur droit 19"/>
          <p:cNvCxnSpPr/>
          <p:nvPr/>
        </p:nvCxnSpPr>
        <p:spPr>
          <a:xfrm>
            <a:off x="186853" y="3055688"/>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578593" y="2930292"/>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e 28"/>
          <p:cNvGrpSpPr/>
          <p:nvPr/>
        </p:nvGrpSpPr>
        <p:grpSpPr>
          <a:xfrm>
            <a:off x="212603" y="4716016"/>
            <a:ext cx="6473401" cy="761404"/>
            <a:chOff x="221564" y="165545"/>
            <a:chExt cx="6473401" cy="761404"/>
          </a:xfrm>
        </p:grpSpPr>
        <p:sp>
          <p:nvSpPr>
            <p:cNvPr id="32" name="ZoneTexte 31"/>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33" name="ZoneTexte 32"/>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34" name="Groupe 33"/>
            <p:cNvGrpSpPr/>
            <p:nvPr/>
          </p:nvGrpSpPr>
          <p:grpSpPr>
            <a:xfrm>
              <a:off x="221564" y="206949"/>
              <a:ext cx="6473401" cy="720000"/>
              <a:chOff x="221564" y="206949"/>
              <a:chExt cx="6473401" cy="912910"/>
            </a:xfrm>
          </p:grpSpPr>
          <p:sp>
            <p:nvSpPr>
              <p:cNvPr id="36" name="Rectangle 35"/>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39" name="Connecteur droit 38"/>
          <p:cNvCxnSpPr/>
          <p:nvPr/>
        </p:nvCxnSpPr>
        <p:spPr>
          <a:xfrm>
            <a:off x="3456043" y="5652120"/>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186853" y="5601305"/>
            <a:ext cx="3284064" cy="1738938"/>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Du même auteur ou artiste</a:t>
            </a:r>
          </a:p>
          <a:p>
            <a:r>
              <a:rPr lang="fr-FR" sz="1300" dirty="0" smtClean="0">
                <a:latin typeface="Andalus" panose="02020603050405020304" pitchFamily="18" charset="-78"/>
                <a:cs typeface="Andalus" panose="02020603050405020304" pitchFamily="18" charset="-78"/>
              </a:rPr>
              <a:t>Il existe environ 50 000 vases grecs originaires d’Athènes encore visibles aujourd’hui. Ils ont donc été produits en grand nombre, et pas de nombreux artistes.</a:t>
            </a: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p:txBody>
      </p:sp>
      <p:sp>
        <p:nvSpPr>
          <p:cNvPr id="44" name="ZoneTexte 43"/>
          <p:cNvSpPr txBox="1"/>
          <p:nvPr/>
        </p:nvSpPr>
        <p:spPr>
          <a:xfrm>
            <a:off x="3585898" y="5601305"/>
            <a:ext cx="3100106" cy="2308324"/>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Pour aller plus loin…</a:t>
            </a:r>
          </a:p>
          <a:p>
            <a:r>
              <a:rPr lang="fr-FR" sz="1300" dirty="0" smtClean="0">
                <a:latin typeface="Andalus" panose="02020603050405020304" pitchFamily="18" charset="-78"/>
                <a:cs typeface="Andalus" panose="02020603050405020304" pitchFamily="18" charset="-78"/>
              </a:rPr>
              <a:t>Des techniques chimiques permettent de dater les vases et les lieux d’origine.</a:t>
            </a:r>
          </a:p>
          <a:p>
            <a:r>
              <a:rPr lang="fr-FR" sz="1300" dirty="0" smtClean="0">
                <a:latin typeface="Andalus" panose="02020603050405020304" pitchFamily="18" charset="-78"/>
                <a:cs typeface="Andalus" panose="02020603050405020304" pitchFamily="18" charset="-78"/>
              </a:rPr>
              <a:t>Bien qu’on les considère aujourd’hui comme des pièces de musée et de valeur, tous les vases de l’époque étaient des objets du quotidien utilisés essentiellement pour l’eau ou les aliments.</a:t>
            </a:r>
          </a:p>
          <a:p>
            <a:endParaRPr lang="fr-FR" sz="1100" dirty="0" smtClean="0">
              <a:latin typeface="Andalus" panose="02020603050405020304" pitchFamily="18" charset="-78"/>
              <a:cs typeface="Andalus" panose="02020603050405020304" pitchFamily="18" charset="-78"/>
            </a:endParaRPr>
          </a:p>
          <a:p>
            <a:endParaRPr lang="fr-FR" sz="1300" dirty="0">
              <a:latin typeface="Andalus" panose="02020603050405020304" pitchFamily="18" charset="-78"/>
              <a:cs typeface="Andalus" panose="02020603050405020304" pitchFamily="18" charset="-78"/>
            </a:endParaRPr>
          </a:p>
          <a:p>
            <a:r>
              <a:rPr lang="fr-FR" sz="1300" dirty="0" smtClean="0">
                <a:latin typeface="Andalus" panose="02020603050405020304" pitchFamily="18" charset="-78"/>
                <a:cs typeface="Andalus" panose="02020603050405020304" pitchFamily="18" charset="-78"/>
              </a:rPr>
              <a:t>.</a:t>
            </a:r>
          </a:p>
        </p:txBody>
      </p:sp>
      <p:sp>
        <p:nvSpPr>
          <p:cNvPr id="40" name="ZoneTexte 39"/>
          <p:cNvSpPr txBox="1"/>
          <p:nvPr/>
        </p:nvSpPr>
        <p:spPr>
          <a:xfrm>
            <a:off x="1168468" y="4854515"/>
            <a:ext cx="4575149" cy="523220"/>
          </a:xfrm>
          <a:prstGeom prst="rect">
            <a:avLst/>
          </a:prstGeom>
          <a:noFill/>
        </p:spPr>
        <p:txBody>
          <a:bodyPr wrap="square" rtlCol="0">
            <a:spAutoFit/>
          </a:bodyPr>
          <a:lstStyle/>
          <a:p>
            <a:pPr algn="ctr"/>
            <a:r>
              <a:rPr lang="fr-FR" sz="2800" dirty="0" smtClean="0">
                <a:effectLst>
                  <a:outerShdw blurRad="50800" dist="38100" dir="5400000" algn="t" rotWithShape="0">
                    <a:prstClr val="black">
                      <a:alpha val="40000"/>
                    </a:prstClr>
                  </a:outerShdw>
                </a:effectLst>
                <a:latin typeface="the Blue Cabin" panose="02000000000000000000" pitchFamily="2" charset="0"/>
              </a:rPr>
              <a:t>Les vases grecs </a:t>
            </a:r>
            <a:endParaRPr lang="fr-FR" sz="2800" dirty="0">
              <a:effectLst>
                <a:outerShdw blurRad="50800" dist="38100" dir="5400000" algn="t" rotWithShape="0">
                  <a:prstClr val="black">
                    <a:alpha val="40000"/>
                  </a:prstClr>
                </a:outerShdw>
              </a:effectLst>
              <a:latin typeface="the Blue Cabin" panose="02000000000000000000" pitchFamily="2" charset="0"/>
            </a:endParaRPr>
          </a:p>
        </p:txBody>
      </p:sp>
      <p:pic>
        <p:nvPicPr>
          <p:cNvPr id="3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4234" y="456555"/>
            <a:ext cx="420096" cy="3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4234" y="5004305"/>
            <a:ext cx="420096" cy="3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 name="Groupe 44"/>
          <p:cNvGrpSpPr/>
          <p:nvPr/>
        </p:nvGrpSpPr>
        <p:grpSpPr>
          <a:xfrm>
            <a:off x="2877684" y="7812360"/>
            <a:ext cx="3808320" cy="1052052"/>
            <a:chOff x="210173" y="1759604"/>
            <a:chExt cx="3808320" cy="1052052"/>
          </a:xfrm>
        </p:grpSpPr>
        <p:pic>
          <p:nvPicPr>
            <p:cNvPr id="46" name="Image 45" descr="Le loup qui voyageait dans le temps - Google Chrome"/>
            <p:cNvPicPr>
              <a:picLocks noChangeAspect="1"/>
            </p:cNvPicPr>
            <p:nvPr/>
          </p:nvPicPr>
          <p:blipFill rotWithShape="1">
            <a:blip r:embed="rId3">
              <a:extLst>
                <a:ext uri="{28A0092B-C50C-407E-A947-70E740481C1C}">
                  <a14:useLocalDpi xmlns:a14="http://schemas.microsoft.com/office/drawing/2010/main" val="0"/>
                </a:ext>
              </a:extLst>
            </a:blip>
            <a:srcRect l="26954" t="31285" r="27677" b="48257"/>
            <a:stretch/>
          </p:blipFill>
          <p:spPr>
            <a:xfrm>
              <a:off x="210173" y="1772816"/>
              <a:ext cx="3808320" cy="1038840"/>
            </a:xfrm>
            <a:prstGeom prst="rect">
              <a:avLst/>
            </a:prstGeom>
          </p:spPr>
        </p:pic>
        <p:sp>
          <p:nvSpPr>
            <p:cNvPr id="47" name="Rectangle à coins arrondis 46"/>
            <p:cNvSpPr/>
            <p:nvPr/>
          </p:nvSpPr>
          <p:spPr>
            <a:xfrm>
              <a:off x="755576" y="1759604"/>
              <a:ext cx="720080" cy="1038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62668" b="53724"/>
          <a:stretch/>
        </p:blipFill>
        <p:spPr bwMode="auto">
          <a:xfrm>
            <a:off x="375914" y="401742"/>
            <a:ext cx="388790" cy="49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62668" b="53724"/>
          <a:stretch/>
        </p:blipFill>
        <p:spPr bwMode="auto">
          <a:xfrm>
            <a:off x="387169" y="4955109"/>
            <a:ext cx="388790" cy="49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5024" y="3088737"/>
            <a:ext cx="720080" cy="115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128" y="3209783"/>
            <a:ext cx="9525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1617" y="3133583"/>
            <a:ext cx="856894" cy="111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785" y="1037466"/>
            <a:ext cx="2511442" cy="189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524" y="6830385"/>
            <a:ext cx="2118395" cy="168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52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00" y="91108"/>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5000" y="4580385"/>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3465004" y="1148885"/>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221564" y="165545"/>
            <a:ext cx="6473401" cy="761404"/>
            <a:chOff x="221564" y="165545"/>
            <a:chExt cx="6473401" cy="761404"/>
          </a:xfrm>
        </p:grpSpPr>
        <p:sp>
          <p:nvSpPr>
            <p:cNvPr id="7" name="ZoneTexte 6"/>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8" name="ZoneTexte 7"/>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2" name="Groupe 1"/>
            <p:cNvGrpSpPr/>
            <p:nvPr/>
          </p:nvGrpSpPr>
          <p:grpSpPr>
            <a:xfrm>
              <a:off x="221564" y="206949"/>
              <a:ext cx="6473401" cy="720000"/>
              <a:chOff x="221564" y="206949"/>
              <a:chExt cx="6473401" cy="912910"/>
            </a:xfrm>
          </p:grpSpPr>
          <p:sp>
            <p:nvSpPr>
              <p:cNvPr id="5" name="Rectangle 4"/>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1115783" y="304044"/>
              <a:ext cx="4575149" cy="523220"/>
            </a:xfrm>
            <a:prstGeom prst="rect">
              <a:avLst/>
            </a:prstGeom>
            <a:noFill/>
          </p:spPr>
          <p:txBody>
            <a:bodyPr wrap="square" rtlCol="0">
              <a:spAutoFit/>
            </a:bodyPr>
            <a:lstStyle/>
            <a:p>
              <a:pPr algn="ctr"/>
              <a:r>
                <a:rPr lang="fr-FR" sz="2800" dirty="0" smtClean="0">
                  <a:effectLst>
                    <a:outerShdw blurRad="50800" dist="38100" dir="5400000" algn="t" rotWithShape="0">
                      <a:prstClr val="black">
                        <a:alpha val="40000"/>
                      </a:prstClr>
                    </a:outerShdw>
                  </a:effectLst>
                  <a:latin typeface="the Blue Cabin" panose="02000000000000000000" pitchFamily="2" charset="0"/>
                </a:rPr>
                <a:t>Les mosaïques gallo-romaines</a:t>
              </a:r>
              <a:endParaRPr lang="fr-FR" sz="2800" dirty="0">
                <a:effectLst>
                  <a:outerShdw blurRad="50800" dist="38100" dir="5400000" algn="t" rotWithShape="0">
                    <a:prstClr val="black">
                      <a:alpha val="40000"/>
                    </a:prstClr>
                  </a:outerShdw>
                </a:effectLst>
                <a:latin typeface="the Blue Cabin" panose="02000000000000000000" pitchFamily="2" charset="0"/>
              </a:endParaRPr>
            </a:p>
          </p:txBody>
        </p:sp>
      </p:grpSp>
      <p:sp>
        <p:nvSpPr>
          <p:cNvPr id="18" name="ZoneTexte 17"/>
          <p:cNvSpPr txBox="1"/>
          <p:nvPr/>
        </p:nvSpPr>
        <p:spPr>
          <a:xfrm>
            <a:off x="3557628" y="990184"/>
            <a:ext cx="3255371" cy="2139047"/>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L’œuvre</a:t>
            </a:r>
            <a:r>
              <a:rPr lang="fr-FR" sz="1300" dirty="0" smtClean="0">
                <a:latin typeface="Andalus" panose="02020603050405020304" pitchFamily="18" charset="-78"/>
                <a:cs typeface="Andalus" panose="02020603050405020304" pitchFamily="18" charset="-78"/>
              </a:rPr>
              <a:t> : les mosaïques gallo-romaines datent de l’époque où les romains avaient envahi et conquis la Gaule. Ce sont des décors de sol ou de mur fait de petits morceaux colorés (les tesselles) de verre, de céramique ou de pierre, assemblées pour former une image.</a:t>
            </a:r>
          </a:p>
          <a:p>
            <a:r>
              <a:rPr lang="fr-FR" sz="1300" dirty="0" smtClean="0">
                <a:latin typeface="Andalus" panose="02020603050405020304" pitchFamily="18" charset="-78"/>
                <a:cs typeface="Andalus" panose="02020603050405020304" pitchFamily="18" charset="-78"/>
              </a:rPr>
              <a:t>La mosaïque de Saint-Romain-en-Gal dans le Rhône est une pièce de plus de 8 m sur 4, représentant les saisons et les jours. C’est un calendrier agricole. </a:t>
            </a:r>
          </a:p>
        </p:txBody>
      </p:sp>
      <p:sp>
        <p:nvSpPr>
          <p:cNvPr id="19" name="ZoneTexte 18"/>
          <p:cNvSpPr txBox="1"/>
          <p:nvPr/>
        </p:nvSpPr>
        <p:spPr>
          <a:xfrm>
            <a:off x="205453" y="3055688"/>
            <a:ext cx="3100106" cy="1538883"/>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Auteur ou artiste</a:t>
            </a:r>
          </a:p>
          <a:p>
            <a:r>
              <a:rPr lang="fr-FR" sz="1300" dirty="0" smtClean="0">
                <a:latin typeface="Andalus" panose="02020603050405020304" pitchFamily="18" charset="-78"/>
                <a:cs typeface="Andalus" panose="02020603050405020304" pitchFamily="18" charset="-78"/>
              </a:rPr>
              <a:t>Les mosaïstes étaient sans doute locaux car des ateliers installés à Vienne géraient et fabriquaient les commandes des clients riches mais ils  ont été inspirés par les romains car la plupart des personnages sont habillés à la romaine.</a:t>
            </a:r>
          </a:p>
        </p:txBody>
      </p:sp>
      <p:cxnSp>
        <p:nvCxnSpPr>
          <p:cNvPr id="20" name="Connecteur droit 19"/>
          <p:cNvCxnSpPr/>
          <p:nvPr/>
        </p:nvCxnSpPr>
        <p:spPr>
          <a:xfrm>
            <a:off x="185827" y="3034801"/>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588160" y="3106773"/>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e 28"/>
          <p:cNvGrpSpPr/>
          <p:nvPr/>
        </p:nvGrpSpPr>
        <p:grpSpPr>
          <a:xfrm>
            <a:off x="212603" y="4716016"/>
            <a:ext cx="6473401" cy="761404"/>
            <a:chOff x="221564" y="165545"/>
            <a:chExt cx="6473401" cy="761404"/>
          </a:xfrm>
        </p:grpSpPr>
        <p:sp>
          <p:nvSpPr>
            <p:cNvPr id="32" name="ZoneTexte 31"/>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33" name="ZoneTexte 32"/>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34" name="Groupe 33"/>
            <p:cNvGrpSpPr/>
            <p:nvPr/>
          </p:nvGrpSpPr>
          <p:grpSpPr>
            <a:xfrm>
              <a:off x="221564" y="206949"/>
              <a:ext cx="6473401" cy="720000"/>
              <a:chOff x="221564" y="206949"/>
              <a:chExt cx="6473401" cy="912910"/>
            </a:xfrm>
          </p:grpSpPr>
          <p:sp>
            <p:nvSpPr>
              <p:cNvPr id="36" name="Rectangle 35"/>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39" name="Connecteur droit 38"/>
          <p:cNvCxnSpPr/>
          <p:nvPr/>
        </p:nvCxnSpPr>
        <p:spPr>
          <a:xfrm>
            <a:off x="3456043" y="5652120"/>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186853" y="5601305"/>
            <a:ext cx="3284064" cy="1738938"/>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Du même auteur ou artiste</a:t>
            </a:r>
          </a:p>
          <a:p>
            <a:r>
              <a:rPr lang="fr-FR" sz="1300" dirty="0" smtClean="0">
                <a:latin typeface="Andalus" panose="02020603050405020304" pitchFamily="18" charset="-78"/>
                <a:cs typeface="Andalus" panose="02020603050405020304" pitchFamily="18" charset="-78"/>
              </a:rPr>
              <a:t>Le thème du calendrier agricole n’a été retrouvé que dans deux mosaïques de pays plus lointain.</a:t>
            </a:r>
            <a:br>
              <a:rPr lang="fr-FR" sz="1300" dirty="0" smtClean="0">
                <a:latin typeface="Andalus" panose="02020603050405020304" pitchFamily="18" charset="-78"/>
                <a:cs typeface="Andalus" panose="02020603050405020304" pitchFamily="18" charset="-78"/>
              </a:rPr>
            </a:br>
            <a:r>
              <a:rPr lang="fr-FR" sz="1300" dirty="0" smtClean="0">
                <a:latin typeface="Andalus" panose="02020603050405020304" pitchFamily="18" charset="-78"/>
                <a:cs typeface="Andalus" panose="02020603050405020304" pitchFamily="18" charset="-78"/>
              </a:rPr>
              <a:t>En revanche, d’autres mosaïques ont été retrouvés à Vienne mais en moins bon état.</a:t>
            </a: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p:txBody>
      </p:sp>
      <p:sp>
        <p:nvSpPr>
          <p:cNvPr id="44" name="ZoneTexte 43"/>
          <p:cNvSpPr txBox="1"/>
          <p:nvPr/>
        </p:nvSpPr>
        <p:spPr>
          <a:xfrm>
            <a:off x="3585898" y="5601305"/>
            <a:ext cx="3100106" cy="2339102"/>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Pour aller plus loin…</a:t>
            </a:r>
          </a:p>
          <a:p>
            <a:r>
              <a:rPr lang="fr-FR" sz="1300" dirty="0" smtClean="0">
                <a:latin typeface="Andalus" panose="02020603050405020304" pitchFamily="18" charset="-78"/>
                <a:cs typeface="Andalus" panose="02020603050405020304" pitchFamily="18" charset="-78"/>
              </a:rPr>
              <a:t>La </a:t>
            </a:r>
            <a:r>
              <a:rPr lang="fr-FR" sz="1300" dirty="0">
                <a:latin typeface="Andalus" panose="02020603050405020304" pitchFamily="18" charset="-78"/>
                <a:cs typeface="Andalus" panose="02020603050405020304" pitchFamily="18" charset="-78"/>
              </a:rPr>
              <a:t>mosaïque, </a:t>
            </a:r>
            <a:r>
              <a:rPr lang="fr-FR" sz="1300" dirty="0" smtClean="0">
                <a:latin typeface="Andalus" panose="02020603050405020304" pitchFamily="18" charset="-78"/>
                <a:cs typeface="Andalus" panose="02020603050405020304" pitchFamily="18" charset="-78"/>
              </a:rPr>
              <a:t>qui n’est plus complète ornait </a:t>
            </a:r>
            <a:r>
              <a:rPr lang="fr-FR" sz="1300" dirty="0">
                <a:latin typeface="Andalus" panose="02020603050405020304" pitchFamily="18" charset="-78"/>
                <a:cs typeface="Andalus" panose="02020603050405020304" pitchFamily="18" charset="-78"/>
              </a:rPr>
              <a:t>le sol d’une grande </a:t>
            </a:r>
            <a:r>
              <a:rPr lang="fr-FR" sz="1300" dirty="0" smtClean="0">
                <a:latin typeface="Andalus" panose="02020603050405020304" pitchFamily="18" charset="-78"/>
                <a:cs typeface="Andalus" panose="02020603050405020304" pitchFamily="18" charset="-78"/>
              </a:rPr>
              <a:t>maison d’un quartier antique de la ville de </a:t>
            </a:r>
            <a:r>
              <a:rPr lang="fr-FR" sz="1300" dirty="0">
                <a:latin typeface="Andalus" panose="02020603050405020304" pitchFamily="18" charset="-78"/>
                <a:cs typeface="Andalus" panose="02020603050405020304" pitchFamily="18" charset="-78"/>
              </a:rPr>
              <a:t>Vienne. C’était l’une des villes les plus belles et les plus </a:t>
            </a:r>
            <a:r>
              <a:rPr lang="fr-FR" sz="1300" dirty="0" smtClean="0">
                <a:latin typeface="Andalus" panose="02020603050405020304" pitchFamily="18" charset="-78"/>
                <a:cs typeface="Andalus" panose="02020603050405020304" pitchFamily="18" charset="-78"/>
              </a:rPr>
              <a:t>riches </a:t>
            </a:r>
            <a:r>
              <a:rPr lang="fr-FR" sz="1300" dirty="0">
                <a:latin typeface="Andalus" panose="02020603050405020304" pitchFamily="18" charset="-78"/>
                <a:cs typeface="Andalus" panose="02020603050405020304" pitchFamily="18" charset="-78"/>
              </a:rPr>
              <a:t>de la Gaule</a:t>
            </a:r>
            <a:r>
              <a:rPr lang="fr-FR" sz="1300" dirty="0" smtClean="0">
                <a:latin typeface="Andalus" panose="02020603050405020304" pitchFamily="18" charset="-78"/>
                <a:cs typeface="Andalus" panose="02020603050405020304" pitchFamily="18" charset="-78"/>
              </a:rPr>
              <a:t>.</a:t>
            </a:r>
            <a:endParaRPr lang="fr-FR" sz="1300" dirty="0">
              <a:latin typeface="Andalus" panose="02020603050405020304" pitchFamily="18" charset="-78"/>
              <a:cs typeface="Andalus" panose="02020603050405020304" pitchFamily="18" charset="-78"/>
            </a:endParaRPr>
          </a:p>
          <a:p>
            <a:r>
              <a:rPr lang="fr-FR" sz="1300" dirty="0">
                <a:latin typeface="Andalus" panose="02020603050405020304" pitchFamily="18" charset="-78"/>
                <a:cs typeface="Andalus" panose="02020603050405020304" pitchFamily="18" charset="-78"/>
              </a:rPr>
              <a:t>Les activités agricoles et les fêtes des quatre saisons sont représentées en 40 tableaux de 59 cm chacun, dont 27 subsistent, insérés dans une riche tresse décorative. </a:t>
            </a:r>
          </a:p>
          <a:p>
            <a:r>
              <a:rPr lang="fr-FR" sz="1300" dirty="0" smtClean="0">
                <a:latin typeface="Andalus" panose="02020603050405020304" pitchFamily="18" charset="-78"/>
                <a:cs typeface="Andalus" panose="02020603050405020304" pitchFamily="18" charset="-78"/>
              </a:rPr>
              <a:t>.</a:t>
            </a:r>
          </a:p>
        </p:txBody>
      </p:sp>
      <p:sp>
        <p:nvSpPr>
          <p:cNvPr id="40" name="ZoneTexte 39"/>
          <p:cNvSpPr txBox="1"/>
          <p:nvPr/>
        </p:nvSpPr>
        <p:spPr>
          <a:xfrm>
            <a:off x="1168468" y="4854515"/>
            <a:ext cx="4575149" cy="523220"/>
          </a:xfrm>
          <a:prstGeom prst="rect">
            <a:avLst/>
          </a:prstGeom>
          <a:noFill/>
        </p:spPr>
        <p:txBody>
          <a:bodyPr wrap="square" rtlCol="0">
            <a:spAutoFit/>
          </a:bodyPr>
          <a:lstStyle/>
          <a:p>
            <a:pPr algn="ctr"/>
            <a:r>
              <a:rPr lang="fr-FR" sz="2800" dirty="0" smtClean="0">
                <a:effectLst>
                  <a:outerShdw blurRad="50800" dist="38100" dir="5400000" algn="t" rotWithShape="0">
                    <a:prstClr val="black">
                      <a:alpha val="40000"/>
                    </a:prstClr>
                  </a:outerShdw>
                </a:effectLst>
                <a:latin typeface="the Blue Cabin" panose="02000000000000000000" pitchFamily="2" charset="0"/>
              </a:rPr>
              <a:t>Les mosaïques gallo-romaines</a:t>
            </a:r>
            <a:endParaRPr lang="fr-FR" sz="2800" dirty="0">
              <a:effectLst>
                <a:outerShdw blurRad="50800" dist="38100" dir="5400000" algn="t" rotWithShape="0">
                  <a:prstClr val="black">
                    <a:alpha val="40000"/>
                  </a:prstClr>
                </a:outerShdw>
              </a:effectLst>
              <a:latin typeface="the Blue Cabin" panose="02000000000000000000" pitchFamily="2" charset="0"/>
            </a:endParaRPr>
          </a:p>
        </p:txBody>
      </p:sp>
      <p:pic>
        <p:nvPicPr>
          <p:cNvPr id="4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4234" y="456555"/>
            <a:ext cx="420096" cy="3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4234" y="5004305"/>
            <a:ext cx="420096" cy="3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6" name="Groupe 45"/>
          <p:cNvGrpSpPr/>
          <p:nvPr/>
        </p:nvGrpSpPr>
        <p:grpSpPr>
          <a:xfrm>
            <a:off x="2877684" y="7812360"/>
            <a:ext cx="3808320" cy="1052052"/>
            <a:chOff x="210173" y="1759604"/>
            <a:chExt cx="3808320" cy="1052052"/>
          </a:xfrm>
        </p:grpSpPr>
        <p:pic>
          <p:nvPicPr>
            <p:cNvPr id="47" name="Image 46" descr="Le loup qui voyageait dans le temps - Google Chrome"/>
            <p:cNvPicPr>
              <a:picLocks noChangeAspect="1"/>
            </p:cNvPicPr>
            <p:nvPr/>
          </p:nvPicPr>
          <p:blipFill rotWithShape="1">
            <a:blip r:embed="rId3">
              <a:extLst>
                <a:ext uri="{28A0092B-C50C-407E-A947-70E740481C1C}">
                  <a14:useLocalDpi xmlns:a14="http://schemas.microsoft.com/office/drawing/2010/main" val="0"/>
                </a:ext>
              </a:extLst>
            </a:blip>
            <a:srcRect l="26954" t="31285" r="27677" b="48257"/>
            <a:stretch/>
          </p:blipFill>
          <p:spPr>
            <a:xfrm>
              <a:off x="210173" y="1772816"/>
              <a:ext cx="3808320" cy="1038840"/>
            </a:xfrm>
            <a:prstGeom prst="rect">
              <a:avLst/>
            </a:prstGeom>
          </p:spPr>
        </p:pic>
        <p:sp>
          <p:nvSpPr>
            <p:cNvPr id="48" name="Rectangle à coins arrondis 47"/>
            <p:cNvSpPr/>
            <p:nvPr/>
          </p:nvSpPr>
          <p:spPr>
            <a:xfrm>
              <a:off x="755576" y="1759604"/>
              <a:ext cx="720080" cy="1038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9"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62668" b="53724"/>
          <a:stretch/>
        </p:blipFill>
        <p:spPr bwMode="auto">
          <a:xfrm>
            <a:off x="387169" y="4955109"/>
            <a:ext cx="388790" cy="49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62668" b="53724"/>
          <a:stretch/>
        </p:blipFill>
        <p:spPr bwMode="auto">
          <a:xfrm>
            <a:off x="375914" y="401742"/>
            <a:ext cx="388790" cy="49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244" y="1166185"/>
            <a:ext cx="1612800"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208" y="1151135"/>
            <a:ext cx="1627232"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914" y="7224464"/>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82046" y="3201220"/>
            <a:ext cx="1754639" cy="1342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14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00" y="91108"/>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5000" y="4580385"/>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3465004" y="1148885"/>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221564" y="165545"/>
            <a:ext cx="6473401" cy="761404"/>
            <a:chOff x="221564" y="165545"/>
            <a:chExt cx="6473401" cy="761404"/>
          </a:xfrm>
        </p:grpSpPr>
        <p:sp>
          <p:nvSpPr>
            <p:cNvPr id="7" name="ZoneTexte 6"/>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8" name="ZoneTexte 7"/>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2" name="Groupe 1"/>
            <p:cNvGrpSpPr/>
            <p:nvPr/>
          </p:nvGrpSpPr>
          <p:grpSpPr>
            <a:xfrm>
              <a:off x="221564" y="206949"/>
              <a:ext cx="6473401" cy="720000"/>
              <a:chOff x="221564" y="206949"/>
              <a:chExt cx="6473401" cy="912910"/>
            </a:xfrm>
          </p:grpSpPr>
          <p:sp>
            <p:nvSpPr>
              <p:cNvPr id="5" name="Rectangle 4"/>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1115783" y="304044"/>
              <a:ext cx="4575149" cy="523220"/>
            </a:xfrm>
            <a:prstGeom prst="rect">
              <a:avLst/>
            </a:prstGeom>
            <a:noFill/>
          </p:spPr>
          <p:txBody>
            <a:bodyPr wrap="square" rtlCol="0">
              <a:spAutoFit/>
            </a:bodyPr>
            <a:lstStyle/>
            <a:p>
              <a:pPr algn="ctr"/>
              <a:r>
                <a:rPr lang="fr-FR" sz="2800" dirty="0" smtClean="0">
                  <a:effectLst>
                    <a:outerShdw blurRad="50800" dist="38100" dir="5400000" algn="t" rotWithShape="0">
                      <a:prstClr val="black">
                        <a:alpha val="40000"/>
                      </a:prstClr>
                    </a:outerShdw>
                  </a:effectLst>
                  <a:latin typeface="the Blue Cabin" panose="02000000000000000000" pitchFamily="2" charset="0"/>
                </a:rPr>
                <a:t>Les monuments de Nîmes</a:t>
              </a:r>
              <a:endParaRPr lang="fr-FR" sz="2800" dirty="0">
                <a:effectLst>
                  <a:outerShdw blurRad="50800" dist="38100" dir="5400000" algn="t" rotWithShape="0">
                    <a:prstClr val="black">
                      <a:alpha val="40000"/>
                    </a:prstClr>
                  </a:outerShdw>
                </a:effectLst>
                <a:latin typeface="the Blue Cabin" panose="02000000000000000000" pitchFamily="2" charset="0"/>
              </a:endParaRPr>
            </a:p>
          </p:txBody>
        </p:sp>
      </p:grpSp>
      <p:sp>
        <p:nvSpPr>
          <p:cNvPr id="18" name="ZoneTexte 17"/>
          <p:cNvSpPr txBox="1"/>
          <p:nvPr/>
        </p:nvSpPr>
        <p:spPr>
          <a:xfrm>
            <a:off x="3557628" y="1037466"/>
            <a:ext cx="3255371" cy="2139047"/>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L’œuvre</a:t>
            </a:r>
            <a:r>
              <a:rPr lang="fr-FR" sz="1300" dirty="0" smtClean="0">
                <a:latin typeface="Andalus" panose="02020603050405020304" pitchFamily="18" charset="-78"/>
                <a:cs typeface="Andalus" panose="02020603050405020304" pitchFamily="18" charset="-78"/>
              </a:rPr>
              <a:t> : la ville de Nîmes dans le Gard, est une ville importante de l’époque gallo-romaine. Les 3 principaux monuments de cette époque sont les arènes, la maison carré et la tour Magne. Les arènes sont un amphithéâtre ovale parfaitement symétriques et qui pouvait accueillir 24 000 personnes.</a:t>
            </a:r>
          </a:p>
          <a:p>
            <a:r>
              <a:rPr lang="fr-FR" sz="1300" dirty="0" smtClean="0">
                <a:latin typeface="Andalus" panose="02020603050405020304" pitchFamily="18" charset="-78"/>
                <a:cs typeface="Andalus" panose="02020603050405020304" pitchFamily="18" charset="-78"/>
              </a:rPr>
              <a:t>La maison carré est le seul temple romain encore intact aujourd’hui. La tour Magne est un reste de l’enceinte qui entourait la ville..</a:t>
            </a:r>
          </a:p>
        </p:txBody>
      </p:sp>
      <p:sp>
        <p:nvSpPr>
          <p:cNvPr id="19" name="ZoneTexte 18"/>
          <p:cNvSpPr txBox="1"/>
          <p:nvPr/>
        </p:nvSpPr>
        <p:spPr>
          <a:xfrm>
            <a:off x="122544" y="2775205"/>
            <a:ext cx="3306456" cy="2139047"/>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Auteur ou artiste</a:t>
            </a:r>
          </a:p>
          <a:p>
            <a:r>
              <a:rPr lang="fr-FR" sz="1300" dirty="0" smtClean="0">
                <a:latin typeface="Andalus" panose="02020603050405020304" pitchFamily="18" charset="-78"/>
                <a:cs typeface="Andalus" panose="02020603050405020304" pitchFamily="18" charset="-78"/>
              </a:rPr>
              <a:t>Les arènes ont été édifiées par des ingénieurs romains afin que chacun puisse bien voir les spectacles, installés sur deux étages de galerie.</a:t>
            </a:r>
            <a:br>
              <a:rPr lang="fr-FR" sz="1300" dirty="0" smtClean="0">
                <a:latin typeface="Andalus" panose="02020603050405020304" pitchFamily="18" charset="-78"/>
                <a:cs typeface="Andalus" panose="02020603050405020304" pitchFamily="18" charset="-78"/>
              </a:rPr>
            </a:br>
            <a:r>
              <a:rPr lang="fr-FR" sz="1300" dirty="0" smtClean="0">
                <a:latin typeface="Andalus" panose="02020603050405020304" pitchFamily="18" charset="-78"/>
                <a:cs typeface="Andalus" panose="02020603050405020304" pitchFamily="18" charset="-78"/>
              </a:rPr>
              <a:t>Tout était conçu pour que les gens circulent tranquillement, et que le soleil de cette région ne gêne pas : des galeries font le tour sur les deux étages, et des mats accueillaient une grande toile protectrice.</a:t>
            </a:r>
          </a:p>
          <a:p>
            <a:endParaRPr lang="fr-FR" sz="1300" dirty="0" smtClean="0">
              <a:latin typeface="Andalus" panose="02020603050405020304" pitchFamily="18" charset="-78"/>
              <a:cs typeface="Andalus" panose="02020603050405020304" pitchFamily="18" charset="-78"/>
            </a:endParaRPr>
          </a:p>
        </p:txBody>
      </p:sp>
      <p:cxnSp>
        <p:nvCxnSpPr>
          <p:cNvPr id="20" name="Connecteur droit 19"/>
          <p:cNvCxnSpPr/>
          <p:nvPr/>
        </p:nvCxnSpPr>
        <p:spPr>
          <a:xfrm>
            <a:off x="168253" y="2852733"/>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557628" y="3131840"/>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e 28"/>
          <p:cNvGrpSpPr/>
          <p:nvPr/>
        </p:nvGrpSpPr>
        <p:grpSpPr>
          <a:xfrm>
            <a:off x="212603" y="4716016"/>
            <a:ext cx="6473401" cy="761404"/>
            <a:chOff x="221564" y="165545"/>
            <a:chExt cx="6473401" cy="761404"/>
          </a:xfrm>
        </p:grpSpPr>
        <p:sp>
          <p:nvSpPr>
            <p:cNvPr id="32" name="ZoneTexte 31"/>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33" name="ZoneTexte 32"/>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34" name="Groupe 33"/>
            <p:cNvGrpSpPr/>
            <p:nvPr/>
          </p:nvGrpSpPr>
          <p:grpSpPr>
            <a:xfrm>
              <a:off x="221564" y="206949"/>
              <a:ext cx="6473401" cy="720000"/>
              <a:chOff x="221564" y="206949"/>
              <a:chExt cx="6473401" cy="912910"/>
            </a:xfrm>
          </p:grpSpPr>
          <p:sp>
            <p:nvSpPr>
              <p:cNvPr id="36" name="Rectangle 35"/>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39" name="Connecteur droit 38"/>
          <p:cNvCxnSpPr/>
          <p:nvPr/>
        </p:nvCxnSpPr>
        <p:spPr>
          <a:xfrm>
            <a:off x="3456043" y="5652120"/>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186853" y="5601305"/>
            <a:ext cx="3284064" cy="2739211"/>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Du même auteur ou artiste</a:t>
            </a:r>
          </a:p>
          <a:p>
            <a:r>
              <a:rPr lang="fr-FR" sz="1300" dirty="0" smtClean="0">
                <a:latin typeface="Andalus" panose="02020603050405020304" pitchFamily="18" charset="-78"/>
                <a:cs typeface="Andalus" panose="02020603050405020304" pitchFamily="18" charset="-78"/>
              </a:rPr>
              <a:t>On ne sait pas qui a édifié le temple devenu « la maison carré », mais elle est a été utilisée pendant toute l’Histoire jusqu’à aujourd’hui.</a:t>
            </a:r>
          </a:p>
          <a:p>
            <a:r>
              <a:rPr lang="fr-FR" sz="1300" dirty="0" smtClean="0">
                <a:latin typeface="Andalus" panose="02020603050405020304" pitchFamily="18" charset="-78"/>
                <a:cs typeface="Andalus" panose="02020603050405020304" pitchFamily="18" charset="-78"/>
              </a:rPr>
              <a:t>La tour Magne et l’enceinte qui faisait le tour de Nîmes ont été construits sous l’empereur romain Auguste, Ier siècle av J.C.</a:t>
            </a: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p:txBody>
      </p:sp>
      <p:sp>
        <p:nvSpPr>
          <p:cNvPr id="44" name="ZoneTexte 43"/>
          <p:cNvSpPr txBox="1"/>
          <p:nvPr/>
        </p:nvSpPr>
        <p:spPr>
          <a:xfrm>
            <a:off x="3585898" y="5601305"/>
            <a:ext cx="3100106" cy="2539157"/>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Pour aller plus loin…</a:t>
            </a:r>
            <a:endParaRPr lang="fr-FR" sz="1300" dirty="0" smtClean="0">
              <a:latin typeface="Andalus" panose="02020603050405020304" pitchFamily="18" charset="-78"/>
              <a:cs typeface="Andalus" panose="02020603050405020304" pitchFamily="18" charset="-78"/>
            </a:endParaRPr>
          </a:p>
          <a:p>
            <a:r>
              <a:rPr lang="fr-FR" sz="1300" dirty="0" smtClean="0">
                <a:latin typeface="Andalus" panose="02020603050405020304" pitchFamily="18" charset="-78"/>
                <a:cs typeface="Andalus" panose="02020603050405020304" pitchFamily="18" charset="-78"/>
              </a:rPr>
              <a:t>La ville de Nîmes faisait partie d’une province romaine, tout comme celle d’Arles. On retrouve dans cette région le pont du Gard, un aqueduc en parfait état, </a:t>
            </a:r>
          </a:p>
          <a:p>
            <a:r>
              <a:rPr lang="fr-FR" sz="1300" dirty="0" smtClean="0">
                <a:latin typeface="Andalus" panose="02020603050405020304" pitchFamily="18" charset="-78"/>
                <a:cs typeface="Andalus" panose="02020603050405020304" pitchFamily="18" charset="-78"/>
              </a:rPr>
              <a:t>mais aussi le </a:t>
            </a:r>
          </a:p>
          <a:p>
            <a:r>
              <a:rPr lang="fr-FR" sz="1300" dirty="0" smtClean="0">
                <a:latin typeface="Andalus" panose="02020603050405020304" pitchFamily="18" charset="-78"/>
                <a:cs typeface="Andalus" panose="02020603050405020304" pitchFamily="18" charset="-78"/>
              </a:rPr>
              <a:t>théâtre </a:t>
            </a:r>
          </a:p>
          <a:p>
            <a:r>
              <a:rPr lang="fr-FR" sz="1300" dirty="0" smtClean="0">
                <a:latin typeface="Andalus" panose="02020603050405020304" pitchFamily="18" charset="-78"/>
                <a:cs typeface="Andalus" panose="02020603050405020304" pitchFamily="18" charset="-78"/>
              </a:rPr>
              <a:t>d’Orange.</a:t>
            </a:r>
          </a:p>
          <a:p>
            <a:endParaRPr lang="fr-FR" sz="1300" dirty="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a:p>
            <a:endParaRPr lang="fr-FR" sz="1300" dirty="0">
              <a:latin typeface="Andalus" panose="02020603050405020304" pitchFamily="18" charset="-78"/>
              <a:cs typeface="Andalus" panose="02020603050405020304" pitchFamily="18" charset="-78"/>
            </a:endParaRPr>
          </a:p>
          <a:p>
            <a:r>
              <a:rPr lang="fr-FR" sz="1300" dirty="0" smtClean="0">
                <a:latin typeface="Andalus" panose="02020603050405020304" pitchFamily="18" charset="-78"/>
                <a:cs typeface="Andalus" panose="02020603050405020304" pitchFamily="18" charset="-78"/>
              </a:rPr>
              <a:t>.</a:t>
            </a:r>
          </a:p>
        </p:txBody>
      </p:sp>
      <p:sp>
        <p:nvSpPr>
          <p:cNvPr id="40" name="ZoneTexte 39"/>
          <p:cNvSpPr txBox="1"/>
          <p:nvPr/>
        </p:nvSpPr>
        <p:spPr>
          <a:xfrm>
            <a:off x="1168468" y="4854515"/>
            <a:ext cx="4575149" cy="523220"/>
          </a:xfrm>
          <a:prstGeom prst="rect">
            <a:avLst/>
          </a:prstGeom>
          <a:noFill/>
        </p:spPr>
        <p:txBody>
          <a:bodyPr wrap="square" rtlCol="0">
            <a:spAutoFit/>
          </a:bodyPr>
          <a:lstStyle/>
          <a:p>
            <a:pPr algn="ctr"/>
            <a:r>
              <a:rPr lang="fr-FR" sz="2800" dirty="0" smtClean="0">
                <a:effectLst>
                  <a:outerShdw blurRad="50800" dist="38100" dir="5400000" algn="t" rotWithShape="0">
                    <a:prstClr val="black">
                      <a:alpha val="40000"/>
                    </a:prstClr>
                  </a:outerShdw>
                </a:effectLst>
                <a:latin typeface="the Blue Cabin" panose="02000000000000000000" pitchFamily="2" charset="0"/>
              </a:rPr>
              <a:t>Les monuments de Nîmes</a:t>
            </a:r>
            <a:endParaRPr lang="fr-FR" sz="2800" dirty="0">
              <a:effectLst>
                <a:outerShdw blurRad="50800" dist="38100" dir="5400000" algn="t" rotWithShape="0">
                  <a:prstClr val="black">
                    <a:alpha val="40000"/>
                  </a:prstClr>
                </a:outerShdw>
              </a:effectLst>
              <a:latin typeface="the Blue Cabin" panose="02000000000000000000" pitchFamily="2" charset="0"/>
            </a:endParaRPr>
          </a:p>
        </p:txBody>
      </p:sp>
      <p:pic>
        <p:nvPicPr>
          <p:cNvPr id="4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4234" y="456555"/>
            <a:ext cx="420096" cy="3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4234" y="5004305"/>
            <a:ext cx="420096" cy="3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6" name="Groupe 45"/>
          <p:cNvGrpSpPr/>
          <p:nvPr/>
        </p:nvGrpSpPr>
        <p:grpSpPr>
          <a:xfrm>
            <a:off x="2877684" y="7812360"/>
            <a:ext cx="3808320" cy="1052052"/>
            <a:chOff x="210173" y="1759604"/>
            <a:chExt cx="3808320" cy="1052052"/>
          </a:xfrm>
        </p:grpSpPr>
        <p:pic>
          <p:nvPicPr>
            <p:cNvPr id="47" name="Image 46" descr="Le loup qui voyageait dans le temps - Google Chrome"/>
            <p:cNvPicPr>
              <a:picLocks noChangeAspect="1"/>
            </p:cNvPicPr>
            <p:nvPr/>
          </p:nvPicPr>
          <p:blipFill rotWithShape="1">
            <a:blip r:embed="rId3">
              <a:extLst>
                <a:ext uri="{28A0092B-C50C-407E-A947-70E740481C1C}">
                  <a14:useLocalDpi xmlns:a14="http://schemas.microsoft.com/office/drawing/2010/main" val="0"/>
                </a:ext>
              </a:extLst>
            </a:blip>
            <a:srcRect l="26954" t="31285" r="27677" b="48257"/>
            <a:stretch/>
          </p:blipFill>
          <p:spPr>
            <a:xfrm>
              <a:off x="210173" y="1772816"/>
              <a:ext cx="3808320" cy="1038840"/>
            </a:xfrm>
            <a:prstGeom prst="rect">
              <a:avLst/>
            </a:prstGeom>
          </p:spPr>
        </p:pic>
        <p:sp>
          <p:nvSpPr>
            <p:cNvPr id="48" name="Rectangle à coins arrondis 47"/>
            <p:cNvSpPr/>
            <p:nvPr/>
          </p:nvSpPr>
          <p:spPr>
            <a:xfrm>
              <a:off x="755576" y="1759604"/>
              <a:ext cx="720080" cy="1038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065" y="5004305"/>
            <a:ext cx="498171" cy="37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439" y="451892"/>
            <a:ext cx="498171" cy="37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3127" y="3183276"/>
            <a:ext cx="2696370" cy="132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603" y="1002070"/>
            <a:ext cx="2424679" cy="177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560" y="7226121"/>
            <a:ext cx="19812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5933" y="6707710"/>
            <a:ext cx="2018397" cy="108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00" y="91108"/>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5000" y="4580385"/>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3465004" y="1148885"/>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221564" y="165545"/>
            <a:ext cx="6473401" cy="761404"/>
            <a:chOff x="221564" y="165545"/>
            <a:chExt cx="6473401" cy="761404"/>
          </a:xfrm>
        </p:grpSpPr>
        <p:sp>
          <p:nvSpPr>
            <p:cNvPr id="7" name="ZoneTexte 6"/>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8" name="ZoneTexte 7"/>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2" name="Groupe 1"/>
            <p:cNvGrpSpPr/>
            <p:nvPr/>
          </p:nvGrpSpPr>
          <p:grpSpPr>
            <a:xfrm>
              <a:off x="221564" y="206949"/>
              <a:ext cx="6473401" cy="720000"/>
              <a:chOff x="221564" y="206949"/>
              <a:chExt cx="6473401" cy="912910"/>
            </a:xfrm>
          </p:grpSpPr>
          <p:sp>
            <p:nvSpPr>
              <p:cNvPr id="5" name="Rectangle 4"/>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1183342" y="345448"/>
              <a:ext cx="4575149" cy="461665"/>
            </a:xfrm>
            <a:prstGeom prst="rect">
              <a:avLst/>
            </a:prstGeom>
            <a:noFill/>
          </p:spPr>
          <p:txBody>
            <a:bodyPr wrap="square" rtlCol="0">
              <a:spAutoFit/>
            </a:bodyPr>
            <a:lstStyle/>
            <a:p>
              <a:pPr algn="ctr"/>
              <a:r>
                <a:rPr lang="fr-FR" sz="2400" dirty="0" smtClean="0">
                  <a:effectLst>
                    <a:outerShdw blurRad="50800" dist="38100" dir="5400000" algn="t" rotWithShape="0">
                      <a:prstClr val="black">
                        <a:alpha val="40000"/>
                      </a:prstClr>
                    </a:outerShdw>
                  </a:effectLst>
                  <a:latin typeface="the Blue Cabin" panose="02000000000000000000" pitchFamily="2" charset="0"/>
                </a:rPr>
                <a:t>Les monuments d’Arles</a:t>
              </a:r>
              <a:endParaRPr lang="fr-FR" sz="2400" dirty="0">
                <a:effectLst>
                  <a:outerShdw blurRad="50800" dist="38100" dir="5400000" algn="t" rotWithShape="0">
                    <a:prstClr val="black">
                      <a:alpha val="40000"/>
                    </a:prstClr>
                  </a:outerShdw>
                </a:effectLst>
                <a:latin typeface="the Blue Cabin" panose="02000000000000000000" pitchFamily="2" charset="0"/>
              </a:endParaRPr>
            </a:p>
          </p:txBody>
        </p:sp>
      </p:grpSp>
      <p:sp>
        <p:nvSpPr>
          <p:cNvPr id="18" name="ZoneTexte 17"/>
          <p:cNvSpPr txBox="1"/>
          <p:nvPr/>
        </p:nvSpPr>
        <p:spPr>
          <a:xfrm>
            <a:off x="3557628" y="1037466"/>
            <a:ext cx="3255371" cy="2539157"/>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L’œuvre</a:t>
            </a:r>
            <a:r>
              <a:rPr lang="fr-FR" sz="1300" dirty="0" smtClean="0">
                <a:latin typeface="Andalus" panose="02020603050405020304" pitchFamily="18" charset="-78"/>
                <a:cs typeface="Andalus" panose="02020603050405020304" pitchFamily="18" charset="-78"/>
              </a:rPr>
              <a:t> : comme Nîmes, Arles une ville romaine du Ier siècle av. J.C. On y trouve un amphithéâtre, un théâtre, des thermes, et les </a:t>
            </a:r>
            <a:r>
              <a:rPr lang="fr-FR" sz="1300" dirty="0" err="1" smtClean="0">
                <a:latin typeface="Andalus" panose="02020603050405020304" pitchFamily="18" charset="-78"/>
                <a:cs typeface="Andalus" panose="02020603050405020304" pitchFamily="18" charset="-78"/>
              </a:rPr>
              <a:t>Alyscamps</a:t>
            </a:r>
            <a:r>
              <a:rPr lang="fr-FR" sz="1300" dirty="0" smtClean="0">
                <a:latin typeface="Andalus" panose="02020603050405020304" pitchFamily="18" charset="-78"/>
                <a:cs typeface="Andalus" panose="02020603050405020304" pitchFamily="18" charset="-78"/>
              </a:rPr>
              <a:t>, un lieu où on déposait les sarcophages, équivalent d’un cimetière. On trouve aussi les restes du forum (la place principale de la ville romaine), et de nombreuses traces un peu partout dans la ville. </a:t>
            </a:r>
          </a:p>
          <a:p>
            <a:r>
              <a:rPr lang="fr-FR" sz="1300" dirty="0" smtClean="0">
                <a:latin typeface="Andalus" panose="02020603050405020304" pitchFamily="18" charset="-78"/>
                <a:cs typeface="Andalus" panose="02020603050405020304" pitchFamily="18" charset="-78"/>
              </a:rPr>
              <a:t> </a:t>
            </a: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p:txBody>
      </p:sp>
      <p:sp>
        <p:nvSpPr>
          <p:cNvPr id="19" name="ZoneTexte 18"/>
          <p:cNvSpPr txBox="1"/>
          <p:nvPr/>
        </p:nvSpPr>
        <p:spPr>
          <a:xfrm>
            <a:off x="205453" y="3055688"/>
            <a:ext cx="3100106" cy="1738938"/>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Auteur ou artiste</a:t>
            </a:r>
          </a:p>
          <a:p>
            <a:r>
              <a:rPr lang="fr-FR" sz="1300" dirty="0" smtClean="0">
                <a:latin typeface="Andalus" panose="02020603050405020304" pitchFamily="18" charset="-78"/>
                <a:cs typeface="Andalus" panose="02020603050405020304" pitchFamily="18" charset="-78"/>
              </a:rPr>
              <a:t>L’amphithéâtre, un peu plus petit que celui de Nîmes, pouvait accueillir 21 000 personne et a été conçu par les ingénieurs romains qui se sont inspirés du Colisée de Rome. Il servait aux grands spectacles.</a:t>
            </a:r>
            <a:br>
              <a:rPr lang="fr-FR" sz="1300" dirty="0" smtClean="0">
                <a:latin typeface="Andalus" panose="02020603050405020304" pitchFamily="18" charset="-78"/>
                <a:cs typeface="Andalus" panose="02020603050405020304" pitchFamily="18" charset="-78"/>
              </a:rPr>
            </a:br>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p:txBody>
      </p:sp>
      <p:cxnSp>
        <p:nvCxnSpPr>
          <p:cNvPr id="20" name="Connecteur droit 19"/>
          <p:cNvCxnSpPr/>
          <p:nvPr/>
        </p:nvCxnSpPr>
        <p:spPr>
          <a:xfrm>
            <a:off x="186853" y="3055688"/>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557659" y="2915816"/>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e 28"/>
          <p:cNvGrpSpPr/>
          <p:nvPr/>
        </p:nvGrpSpPr>
        <p:grpSpPr>
          <a:xfrm>
            <a:off x="212603" y="4716016"/>
            <a:ext cx="6473401" cy="761404"/>
            <a:chOff x="221564" y="165545"/>
            <a:chExt cx="6473401" cy="761404"/>
          </a:xfrm>
        </p:grpSpPr>
        <p:sp>
          <p:nvSpPr>
            <p:cNvPr id="32" name="ZoneTexte 31"/>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33" name="ZoneTexte 32"/>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34" name="Groupe 33"/>
            <p:cNvGrpSpPr/>
            <p:nvPr/>
          </p:nvGrpSpPr>
          <p:grpSpPr>
            <a:xfrm>
              <a:off x="221564" y="206949"/>
              <a:ext cx="6473401" cy="720000"/>
              <a:chOff x="221564" y="206949"/>
              <a:chExt cx="6473401" cy="912910"/>
            </a:xfrm>
          </p:grpSpPr>
          <p:sp>
            <p:nvSpPr>
              <p:cNvPr id="36" name="Rectangle 35"/>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39" name="Connecteur droit 38"/>
          <p:cNvCxnSpPr/>
          <p:nvPr/>
        </p:nvCxnSpPr>
        <p:spPr>
          <a:xfrm>
            <a:off x="3456043" y="5652120"/>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186853" y="5601305"/>
            <a:ext cx="3284064" cy="1738938"/>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Du même auteur ou artiste</a:t>
            </a:r>
          </a:p>
          <a:p>
            <a:r>
              <a:rPr lang="fr-FR" sz="1300" dirty="0" smtClean="0">
                <a:latin typeface="Andalus" panose="02020603050405020304" pitchFamily="18" charset="-78"/>
                <a:cs typeface="Andalus" panose="02020603050405020304" pitchFamily="18" charset="-78"/>
              </a:rPr>
              <a:t>Le théâtre d’Arles est un peu plus vieux que l’amphithéâtre.</a:t>
            </a: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p:txBody>
      </p:sp>
      <p:sp>
        <p:nvSpPr>
          <p:cNvPr id="44" name="ZoneTexte 43"/>
          <p:cNvSpPr txBox="1"/>
          <p:nvPr/>
        </p:nvSpPr>
        <p:spPr>
          <a:xfrm>
            <a:off x="3585898" y="5601305"/>
            <a:ext cx="3100106" cy="2539157"/>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Pour aller plus loin…</a:t>
            </a:r>
            <a:endParaRPr lang="fr-FR" sz="1300" dirty="0" smtClean="0">
              <a:latin typeface="Andalus" panose="02020603050405020304" pitchFamily="18" charset="-78"/>
              <a:cs typeface="Andalus" panose="02020603050405020304" pitchFamily="18" charset="-78"/>
            </a:endParaRPr>
          </a:p>
          <a:p>
            <a:r>
              <a:rPr lang="fr-FR" sz="1300" dirty="0" smtClean="0">
                <a:latin typeface="Andalus" panose="02020603050405020304" pitchFamily="18" charset="-78"/>
                <a:cs typeface="Andalus" panose="02020603050405020304" pitchFamily="18" charset="-78"/>
              </a:rPr>
              <a:t>Après un premier âge d’or au Ier siècle avant J.C., (amphithéâtre et théâtre) Arles en connut un deuxième au IVe siècle après J.C. (</a:t>
            </a:r>
            <a:r>
              <a:rPr lang="fr-FR" sz="1300" dirty="0" err="1" smtClean="0">
                <a:latin typeface="Andalus" panose="02020603050405020304" pitchFamily="18" charset="-78"/>
                <a:cs typeface="Andalus" panose="02020603050405020304" pitchFamily="18" charset="-78"/>
              </a:rPr>
              <a:t>Alyscamps</a:t>
            </a:r>
            <a:r>
              <a:rPr lang="fr-FR" sz="1300" dirty="0" smtClean="0">
                <a:latin typeface="Andalus" panose="02020603050405020304" pitchFamily="18" charset="-78"/>
                <a:cs typeface="Andalus" panose="02020603050405020304" pitchFamily="18" charset="-78"/>
              </a:rPr>
              <a:t>, thermes). C’était une des villes romaines les plus importantes situées en France.</a:t>
            </a:r>
          </a:p>
          <a:p>
            <a:endParaRPr lang="fr-FR" sz="1300" dirty="0" smtClean="0">
              <a:latin typeface="Andalus" panose="02020603050405020304" pitchFamily="18" charset="-78"/>
              <a:cs typeface="Andalus" panose="02020603050405020304" pitchFamily="18" charset="-78"/>
            </a:endParaRPr>
          </a:p>
          <a:p>
            <a:endParaRPr lang="fr-FR" sz="1300" dirty="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a:p>
            <a:endParaRPr lang="fr-FR" sz="1300" dirty="0">
              <a:latin typeface="Andalus" panose="02020603050405020304" pitchFamily="18" charset="-78"/>
              <a:cs typeface="Andalus" panose="02020603050405020304" pitchFamily="18" charset="-78"/>
            </a:endParaRPr>
          </a:p>
          <a:p>
            <a:r>
              <a:rPr lang="fr-FR" sz="1300" dirty="0" smtClean="0">
                <a:latin typeface="Andalus" panose="02020603050405020304" pitchFamily="18" charset="-78"/>
                <a:cs typeface="Andalus" panose="02020603050405020304" pitchFamily="18" charset="-78"/>
              </a:rPr>
              <a:t>.</a:t>
            </a:r>
          </a:p>
        </p:txBody>
      </p:sp>
      <p:sp>
        <p:nvSpPr>
          <p:cNvPr id="40" name="ZoneTexte 39"/>
          <p:cNvSpPr txBox="1"/>
          <p:nvPr/>
        </p:nvSpPr>
        <p:spPr>
          <a:xfrm>
            <a:off x="1052736" y="4895919"/>
            <a:ext cx="4824536" cy="461665"/>
          </a:xfrm>
          <a:prstGeom prst="rect">
            <a:avLst/>
          </a:prstGeom>
          <a:noFill/>
        </p:spPr>
        <p:txBody>
          <a:bodyPr wrap="square" rtlCol="0">
            <a:spAutoFit/>
          </a:bodyPr>
          <a:lstStyle/>
          <a:p>
            <a:pPr algn="ctr"/>
            <a:r>
              <a:rPr lang="fr-FR" sz="2400" dirty="0" smtClean="0">
                <a:effectLst>
                  <a:outerShdw blurRad="50800" dist="38100" dir="5400000" algn="t" rotWithShape="0">
                    <a:prstClr val="black">
                      <a:alpha val="40000"/>
                    </a:prstClr>
                  </a:outerShdw>
                </a:effectLst>
                <a:latin typeface="the Blue Cabin" panose="02000000000000000000" pitchFamily="2" charset="0"/>
              </a:rPr>
              <a:t>Les monuments d’Arles</a:t>
            </a:r>
            <a:endParaRPr lang="fr-FR" sz="2400" dirty="0">
              <a:effectLst>
                <a:outerShdw blurRad="50800" dist="38100" dir="5400000" algn="t" rotWithShape="0">
                  <a:prstClr val="black">
                    <a:alpha val="40000"/>
                  </a:prstClr>
                </a:outerShdw>
              </a:effectLst>
              <a:latin typeface="the Blue Cabin" panose="02000000000000000000" pitchFamily="2" charset="0"/>
            </a:endParaRPr>
          </a:p>
        </p:txBody>
      </p:sp>
      <p:pic>
        <p:nvPicPr>
          <p:cNvPr id="41"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62668" b="53724"/>
          <a:stretch/>
        </p:blipFill>
        <p:spPr bwMode="auto">
          <a:xfrm>
            <a:off x="375914" y="401742"/>
            <a:ext cx="388790" cy="49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4234" y="456555"/>
            <a:ext cx="420096" cy="3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4234" y="5004305"/>
            <a:ext cx="420096" cy="3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065" y="5004305"/>
            <a:ext cx="498171" cy="37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439" y="451892"/>
            <a:ext cx="498171" cy="37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818" y="112336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6986" t="19542"/>
          <a:stretch/>
        </p:blipFill>
        <p:spPr bwMode="auto">
          <a:xfrm>
            <a:off x="4537624" y="6870883"/>
            <a:ext cx="1199692" cy="954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3176" y="2950493"/>
            <a:ext cx="2604273" cy="145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537" y="6300192"/>
            <a:ext cx="27717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6" name="Groupe 45"/>
          <p:cNvGrpSpPr/>
          <p:nvPr/>
        </p:nvGrpSpPr>
        <p:grpSpPr>
          <a:xfrm>
            <a:off x="2877684" y="7812360"/>
            <a:ext cx="3808320" cy="1052052"/>
            <a:chOff x="210173" y="1759604"/>
            <a:chExt cx="3808320" cy="1052052"/>
          </a:xfrm>
        </p:grpSpPr>
        <p:pic>
          <p:nvPicPr>
            <p:cNvPr id="47" name="Image 46" descr="Le loup qui voyageait dans le temps - Google Chrome"/>
            <p:cNvPicPr>
              <a:picLocks noChangeAspect="1"/>
            </p:cNvPicPr>
            <p:nvPr/>
          </p:nvPicPr>
          <p:blipFill rotWithShape="1">
            <a:blip r:embed="rId9">
              <a:extLst>
                <a:ext uri="{28A0092B-C50C-407E-A947-70E740481C1C}">
                  <a14:useLocalDpi xmlns:a14="http://schemas.microsoft.com/office/drawing/2010/main" val="0"/>
                </a:ext>
              </a:extLst>
            </a:blip>
            <a:srcRect l="26954" t="31285" r="27677" b="48257"/>
            <a:stretch/>
          </p:blipFill>
          <p:spPr>
            <a:xfrm>
              <a:off x="210173" y="1772816"/>
              <a:ext cx="3808320" cy="1038840"/>
            </a:xfrm>
            <a:prstGeom prst="rect">
              <a:avLst/>
            </a:prstGeom>
          </p:spPr>
        </p:pic>
        <p:sp>
          <p:nvSpPr>
            <p:cNvPr id="49" name="Rectangle à coins arrondis 48"/>
            <p:cNvSpPr/>
            <p:nvPr/>
          </p:nvSpPr>
          <p:spPr>
            <a:xfrm>
              <a:off x="755576" y="1759604"/>
              <a:ext cx="720080" cy="1038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27247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00" y="91108"/>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5000" y="4580385"/>
            <a:ext cx="6768000" cy="4500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3465004" y="1148885"/>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221564" y="165545"/>
            <a:ext cx="6473401" cy="761404"/>
            <a:chOff x="221564" y="165545"/>
            <a:chExt cx="6473401" cy="761404"/>
          </a:xfrm>
        </p:grpSpPr>
        <p:sp>
          <p:nvSpPr>
            <p:cNvPr id="7" name="ZoneTexte 6"/>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8" name="ZoneTexte 7"/>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2" name="Groupe 1"/>
            <p:cNvGrpSpPr/>
            <p:nvPr/>
          </p:nvGrpSpPr>
          <p:grpSpPr>
            <a:xfrm>
              <a:off x="221564" y="206949"/>
              <a:ext cx="6473401" cy="720000"/>
              <a:chOff x="221564" y="206949"/>
              <a:chExt cx="6473401" cy="912910"/>
            </a:xfrm>
          </p:grpSpPr>
          <p:sp>
            <p:nvSpPr>
              <p:cNvPr id="5" name="Rectangle 4"/>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1183342" y="345448"/>
              <a:ext cx="4575149" cy="461665"/>
            </a:xfrm>
            <a:prstGeom prst="rect">
              <a:avLst/>
            </a:prstGeom>
            <a:noFill/>
          </p:spPr>
          <p:txBody>
            <a:bodyPr wrap="square" rtlCol="0">
              <a:spAutoFit/>
            </a:bodyPr>
            <a:lstStyle/>
            <a:p>
              <a:pPr algn="ctr"/>
              <a:r>
                <a:rPr lang="fr-FR" sz="2400" dirty="0" smtClean="0">
                  <a:effectLst>
                    <a:outerShdw blurRad="50800" dist="38100" dir="5400000" algn="t" rotWithShape="0">
                      <a:prstClr val="black">
                        <a:alpha val="40000"/>
                      </a:prstClr>
                    </a:outerShdw>
                  </a:effectLst>
                  <a:latin typeface="the Blue Cabin" panose="02000000000000000000" pitchFamily="2" charset="0"/>
                </a:rPr>
                <a:t>Le th</a:t>
              </a:r>
              <a:r>
                <a:rPr lang="fr-FR" sz="2400" dirty="0" smtClean="0">
                  <a:effectLst>
                    <a:outerShdw blurRad="50800" dist="38100" dir="5400000" algn="t" rotWithShape="0">
                      <a:prstClr val="black">
                        <a:alpha val="40000"/>
                      </a:prstClr>
                    </a:outerShdw>
                  </a:effectLst>
                  <a:latin typeface="cinnamon cake" pitchFamily="2" charset="0"/>
                </a:rPr>
                <a:t>éâ</a:t>
              </a:r>
              <a:r>
                <a:rPr lang="fr-FR" sz="2400" dirty="0" smtClean="0">
                  <a:effectLst>
                    <a:outerShdw blurRad="50800" dist="38100" dir="5400000" algn="t" rotWithShape="0">
                      <a:prstClr val="black">
                        <a:alpha val="40000"/>
                      </a:prstClr>
                    </a:outerShdw>
                  </a:effectLst>
                  <a:latin typeface="the Blue Cabin" panose="02000000000000000000" pitchFamily="2" charset="0"/>
                </a:rPr>
                <a:t>tre antique</a:t>
              </a:r>
              <a:endParaRPr lang="fr-FR" sz="2400" dirty="0">
                <a:effectLst>
                  <a:outerShdw blurRad="50800" dist="38100" dir="5400000" algn="t" rotWithShape="0">
                    <a:prstClr val="black">
                      <a:alpha val="40000"/>
                    </a:prstClr>
                  </a:outerShdw>
                </a:effectLst>
                <a:latin typeface="the Blue Cabin" panose="02000000000000000000" pitchFamily="2" charset="0"/>
              </a:endParaRPr>
            </a:p>
          </p:txBody>
        </p:sp>
      </p:grpSp>
      <p:sp>
        <p:nvSpPr>
          <p:cNvPr id="18" name="ZoneTexte 17"/>
          <p:cNvSpPr txBox="1"/>
          <p:nvPr/>
        </p:nvSpPr>
        <p:spPr>
          <a:xfrm>
            <a:off x="3557628" y="1037466"/>
            <a:ext cx="3255371" cy="2139047"/>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L’œuvre</a:t>
            </a:r>
            <a:r>
              <a:rPr lang="fr-FR" sz="1300" dirty="0" smtClean="0">
                <a:latin typeface="Andalus" panose="02020603050405020304" pitchFamily="18" charset="-78"/>
                <a:cs typeface="Andalus" panose="02020603050405020304" pitchFamily="18" charset="-78"/>
              </a:rPr>
              <a:t> : le théâtre antique est né pour faire honneur aux grands héros grecs.</a:t>
            </a:r>
          </a:p>
          <a:p>
            <a:r>
              <a:rPr lang="fr-FR" sz="1300" dirty="0" smtClean="0">
                <a:latin typeface="Andalus" panose="02020603050405020304" pitchFamily="18" charset="-78"/>
                <a:cs typeface="Andalus" panose="02020603050405020304" pitchFamily="18" charset="-78"/>
              </a:rPr>
              <a:t>Au début on utilisait le mime essentiellement puis des auteurs ont écrit les premières pièces.</a:t>
            </a:r>
          </a:p>
          <a:p>
            <a:r>
              <a:rPr lang="fr-FR" sz="1300" dirty="0" smtClean="0">
                <a:latin typeface="Andalus" panose="02020603050405020304" pitchFamily="18" charset="-78"/>
                <a:cs typeface="Andalus" panose="02020603050405020304" pitchFamily="18" charset="-78"/>
              </a:rPr>
              <a:t>Au fur et à mesure, il a été nécessaire de créer des lieux spécifiques appelés aussi théâtre. En France, le théâtre antique le mieux préservé est celui d’Orange.</a:t>
            </a:r>
          </a:p>
          <a:p>
            <a:r>
              <a:rPr lang="fr-FR" sz="1300" dirty="0" smtClean="0">
                <a:latin typeface="Andalus" panose="02020603050405020304" pitchFamily="18" charset="-78"/>
                <a:cs typeface="Andalus" panose="02020603050405020304" pitchFamily="18" charset="-78"/>
              </a:rPr>
              <a:t>L’usage de masques pour jouer est répandu.</a:t>
            </a:r>
          </a:p>
        </p:txBody>
      </p:sp>
      <p:sp>
        <p:nvSpPr>
          <p:cNvPr id="19" name="ZoneTexte 18"/>
          <p:cNvSpPr txBox="1"/>
          <p:nvPr/>
        </p:nvSpPr>
        <p:spPr>
          <a:xfrm>
            <a:off x="205453" y="3055688"/>
            <a:ext cx="3100106" cy="1738938"/>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Auteur ou artiste</a:t>
            </a:r>
          </a:p>
          <a:p>
            <a:r>
              <a:rPr lang="fr-FR" sz="1300" dirty="0" smtClean="0">
                <a:latin typeface="Andalus" panose="02020603050405020304" pitchFamily="18" charset="-78"/>
                <a:cs typeface="Andalus" panose="02020603050405020304" pitchFamily="18" charset="-78"/>
              </a:rPr>
              <a:t>Les grands domaines du théâtre d’aujourd’hui datent de la Grèce Antique : le drame, la comédie, la tragédie, la satyre…</a:t>
            </a:r>
          </a:p>
          <a:p>
            <a:r>
              <a:rPr lang="fr-FR" sz="1300" dirty="0" smtClean="0">
                <a:latin typeface="Andalus" panose="02020603050405020304" pitchFamily="18" charset="-78"/>
                <a:cs typeface="Andalus" panose="02020603050405020304" pitchFamily="18" charset="-78"/>
              </a:rPr>
              <a:t>Les auteurs grecs les plus connus sont Eschyle et Sophocle.</a:t>
            </a:r>
          </a:p>
          <a:p>
            <a:endParaRPr lang="fr-FR" sz="1300" dirty="0" smtClean="0">
              <a:latin typeface="Andalus" panose="02020603050405020304" pitchFamily="18" charset="-78"/>
              <a:cs typeface="Andalus" panose="02020603050405020304" pitchFamily="18" charset="-78"/>
            </a:endParaRPr>
          </a:p>
        </p:txBody>
      </p:sp>
      <p:cxnSp>
        <p:nvCxnSpPr>
          <p:cNvPr id="20" name="Connecteur droit 19"/>
          <p:cNvCxnSpPr/>
          <p:nvPr/>
        </p:nvCxnSpPr>
        <p:spPr>
          <a:xfrm>
            <a:off x="186853" y="3055688"/>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548698" y="3176513"/>
            <a:ext cx="3137306" cy="0"/>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e 28"/>
          <p:cNvGrpSpPr/>
          <p:nvPr/>
        </p:nvGrpSpPr>
        <p:grpSpPr>
          <a:xfrm>
            <a:off x="212603" y="4716016"/>
            <a:ext cx="6473401" cy="761404"/>
            <a:chOff x="221564" y="165545"/>
            <a:chExt cx="6473401" cy="761404"/>
          </a:xfrm>
        </p:grpSpPr>
        <p:sp>
          <p:nvSpPr>
            <p:cNvPr id="32" name="ZoneTexte 31"/>
            <p:cNvSpPr txBox="1"/>
            <p:nvPr/>
          </p:nvSpPr>
          <p:spPr>
            <a:xfrm>
              <a:off x="239486" y="206949"/>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Domaine</a:t>
              </a:r>
              <a:endParaRPr lang="fr-FR" sz="1200" dirty="0">
                <a:latin typeface="A Gentle Touch" panose="02000603000000000000" pitchFamily="2" charset="0"/>
                <a:ea typeface="A Gentle Touch" panose="02000603000000000000" pitchFamily="2" charset="0"/>
              </a:endParaRPr>
            </a:p>
          </p:txBody>
        </p:sp>
        <p:sp>
          <p:nvSpPr>
            <p:cNvPr id="33" name="ZoneTexte 32"/>
            <p:cNvSpPr txBox="1"/>
            <p:nvPr/>
          </p:nvSpPr>
          <p:spPr>
            <a:xfrm>
              <a:off x="5983926" y="165545"/>
              <a:ext cx="702078" cy="276999"/>
            </a:xfrm>
            <a:prstGeom prst="rect">
              <a:avLst/>
            </a:prstGeom>
            <a:noFill/>
          </p:spPr>
          <p:txBody>
            <a:bodyPr wrap="square" rtlCol="0">
              <a:spAutoFit/>
            </a:bodyPr>
            <a:lstStyle/>
            <a:p>
              <a:pPr algn="ctr"/>
              <a:r>
                <a:rPr lang="fr-FR" sz="1200" dirty="0" smtClean="0">
                  <a:latin typeface="A Gentle Touch" panose="02000603000000000000" pitchFamily="2" charset="0"/>
                  <a:ea typeface="A Gentle Touch" panose="02000603000000000000" pitchFamily="2" charset="0"/>
                </a:rPr>
                <a:t>Epoque</a:t>
              </a:r>
              <a:endParaRPr lang="fr-FR" sz="1200" dirty="0">
                <a:latin typeface="A Gentle Touch" panose="02000603000000000000" pitchFamily="2" charset="0"/>
                <a:ea typeface="A Gentle Touch" panose="02000603000000000000" pitchFamily="2" charset="0"/>
              </a:endParaRPr>
            </a:p>
          </p:txBody>
        </p:sp>
        <p:grpSp>
          <p:nvGrpSpPr>
            <p:cNvPr id="34" name="Groupe 33"/>
            <p:cNvGrpSpPr/>
            <p:nvPr/>
          </p:nvGrpSpPr>
          <p:grpSpPr>
            <a:xfrm>
              <a:off x="221564" y="206949"/>
              <a:ext cx="6473401" cy="720000"/>
              <a:chOff x="221564" y="206949"/>
              <a:chExt cx="6473401" cy="912910"/>
            </a:xfrm>
          </p:grpSpPr>
          <p:sp>
            <p:nvSpPr>
              <p:cNvPr id="36" name="Rectangle 35"/>
              <p:cNvSpPr/>
              <p:nvPr/>
            </p:nvSpPr>
            <p:spPr>
              <a:xfrm>
                <a:off x="221564"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5974965" y="206949"/>
                <a:ext cx="72000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124744" y="206949"/>
                <a:ext cx="4680520" cy="9129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39" name="Connecteur droit 38"/>
          <p:cNvCxnSpPr/>
          <p:nvPr/>
        </p:nvCxnSpPr>
        <p:spPr>
          <a:xfrm>
            <a:off x="3456043" y="5652120"/>
            <a:ext cx="0" cy="3096344"/>
          </a:xfrm>
          <a:prstGeom prst="line">
            <a:avLst/>
          </a:prstGeom>
          <a:ln w="28575" cmpd="dbl">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186853" y="5601305"/>
            <a:ext cx="3284064" cy="2539157"/>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Du même auteur ou artiste</a:t>
            </a:r>
          </a:p>
          <a:p>
            <a:r>
              <a:rPr lang="fr-FR" sz="1300" dirty="0" smtClean="0">
                <a:latin typeface="Andalus" panose="02020603050405020304" pitchFamily="18" charset="-78"/>
                <a:cs typeface="Andalus" panose="02020603050405020304" pitchFamily="18" charset="-78"/>
              </a:rPr>
              <a:t>Comme pour le sport antique, le théâtre est réservé aux hommes : sur scène, dans le public et donc comme auteurs.</a:t>
            </a:r>
          </a:p>
          <a:p>
            <a:endParaRPr lang="fr-FR" sz="1300" dirty="0">
              <a:latin typeface="Andalus" panose="02020603050405020304" pitchFamily="18" charset="-78"/>
              <a:cs typeface="Andalus" panose="02020603050405020304" pitchFamily="18" charset="-78"/>
            </a:endParaRPr>
          </a:p>
          <a:p>
            <a:r>
              <a:rPr lang="fr-FR" sz="1300" dirty="0" smtClean="0">
                <a:latin typeface="Andalus" panose="02020603050405020304" pitchFamily="18" charset="-78"/>
                <a:cs typeface="Andalus" panose="02020603050405020304" pitchFamily="18" charset="-78"/>
              </a:rPr>
              <a:t>Le théâtre latin (romain) est représenté par les auteurs Plaute, Térence et Sénèque. </a:t>
            </a: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p:txBody>
      </p:sp>
      <p:sp>
        <p:nvSpPr>
          <p:cNvPr id="44" name="ZoneTexte 43"/>
          <p:cNvSpPr txBox="1"/>
          <p:nvPr/>
        </p:nvSpPr>
        <p:spPr>
          <a:xfrm>
            <a:off x="3585898" y="5601305"/>
            <a:ext cx="3100106" cy="2539157"/>
          </a:xfrm>
          <a:prstGeom prst="rect">
            <a:avLst/>
          </a:prstGeom>
          <a:noFill/>
        </p:spPr>
        <p:txBody>
          <a:bodyPr wrap="square" rtlCol="0">
            <a:spAutoFit/>
          </a:bodyPr>
          <a:lstStyle/>
          <a:p>
            <a:r>
              <a:rPr lang="fr-FR" sz="1600" b="1" i="1" dirty="0" smtClean="0">
                <a:latin typeface="CAC Pinafore" panose="00000400000000000000" pitchFamily="2" charset="0"/>
                <a:cs typeface="Andalus" panose="02020603050405020304" pitchFamily="18" charset="-78"/>
              </a:rPr>
              <a:t>Pour aller plus loin…</a:t>
            </a:r>
            <a:endParaRPr lang="fr-FR" sz="1300" dirty="0" smtClean="0">
              <a:latin typeface="Andalus" panose="02020603050405020304" pitchFamily="18" charset="-78"/>
              <a:cs typeface="Andalus" panose="02020603050405020304" pitchFamily="18" charset="-78"/>
            </a:endParaRPr>
          </a:p>
          <a:p>
            <a:r>
              <a:rPr lang="fr-FR" sz="1300" dirty="0" smtClean="0">
                <a:latin typeface="Andalus" panose="02020603050405020304" pitchFamily="18" charset="-78"/>
                <a:cs typeface="Andalus" panose="02020603050405020304" pitchFamily="18" charset="-78"/>
              </a:rPr>
              <a:t>Le théâtre romain se développe à partir du théâtre grec, mais il crée son propre style, avec notamment plus de costumes, de décor, et la présence de musique. </a:t>
            </a:r>
          </a:p>
          <a:p>
            <a:r>
              <a:rPr lang="fr-FR" sz="1300" dirty="0" smtClean="0">
                <a:latin typeface="Andalus" panose="02020603050405020304" pitchFamily="18" charset="-78"/>
                <a:cs typeface="Andalus" panose="02020603050405020304" pitchFamily="18" charset="-78"/>
              </a:rPr>
              <a:t>Le théâtre romain était ouvert à tous, femmes, enfants et esclaves compris. </a:t>
            </a:r>
          </a:p>
          <a:p>
            <a:endParaRPr lang="fr-FR" sz="1300" dirty="0" smtClean="0">
              <a:latin typeface="Andalus" panose="02020603050405020304" pitchFamily="18" charset="-78"/>
              <a:cs typeface="Andalus" panose="02020603050405020304" pitchFamily="18" charset="-78"/>
            </a:endParaRPr>
          </a:p>
          <a:p>
            <a:endParaRPr lang="fr-FR" sz="1300" dirty="0">
              <a:latin typeface="Andalus" panose="02020603050405020304" pitchFamily="18" charset="-78"/>
              <a:cs typeface="Andalus" panose="02020603050405020304" pitchFamily="18" charset="-78"/>
            </a:endParaRPr>
          </a:p>
          <a:p>
            <a:endParaRPr lang="fr-FR" sz="1300" dirty="0" smtClean="0">
              <a:latin typeface="Andalus" panose="02020603050405020304" pitchFamily="18" charset="-78"/>
              <a:cs typeface="Andalus" panose="02020603050405020304" pitchFamily="18" charset="-78"/>
            </a:endParaRPr>
          </a:p>
          <a:p>
            <a:endParaRPr lang="fr-FR" sz="1300" dirty="0">
              <a:latin typeface="Andalus" panose="02020603050405020304" pitchFamily="18" charset="-78"/>
              <a:cs typeface="Andalus" panose="02020603050405020304" pitchFamily="18" charset="-78"/>
            </a:endParaRPr>
          </a:p>
          <a:p>
            <a:r>
              <a:rPr lang="fr-FR" sz="1300" dirty="0" smtClean="0">
                <a:latin typeface="Andalus" panose="02020603050405020304" pitchFamily="18" charset="-78"/>
                <a:cs typeface="Andalus" panose="02020603050405020304" pitchFamily="18" charset="-78"/>
              </a:rPr>
              <a:t>.</a:t>
            </a:r>
          </a:p>
        </p:txBody>
      </p:sp>
      <p:pic>
        <p:nvPicPr>
          <p:cNvPr id="41"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62668" b="53724"/>
          <a:stretch/>
        </p:blipFill>
        <p:spPr bwMode="auto">
          <a:xfrm>
            <a:off x="375914" y="401742"/>
            <a:ext cx="388790" cy="49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62668" b="53724"/>
          <a:stretch/>
        </p:blipFill>
        <p:spPr bwMode="auto">
          <a:xfrm>
            <a:off x="375914" y="4955396"/>
            <a:ext cx="388790" cy="49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ZoneTexte 42"/>
          <p:cNvSpPr txBox="1"/>
          <p:nvPr/>
        </p:nvSpPr>
        <p:spPr>
          <a:xfrm>
            <a:off x="1177429" y="4895919"/>
            <a:ext cx="4575149" cy="461665"/>
          </a:xfrm>
          <a:prstGeom prst="rect">
            <a:avLst/>
          </a:prstGeom>
          <a:noFill/>
        </p:spPr>
        <p:txBody>
          <a:bodyPr wrap="square" rtlCol="0">
            <a:spAutoFit/>
          </a:bodyPr>
          <a:lstStyle/>
          <a:p>
            <a:pPr algn="ctr"/>
            <a:r>
              <a:rPr lang="fr-FR" sz="2400" dirty="0" smtClean="0">
                <a:effectLst>
                  <a:outerShdw blurRad="50800" dist="38100" dir="5400000" algn="t" rotWithShape="0">
                    <a:prstClr val="black">
                      <a:alpha val="40000"/>
                    </a:prstClr>
                  </a:outerShdw>
                </a:effectLst>
                <a:latin typeface="the Blue Cabin" panose="02000000000000000000" pitchFamily="2" charset="0"/>
              </a:rPr>
              <a:t>Le th</a:t>
            </a:r>
            <a:r>
              <a:rPr lang="fr-FR" sz="2400" dirty="0" smtClean="0">
                <a:effectLst>
                  <a:outerShdw blurRad="50800" dist="38100" dir="5400000" algn="t" rotWithShape="0">
                    <a:prstClr val="black">
                      <a:alpha val="40000"/>
                    </a:prstClr>
                  </a:outerShdw>
                </a:effectLst>
                <a:latin typeface="cinnamon cake" pitchFamily="2" charset="0"/>
              </a:rPr>
              <a:t>éâ</a:t>
            </a:r>
            <a:r>
              <a:rPr lang="fr-FR" sz="2400" dirty="0" smtClean="0">
                <a:effectLst>
                  <a:outerShdw blurRad="50800" dist="38100" dir="5400000" algn="t" rotWithShape="0">
                    <a:prstClr val="black">
                      <a:alpha val="40000"/>
                    </a:prstClr>
                  </a:outerShdw>
                </a:effectLst>
                <a:latin typeface="the Blue Cabin" panose="02000000000000000000" pitchFamily="2" charset="0"/>
              </a:rPr>
              <a:t>tre antique</a:t>
            </a:r>
            <a:endParaRPr lang="fr-FR" sz="2400" dirty="0">
              <a:effectLst>
                <a:outerShdw blurRad="50800" dist="38100" dir="5400000" algn="t" rotWithShape="0">
                  <a:prstClr val="black">
                    <a:alpha val="40000"/>
                  </a:prstClr>
                </a:outerShdw>
              </a:effectLst>
              <a:latin typeface="the Blue Cabin" panose="02000000000000000000" pitchFamily="2" charset="0"/>
            </a:endParaRPr>
          </a:p>
        </p:txBody>
      </p:sp>
      <p:pic>
        <p:nvPicPr>
          <p:cNvPr id="4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4234" y="456555"/>
            <a:ext cx="420096" cy="3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4234" y="5004305"/>
            <a:ext cx="420096" cy="3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oupe 39"/>
          <p:cNvGrpSpPr/>
          <p:nvPr/>
        </p:nvGrpSpPr>
        <p:grpSpPr>
          <a:xfrm>
            <a:off x="2877684" y="7812360"/>
            <a:ext cx="3808320" cy="1052052"/>
            <a:chOff x="210173" y="1759604"/>
            <a:chExt cx="3808320" cy="1052052"/>
          </a:xfrm>
        </p:grpSpPr>
        <p:pic>
          <p:nvPicPr>
            <p:cNvPr id="46" name="Image 45" descr="Le loup qui voyageait dans le temps - Google Chrome"/>
            <p:cNvPicPr>
              <a:picLocks noChangeAspect="1"/>
            </p:cNvPicPr>
            <p:nvPr/>
          </p:nvPicPr>
          <p:blipFill rotWithShape="1">
            <a:blip r:embed="rId4">
              <a:extLst>
                <a:ext uri="{28A0092B-C50C-407E-A947-70E740481C1C}">
                  <a14:useLocalDpi xmlns:a14="http://schemas.microsoft.com/office/drawing/2010/main" val="0"/>
                </a:ext>
              </a:extLst>
            </a:blip>
            <a:srcRect l="26954" t="31285" r="27677" b="48257"/>
            <a:stretch/>
          </p:blipFill>
          <p:spPr>
            <a:xfrm>
              <a:off x="210173" y="1772816"/>
              <a:ext cx="3808320" cy="1038840"/>
            </a:xfrm>
            <a:prstGeom prst="rect">
              <a:avLst/>
            </a:prstGeom>
          </p:spPr>
        </p:pic>
        <p:sp>
          <p:nvSpPr>
            <p:cNvPr id="47" name="Rectangle à coins arrondis 46"/>
            <p:cNvSpPr/>
            <p:nvPr/>
          </p:nvSpPr>
          <p:spPr>
            <a:xfrm>
              <a:off x="755576" y="1759604"/>
              <a:ext cx="720080" cy="1038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81" y="1056516"/>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7032" y="3317367"/>
            <a:ext cx="1215579" cy="1215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4072" y="3317367"/>
            <a:ext cx="1191260" cy="119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681" y="7272089"/>
            <a:ext cx="209550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8567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2785</TotalTime>
  <Words>1565</Words>
  <Application>Microsoft Office PowerPoint</Application>
  <PresentationFormat>Affichage à l'écran (4:3)</PresentationFormat>
  <Paragraphs>164</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SARL familiale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CROCHEMORE Alain</dc:creator>
  <cp:lastModifiedBy>CROCHEMORE Alain</cp:lastModifiedBy>
  <cp:revision>55</cp:revision>
  <dcterms:created xsi:type="dcterms:W3CDTF">2016-01-22T16:54:04Z</dcterms:created>
  <dcterms:modified xsi:type="dcterms:W3CDTF">2016-01-30T19:37:56Z</dcterms:modified>
</cp:coreProperties>
</file>