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9A6A1-EEFE-4E2A-BA49-B751ED51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88C940-FD76-498C-A2D7-8FA951DD6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994B5-1D5F-48B6-B680-626F262F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1C496-C0D2-4C06-B8C8-B6CC5A96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864B0-657A-4A89-AC00-FE88331A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0ED5F-F817-4911-B060-5C288268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632863-33E2-4166-9E58-426CC568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7EA45-AD6B-4C79-B372-E55A6318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4A626D-7724-4927-80B9-4E7902E8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B5840-926F-462D-A354-E3058EFC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9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F71517-4DB0-4AF1-97B4-089B218B7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19E709-1955-47E5-BFC4-4BC4D9331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C5235-8C45-4E81-AA05-43A96A68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C981AE-25C1-4C3B-B1F0-713A4050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D8545-21D4-40C0-895E-20EFD192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32925-039A-4DFB-A0FB-59E26532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BA4BB-6C71-44D2-91EE-A89199C2B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91D037-421D-41A0-BD46-B7BBBA50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47919-BB18-451F-A5FC-A31F9FC3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445CA9-8369-499E-81A6-9FBF3E54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11F69-2CFC-44F0-8567-89A69C136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9344E8-96D9-44A6-A215-5BE4660B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0B823-7DF9-4243-940F-6918EAB5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CEECB-6247-4211-82D9-586AB992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EBE958-D24A-4292-A61F-27D0512E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6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8B78A-0667-4E6D-8BBA-FB9E71ED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B133AE-57C3-43A9-B2D4-4CD4AFA87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1F7A4E-391B-4664-AA9D-53D34C48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D9C916-4CB3-4F00-A574-4A6AD85F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A320D0-96DC-46A0-A340-635EB4FF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EBF9DC-CB6C-433F-AB57-6E57961F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13D90-8B64-49E0-AE1D-B0A861AF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278FE8-B791-4743-9BBA-DF7E824E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7E65B5-5F96-4176-A907-F0854ED12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2F6607-001A-4D44-97A2-D4C39852D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79FE1B-C189-48BE-B74D-7C95D2EB2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E2AE63-9D26-4CA6-8DE8-7D6647BD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52F029-6BEF-4CAA-B9C8-3683BCEE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FD7D54-260D-4617-A0D1-7C167EDA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43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ED5A5-D577-4B05-81A8-720D6664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A42863-8375-45D0-85B3-C2F6DC9E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EFC62-0C9C-481E-ABBF-7C0D808B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9FFB51-FB92-4F8D-9B77-9A3B5526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F1FC30-10F3-4230-ACC2-B65A39AF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69D4AE-C24E-4798-83A8-3E640B9E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72E5ED-7416-4724-87C5-19CB720E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7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00662-FAE5-42F2-B2C6-9F68B630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D5282B-5F75-4D7C-B81D-EE46EE36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BBF2C8-A23A-45FF-B27F-13456A7AF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7312F0-C482-486E-A3C1-5F4EBEE9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F61821-4F47-4D0D-8BFE-2E2F9773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45FF00-2A8B-401B-A70A-641FE635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8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44BF9-9016-477B-AE5B-16F7CBD6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4A4BCB-EA52-47CC-AD92-7FE1ADF31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BB4FB-C988-4FE3-9DE7-5A73E6D87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D1B89B-45EA-4C63-B0FE-8D732FD1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4B0022-1A2A-4809-A1D4-6A20CB45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B94400-61DD-45F6-B99A-DD613164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439B6A-E64D-4E93-991D-F4AF4BC7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5B6C25-5635-464C-940A-9343C1FEA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26612-0FD7-442B-8401-B70FF0A42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4B13-C246-4A01-9E50-39D466875DB3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460F1-77E0-4421-A9AE-4450EE35B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470016-CEB7-44D2-AA6B-A49AF87B6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3A3A-F7C9-4D1D-9409-E59F997C53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94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2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3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A48F7CE-4F0F-4785-AC93-A1EC0042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93" y="0"/>
            <a:ext cx="3857625" cy="685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5C669E-4A0A-4E03-BBA4-BF46EA84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33" y="0"/>
            <a:ext cx="3857625" cy="6858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83235F6-6858-4CCA-AD80-ED71C322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8" y="0"/>
            <a:ext cx="3857625" cy="6858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316EE19-F158-4CDA-8944-1FD02B06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" y="0"/>
            <a:ext cx="3857625" cy="6858000"/>
          </a:xfrm>
          <a:prstGeom prst="rect">
            <a:avLst/>
          </a:prstGeom>
        </p:spPr>
      </p:pic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5E0F0E1-19B0-47CC-9717-9A7E4F52C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41961"/>
              </p:ext>
            </p:extLst>
          </p:nvPr>
        </p:nvGraphicFramePr>
        <p:xfrm>
          <a:off x="324680" y="341781"/>
          <a:ext cx="5618922" cy="297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5751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lion et le rat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6FB4E674-960D-48C5-85C0-3DB51B393488}"/>
              </a:ext>
            </a:extLst>
          </p:cNvPr>
          <p:cNvSpPr/>
          <p:nvPr/>
        </p:nvSpPr>
        <p:spPr>
          <a:xfrm>
            <a:off x="1417983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7D77063-501C-45C9-9D26-679457755906}"/>
              </a:ext>
            </a:extLst>
          </p:cNvPr>
          <p:cNvSpPr/>
          <p:nvPr/>
        </p:nvSpPr>
        <p:spPr>
          <a:xfrm>
            <a:off x="4253950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Tableau 9">
            <a:extLst>
              <a:ext uri="{FF2B5EF4-FFF2-40B4-BE49-F238E27FC236}">
                <a16:creationId xmlns:a16="http://schemas.microsoft.com/office/drawing/2014/main" id="{8EA9CEB3-499E-4063-B841-F6E2A6E0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633746"/>
              </p:ext>
            </p:extLst>
          </p:nvPr>
        </p:nvGraphicFramePr>
        <p:xfrm>
          <a:off x="6248399" y="341056"/>
          <a:ext cx="5618922" cy="297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4080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corbeau et le renard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5512E474-D385-4032-AE0D-397F8CF7E621}"/>
              </a:ext>
            </a:extLst>
          </p:cNvPr>
          <p:cNvSpPr/>
          <p:nvPr/>
        </p:nvSpPr>
        <p:spPr>
          <a:xfrm>
            <a:off x="10283687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39380B7-B9FE-4CAE-B734-79686B18CC68}"/>
              </a:ext>
            </a:extLst>
          </p:cNvPr>
          <p:cNvSpPr/>
          <p:nvPr/>
        </p:nvSpPr>
        <p:spPr>
          <a:xfrm>
            <a:off x="7368210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9">
            <a:extLst>
              <a:ext uri="{FF2B5EF4-FFF2-40B4-BE49-F238E27FC236}">
                <a16:creationId xmlns:a16="http://schemas.microsoft.com/office/drawing/2014/main" id="{6825B9EA-E4EC-48FF-84E4-F9860803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878790"/>
              </p:ext>
            </p:extLst>
          </p:nvPr>
        </p:nvGraphicFramePr>
        <p:xfrm>
          <a:off x="324680" y="3618193"/>
          <a:ext cx="5618922" cy="295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22503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lièvre et la tortue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graphicFrame>
        <p:nvGraphicFramePr>
          <p:cNvPr id="20" name="Tableau 9">
            <a:extLst>
              <a:ext uri="{FF2B5EF4-FFF2-40B4-BE49-F238E27FC236}">
                <a16:creationId xmlns:a16="http://schemas.microsoft.com/office/drawing/2014/main" id="{2D76E971-6E84-4FF7-82B5-09E517AEC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81074"/>
              </p:ext>
            </p:extLst>
          </p:nvPr>
        </p:nvGraphicFramePr>
        <p:xfrm>
          <a:off x="6248399" y="3618193"/>
          <a:ext cx="5618922" cy="295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19129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loup et l’agneau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29C31B42-D220-4380-B674-8AC5CF1335BB}"/>
              </a:ext>
            </a:extLst>
          </p:cNvPr>
          <p:cNvSpPr/>
          <p:nvPr/>
        </p:nvSpPr>
        <p:spPr>
          <a:xfrm>
            <a:off x="1417983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AC9049C-8E3C-48FF-BB8A-D12A5916FED4}"/>
              </a:ext>
            </a:extLst>
          </p:cNvPr>
          <p:cNvSpPr/>
          <p:nvPr/>
        </p:nvSpPr>
        <p:spPr>
          <a:xfrm>
            <a:off x="4253950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FF68CF6-B54F-4623-ACF6-E93EC15C9A88}"/>
              </a:ext>
            </a:extLst>
          </p:cNvPr>
          <p:cNvSpPr/>
          <p:nvPr/>
        </p:nvSpPr>
        <p:spPr>
          <a:xfrm>
            <a:off x="7368210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5BE4A94-D9C9-482F-B067-A1ABBFC3D7A5}"/>
              </a:ext>
            </a:extLst>
          </p:cNvPr>
          <p:cNvSpPr/>
          <p:nvPr/>
        </p:nvSpPr>
        <p:spPr>
          <a:xfrm>
            <a:off x="10283687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9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8A48F7CE-4F0F-4785-AC93-A1EC0042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93" y="0"/>
            <a:ext cx="3857625" cy="685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5C669E-4A0A-4E03-BBA4-BF46EA84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33" y="0"/>
            <a:ext cx="3857625" cy="6858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83235F6-6858-4CCA-AD80-ED71C322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8" y="0"/>
            <a:ext cx="3857625" cy="6858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316EE19-F158-4CDA-8944-1FD02B06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" y="0"/>
            <a:ext cx="3857625" cy="6858000"/>
          </a:xfrm>
          <a:prstGeom prst="rect">
            <a:avLst/>
          </a:prstGeom>
        </p:spPr>
      </p:pic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5E0F0E1-19B0-47CC-9717-9A7E4F52C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61314"/>
              </p:ext>
            </p:extLst>
          </p:nvPr>
        </p:nvGraphicFramePr>
        <p:xfrm>
          <a:off x="324680" y="341781"/>
          <a:ext cx="5618922" cy="296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371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La cigale et la fourmi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6FB4E674-960D-48C5-85C0-3DB51B393488}"/>
              </a:ext>
            </a:extLst>
          </p:cNvPr>
          <p:cNvSpPr/>
          <p:nvPr/>
        </p:nvSpPr>
        <p:spPr>
          <a:xfrm>
            <a:off x="1417983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7D77063-501C-45C9-9D26-679457755906}"/>
              </a:ext>
            </a:extLst>
          </p:cNvPr>
          <p:cNvSpPr/>
          <p:nvPr/>
        </p:nvSpPr>
        <p:spPr>
          <a:xfrm>
            <a:off x="4253950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Tableau 9">
            <a:extLst>
              <a:ext uri="{FF2B5EF4-FFF2-40B4-BE49-F238E27FC236}">
                <a16:creationId xmlns:a16="http://schemas.microsoft.com/office/drawing/2014/main" id="{8EA9CEB3-499E-4063-B841-F6E2A6E0E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63295"/>
              </p:ext>
            </p:extLst>
          </p:nvPr>
        </p:nvGraphicFramePr>
        <p:xfrm>
          <a:off x="6248399" y="341056"/>
          <a:ext cx="5618922" cy="297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40805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renard et les raisins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5512E474-D385-4032-AE0D-397F8CF7E621}"/>
              </a:ext>
            </a:extLst>
          </p:cNvPr>
          <p:cNvSpPr/>
          <p:nvPr/>
        </p:nvSpPr>
        <p:spPr>
          <a:xfrm>
            <a:off x="10283687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39380B7-B9FE-4CAE-B734-79686B18CC68}"/>
              </a:ext>
            </a:extLst>
          </p:cNvPr>
          <p:cNvSpPr/>
          <p:nvPr/>
        </p:nvSpPr>
        <p:spPr>
          <a:xfrm>
            <a:off x="7368210" y="149156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9">
            <a:extLst>
              <a:ext uri="{FF2B5EF4-FFF2-40B4-BE49-F238E27FC236}">
                <a16:creationId xmlns:a16="http://schemas.microsoft.com/office/drawing/2014/main" id="{6825B9EA-E4EC-48FF-84E4-F9860803D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98148"/>
              </p:ext>
            </p:extLst>
          </p:nvPr>
        </p:nvGraphicFramePr>
        <p:xfrm>
          <a:off x="324680" y="3618193"/>
          <a:ext cx="5618922" cy="295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22503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renard et la cigogne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graphicFrame>
        <p:nvGraphicFramePr>
          <p:cNvPr id="20" name="Tableau 9">
            <a:extLst>
              <a:ext uri="{FF2B5EF4-FFF2-40B4-BE49-F238E27FC236}">
                <a16:creationId xmlns:a16="http://schemas.microsoft.com/office/drawing/2014/main" id="{2D76E971-6E84-4FF7-82B5-09E517AEC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63199"/>
              </p:ext>
            </p:extLst>
          </p:nvPr>
        </p:nvGraphicFramePr>
        <p:xfrm>
          <a:off x="6248399" y="3618193"/>
          <a:ext cx="5618922" cy="295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461">
                  <a:extLst>
                    <a:ext uri="{9D8B030D-6E8A-4147-A177-3AD203B41FA5}">
                      <a16:colId xmlns:a16="http://schemas.microsoft.com/office/drawing/2014/main" val="3089093651"/>
                    </a:ext>
                  </a:extLst>
                </a:gridCol>
                <a:gridCol w="2809461">
                  <a:extLst>
                    <a:ext uri="{9D8B030D-6E8A-4147-A177-3AD203B41FA5}">
                      <a16:colId xmlns:a16="http://schemas.microsoft.com/office/drawing/2014/main" val="1743457775"/>
                    </a:ext>
                  </a:extLst>
                </a:gridCol>
              </a:tblGrid>
              <a:tr h="619129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astellar" panose="020A0402060406010301" pitchFamily="18" charset="0"/>
                        </a:rPr>
                        <a:t>Le loup et le chien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6744"/>
                  </a:ext>
                </a:extLst>
              </a:tr>
              <a:tr h="141711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09459"/>
                  </a:ext>
                </a:extLst>
              </a:tr>
              <a:tr h="914631">
                <a:tc gridSpan="2">
                  <a:txBody>
                    <a:bodyPr/>
                    <a:lstStyle/>
                    <a:p>
                      <a:pPr algn="ctr"/>
                      <a:endParaRPr lang="fr-FR" dirty="0">
                        <a:latin typeface="OpenDyslexic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398968"/>
                  </a:ext>
                </a:extLst>
              </a:tr>
            </a:tbl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29C31B42-D220-4380-B674-8AC5CF1335BB}"/>
              </a:ext>
            </a:extLst>
          </p:cNvPr>
          <p:cNvSpPr/>
          <p:nvPr/>
        </p:nvSpPr>
        <p:spPr>
          <a:xfrm>
            <a:off x="1417983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AC9049C-8E3C-48FF-BB8A-D12A5916FED4}"/>
              </a:ext>
            </a:extLst>
          </p:cNvPr>
          <p:cNvSpPr/>
          <p:nvPr/>
        </p:nvSpPr>
        <p:spPr>
          <a:xfrm>
            <a:off x="4253950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FF68CF6-B54F-4623-ACF6-E93EC15C9A88}"/>
              </a:ext>
            </a:extLst>
          </p:cNvPr>
          <p:cNvSpPr/>
          <p:nvPr/>
        </p:nvSpPr>
        <p:spPr>
          <a:xfrm>
            <a:off x="7368210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5BE4A94-D9C9-482F-B067-A1ABBFC3D7A5}"/>
              </a:ext>
            </a:extLst>
          </p:cNvPr>
          <p:cNvSpPr/>
          <p:nvPr/>
        </p:nvSpPr>
        <p:spPr>
          <a:xfrm>
            <a:off x="10283687" y="4716572"/>
            <a:ext cx="490330" cy="463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59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E9D956-6DC1-4B93-B3AC-191F192F62DC}"/>
              </a:ext>
            </a:extLst>
          </p:cNvPr>
          <p:cNvSpPr/>
          <p:nvPr/>
        </p:nvSpPr>
        <p:spPr>
          <a:xfrm>
            <a:off x="437321" y="2611346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La raison du plus fort est toujours la meilleure</a:t>
            </a:r>
            <a:r>
              <a:rPr lang="fr-FR" sz="15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EC6564-7505-4DDA-9762-1FE568142F0B}"/>
              </a:ext>
            </a:extLst>
          </p:cNvPr>
          <p:cNvSpPr/>
          <p:nvPr/>
        </p:nvSpPr>
        <p:spPr>
          <a:xfrm>
            <a:off x="4015409" y="4434529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CE9E0-08BA-48A9-8112-C181315E8BE3}"/>
              </a:ext>
            </a:extLst>
          </p:cNvPr>
          <p:cNvSpPr/>
          <p:nvPr/>
        </p:nvSpPr>
        <p:spPr>
          <a:xfrm>
            <a:off x="2226365" y="5521207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F12ED-92A6-4819-8D41-4C451F504CEF}"/>
              </a:ext>
            </a:extLst>
          </p:cNvPr>
          <p:cNvSpPr/>
          <p:nvPr/>
        </p:nvSpPr>
        <p:spPr>
          <a:xfrm>
            <a:off x="437321" y="1874841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Rien ne sert de courir, il faut partir à point.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8F251A-0515-4052-A314-6DE594D27760}"/>
              </a:ext>
            </a:extLst>
          </p:cNvPr>
          <p:cNvSpPr/>
          <p:nvPr/>
        </p:nvSpPr>
        <p:spPr>
          <a:xfrm>
            <a:off x="437321" y="1138336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Tout flatteur vit au dépend de celui qui l’écoute</a:t>
            </a:r>
            <a:r>
              <a:rPr lang="fr-FR" sz="15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12195-F473-4C64-951C-9F59DC2DE0B8}"/>
              </a:ext>
            </a:extLst>
          </p:cNvPr>
          <p:cNvSpPr/>
          <p:nvPr/>
        </p:nvSpPr>
        <p:spPr>
          <a:xfrm>
            <a:off x="437321" y="403522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On a tous besoin d’un plus petit que soi</a:t>
            </a: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F4DD08-B326-4697-A2BA-5E98818E3CA6}"/>
              </a:ext>
            </a:extLst>
          </p:cNvPr>
          <p:cNvSpPr/>
          <p:nvPr/>
        </p:nvSpPr>
        <p:spPr>
          <a:xfrm>
            <a:off x="2226365" y="4434529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992F5D-A683-4378-8F41-D707B7331EFA}"/>
              </a:ext>
            </a:extLst>
          </p:cNvPr>
          <p:cNvSpPr/>
          <p:nvPr/>
        </p:nvSpPr>
        <p:spPr>
          <a:xfrm>
            <a:off x="2226365" y="3347851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93BF8C-6BA7-4D29-90D9-9202ED4A526F}"/>
              </a:ext>
            </a:extLst>
          </p:cNvPr>
          <p:cNvSpPr/>
          <p:nvPr/>
        </p:nvSpPr>
        <p:spPr>
          <a:xfrm>
            <a:off x="437321" y="5521207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E1809-00FC-4EAE-9D71-30E9649B75E6}"/>
              </a:ext>
            </a:extLst>
          </p:cNvPr>
          <p:cNvSpPr/>
          <p:nvPr/>
        </p:nvSpPr>
        <p:spPr>
          <a:xfrm>
            <a:off x="437321" y="4434529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18F86A-0FD3-4678-9323-E867316982AD}"/>
              </a:ext>
            </a:extLst>
          </p:cNvPr>
          <p:cNvSpPr/>
          <p:nvPr/>
        </p:nvSpPr>
        <p:spPr>
          <a:xfrm>
            <a:off x="437321" y="3347851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E38A84-8E01-401E-AB3A-13ACC3C6DE26}"/>
              </a:ext>
            </a:extLst>
          </p:cNvPr>
          <p:cNvSpPr/>
          <p:nvPr/>
        </p:nvSpPr>
        <p:spPr>
          <a:xfrm>
            <a:off x="4015409" y="5521207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14B0CD-DC90-4C09-8840-C4C9117EF0D8}"/>
              </a:ext>
            </a:extLst>
          </p:cNvPr>
          <p:cNvSpPr/>
          <p:nvPr/>
        </p:nvSpPr>
        <p:spPr>
          <a:xfrm>
            <a:off x="6387549" y="2611346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Il importe si bien, que de tous vos repas, je ne veux en aucune sorte</a:t>
            </a:r>
            <a:r>
              <a:rPr lang="fr-FR" sz="15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9EA47C-2C3D-4569-9517-7A9E13240A95}"/>
              </a:ext>
            </a:extLst>
          </p:cNvPr>
          <p:cNvSpPr/>
          <p:nvPr/>
        </p:nvSpPr>
        <p:spPr>
          <a:xfrm>
            <a:off x="9965637" y="4434529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CBE7FF-06FA-4124-ABCE-B18114472148}"/>
              </a:ext>
            </a:extLst>
          </p:cNvPr>
          <p:cNvSpPr/>
          <p:nvPr/>
        </p:nvSpPr>
        <p:spPr>
          <a:xfrm>
            <a:off x="6387549" y="1874841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Trompeurs, c'est pour vous que j’écris. Attendez-vous à la pareille.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F398A7-120B-46BF-9332-09CB9EBF49E1}"/>
              </a:ext>
            </a:extLst>
          </p:cNvPr>
          <p:cNvSpPr/>
          <p:nvPr/>
        </p:nvSpPr>
        <p:spPr>
          <a:xfrm>
            <a:off x="6387549" y="1138336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Ils sont trop verts, dit-il, et bons pour des goujats</a:t>
            </a:r>
            <a:r>
              <a:rPr lang="fr-FR" sz="1500" dirty="0">
                <a:solidFill>
                  <a:schemeClr val="tx1"/>
                </a:solidFill>
                <a:latin typeface="OpenDyslexic" panose="00000500000000000000" pitchFamily="50" charset="0"/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644A2B-A4BC-428C-ADEC-37620076BC99}"/>
              </a:ext>
            </a:extLst>
          </p:cNvPr>
          <p:cNvSpPr/>
          <p:nvPr/>
        </p:nvSpPr>
        <p:spPr>
          <a:xfrm>
            <a:off x="6387549" y="403522"/>
            <a:ext cx="5314122" cy="703727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Vous chantiez ? j'en suis fort aise :</a:t>
            </a:r>
            <a:b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</a:br>
            <a:r>
              <a:rPr lang="fr-FR" sz="1600" dirty="0">
                <a:solidFill>
                  <a:schemeClr val="tx1"/>
                </a:solidFill>
                <a:latin typeface="OpenDyslexic" panose="00000500000000000000" pitchFamily="50" charset="0"/>
              </a:rPr>
              <a:t>Et bien ! dansez maintenant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13DB7E-2066-4B40-90FF-2F6D85D8A35A}"/>
              </a:ext>
            </a:extLst>
          </p:cNvPr>
          <p:cNvSpPr/>
          <p:nvPr/>
        </p:nvSpPr>
        <p:spPr>
          <a:xfrm>
            <a:off x="8176593" y="4434529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8384B5-B33E-4ADA-A6F6-FD04B62CEAEC}"/>
              </a:ext>
            </a:extLst>
          </p:cNvPr>
          <p:cNvSpPr/>
          <p:nvPr/>
        </p:nvSpPr>
        <p:spPr>
          <a:xfrm>
            <a:off x="8176593" y="3347851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AD0472-FF58-437E-999B-AA9E1B8CA17C}"/>
              </a:ext>
            </a:extLst>
          </p:cNvPr>
          <p:cNvSpPr/>
          <p:nvPr/>
        </p:nvSpPr>
        <p:spPr>
          <a:xfrm>
            <a:off x="6387549" y="4434529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4896B-80A0-470E-9A31-34F690E6B6A9}"/>
              </a:ext>
            </a:extLst>
          </p:cNvPr>
          <p:cNvSpPr/>
          <p:nvPr/>
        </p:nvSpPr>
        <p:spPr>
          <a:xfrm>
            <a:off x="6387549" y="3347851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C5818C-3E3F-45EF-B82D-CF05450915A3}"/>
              </a:ext>
            </a:extLst>
          </p:cNvPr>
          <p:cNvSpPr/>
          <p:nvPr/>
        </p:nvSpPr>
        <p:spPr>
          <a:xfrm>
            <a:off x="6387549" y="5521207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7A5392-E52F-48DA-ACC0-EF280E91A903}"/>
              </a:ext>
            </a:extLst>
          </p:cNvPr>
          <p:cNvSpPr/>
          <p:nvPr/>
        </p:nvSpPr>
        <p:spPr>
          <a:xfrm>
            <a:off x="8176593" y="5521207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5647E9-1677-4E7A-8C46-8614285D5383}"/>
              </a:ext>
            </a:extLst>
          </p:cNvPr>
          <p:cNvSpPr/>
          <p:nvPr/>
        </p:nvSpPr>
        <p:spPr>
          <a:xfrm>
            <a:off x="9965637" y="5521207"/>
            <a:ext cx="1789044" cy="1086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3C677F8C-E749-439B-8070-896974509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959" y="3431306"/>
            <a:ext cx="919768" cy="919768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767F6F9-E06E-4957-95C8-7129385B9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959" y="4517984"/>
            <a:ext cx="919768" cy="91976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E85338D2-DE65-4C13-9C7E-EA1F01E66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00946" y="4481326"/>
            <a:ext cx="1039881" cy="1039881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BCC03597-3624-43AB-AC7E-003F46E228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8267" y="4434529"/>
            <a:ext cx="1203327" cy="1203327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4E49B388-5821-4AB8-9A81-6DD1A8D31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6514" y="5569217"/>
            <a:ext cx="990658" cy="990658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B43CB9C6-F55D-4336-8841-478F8311E7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54845" y="5598504"/>
            <a:ext cx="961371" cy="961371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5E1B88D4-50D4-4535-A234-85A82504D8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77081" y="3429000"/>
            <a:ext cx="922359" cy="922359"/>
          </a:xfrm>
          <a:prstGeom prst="rect">
            <a:avLst/>
          </a:prstGeom>
        </p:spPr>
      </p:pic>
      <p:pic>
        <p:nvPicPr>
          <p:cNvPr id="52" name="Graphique 51">
            <a:extLst>
              <a:ext uri="{FF2B5EF4-FFF2-40B4-BE49-F238E27FC236}">
                <a16:creationId xmlns:a16="http://schemas.microsoft.com/office/drawing/2014/main" id="{1420C430-4269-408C-9073-3F9BE57239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43889" y="5553256"/>
            <a:ext cx="1022580" cy="102258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7D87B81C-5AEF-4BE2-987B-BDBF9F6F1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53342" y="3446072"/>
            <a:ext cx="955679" cy="955679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7763D71-22A2-4F55-AC36-FB23FB6CE4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44165" y="3318879"/>
            <a:ext cx="1086678" cy="1086678"/>
          </a:xfrm>
          <a:prstGeom prst="rect">
            <a:avLst/>
          </a:prstGeom>
        </p:spPr>
      </p:pic>
      <p:pic>
        <p:nvPicPr>
          <p:cNvPr id="45" name="Graphique 44">
            <a:extLst>
              <a:ext uri="{FF2B5EF4-FFF2-40B4-BE49-F238E27FC236}">
                <a16:creationId xmlns:a16="http://schemas.microsoft.com/office/drawing/2014/main" id="{B479DF6C-2244-4FDF-A713-98086B970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1297" y="4517984"/>
            <a:ext cx="919768" cy="91976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4F2EEE1E-BC98-4B85-B3A5-D2F924F5ED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544165" y="4477484"/>
            <a:ext cx="1014751" cy="1014751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A3D88C37-F820-4918-B3BC-CDCCD7B1A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275" y="4524975"/>
            <a:ext cx="919768" cy="919768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A0460C3-B030-4F23-97B7-41C5078436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24962" y="5595447"/>
            <a:ext cx="1012438" cy="1012438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id="{9F0C6092-0DAC-4F07-9498-D8F33F5F4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1231" y="5619305"/>
            <a:ext cx="919768" cy="91976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28F4D622-2CFA-4E68-8153-6FB70136BA7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55974" y="5553256"/>
            <a:ext cx="1008370" cy="1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9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C10DEC-9D1A-4EB8-9EBB-406DB0A7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64" y="1269516"/>
            <a:ext cx="4993792" cy="2855123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E4EF25A-43BA-4AB7-BEFA-651EE5D49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7924" y="4366051"/>
            <a:ext cx="961371" cy="96137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435D143D-499F-489D-9037-70E2E02C2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2706" y="1007760"/>
            <a:ext cx="1022580" cy="102258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7CB93DE4-0292-44F7-BAEE-3585B1EC2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0668" y="2113066"/>
            <a:ext cx="919768" cy="919768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EE2267A1-06C3-4221-A2BB-A3D39CE026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8608" y="2885661"/>
            <a:ext cx="1086678" cy="108667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B7462393-62AE-4774-A35F-2469C91457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82636" y="625882"/>
            <a:ext cx="1012438" cy="10124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8A7398-5E6A-43C4-BFF3-79E315874539}"/>
              </a:ext>
            </a:extLst>
          </p:cNvPr>
          <p:cNvSpPr/>
          <p:nvPr/>
        </p:nvSpPr>
        <p:spPr>
          <a:xfrm>
            <a:off x="1616764" y="4714262"/>
            <a:ext cx="4479236" cy="613160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Tout flatteur vit au dépend de celui qui l’écoute.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9A61B0-9F39-4D63-BDC5-D0F7EB1BF0D1}"/>
              </a:ext>
            </a:extLst>
          </p:cNvPr>
          <p:cNvSpPr/>
          <p:nvPr/>
        </p:nvSpPr>
        <p:spPr>
          <a:xfrm>
            <a:off x="1616764" y="5465854"/>
            <a:ext cx="4479236" cy="451192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On a tous besoin d’un plus petit que soi.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4A3C5CE-BFA5-490E-BC9D-9C8B360E3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4968" y="2113066"/>
            <a:ext cx="961371" cy="961371"/>
          </a:xfrm>
          <a:prstGeom prst="rect">
            <a:avLst/>
          </a:prstGeom>
        </p:spPr>
      </p:pic>
      <p:sp>
        <p:nvSpPr>
          <p:cNvPr id="14" name="Flèche : courbe vers la droite 13">
            <a:extLst>
              <a:ext uri="{FF2B5EF4-FFF2-40B4-BE49-F238E27FC236}">
                <a16:creationId xmlns:a16="http://schemas.microsoft.com/office/drawing/2014/main" id="{F35241F8-3E32-4FD0-8B1E-D479564A94CA}"/>
              </a:ext>
            </a:extLst>
          </p:cNvPr>
          <p:cNvSpPr/>
          <p:nvPr/>
        </p:nvSpPr>
        <p:spPr>
          <a:xfrm rot="3792284">
            <a:off x="5685303" y="-290739"/>
            <a:ext cx="1086678" cy="3120511"/>
          </a:xfrm>
          <a:prstGeom prst="curvedRightArrow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courbe vers la droite 14">
            <a:extLst>
              <a:ext uri="{FF2B5EF4-FFF2-40B4-BE49-F238E27FC236}">
                <a16:creationId xmlns:a16="http://schemas.microsoft.com/office/drawing/2014/main" id="{334EC350-E87D-4516-9F98-21A23F9554D0}"/>
              </a:ext>
            </a:extLst>
          </p:cNvPr>
          <p:cNvSpPr/>
          <p:nvPr/>
        </p:nvSpPr>
        <p:spPr>
          <a:xfrm rot="8527089">
            <a:off x="5398706" y="2920259"/>
            <a:ext cx="1086678" cy="2838172"/>
          </a:xfrm>
          <a:prstGeom prst="curvedRightArrow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FF257EC-BCA9-4F4C-9540-9AF1C26EBB51}"/>
              </a:ext>
            </a:extLst>
          </p:cNvPr>
          <p:cNvSpPr txBox="1"/>
          <p:nvPr/>
        </p:nvSpPr>
        <p:spPr>
          <a:xfrm>
            <a:off x="3233530" y="1590261"/>
            <a:ext cx="6255027" cy="2308324"/>
          </a:xfrm>
          <a:prstGeom prst="rect">
            <a:avLst/>
          </a:prstGeom>
          <a:noFill/>
          <a:ln w="5715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Castellar" panose="020A0402060406010301" pitchFamily="18" charset="0"/>
              </a:rPr>
              <a:t>Je découvre les fables de la fontaine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E5E95-87A0-4827-A48C-633EE0EE55A1}"/>
              </a:ext>
            </a:extLst>
          </p:cNvPr>
          <p:cNvSpPr/>
          <p:nvPr/>
        </p:nvSpPr>
        <p:spPr>
          <a:xfrm>
            <a:off x="3074504" y="1404730"/>
            <a:ext cx="6612835" cy="2716696"/>
          </a:xfrm>
          <a:prstGeom prst="rect">
            <a:avLst/>
          </a:prstGeom>
          <a:noFill/>
          <a:ln w="57150">
            <a:solidFill>
              <a:srgbClr val="FF99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730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166</Words>
  <Application>Microsoft Office PowerPoint</Application>
  <PresentationFormat>Grand écran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Castellar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Michel</dc:creator>
  <cp:lastModifiedBy>Adeline Michel</cp:lastModifiedBy>
  <cp:revision>18</cp:revision>
  <dcterms:created xsi:type="dcterms:W3CDTF">2020-04-20T19:28:15Z</dcterms:created>
  <dcterms:modified xsi:type="dcterms:W3CDTF">2020-04-21T10:49:44Z</dcterms:modified>
</cp:coreProperties>
</file>