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416800" cy="10621963"/>
  <p:notesSz cx="6858000" cy="9144000"/>
  <p:defaultTextStyle>
    <a:defPPr>
      <a:defRPr lang="fr-FR"/>
    </a:defPPr>
    <a:lvl1pPr marL="0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343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0687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6029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1372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6716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2059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7402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2744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56" y="456"/>
      </p:cViewPr>
      <p:guideLst>
        <p:guide orient="horz" pos="3346"/>
        <p:guide pos="23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6261" y="3299696"/>
            <a:ext cx="6304280" cy="2276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2521" y="6019113"/>
            <a:ext cx="5191760" cy="271450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0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1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6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2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7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2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09/12/2013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30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09/12/2013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04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32884" y="567981"/>
            <a:ext cx="1251586" cy="1208248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8131" y="567981"/>
            <a:ext cx="3631142" cy="1208248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09/12/2013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877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09/12/2013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371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5877" y="6825595"/>
            <a:ext cx="6304280" cy="210964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5877" y="4502044"/>
            <a:ext cx="6304280" cy="2323553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53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06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13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67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20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74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2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09/12/2013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92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8130" y="3304611"/>
            <a:ext cx="2441364" cy="934585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43108" y="3304611"/>
            <a:ext cx="2441364" cy="934585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09/12/2013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12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1" y="425371"/>
            <a:ext cx="6675120" cy="177032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1" y="2377648"/>
            <a:ext cx="3277042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43" indent="0">
              <a:buNone/>
              <a:defRPr sz="2200" b="1"/>
            </a:lvl2pPr>
            <a:lvl3pPr marL="1030687" indent="0">
              <a:buNone/>
              <a:defRPr sz="2000" b="1"/>
            </a:lvl3pPr>
            <a:lvl4pPr marL="1546029" indent="0">
              <a:buNone/>
              <a:defRPr sz="1800" b="1"/>
            </a:lvl4pPr>
            <a:lvl5pPr marL="2061372" indent="0">
              <a:buNone/>
              <a:defRPr sz="1800" b="1"/>
            </a:lvl5pPr>
            <a:lvl6pPr marL="2576716" indent="0">
              <a:buNone/>
              <a:defRPr sz="1800" b="1"/>
            </a:lvl6pPr>
            <a:lvl7pPr marL="3092059" indent="0">
              <a:buNone/>
              <a:defRPr sz="1800" b="1"/>
            </a:lvl7pPr>
            <a:lvl8pPr marL="3607402" indent="0">
              <a:buNone/>
              <a:defRPr sz="1800" b="1"/>
            </a:lvl8pPr>
            <a:lvl9pPr marL="412274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0841" y="3368539"/>
            <a:ext cx="3277042" cy="611992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67632" y="2377648"/>
            <a:ext cx="3278328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43" indent="0">
              <a:buNone/>
              <a:defRPr sz="2200" b="1"/>
            </a:lvl2pPr>
            <a:lvl3pPr marL="1030687" indent="0">
              <a:buNone/>
              <a:defRPr sz="2000" b="1"/>
            </a:lvl3pPr>
            <a:lvl4pPr marL="1546029" indent="0">
              <a:buNone/>
              <a:defRPr sz="1800" b="1"/>
            </a:lvl4pPr>
            <a:lvl5pPr marL="2061372" indent="0">
              <a:buNone/>
              <a:defRPr sz="1800" b="1"/>
            </a:lvl5pPr>
            <a:lvl6pPr marL="2576716" indent="0">
              <a:buNone/>
              <a:defRPr sz="1800" b="1"/>
            </a:lvl6pPr>
            <a:lvl7pPr marL="3092059" indent="0">
              <a:buNone/>
              <a:defRPr sz="1800" b="1"/>
            </a:lvl7pPr>
            <a:lvl8pPr marL="3607402" indent="0">
              <a:buNone/>
              <a:defRPr sz="1800" b="1"/>
            </a:lvl8pPr>
            <a:lvl9pPr marL="412274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67632" y="3368539"/>
            <a:ext cx="3278328" cy="611992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09/12/2013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15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09/12/2013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34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09/12/2013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99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1" y="422913"/>
            <a:ext cx="2440076" cy="179983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99763" y="422913"/>
            <a:ext cx="4146197" cy="9065551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0841" y="2222745"/>
            <a:ext cx="244007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15343" indent="0">
              <a:buNone/>
              <a:defRPr sz="1300"/>
            </a:lvl2pPr>
            <a:lvl3pPr marL="1030687" indent="0">
              <a:buNone/>
              <a:defRPr sz="1100"/>
            </a:lvl3pPr>
            <a:lvl4pPr marL="1546029" indent="0">
              <a:buNone/>
              <a:defRPr sz="1000"/>
            </a:lvl4pPr>
            <a:lvl5pPr marL="2061372" indent="0">
              <a:buNone/>
              <a:defRPr sz="1000"/>
            </a:lvl5pPr>
            <a:lvl6pPr marL="2576716" indent="0">
              <a:buNone/>
              <a:defRPr sz="1000"/>
            </a:lvl6pPr>
            <a:lvl7pPr marL="3092059" indent="0">
              <a:buNone/>
              <a:defRPr sz="1000"/>
            </a:lvl7pPr>
            <a:lvl8pPr marL="3607402" indent="0">
              <a:buNone/>
              <a:defRPr sz="1000"/>
            </a:lvl8pPr>
            <a:lvl9pPr marL="412274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09/12/2013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15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3744" y="7435375"/>
            <a:ext cx="4450080" cy="87778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53744" y="949092"/>
            <a:ext cx="4450080" cy="6373178"/>
          </a:xfrm>
        </p:spPr>
        <p:txBody>
          <a:bodyPr/>
          <a:lstStyle>
            <a:lvl1pPr marL="0" indent="0">
              <a:buNone/>
              <a:defRPr sz="3700"/>
            </a:lvl1pPr>
            <a:lvl2pPr marL="515343" indent="0">
              <a:buNone/>
              <a:defRPr sz="3100"/>
            </a:lvl2pPr>
            <a:lvl3pPr marL="1030687" indent="0">
              <a:buNone/>
              <a:defRPr sz="2700"/>
            </a:lvl3pPr>
            <a:lvl4pPr marL="1546029" indent="0">
              <a:buNone/>
              <a:defRPr sz="2200"/>
            </a:lvl4pPr>
            <a:lvl5pPr marL="2061372" indent="0">
              <a:buNone/>
              <a:defRPr sz="2200"/>
            </a:lvl5pPr>
            <a:lvl6pPr marL="2576716" indent="0">
              <a:buNone/>
              <a:defRPr sz="2200"/>
            </a:lvl6pPr>
            <a:lvl7pPr marL="3092059" indent="0">
              <a:buNone/>
              <a:defRPr sz="2200"/>
            </a:lvl7pPr>
            <a:lvl8pPr marL="3607402" indent="0">
              <a:buNone/>
              <a:defRPr sz="2200"/>
            </a:lvl8pPr>
            <a:lvl9pPr marL="4122744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53744" y="8313164"/>
            <a:ext cx="4450080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15343" indent="0">
              <a:buNone/>
              <a:defRPr sz="1300"/>
            </a:lvl2pPr>
            <a:lvl3pPr marL="1030687" indent="0">
              <a:buNone/>
              <a:defRPr sz="1100"/>
            </a:lvl3pPr>
            <a:lvl4pPr marL="1546029" indent="0">
              <a:buNone/>
              <a:defRPr sz="1000"/>
            </a:lvl4pPr>
            <a:lvl5pPr marL="2061372" indent="0">
              <a:buNone/>
              <a:defRPr sz="1000"/>
            </a:lvl5pPr>
            <a:lvl6pPr marL="2576716" indent="0">
              <a:buNone/>
              <a:defRPr sz="1000"/>
            </a:lvl6pPr>
            <a:lvl7pPr marL="3092059" indent="0">
              <a:buNone/>
              <a:defRPr sz="1000"/>
            </a:lvl7pPr>
            <a:lvl8pPr marL="3607402" indent="0">
              <a:buNone/>
              <a:defRPr sz="1000"/>
            </a:lvl8pPr>
            <a:lvl9pPr marL="412274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09/12/2013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62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0841" y="425371"/>
            <a:ext cx="6675120" cy="1770328"/>
          </a:xfrm>
          <a:prstGeom prst="rect">
            <a:avLst/>
          </a:prstGeom>
        </p:spPr>
        <p:txBody>
          <a:bodyPr vert="horz" lIns="103069" tIns="51535" rIns="103069" bIns="51535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1" y="2478460"/>
            <a:ext cx="6675120" cy="7010004"/>
          </a:xfrm>
          <a:prstGeom prst="rect">
            <a:avLst/>
          </a:prstGeom>
        </p:spPr>
        <p:txBody>
          <a:bodyPr vert="horz" lIns="103069" tIns="51535" rIns="103069" bIns="51535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0840" y="9844987"/>
            <a:ext cx="1730587" cy="565521"/>
          </a:xfrm>
          <a:prstGeom prst="rect">
            <a:avLst/>
          </a:prstGeom>
        </p:spPr>
        <p:txBody>
          <a:bodyPr vert="horz" lIns="103069" tIns="51535" rIns="103069" bIns="5153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FF98E-BB58-40A7-893A-CA91976334AB}" type="datetimeFigureOut">
              <a:rPr lang="fr-FR" smtClean="0"/>
              <a:t>09/12/2013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34074" y="9844987"/>
            <a:ext cx="2348654" cy="565521"/>
          </a:xfrm>
          <a:prstGeom prst="rect">
            <a:avLst/>
          </a:prstGeom>
        </p:spPr>
        <p:txBody>
          <a:bodyPr vert="horz" lIns="103069" tIns="51535" rIns="103069" bIns="5153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15373" y="9844987"/>
            <a:ext cx="1730587" cy="565521"/>
          </a:xfrm>
          <a:prstGeom prst="rect">
            <a:avLst/>
          </a:prstGeom>
        </p:spPr>
        <p:txBody>
          <a:bodyPr vert="horz" lIns="103069" tIns="51535" rIns="103069" bIns="5153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58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068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507" indent="-386507" algn="l" defTabSz="1030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37433" indent="-322089" algn="l" defTabSz="1030687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88358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3701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19044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34387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49730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65074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0416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343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687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6029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1372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6716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059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7402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2744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16"/>
          <a:stretch/>
        </p:blipFill>
        <p:spPr bwMode="auto">
          <a:xfrm>
            <a:off x="1" y="126405"/>
            <a:ext cx="7416800" cy="381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791051"/>
              </p:ext>
            </p:extLst>
          </p:nvPr>
        </p:nvGraphicFramePr>
        <p:xfrm>
          <a:off x="790480" y="973529"/>
          <a:ext cx="3040156" cy="18171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868"/>
                <a:gridCol w="2110012"/>
                <a:gridCol w="482276"/>
              </a:tblGrid>
              <a:tr h="593035"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1. Reconnaître les multiples d’un nombre</a:t>
                      </a:r>
                      <a:endParaRPr lang="fr-FR" sz="11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latin typeface="RawengulkSans" panose="00000A03000000000000" pitchFamily="2" charset="0"/>
                          <a:ea typeface="Clensey" panose="02000603000000000000" pitchFamily="2" charset="0"/>
                        </a:rPr>
                        <a:t>2. </a:t>
                      </a:r>
                      <a:r>
                        <a:rPr lang="fr-FR" sz="1100" b="0" dirty="0" smtClean="0">
                          <a:latin typeface="RawengulkSans" panose="00000A03000000000000" pitchFamily="2" charset="0"/>
                        </a:rPr>
                        <a:t>Multiplier un nombre par un nombre d’un chiffre</a:t>
                      </a: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latin typeface="RawengulkSans" panose="00000A03000000000000" pitchFamily="2" charset="0"/>
                        </a:rPr>
                        <a:t>3. Reconnaître et tracer des droites parallèles</a:t>
                      </a: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125621"/>
              </p:ext>
            </p:extLst>
          </p:nvPr>
        </p:nvGraphicFramePr>
        <p:xfrm>
          <a:off x="3996432" y="946354"/>
          <a:ext cx="3040156" cy="13402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799"/>
                <a:gridCol w="2135489"/>
                <a:gridCol w="447868"/>
              </a:tblGrid>
              <a:tr h="620210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fr-FR" sz="1100" b="0" dirty="0" smtClean="0">
                          <a:latin typeface="RawengulkSans" panose="00000A03000000000000" pitchFamily="2" charset="0"/>
                        </a:rPr>
                        <a:t>4. Connaître, effectuer des conversions et des opérations sur les mesures de longueur.</a:t>
                      </a:r>
                      <a:endParaRPr lang="fr-FR" sz="1100" b="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b="0" dirty="0" smtClean="0">
                          <a:latin typeface="RawengulkSans" panose="00000A03000000000000" pitchFamily="2" charset="0"/>
                        </a:rPr>
                        <a:t>5. Lire, interpréter quelques représentations : diagrammes, graphiques.</a:t>
                      </a:r>
                      <a:endParaRPr lang="fr-FR" sz="1100" b="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6" name="Rectangle à coins arrondis 15"/>
          <p:cNvSpPr/>
          <p:nvPr/>
        </p:nvSpPr>
        <p:spPr>
          <a:xfrm>
            <a:off x="333330" y="293921"/>
            <a:ext cx="2707520" cy="499401"/>
          </a:xfrm>
          <a:prstGeom prst="roundRect">
            <a:avLst>
              <a:gd name="adj" fmla="val 28309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729" tIns="46365" rIns="92729" bIns="46365" spcCol="0"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081243"/>
              </p:ext>
            </p:extLst>
          </p:nvPr>
        </p:nvGraphicFramePr>
        <p:xfrm>
          <a:off x="2412256" y="3124318"/>
          <a:ext cx="4087276" cy="288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174"/>
                <a:gridCol w="994993"/>
                <a:gridCol w="1447264"/>
                <a:gridCol w="913845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Fineliner Script" pitchFamily="50" charset="0"/>
                        </a:rPr>
                        <a:t>1, acquis</a:t>
                      </a:r>
                      <a:endParaRPr lang="fr-FR" sz="1200" dirty="0">
                        <a:latin typeface="Fineliner Script" pitchFamily="50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Fineliner Script" pitchFamily="50" charset="0"/>
                        </a:rPr>
                        <a:t>2, A renforcer</a:t>
                      </a:r>
                      <a:endParaRPr lang="fr-FR" sz="1200" dirty="0">
                        <a:latin typeface="Fineliner Script" pitchFamily="50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Fineliner Script" pitchFamily="50" charset="0"/>
                        </a:rPr>
                        <a:t>3. En cours d’acquisition</a:t>
                      </a:r>
                      <a:endParaRPr lang="fr-FR" sz="1200" dirty="0">
                        <a:latin typeface="Fineliner Script" pitchFamily="50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Fineliner Script" pitchFamily="50" charset="0"/>
                        </a:rPr>
                        <a:t>4. Non acquis</a:t>
                      </a:r>
                      <a:endParaRPr lang="fr-FR" sz="1200" dirty="0">
                        <a:latin typeface="Fineliner Script" pitchFamily="50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3204344" y="198412"/>
            <a:ext cx="3348690" cy="594911"/>
          </a:xfrm>
          <a:prstGeom prst="rect">
            <a:avLst/>
          </a:prstGeom>
          <a:noFill/>
        </p:spPr>
        <p:txBody>
          <a:bodyPr wrap="square" lIns="92729" tIns="46365" rIns="92729" bIns="46365" rtlCol="0">
            <a:spAutoFit/>
          </a:bodyPr>
          <a:lstStyle/>
          <a:p>
            <a:pPr algn="ctr"/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Evaluation de Maths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2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3330" y="293922"/>
            <a:ext cx="2799006" cy="469667"/>
          </a:xfrm>
          <a:prstGeom prst="rect">
            <a:avLst/>
          </a:prstGeom>
        </p:spPr>
        <p:txBody>
          <a:bodyPr wrap="square" lIns="92729" tIns="46365" rIns="92729" bIns="46365">
            <a:spAutoFit/>
          </a:bodyPr>
          <a:lstStyle/>
          <a:p>
            <a:r>
              <a:rPr lang="fr-FR" sz="1600" b="1" dirty="0">
                <a:latin typeface="Fineliner Script" pitchFamily="50" charset="0"/>
              </a:rPr>
              <a:t>Prénom</a:t>
            </a:r>
            <a:r>
              <a:rPr lang="fr-FR" sz="2400" dirty="0">
                <a:latin typeface="Fineliner Script" pitchFamily="50" charset="0"/>
              </a:rPr>
              <a:t>  : </a:t>
            </a:r>
            <a:r>
              <a:rPr lang="fr-FR" sz="1100" dirty="0">
                <a:latin typeface="Short Stack" panose="02010500040000000007" pitchFamily="2" charset="0"/>
              </a:rPr>
              <a:t>___________________</a:t>
            </a:r>
            <a:endParaRPr lang="fr-FR" sz="2400" dirty="0">
              <a:latin typeface="Short Stack" panose="02010500040000000007" pitchFamily="2" charset="0"/>
            </a:endParaRPr>
          </a:p>
        </p:txBody>
      </p:sp>
      <p:sp>
        <p:nvSpPr>
          <p:cNvPr id="19" name="Ellipse 18"/>
          <p:cNvSpPr/>
          <p:nvPr/>
        </p:nvSpPr>
        <p:spPr>
          <a:xfrm rot="1778178">
            <a:off x="6570348" y="329412"/>
            <a:ext cx="576064" cy="31090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 rot="1778178">
            <a:off x="6570348" y="32580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 smtClean="0">
                <a:latin typeface="Fineliner Script" pitchFamily="50" charset="0"/>
              </a:rPr>
              <a:t>CM1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2412256" y="3124318"/>
            <a:ext cx="4104456" cy="288032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722619" y="3052310"/>
            <a:ext cx="1058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RawengulkSans" panose="00000A03000000000000" pitchFamily="2" charset="0"/>
              </a:rPr>
              <a:t>Code d’évaluation</a:t>
            </a:r>
            <a:endParaRPr lang="fr-FR" sz="1200" b="1" dirty="0">
              <a:latin typeface="RawengulkSans" panose="00000A03000000000000" pitchFamily="2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722619" y="3006724"/>
            <a:ext cx="1058339" cy="549642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4" name="Connecteur droit avec flèche 53"/>
          <p:cNvCxnSpPr/>
          <p:nvPr/>
        </p:nvCxnSpPr>
        <p:spPr>
          <a:xfrm flipV="1">
            <a:off x="1863552" y="3268334"/>
            <a:ext cx="41527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3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16"/>
          <a:stretch/>
        </p:blipFill>
        <p:spPr bwMode="auto">
          <a:xfrm>
            <a:off x="0" y="4230862"/>
            <a:ext cx="7416800" cy="381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5" name="Tableau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053185"/>
              </p:ext>
            </p:extLst>
          </p:nvPr>
        </p:nvGraphicFramePr>
        <p:xfrm>
          <a:off x="790479" y="5077986"/>
          <a:ext cx="3040156" cy="18171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868"/>
                <a:gridCol w="2110012"/>
                <a:gridCol w="482276"/>
              </a:tblGrid>
              <a:tr h="593035"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1. </a:t>
                      </a:r>
                      <a:r>
                        <a:rPr lang="fr-FR" sz="11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Reconnaître les multiples d’un nombre</a:t>
                      </a:r>
                      <a:endParaRPr lang="fr-FR" sz="11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latin typeface="RawengulkSans" panose="00000A03000000000000" pitchFamily="2" charset="0"/>
                          <a:ea typeface="Clensey" panose="02000603000000000000" pitchFamily="2" charset="0"/>
                        </a:rPr>
                        <a:t>2. </a:t>
                      </a:r>
                      <a:r>
                        <a:rPr lang="fr-FR" sz="1100" b="0" dirty="0" smtClean="0">
                          <a:latin typeface="RawengulkSans" panose="00000A03000000000000" pitchFamily="2" charset="0"/>
                        </a:rPr>
                        <a:t>Multiplier un nombre par un nombre d’un chiffre</a:t>
                      </a: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latin typeface="RawengulkSans" panose="00000A03000000000000" pitchFamily="2" charset="0"/>
                        </a:rPr>
                        <a:t>3. Reconnaître et tracer des droites parallèles</a:t>
                      </a: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56" name="Tableau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179381"/>
              </p:ext>
            </p:extLst>
          </p:nvPr>
        </p:nvGraphicFramePr>
        <p:xfrm>
          <a:off x="3996431" y="5050811"/>
          <a:ext cx="3040156" cy="13402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799"/>
                <a:gridCol w="2135489"/>
                <a:gridCol w="447868"/>
              </a:tblGrid>
              <a:tr h="620210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fr-FR" sz="1100" b="0" dirty="0" smtClean="0">
                          <a:latin typeface="RawengulkSans" panose="00000A03000000000000" pitchFamily="2" charset="0"/>
                        </a:rPr>
                        <a:t>4. Connaître, effectuer des conversions et des opérations sur les mesures de longueur.</a:t>
                      </a:r>
                      <a:endParaRPr lang="fr-FR" sz="1100" b="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b="0" dirty="0" smtClean="0">
                          <a:latin typeface="RawengulkSans" panose="00000A03000000000000" pitchFamily="2" charset="0"/>
                        </a:rPr>
                        <a:t>5. Lire, interpréter quelques représentations : diagrammes, graphiques.</a:t>
                      </a:r>
                      <a:endParaRPr lang="fr-FR" sz="1100" b="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57" name="Rectangle à coins arrondis 56"/>
          <p:cNvSpPr/>
          <p:nvPr/>
        </p:nvSpPr>
        <p:spPr>
          <a:xfrm>
            <a:off x="333329" y="4398378"/>
            <a:ext cx="2707520" cy="499401"/>
          </a:xfrm>
          <a:prstGeom prst="roundRect">
            <a:avLst>
              <a:gd name="adj" fmla="val 28309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729" tIns="46365" rIns="92729" bIns="46365" spcCol="0" rtlCol="0" anchor="ctr"/>
          <a:lstStyle/>
          <a:p>
            <a:pPr algn="ctr"/>
            <a:endParaRPr lang="fr-FR"/>
          </a:p>
        </p:txBody>
      </p:sp>
      <p:graphicFrame>
        <p:nvGraphicFramePr>
          <p:cNvPr id="58" name="Tableau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988392"/>
              </p:ext>
            </p:extLst>
          </p:nvPr>
        </p:nvGraphicFramePr>
        <p:xfrm>
          <a:off x="2412255" y="7228775"/>
          <a:ext cx="4087276" cy="288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174"/>
                <a:gridCol w="994993"/>
                <a:gridCol w="1447264"/>
                <a:gridCol w="913845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Fineliner Script" pitchFamily="50" charset="0"/>
                        </a:rPr>
                        <a:t>1, acquis</a:t>
                      </a:r>
                      <a:endParaRPr lang="fr-FR" sz="1200" dirty="0">
                        <a:latin typeface="Fineliner Script" pitchFamily="50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Fineliner Script" pitchFamily="50" charset="0"/>
                        </a:rPr>
                        <a:t>2, A renforcer</a:t>
                      </a:r>
                      <a:endParaRPr lang="fr-FR" sz="1200" dirty="0">
                        <a:latin typeface="Fineliner Script" pitchFamily="50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Fineliner Script" pitchFamily="50" charset="0"/>
                        </a:rPr>
                        <a:t>3. En cours d’acquisition</a:t>
                      </a:r>
                      <a:endParaRPr lang="fr-FR" sz="1200" dirty="0">
                        <a:latin typeface="Fineliner Script" pitchFamily="50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Fineliner Script" pitchFamily="50" charset="0"/>
                        </a:rPr>
                        <a:t>4. Non acquis</a:t>
                      </a:r>
                      <a:endParaRPr lang="fr-FR" sz="1200" dirty="0">
                        <a:latin typeface="Fineliner Script" pitchFamily="50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9" name="ZoneTexte 58"/>
          <p:cNvSpPr txBox="1"/>
          <p:nvPr/>
        </p:nvSpPr>
        <p:spPr>
          <a:xfrm>
            <a:off x="3204343" y="4302869"/>
            <a:ext cx="3348690" cy="594911"/>
          </a:xfrm>
          <a:prstGeom prst="rect">
            <a:avLst/>
          </a:prstGeom>
          <a:noFill/>
        </p:spPr>
        <p:txBody>
          <a:bodyPr wrap="square" lIns="92729" tIns="46365" rIns="92729" bIns="46365" rtlCol="0">
            <a:spAutoFit/>
          </a:bodyPr>
          <a:lstStyle/>
          <a:p>
            <a:pPr algn="ctr"/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Evaluation de Maths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2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3329" y="4398379"/>
            <a:ext cx="2799006" cy="469667"/>
          </a:xfrm>
          <a:prstGeom prst="rect">
            <a:avLst/>
          </a:prstGeom>
        </p:spPr>
        <p:txBody>
          <a:bodyPr wrap="square" lIns="92729" tIns="46365" rIns="92729" bIns="46365">
            <a:spAutoFit/>
          </a:bodyPr>
          <a:lstStyle/>
          <a:p>
            <a:r>
              <a:rPr lang="fr-FR" sz="1600" b="1" dirty="0">
                <a:latin typeface="Fineliner Script" pitchFamily="50" charset="0"/>
              </a:rPr>
              <a:t>Prénom</a:t>
            </a:r>
            <a:r>
              <a:rPr lang="fr-FR" sz="2400" dirty="0">
                <a:latin typeface="Fineliner Script" pitchFamily="50" charset="0"/>
              </a:rPr>
              <a:t>  : </a:t>
            </a:r>
            <a:r>
              <a:rPr lang="fr-FR" sz="1100" dirty="0">
                <a:latin typeface="Short Stack" panose="02010500040000000007" pitchFamily="2" charset="0"/>
              </a:rPr>
              <a:t>___________________</a:t>
            </a:r>
            <a:endParaRPr lang="fr-FR" sz="2400" dirty="0">
              <a:latin typeface="Short Stack" panose="02010500040000000007" pitchFamily="2" charset="0"/>
            </a:endParaRPr>
          </a:p>
        </p:txBody>
      </p:sp>
      <p:sp>
        <p:nvSpPr>
          <p:cNvPr id="61" name="Ellipse 60"/>
          <p:cNvSpPr/>
          <p:nvPr/>
        </p:nvSpPr>
        <p:spPr>
          <a:xfrm rot="1778178">
            <a:off x="6570347" y="4433869"/>
            <a:ext cx="576064" cy="31090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 rot="1778178">
            <a:off x="6570347" y="443026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 smtClean="0">
                <a:latin typeface="Fineliner Script" pitchFamily="50" charset="0"/>
              </a:rPr>
              <a:t>CM1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63" name="Rectangle à coins arrondis 62"/>
          <p:cNvSpPr/>
          <p:nvPr/>
        </p:nvSpPr>
        <p:spPr>
          <a:xfrm>
            <a:off x="2412255" y="7228775"/>
            <a:ext cx="4104456" cy="288032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722618" y="7156767"/>
            <a:ext cx="1058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RawengulkSans" panose="00000A03000000000000" pitchFamily="2" charset="0"/>
              </a:rPr>
              <a:t>Code d’évaluation</a:t>
            </a:r>
            <a:endParaRPr lang="fr-FR" sz="1200" b="1" dirty="0">
              <a:latin typeface="RawengulkSans" panose="00000A03000000000000" pitchFamily="2" charset="0"/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722618" y="7111181"/>
            <a:ext cx="1058339" cy="549642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0" name="Connecteur droit avec flèche 79"/>
          <p:cNvCxnSpPr/>
          <p:nvPr/>
        </p:nvCxnSpPr>
        <p:spPr>
          <a:xfrm flipV="1">
            <a:off x="1863551" y="7372791"/>
            <a:ext cx="41527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76" y="5070809"/>
            <a:ext cx="433388" cy="186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620" y="5003329"/>
            <a:ext cx="371475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14" y="5058108"/>
            <a:ext cx="371475" cy="189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30" y="964770"/>
            <a:ext cx="433388" cy="186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774" y="897290"/>
            <a:ext cx="371475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68" y="952069"/>
            <a:ext cx="371475" cy="189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68609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158</Words>
  <Application>Microsoft Office PowerPoint</Application>
  <PresentationFormat>Personnalisé</PresentationFormat>
  <Paragraphs>26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Ecole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13</cp:revision>
  <dcterms:created xsi:type="dcterms:W3CDTF">2013-10-27T13:01:37Z</dcterms:created>
  <dcterms:modified xsi:type="dcterms:W3CDTF">2013-12-09T10:31:52Z</dcterms:modified>
</cp:coreProperties>
</file>