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7099300" cy="10234613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14" y="-7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34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78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7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68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3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09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4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28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63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56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0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16F9-595F-42B3-88D8-588982D516F1}" type="datetimeFigureOut">
              <a:rPr lang="fr-FR" smtClean="0"/>
              <a:t>18/09/2013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D2CC-10E0-4515-9A58-ED101D0DFE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35211"/>
              </p:ext>
            </p:extLst>
          </p:nvPr>
        </p:nvGraphicFramePr>
        <p:xfrm>
          <a:off x="290107" y="393910"/>
          <a:ext cx="10189331" cy="70240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3511"/>
                <a:gridCol w="4212594"/>
                <a:gridCol w="4613226"/>
              </a:tblGrid>
              <a:tr h="396961"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GosmickSans" panose="02000606020000020004" pitchFamily="2" charset="0"/>
                        </a:rPr>
                        <a:t>CP</a:t>
                      </a:r>
                      <a:endParaRPr lang="fr-FR" sz="15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latin typeface="GosmickSans" panose="02000606020000020004" pitchFamily="2" charset="0"/>
                        </a:rPr>
                        <a:t>CE1</a:t>
                      </a:r>
                      <a:endParaRPr lang="fr-FR" sz="15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</a:tr>
              <a:tr h="90735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Notions de vocabulaire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L’ordre alphabétique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Trier des mots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Les contraires</a:t>
                      </a:r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Se servir d’un dictionnaire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Les contraires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Les familles de mots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Les synonymes</a:t>
                      </a:r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</a:tr>
              <a:tr h="84354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Acquisition du lexique thématique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bg1"/>
                          </a:solidFill>
                          <a:latin typeface="GosmickSans" panose="02000606020000020004" pitchFamily="2" charset="0"/>
                        </a:rPr>
                        <a:t>Année 1</a:t>
                      </a:r>
                      <a:endParaRPr lang="fr-FR" sz="1500" b="1" dirty="0">
                        <a:solidFill>
                          <a:schemeClr val="bg1"/>
                        </a:solidFill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bg1"/>
                        </a:solidFill>
                        <a:latin typeface="GosmickSans" panose="02000606020000020004" pitchFamily="2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</a:tr>
              <a:tr h="84354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Les parties du corps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 du thème p.63-64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Termes génériques p.65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Les 5 sens p.66</a:t>
                      </a:r>
                    </a:p>
                  </a:txBody>
                  <a:tcPr marL="106934" marR="106934" marT="50408" marB="50408"/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GosmickSans" panose="02000606020000020004" pitchFamily="2" charset="0"/>
                      </a:endParaRPr>
                    </a:p>
                  </a:txBody>
                  <a:tcPr/>
                </a:tc>
              </a:tr>
              <a:tr h="90735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Le corps</a:t>
                      </a:r>
                      <a:r>
                        <a:rPr lang="fr-FR" sz="1500" b="1" baseline="0" dirty="0" smtClean="0">
                          <a:latin typeface="GosmickSans" panose="02000606020000020004" pitchFamily="2" charset="0"/>
                        </a:rPr>
                        <a:t> en mouvement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Découverte du thème p.71</a:t>
                      </a:r>
                    </a:p>
                    <a:p>
                      <a:pPr algn="ctr"/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Découvrir les verbes d’action p.72</a:t>
                      </a:r>
                    </a:p>
                    <a:p>
                      <a:pPr algn="ctr"/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Antonymes p.73</a:t>
                      </a:r>
                    </a:p>
                    <a:p>
                      <a:pPr algn="ctr"/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GosmickSans" panose="02000606020000020004" pitchFamily="2" charset="0"/>
                      </a:endParaRPr>
                    </a:p>
                  </a:txBody>
                  <a:tcPr/>
                </a:tc>
              </a:tr>
              <a:tr h="1108985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Les paysages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 du thème p.92</a:t>
                      </a:r>
                    </a:p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Légende de paysages p.93</a:t>
                      </a:r>
                    </a:p>
                    <a:p>
                      <a:pPr algn="ctr"/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Terme générique p.96</a:t>
                      </a:r>
                    </a:p>
                    <a:p>
                      <a:pPr algn="ctr"/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 hMerge="1">
                  <a:txBody>
                    <a:bodyPr/>
                    <a:lstStyle/>
                    <a:p>
                      <a:endParaRPr lang="fr-FR" sz="1400" dirty="0">
                        <a:latin typeface="GosmickSans" panose="02000606020000020004" pitchFamily="2" charset="0"/>
                      </a:endParaRPr>
                    </a:p>
                  </a:txBody>
                  <a:tcPr/>
                </a:tc>
              </a:tr>
              <a:tr h="1108985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Vivre ensemble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</a:t>
                      </a:r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 du thème p.116</a:t>
                      </a:r>
                    </a:p>
                    <a:p>
                      <a:pPr algn="ctr"/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Antonymes p.119</a:t>
                      </a:r>
                    </a:p>
                    <a:p>
                      <a:pPr algn="ctr"/>
                      <a:endParaRPr lang="fr-FR" sz="1300" baseline="0" dirty="0" smtClean="0">
                        <a:latin typeface="GosmickSans" panose="02000606020000020004" pitchFamily="2" charset="0"/>
                      </a:endParaRPr>
                    </a:p>
                    <a:p>
                      <a:pPr algn="ctr"/>
                      <a:endParaRPr lang="fr-FR" sz="1300" baseline="0" dirty="0" smtClean="0">
                        <a:latin typeface="GosmickSans" panose="02000606020000020004" pitchFamily="2" charset="0"/>
                      </a:endParaRPr>
                    </a:p>
                    <a:p>
                      <a:pPr algn="ctr"/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 hMerge="1">
                  <a:txBody>
                    <a:bodyPr/>
                    <a:lstStyle/>
                    <a:p>
                      <a:endParaRPr lang="fr-FR" sz="1200" dirty="0">
                        <a:latin typeface="GosmickSans" panose="02000606020000020004" pitchFamily="2" charset="0"/>
                      </a:endParaRPr>
                    </a:p>
                  </a:txBody>
                  <a:tcPr/>
                </a:tc>
              </a:tr>
              <a:tr h="90735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Porter secours aux autres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Découverte du thème p.123</a:t>
                      </a:r>
                    </a:p>
                    <a:p>
                      <a:pPr algn="ctr"/>
                      <a:r>
                        <a:rPr lang="fr-FR" sz="130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Des</a:t>
                      </a:r>
                      <a:r>
                        <a:rPr lang="fr-FR" sz="1300" baseline="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 verbes p.124</a:t>
                      </a:r>
                    </a:p>
                    <a:p>
                      <a:pPr algn="ctr"/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  <a:p>
                      <a:pPr algn="ctr"/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230954" y="0"/>
            <a:ext cx="6399911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b="1" u="sng" dirty="0" smtClean="0">
                <a:latin typeface="GosmickSans" panose="02000606020000020004" pitchFamily="2" charset="0"/>
              </a:rPr>
              <a:t>Programmation de vocabulaire CP / CE1 (RSSEV)</a:t>
            </a:r>
            <a:endParaRPr lang="fr-FR" b="1" u="sng" dirty="0">
              <a:latin typeface="GosmickSans" panose="0200060602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16342" y="2743172"/>
            <a:ext cx="4210468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p.68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016342" y="3981835"/>
            <a:ext cx="4210468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p.74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16342" y="4644727"/>
            <a:ext cx="4210468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Légende de paysages p.95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endParaRPr lang="fr-FR" sz="1400" dirty="0">
              <a:latin typeface="GosmickSans" panose="02000606020000020004" pitchFamily="2" charset="0"/>
            </a:endParaRP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Synonymes p.98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016342" y="5871970"/>
            <a:ext cx="4210468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Verbes p.120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Synonymes p.121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774227" y="6779538"/>
            <a:ext cx="4210468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Noms des métiers p.125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Synonymes p.126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p.127</a:t>
            </a:r>
          </a:p>
        </p:txBody>
      </p:sp>
      <p:pic>
        <p:nvPicPr>
          <p:cNvPr id="11" name="Picture 2" descr="http://extranet.editis.com/it-yonixweb/IMAGES/322/P2/978272563204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354" y="131908"/>
            <a:ext cx="891304" cy="1090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60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622392"/>
              </p:ext>
            </p:extLst>
          </p:nvPr>
        </p:nvGraphicFramePr>
        <p:xfrm>
          <a:off x="294139" y="604945"/>
          <a:ext cx="10189330" cy="66018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3511"/>
                <a:gridCol w="8825819"/>
              </a:tblGrid>
              <a:tr h="90735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L’eau dans</a:t>
                      </a:r>
                      <a:r>
                        <a:rPr lang="fr-FR" sz="1500" b="1" baseline="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 la nature</a:t>
                      </a:r>
                      <a:endParaRPr lang="fr-FR" sz="1500" b="1" dirty="0">
                        <a:solidFill>
                          <a:schemeClr val="tx1"/>
                        </a:solidFill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Découverte du thème p.130</a:t>
                      </a:r>
                    </a:p>
                    <a:p>
                      <a:pPr algn="ctr"/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L’eau sous différentes formes p.131</a:t>
                      </a:r>
                    </a:p>
                    <a:p>
                      <a:pPr algn="ctr"/>
                      <a:r>
                        <a:rPr lang="fr-FR" sz="1300" b="0" baseline="0" dirty="0" smtClean="0">
                          <a:solidFill>
                            <a:schemeClr val="tx1"/>
                          </a:solidFill>
                          <a:latin typeface="GosmickSans" panose="02000606020000020004" pitchFamily="2" charset="0"/>
                        </a:rPr>
                        <a:t>Antonymes p.133</a:t>
                      </a:r>
                    </a:p>
                    <a:p>
                      <a:pPr algn="ctr"/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0492"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u="none" dirty="0" smtClean="0">
                          <a:solidFill>
                            <a:schemeClr val="bg1"/>
                          </a:solidFill>
                          <a:latin typeface="GosmickSans" panose="02000606020000020004" pitchFamily="2" charset="0"/>
                        </a:rPr>
                        <a:t>Année 2</a:t>
                      </a:r>
                    </a:p>
                    <a:p>
                      <a:pPr algn="ctr"/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>
                    <a:solidFill>
                      <a:schemeClr val="accent5"/>
                    </a:solidFill>
                  </a:tcPr>
                </a:tc>
              </a:tr>
              <a:tr h="84354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Les</a:t>
                      </a:r>
                      <a:r>
                        <a:rPr lang="fr-FR" sz="1500" b="1" baseline="0" dirty="0" smtClean="0">
                          <a:latin typeface="GosmickSans" panose="02000606020000020004" pitchFamily="2" charset="0"/>
                        </a:rPr>
                        <a:t> étapes de la vie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</a:t>
                      </a:r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 du thème p.78</a:t>
                      </a:r>
                    </a:p>
                    <a:p>
                      <a:pPr algn="ctr"/>
                      <a:endParaRPr lang="fr-FR" sz="1300" baseline="0" dirty="0" smtClean="0">
                        <a:latin typeface="GosmickSans" panose="02000606020000020004" pitchFamily="2" charset="0"/>
                      </a:endParaRPr>
                    </a:p>
                    <a:p>
                      <a:pPr algn="ctr"/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</a:tr>
              <a:tr h="84354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La famille</a:t>
                      </a: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 du thème p.85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Niveaux de langue (familier ou non) p.87</a:t>
                      </a:r>
                    </a:p>
                  </a:txBody>
                  <a:tcPr marL="106934" marR="106934" marT="50408" marB="50408"/>
                </a:tc>
              </a:tr>
              <a:tr h="1108985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Les matières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 du thème p.100</a:t>
                      </a:r>
                    </a:p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« La chasse aux matières » p.101</a:t>
                      </a:r>
                    </a:p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Terme générique p.102</a:t>
                      </a:r>
                    </a:p>
                    <a:p>
                      <a:pPr algn="ctr"/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Antonymes</a:t>
                      </a:r>
                      <a:r>
                        <a:rPr lang="fr-FR" sz="1300" baseline="0" dirty="0" smtClean="0">
                          <a:latin typeface="GosmickSans" panose="02000606020000020004" pitchFamily="2" charset="0"/>
                        </a:rPr>
                        <a:t> p.104</a:t>
                      </a:r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</a:tr>
              <a:tr h="1310619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L’alimentation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 du thème p.107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Termes génériques p.108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Composition d’un menu p.109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Noms des repas p.111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r-FR" sz="1300" dirty="0" smtClean="0">
                        <a:latin typeface="GosmickSans" panose="02000606020000020004" pitchFamily="2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</a:tr>
              <a:tr h="90735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latin typeface="GosmickSans" panose="02000606020000020004" pitchFamily="2" charset="0"/>
                        </a:rPr>
                        <a:t>Le temps qui passe</a:t>
                      </a:r>
                      <a:endParaRPr lang="fr-FR" sz="1500" b="1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Découverte du thème p.137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Termes génériques p.139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sz="1300" dirty="0" smtClean="0">
                          <a:latin typeface="GosmickSans" panose="02000606020000020004" pitchFamily="2" charset="0"/>
                        </a:rPr>
                        <a:t>La fréquence dans le temps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fr-FR" sz="1300" dirty="0">
                        <a:latin typeface="GosmickSans" panose="02000606020000020004" pitchFamily="2" charset="0"/>
                      </a:endParaRPr>
                    </a:p>
                  </a:txBody>
                  <a:tcPr marL="106934" marR="106934" marT="50408" marB="50408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230954" y="106260"/>
            <a:ext cx="6399911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b="1" u="sng" dirty="0" smtClean="0">
                <a:latin typeface="GosmickSans" panose="02000606020000020004" pitchFamily="2" charset="0"/>
              </a:rPr>
              <a:t>Programmation de vocabulaire CP / CE1 (RSSEV)</a:t>
            </a:r>
            <a:endParaRPr lang="fr-FR" b="1" u="sng" dirty="0">
              <a:latin typeface="GosmickSans" panose="0200060602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51956" y="1240083"/>
            <a:ext cx="4210468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p.134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842436" y="2551596"/>
            <a:ext cx="4210468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Synonymes p.81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p.82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842436" y="3310361"/>
            <a:ext cx="4210468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p.89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51956" y="4501243"/>
            <a:ext cx="4210468" cy="3207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Description des matières p.103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851956" y="5844828"/>
            <a:ext cx="4210468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Familles de mots p.112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Synonymes p.114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51956" y="6876926"/>
            <a:ext cx="4210468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Synonymes p.142</a:t>
            </a:r>
          </a:p>
          <a:p>
            <a:pPr marL="325955" indent="-325955">
              <a:buFont typeface="Arial" panose="020B0604020202020204" pitchFamily="34" charset="0"/>
              <a:buChar char="•"/>
            </a:pPr>
            <a:r>
              <a:rPr lang="fr-FR" sz="1400" dirty="0">
                <a:latin typeface="GosmickSans" panose="02000606020000020004" pitchFamily="2" charset="0"/>
              </a:rPr>
              <a:t>Antonymes p.143</a:t>
            </a:r>
          </a:p>
        </p:txBody>
      </p:sp>
      <p:pic>
        <p:nvPicPr>
          <p:cNvPr id="1026" name="Picture 2" descr="http://extranet.editis.com/it-yonixweb/IMAGES/322/P2/978272563204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702" y="0"/>
            <a:ext cx="891304" cy="1090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3913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246</Words>
  <Application>Microsoft Office PowerPoint</Application>
  <PresentationFormat>Personnalisé</PresentationFormat>
  <Paragraphs>78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Bergougnoux</dc:creator>
  <cp:lastModifiedBy>Bergougnoux</cp:lastModifiedBy>
  <cp:revision>9</cp:revision>
  <dcterms:created xsi:type="dcterms:W3CDTF">2013-09-18T13:13:53Z</dcterms:created>
  <dcterms:modified xsi:type="dcterms:W3CDTF">2013-09-18T14:12:29Z</dcterms:modified>
</cp:coreProperties>
</file>