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0693400" cy="7561263"/>
  <p:notesSz cx="7099300" cy="10234613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414" y="-78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316F9-595F-42B3-88D8-588982D516F1}" type="datetimeFigureOut">
              <a:rPr lang="fr-FR" smtClean="0"/>
              <a:t>18/09/2013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D2CC-10E0-4515-9A58-ED101D0DFE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2340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316F9-595F-42B3-88D8-588982D516F1}" type="datetimeFigureOut">
              <a:rPr lang="fr-FR" smtClean="0"/>
              <a:t>18/09/2013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D2CC-10E0-4515-9A58-ED101D0DFE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780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52715" y="302802"/>
            <a:ext cx="2406015" cy="645157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4670" y="302802"/>
            <a:ext cx="7039822" cy="645157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316F9-595F-42B3-88D8-588982D516F1}" type="datetimeFigureOut">
              <a:rPr lang="fr-FR" smtClean="0"/>
              <a:t>18/09/2013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D2CC-10E0-4515-9A58-ED101D0DFE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3278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316F9-595F-42B3-88D8-588982D516F1}" type="datetimeFigureOut">
              <a:rPr lang="fr-FR" smtClean="0"/>
              <a:t>18/09/2013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D2CC-10E0-4515-9A58-ED101D0DFE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568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316F9-595F-42B3-88D8-588982D516F1}" type="datetimeFigureOut">
              <a:rPr lang="fr-FR" smtClean="0"/>
              <a:t>18/09/2013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D2CC-10E0-4515-9A58-ED101D0DFE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0369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316F9-595F-42B3-88D8-588982D516F1}" type="datetimeFigureOut">
              <a:rPr lang="fr-FR" smtClean="0"/>
              <a:t>18/09/2013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D2CC-10E0-4515-9A58-ED101D0DFE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8095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316F9-595F-42B3-88D8-588982D516F1}" type="datetimeFigureOut">
              <a:rPr lang="fr-FR" smtClean="0"/>
              <a:t>18/09/2013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D2CC-10E0-4515-9A58-ED101D0DFE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444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316F9-595F-42B3-88D8-588982D516F1}" type="datetimeFigureOut">
              <a:rPr lang="fr-FR" smtClean="0"/>
              <a:t>18/09/2013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D2CC-10E0-4515-9A58-ED101D0DFE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2283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316F9-595F-42B3-88D8-588982D516F1}" type="datetimeFigureOut">
              <a:rPr lang="fr-FR" smtClean="0"/>
              <a:t>18/09/2013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D2CC-10E0-4515-9A58-ED101D0DFE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2638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316F9-595F-42B3-88D8-588982D516F1}" type="datetimeFigureOut">
              <a:rPr lang="fr-FR" smtClean="0"/>
              <a:t>18/09/2013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D2CC-10E0-4515-9A58-ED101D0DFE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0560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316F9-595F-42B3-88D8-588982D516F1}" type="datetimeFigureOut">
              <a:rPr lang="fr-FR" smtClean="0"/>
              <a:t>18/09/2013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D2CC-10E0-4515-9A58-ED101D0DFE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602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316F9-595F-42B3-88D8-588982D516F1}" type="datetimeFigureOut">
              <a:rPr lang="fr-FR" smtClean="0"/>
              <a:t>18/09/2013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AD2CC-10E0-4515-9A58-ED101D0DFE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7695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535211"/>
              </p:ext>
            </p:extLst>
          </p:nvPr>
        </p:nvGraphicFramePr>
        <p:xfrm>
          <a:off x="290107" y="393910"/>
          <a:ext cx="10189331" cy="702407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63511"/>
                <a:gridCol w="4212594"/>
                <a:gridCol w="4613226"/>
              </a:tblGrid>
              <a:tr h="396961">
                <a:tc>
                  <a:txBody>
                    <a:bodyPr/>
                    <a:lstStyle/>
                    <a:p>
                      <a:pPr algn="ctr"/>
                      <a:endParaRPr lang="fr-FR" sz="1800" dirty="0">
                        <a:latin typeface="GosmickSans" panose="02000606020000020004" pitchFamily="2" charset="0"/>
                      </a:endParaRPr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smtClean="0">
                          <a:latin typeface="GosmickSans" panose="02000606020000020004" pitchFamily="2" charset="0"/>
                        </a:rPr>
                        <a:t>CP</a:t>
                      </a:r>
                      <a:endParaRPr lang="fr-FR" sz="1500" dirty="0">
                        <a:latin typeface="GosmickSans" panose="02000606020000020004" pitchFamily="2" charset="0"/>
                      </a:endParaRPr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smtClean="0">
                          <a:latin typeface="GosmickSans" panose="02000606020000020004" pitchFamily="2" charset="0"/>
                        </a:rPr>
                        <a:t>CE1</a:t>
                      </a:r>
                      <a:endParaRPr lang="fr-FR" sz="1500" dirty="0">
                        <a:latin typeface="GosmickSans" panose="02000606020000020004" pitchFamily="2" charset="0"/>
                      </a:endParaRPr>
                    </a:p>
                  </a:txBody>
                  <a:tcPr marL="106934" marR="106934" marT="50408" marB="50408"/>
                </a:tc>
              </a:tr>
              <a:tr h="907352">
                <a:tc>
                  <a:txBody>
                    <a:bodyPr/>
                    <a:lstStyle/>
                    <a:p>
                      <a:pPr algn="ctr"/>
                      <a:r>
                        <a:rPr lang="fr-FR" sz="1500" b="1" dirty="0" smtClean="0">
                          <a:latin typeface="GosmickSans" panose="02000606020000020004" pitchFamily="2" charset="0"/>
                        </a:rPr>
                        <a:t>Notions de vocabulaire</a:t>
                      </a:r>
                      <a:endParaRPr lang="fr-FR" sz="1500" b="1" dirty="0">
                        <a:latin typeface="GosmickSans" panose="02000606020000020004" pitchFamily="2" charset="0"/>
                      </a:endParaRPr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300" dirty="0" smtClean="0">
                          <a:latin typeface="GosmickSans" panose="02000606020000020004" pitchFamily="2" charset="0"/>
                        </a:rPr>
                        <a:t>L’ordre alphabétique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300" dirty="0" smtClean="0">
                          <a:latin typeface="GosmickSans" panose="02000606020000020004" pitchFamily="2" charset="0"/>
                        </a:rPr>
                        <a:t>Trier des mots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300" dirty="0" smtClean="0">
                          <a:latin typeface="GosmickSans" panose="02000606020000020004" pitchFamily="2" charset="0"/>
                        </a:rPr>
                        <a:t>Les contraires</a:t>
                      </a:r>
                      <a:endParaRPr lang="fr-FR" sz="1300" dirty="0">
                        <a:latin typeface="GosmickSans" panose="02000606020000020004" pitchFamily="2" charset="0"/>
                      </a:endParaRPr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300" dirty="0" smtClean="0">
                          <a:latin typeface="GosmickSans" panose="02000606020000020004" pitchFamily="2" charset="0"/>
                        </a:rPr>
                        <a:t>Se servir d’un dictionnaire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300" dirty="0" smtClean="0">
                          <a:latin typeface="GosmickSans" panose="02000606020000020004" pitchFamily="2" charset="0"/>
                        </a:rPr>
                        <a:t>Les contraires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300" dirty="0" smtClean="0">
                          <a:latin typeface="GosmickSans" panose="02000606020000020004" pitchFamily="2" charset="0"/>
                        </a:rPr>
                        <a:t>Les familles de mots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300" dirty="0" smtClean="0">
                          <a:latin typeface="GosmickSans" panose="02000606020000020004" pitchFamily="2" charset="0"/>
                        </a:rPr>
                        <a:t>Les synonymes</a:t>
                      </a:r>
                      <a:endParaRPr lang="fr-FR" sz="1300" dirty="0">
                        <a:latin typeface="GosmickSans" panose="02000606020000020004" pitchFamily="2" charset="0"/>
                      </a:endParaRPr>
                    </a:p>
                  </a:txBody>
                  <a:tcPr marL="106934" marR="106934" marT="50408" marB="50408"/>
                </a:tc>
              </a:tr>
              <a:tr h="843542">
                <a:tc>
                  <a:txBody>
                    <a:bodyPr/>
                    <a:lstStyle/>
                    <a:p>
                      <a:pPr algn="ctr"/>
                      <a:r>
                        <a:rPr lang="fr-FR" sz="1500" b="1" dirty="0" smtClean="0">
                          <a:latin typeface="GosmickSans" panose="02000606020000020004" pitchFamily="2" charset="0"/>
                        </a:rPr>
                        <a:t>Acquisition du lexique thématique</a:t>
                      </a:r>
                      <a:endParaRPr lang="fr-FR" sz="1500" b="1" dirty="0">
                        <a:latin typeface="GosmickSans" panose="02000606020000020004" pitchFamily="2" charset="0"/>
                      </a:endParaRPr>
                    </a:p>
                  </a:txBody>
                  <a:tcPr marL="106934" marR="106934" marT="50408" marB="50408">
                    <a:solidFill>
                      <a:schemeClr val="accent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500" b="1" dirty="0" smtClean="0">
                          <a:solidFill>
                            <a:schemeClr val="bg1"/>
                          </a:solidFill>
                          <a:latin typeface="GosmickSans" panose="02000606020000020004" pitchFamily="2" charset="0"/>
                        </a:rPr>
                        <a:t>Année 1</a:t>
                      </a:r>
                      <a:endParaRPr lang="fr-FR" sz="1500" b="1" dirty="0">
                        <a:solidFill>
                          <a:schemeClr val="bg1"/>
                        </a:solidFill>
                        <a:latin typeface="GosmickSans" panose="02000606020000020004" pitchFamily="2" charset="0"/>
                      </a:endParaRPr>
                    </a:p>
                  </a:txBody>
                  <a:tcPr marL="106934" marR="106934" marT="50408" marB="50408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bg1"/>
                        </a:solidFill>
                        <a:latin typeface="GosmickSans" panose="02000606020000020004" pitchFamily="2" charset="0"/>
                      </a:endParaRP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</a:tr>
              <a:tr h="843542">
                <a:tc>
                  <a:txBody>
                    <a:bodyPr/>
                    <a:lstStyle/>
                    <a:p>
                      <a:pPr algn="ctr"/>
                      <a:r>
                        <a:rPr lang="fr-FR" sz="1500" b="1" dirty="0" smtClean="0">
                          <a:latin typeface="GosmickSans" panose="02000606020000020004" pitchFamily="2" charset="0"/>
                        </a:rPr>
                        <a:t>Les parties du corps</a:t>
                      </a:r>
                      <a:endParaRPr lang="fr-FR" sz="1500" b="1" dirty="0">
                        <a:latin typeface="GosmickSans" panose="02000606020000020004" pitchFamily="2" charset="0"/>
                      </a:endParaRPr>
                    </a:p>
                  </a:txBody>
                  <a:tcPr marL="106934" marR="106934" marT="50408" marB="50408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GosmickSans" panose="02000606020000020004" pitchFamily="2" charset="0"/>
                        </a:rPr>
                        <a:t>Découverte du thème p.63-64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300" dirty="0" smtClean="0">
                          <a:latin typeface="GosmickSans" panose="02000606020000020004" pitchFamily="2" charset="0"/>
                        </a:rPr>
                        <a:t>Termes génériques p.65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300" dirty="0" smtClean="0">
                          <a:latin typeface="GosmickSans" panose="02000606020000020004" pitchFamily="2" charset="0"/>
                        </a:rPr>
                        <a:t>Les 5 sens p.66</a:t>
                      </a:r>
                    </a:p>
                  </a:txBody>
                  <a:tcPr marL="106934" marR="106934" marT="50408" marB="50408"/>
                </a:tc>
                <a:tc hMerge="1">
                  <a:txBody>
                    <a:bodyPr/>
                    <a:lstStyle/>
                    <a:p>
                      <a:endParaRPr lang="fr-FR" sz="1400" dirty="0">
                        <a:latin typeface="GosmickSans" panose="02000606020000020004" pitchFamily="2" charset="0"/>
                      </a:endParaRPr>
                    </a:p>
                  </a:txBody>
                  <a:tcPr/>
                </a:tc>
              </a:tr>
              <a:tr h="907352">
                <a:tc>
                  <a:txBody>
                    <a:bodyPr/>
                    <a:lstStyle/>
                    <a:p>
                      <a:pPr algn="ctr"/>
                      <a:r>
                        <a:rPr lang="fr-FR" sz="1500" b="1" dirty="0" smtClean="0">
                          <a:latin typeface="GosmickSans" panose="02000606020000020004" pitchFamily="2" charset="0"/>
                        </a:rPr>
                        <a:t>Le corps</a:t>
                      </a:r>
                      <a:r>
                        <a:rPr lang="fr-FR" sz="1500" b="1" baseline="0" dirty="0" smtClean="0">
                          <a:latin typeface="GosmickSans" panose="02000606020000020004" pitchFamily="2" charset="0"/>
                        </a:rPr>
                        <a:t> en mouvement</a:t>
                      </a:r>
                      <a:endParaRPr lang="fr-FR" sz="1500" b="1" dirty="0">
                        <a:latin typeface="GosmickSans" panose="02000606020000020004" pitchFamily="2" charset="0"/>
                      </a:endParaRPr>
                    </a:p>
                  </a:txBody>
                  <a:tcPr marL="106934" marR="106934" marT="50408" marB="50408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300" baseline="0" dirty="0" smtClean="0">
                          <a:latin typeface="GosmickSans" panose="02000606020000020004" pitchFamily="2" charset="0"/>
                        </a:rPr>
                        <a:t>Découverte du thème p.71</a:t>
                      </a:r>
                    </a:p>
                    <a:p>
                      <a:pPr algn="ctr"/>
                      <a:r>
                        <a:rPr lang="fr-FR" sz="1300" baseline="0" dirty="0" smtClean="0">
                          <a:latin typeface="GosmickSans" panose="02000606020000020004" pitchFamily="2" charset="0"/>
                        </a:rPr>
                        <a:t>Découvrir les verbes d’action p.72</a:t>
                      </a:r>
                    </a:p>
                    <a:p>
                      <a:pPr algn="ctr"/>
                      <a:r>
                        <a:rPr lang="fr-FR" sz="1300" baseline="0" dirty="0" smtClean="0">
                          <a:latin typeface="GosmickSans" panose="02000606020000020004" pitchFamily="2" charset="0"/>
                        </a:rPr>
                        <a:t>Antonymes p.73</a:t>
                      </a:r>
                    </a:p>
                    <a:p>
                      <a:pPr algn="ctr"/>
                      <a:endParaRPr lang="fr-FR" sz="1300" dirty="0">
                        <a:latin typeface="GosmickSans" panose="02000606020000020004" pitchFamily="2" charset="0"/>
                      </a:endParaRPr>
                    </a:p>
                  </a:txBody>
                  <a:tcPr marL="106934" marR="106934" marT="50408" marB="50408"/>
                </a:tc>
                <a:tc hMerge="1">
                  <a:txBody>
                    <a:bodyPr/>
                    <a:lstStyle/>
                    <a:p>
                      <a:endParaRPr lang="fr-FR" sz="1400" dirty="0">
                        <a:latin typeface="GosmickSans" panose="02000606020000020004" pitchFamily="2" charset="0"/>
                      </a:endParaRPr>
                    </a:p>
                  </a:txBody>
                  <a:tcPr/>
                </a:tc>
              </a:tr>
              <a:tr h="1108985">
                <a:tc>
                  <a:txBody>
                    <a:bodyPr/>
                    <a:lstStyle/>
                    <a:p>
                      <a:pPr algn="ctr"/>
                      <a:r>
                        <a:rPr lang="fr-FR" sz="1500" b="1" dirty="0" smtClean="0">
                          <a:latin typeface="GosmickSans" panose="02000606020000020004" pitchFamily="2" charset="0"/>
                        </a:rPr>
                        <a:t>Les paysages</a:t>
                      </a:r>
                      <a:endParaRPr lang="fr-FR" sz="1500" b="1" dirty="0">
                        <a:latin typeface="GosmickSans" panose="02000606020000020004" pitchFamily="2" charset="0"/>
                      </a:endParaRPr>
                    </a:p>
                  </a:txBody>
                  <a:tcPr marL="106934" marR="106934" marT="50408" marB="50408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GosmickSans" panose="02000606020000020004" pitchFamily="2" charset="0"/>
                        </a:rPr>
                        <a:t>Découverte du thème p.92</a:t>
                      </a:r>
                    </a:p>
                    <a:p>
                      <a:pPr algn="ctr"/>
                      <a:r>
                        <a:rPr lang="fr-FR" sz="1300" dirty="0" smtClean="0">
                          <a:latin typeface="GosmickSans" panose="02000606020000020004" pitchFamily="2" charset="0"/>
                        </a:rPr>
                        <a:t>Légende de paysages p.93</a:t>
                      </a:r>
                    </a:p>
                    <a:p>
                      <a:pPr algn="ctr"/>
                      <a:endParaRPr lang="fr-FR" sz="1300" dirty="0" smtClean="0">
                        <a:latin typeface="GosmickSans" panose="02000606020000020004" pitchFamily="2" charset="0"/>
                      </a:endParaRPr>
                    </a:p>
                    <a:p>
                      <a:pPr algn="ctr"/>
                      <a:r>
                        <a:rPr lang="fr-FR" sz="1300" dirty="0" smtClean="0">
                          <a:latin typeface="GosmickSans" panose="02000606020000020004" pitchFamily="2" charset="0"/>
                        </a:rPr>
                        <a:t>Terme générique p.96</a:t>
                      </a:r>
                    </a:p>
                    <a:p>
                      <a:pPr algn="ctr"/>
                      <a:endParaRPr lang="fr-FR" sz="1300" dirty="0" smtClean="0">
                        <a:latin typeface="GosmickSans" panose="02000606020000020004" pitchFamily="2" charset="0"/>
                      </a:endParaRPr>
                    </a:p>
                  </a:txBody>
                  <a:tcPr marL="106934" marR="106934" marT="50408" marB="50408"/>
                </a:tc>
                <a:tc hMerge="1">
                  <a:txBody>
                    <a:bodyPr/>
                    <a:lstStyle/>
                    <a:p>
                      <a:endParaRPr lang="fr-FR" sz="1400" dirty="0">
                        <a:latin typeface="GosmickSans" panose="02000606020000020004" pitchFamily="2" charset="0"/>
                      </a:endParaRPr>
                    </a:p>
                  </a:txBody>
                  <a:tcPr/>
                </a:tc>
              </a:tr>
              <a:tr h="1108985">
                <a:tc>
                  <a:txBody>
                    <a:bodyPr/>
                    <a:lstStyle/>
                    <a:p>
                      <a:pPr algn="ctr"/>
                      <a:r>
                        <a:rPr lang="fr-FR" sz="1500" b="1" dirty="0" smtClean="0">
                          <a:latin typeface="GosmickSans" panose="02000606020000020004" pitchFamily="2" charset="0"/>
                        </a:rPr>
                        <a:t>Vivre ensemble</a:t>
                      </a:r>
                      <a:endParaRPr lang="fr-FR" sz="1500" b="1" dirty="0">
                        <a:latin typeface="GosmickSans" panose="02000606020000020004" pitchFamily="2" charset="0"/>
                      </a:endParaRPr>
                    </a:p>
                  </a:txBody>
                  <a:tcPr marL="106934" marR="106934" marT="50408" marB="50408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GosmickSans" panose="02000606020000020004" pitchFamily="2" charset="0"/>
                        </a:rPr>
                        <a:t>Découverte</a:t>
                      </a:r>
                      <a:r>
                        <a:rPr lang="fr-FR" sz="1300" baseline="0" dirty="0" smtClean="0">
                          <a:latin typeface="GosmickSans" panose="02000606020000020004" pitchFamily="2" charset="0"/>
                        </a:rPr>
                        <a:t> du thème p.116</a:t>
                      </a:r>
                    </a:p>
                    <a:p>
                      <a:pPr algn="ctr"/>
                      <a:r>
                        <a:rPr lang="fr-FR" sz="1300" baseline="0" dirty="0" smtClean="0">
                          <a:latin typeface="GosmickSans" panose="02000606020000020004" pitchFamily="2" charset="0"/>
                        </a:rPr>
                        <a:t>Antonymes p.119</a:t>
                      </a:r>
                    </a:p>
                    <a:p>
                      <a:pPr algn="ctr"/>
                      <a:endParaRPr lang="fr-FR" sz="1300" baseline="0" dirty="0" smtClean="0">
                        <a:latin typeface="GosmickSans" panose="02000606020000020004" pitchFamily="2" charset="0"/>
                      </a:endParaRPr>
                    </a:p>
                    <a:p>
                      <a:pPr algn="ctr"/>
                      <a:endParaRPr lang="fr-FR" sz="1300" baseline="0" dirty="0" smtClean="0">
                        <a:latin typeface="GosmickSans" panose="02000606020000020004" pitchFamily="2" charset="0"/>
                      </a:endParaRPr>
                    </a:p>
                    <a:p>
                      <a:pPr algn="ctr"/>
                      <a:endParaRPr lang="fr-FR" sz="1300" dirty="0">
                        <a:latin typeface="GosmickSans" panose="02000606020000020004" pitchFamily="2" charset="0"/>
                      </a:endParaRPr>
                    </a:p>
                  </a:txBody>
                  <a:tcPr marL="106934" marR="106934" marT="50408" marB="50408"/>
                </a:tc>
                <a:tc hMerge="1">
                  <a:txBody>
                    <a:bodyPr/>
                    <a:lstStyle/>
                    <a:p>
                      <a:endParaRPr lang="fr-FR" sz="1200" dirty="0">
                        <a:latin typeface="GosmickSans" panose="02000606020000020004" pitchFamily="2" charset="0"/>
                      </a:endParaRPr>
                    </a:p>
                  </a:txBody>
                  <a:tcPr/>
                </a:tc>
              </a:tr>
              <a:tr h="907352">
                <a:tc>
                  <a:txBody>
                    <a:bodyPr/>
                    <a:lstStyle/>
                    <a:p>
                      <a:pPr algn="ctr"/>
                      <a:r>
                        <a:rPr lang="fr-FR" sz="1500" b="1" dirty="0" smtClean="0">
                          <a:latin typeface="GosmickSans" panose="02000606020000020004" pitchFamily="2" charset="0"/>
                        </a:rPr>
                        <a:t>Porter secours aux autres</a:t>
                      </a:r>
                      <a:endParaRPr lang="fr-FR" sz="1500" b="1" dirty="0">
                        <a:latin typeface="GosmickSans" panose="02000606020000020004" pitchFamily="2" charset="0"/>
                      </a:endParaRPr>
                    </a:p>
                  </a:txBody>
                  <a:tcPr marL="106934" marR="106934" marT="50408" marB="50408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solidFill>
                            <a:schemeClr val="tx1"/>
                          </a:solidFill>
                          <a:latin typeface="GosmickSans" panose="02000606020000020004" pitchFamily="2" charset="0"/>
                        </a:rPr>
                        <a:t>Découverte du thème p.123</a:t>
                      </a:r>
                    </a:p>
                    <a:p>
                      <a:pPr algn="ctr"/>
                      <a:r>
                        <a:rPr lang="fr-FR" sz="1300" dirty="0" smtClean="0">
                          <a:solidFill>
                            <a:schemeClr val="tx1"/>
                          </a:solidFill>
                          <a:latin typeface="GosmickSans" panose="02000606020000020004" pitchFamily="2" charset="0"/>
                        </a:rPr>
                        <a:t>Des</a:t>
                      </a:r>
                      <a:r>
                        <a:rPr lang="fr-FR" sz="1300" baseline="0" dirty="0" smtClean="0">
                          <a:solidFill>
                            <a:schemeClr val="tx1"/>
                          </a:solidFill>
                          <a:latin typeface="GosmickSans" panose="02000606020000020004" pitchFamily="2" charset="0"/>
                        </a:rPr>
                        <a:t> verbes p.124</a:t>
                      </a:r>
                    </a:p>
                    <a:p>
                      <a:pPr algn="ctr"/>
                      <a:endParaRPr lang="fr-FR" sz="1300" dirty="0" smtClean="0">
                        <a:latin typeface="GosmickSans" panose="02000606020000020004" pitchFamily="2" charset="0"/>
                      </a:endParaRPr>
                    </a:p>
                    <a:p>
                      <a:pPr algn="ctr"/>
                      <a:endParaRPr lang="fr-FR" sz="1300" dirty="0" smtClean="0">
                        <a:latin typeface="GosmickSans" panose="02000606020000020004" pitchFamily="2" charset="0"/>
                      </a:endParaRPr>
                    </a:p>
                  </a:txBody>
                  <a:tcPr marL="106934" marR="106934" marT="50408" marB="50408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2230954" y="0"/>
            <a:ext cx="6399911" cy="428490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b="1" u="sng" dirty="0" smtClean="0">
                <a:latin typeface="GosmickSans" panose="02000606020000020004" pitchFamily="2" charset="0"/>
              </a:rPr>
              <a:t>Programmation de vocabulaire CP / CE1 (RSSEV)</a:t>
            </a:r>
            <a:endParaRPr lang="fr-FR" b="1" u="sng" dirty="0">
              <a:latin typeface="GosmickSans" panose="02000606020000020004" pitchFamily="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016342" y="2743172"/>
            <a:ext cx="4210468" cy="320768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marL="325955" indent="-325955">
              <a:buFont typeface="Arial" panose="020B0604020202020204" pitchFamily="34" charset="0"/>
              <a:buChar char="•"/>
            </a:pPr>
            <a:r>
              <a:rPr lang="fr-FR" sz="1400" dirty="0">
                <a:latin typeface="GosmickSans" panose="02000606020000020004" pitchFamily="2" charset="0"/>
              </a:rPr>
              <a:t>Familles de mots p.68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6016342" y="3981835"/>
            <a:ext cx="4210468" cy="320768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marL="325955" indent="-325955">
              <a:buFont typeface="Arial" panose="020B0604020202020204" pitchFamily="34" charset="0"/>
              <a:buChar char="•"/>
            </a:pPr>
            <a:r>
              <a:rPr lang="fr-FR" sz="1400" dirty="0">
                <a:latin typeface="GosmickSans" panose="02000606020000020004" pitchFamily="2" charset="0"/>
              </a:rPr>
              <a:t>Familles de mots p.74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6016342" y="4644727"/>
            <a:ext cx="4210468" cy="751655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marL="325955" indent="-325955">
              <a:buFont typeface="Arial" panose="020B0604020202020204" pitchFamily="34" charset="0"/>
              <a:buChar char="•"/>
            </a:pPr>
            <a:r>
              <a:rPr lang="fr-FR" sz="1400" dirty="0">
                <a:latin typeface="GosmickSans" panose="02000606020000020004" pitchFamily="2" charset="0"/>
              </a:rPr>
              <a:t>Légende de paysages p.95</a:t>
            </a:r>
          </a:p>
          <a:p>
            <a:pPr marL="325955" indent="-325955">
              <a:buFont typeface="Arial" panose="020B0604020202020204" pitchFamily="34" charset="0"/>
              <a:buChar char="•"/>
            </a:pPr>
            <a:endParaRPr lang="fr-FR" sz="1400" dirty="0">
              <a:latin typeface="GosmickSans" panose="02000606020000020004" pitchFamily="2" charset="0"/>
            </a:endParaRPr>
          </a:p>
          <a:p>
            <a:pPr marL="325955" indent="-325955">
              <a:buFont typeface="Arial" panose="020B0604020202020204" pitchFamily="34" charset="0"/>
              <a:buChar char="•"/>
            </a:pPr>
            <a:r>
              <a:rPr lang="fr-FR" sz="1400" dirty="0">
                <a:latin typeface="GosmickSans" panose="02000606020000020004" pitchFamily="2" charset="0"/>
              </a:rPr>
              <a:t>Synonymes p.98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6016342" y="5871970"/>
            <a:ext cx="4210468" cy="536212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marL="325955" indent="-325955">
              <a:buFont typeface="Arial" panose="020B0604020202020204" pitchFamily="34" charset="0"/>
              <a:buChar char="•"/>
            </a:pPr>
            <a:r>
              <a:rPr lang="fr-FR" sz="1400" dirty="0">
                <a:latin typeface="GosmickSans" panose="02000606020000020004" pitchFamily="2" charset="0"/>
              </a:rPr>
              <a:t>Verbes p.120</a:t>
            </a:r>
          </a:p>
          <a:p>
            <a:pPr marL="325955" indent="-325955">
              <a:buFont typeface="Arial" panose="020B0604020202020204" pitchFamily="34" charset="0"/>
              <a:buChar char="•"/>
            </a:pPr>
            <a:r>
              <a:rPr lang="fr-FR" sz="1400" dirty="0">
                <a:latin typeface="GosmickSans" panose="02000606020000020004" pitchFamily="2" charset="0"/>
              </a:rPr>
              <a:t>Synonymes p.121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6774227" y="6779538"/>
            <a:ext cx="4210468" cy="751655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marL="325955" indent="-325955">
              <a:buFont typeface="Arial" panose="020B0604020202020204" pitchFamily="34" charset="0"/>
              <a:buChar char="•"/>
            </a:pPr>
            <a:r>
              <a:rPr lang="fr-FR" sz="1400" dirty="0">
                <a:latin typeface="GosmickSans" panose="02000606020000020004" pitchFamily="2" charset="0"/>
              </a:rPr>
              <a:t>Noms des métiers p.125</a:t>
            </a:r>
          </a:p>
          <a:p>
            <a:pPr marL="325955" indent="-325955">
              <a:buFont typeface="Arial" panose="020B0604020202020204" pitchFamily="34" charset="0"/>
              <a:buChar char="•"/>
            </a:pPr>
            <a:r>
              <a:rPr lang="fr-FR" sz="1400" dirty="0">
                <a:latin typeface="GosmickSans" panose="02000606020000020004" pitchFamily="2" charset="0"/>
              </a:rPr>
              <a:t>Synonymes p.126</a:t>
            </a:r>
          </a:p>
          <a:p>
            <a:pPr marL="325955" indent="-325955">
              <a:buFont typeface="Arial" panose="020B0604020202020204" pitchFamily="34" charset="0"/>
              <a:buChar char="•"/>
            </a:pPr>
            <a:r>
              <a:rPr lang="fr-FR" sz="1400" dirty="0">
                <a:latin typeface="GosmickSans" panose="02000606020000020004" pitchFamily="2" charset="0"/>
              </a:rPr>
              <a:t>Familles de mots p.127</a:t>
            </a:r>
          </a:p>
        </p:txBody>
      </p:sp>
      <p:pic>
        <p:nvPicPr>
          <p:cNvPr id="11" name="Picture 2" descr="http://extranet.editis.com/it-yonixweb/IMAGES/322/P2/9782725632049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8354" y="131908"/>
            <a:ext cx="891304" cy="109048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8602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622392"/>
              </p:ext>
            </p:extLst>
          </p:nvPr>
        </p:nvGraphicFramePr>
        <p:xfrm>
          <a:off x="294139" y="604945"/>
          <a:ext cx="10189330" cy="660188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63511"/>
                <a:gridCol w="8825819"/>
              </a:tblGrid>
              <a:tr h="907352">
                <a:tc>
                  <a:txBody>
                    <a:bodyPr/>
                    <a:lstStyle/>
                    <a:p>
                      <a:pPr algn="ctr"/>
                      <a:r>
                        <a:rPr lang="fr-FR" sz="1500" b="1" dirty="0" smtClean="0">
                          <a:solidFill>
                            <a:schemeClr val="tx1"/>
                          </a:solidFill>
                          <a:latin typeface="GosmickSans" panose="02000606020000020004" pitchFamily="2" charset="0"/>
                        </a:rPr>
                        <a:t>L’eau dans</a:t>
                      </a:r>
                      <a:r>
                        <a:rPr lang="fr-FR" sz="1500" b="1" baseline="0" dirty="0" smtClean="0">
                          <a:solidFill>
                            <a:schemeClr val="tx1"/>
                          </a:solidFill>
                          <a:latin typeface="GosmickSans" panose="02000606020000020004" pitchFamily="2" charset="0"/>
                        </a:rPr>
                        <a:t> la nature</a:t>
                      </a:r>
                      <a:endParaRPr lang="fr-FR" sz="1500" b="1" dirty="0">
                        <a:solidFill>
                          <a:schemeClr val="tx1"/>
                        </a:solidFill>
                        <a:latin typeface="GosmickSans" panose="02000606020000020004" pitchFamily="2" charset="0"/>
                      </a:endParaRPr>
                    </a:p>
                  </a:txBody>
                  <a:tcPr marL="106934" marR="106934" marT="50408" marB="50408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baseline="0" dirty="0" smtClean="0">
                          <a:solidFill>
                            <a:schemeClr val="tx1"/>
                          </a:solidFill>
                          <a:latin typeface="GosmickSans" panose="02000606020000020004" pitchFamily="2" charset="0"/>
                        </a:rPr>
                        <a:t>Découverte du thème p.130</a:t>
                      </a:r>
                    </a:p>
                    <a:p>
                      <a:pPr algn="ctr"/>
                      <a:r>
                        <a:rPr lang="fr-FR" sz="1300" b="0" baseline="0" dirty="0" smtClean="0">
                          <a:solidFill>
                            <a:schemeClr val="tx1"/>
                          </a:solidFill>
                          <a:latin typeface="GosmickSans" panose="02000606020000020004" pitchFamily="2" charset="0"/>
                        </a:rPr>
                        <a:t>L’eau sous différentes formes p.131</a:t>
                      </a:r>
                    </a:p>
                    <a:p>
                      <a:pPr algn="ctr"/>
                      <a:r>
                        <a:rPr lang="fr-FR" sz="1300" b="0" baseline="0" dirty="0" smtClean="0">
                          <a:solidFill>
                            <a:schemeClr val="tx1"/>
                          </a:solidFill>
                          <a:latin typeface="GosmickSans" panose="02000606020000020004" pitchFamily="2" charset="0"/>
                        </a:rPr>
                        <a:t>Antonymes p.133</a:t>
                      </a:r>
                    </a:p>
                    <a:p>
                      <a:pPr algn="ctr"/>
                      <a:endParaRPr lang="fr-FR" sz="1300" dirty="0">
                        <a:latin typeface="GosmickSans" panose="02000606020000020004" pitchFamily="2" charset="0"/>
                      </a:endParaRPr>
                    </a:p>
                  </a:txBody>
                  <a:tcPr marL="106934" marR="106934" marT="50408" marB="50408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80492">
                <a:tc>
                  <a:txBody>
                    <a:bodyPr/>
                    <a:lstStyle/>
                    <a:p>
                      <a:pPr algn="ctr"/>
                      <a:endParaRPr lang="fr-FR" sz="1500" b="1">
                        <a:latin typeface="GosmickSans" panose="02000606020000020004" pitchFamily="2" charset="0"/>
                      </a:endParaRPr>
                    </a:p>
                  </a:txBody>
                  <a:tcPr marL="106934" marR="106934" marT="50408" marB="50408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b="1" u="none" dirty="0" smtClean="0">
                          <a:solidFill>
                            <a:schemeClr val="bg1"/>
                          </a:solidFill>
                          <a:latin typeface="GosmickSans" panose="02000606020000020004" pitchFamily="2" charset="0"/>
                        </a:rPr>
                        <a:t>Année 2</a:t>
                      </a:r>
                    </a:p>
                    <a:p>
                      <a:pPr algn="ctr"/>
                      <a:endParaRPr lang="fr-FR" sz="1300" dirty="0" smtClean="0">
                        <a:latin typeface="GosmickSans" panose="02000606020000020004" pitchFamily="2" charset="0"/>
                      </a:endParaRPr>
                    </a:p>
                  </a:txBody>
                  <a:tcPr marL="106934" marR="106934" marT="50408" marB="50408" anchor="ctr">
                    <a:solidFill>
                      <a:schemeClr val="accent5"/>
                    </a:solidFill>
                  </a:tcPr>
                </a:tc>
              </a:tr>
              <a:tr h="843542">
                <a:tc>
                  <a:txBody>
                    <a:bodyPr/>
                    <a:lstStyle/>
                    <a:p>
                      <a:pPr algn="ctr"/>
                      <a:r>
                        <a:rPr lang="fr-FR" sz="1500" b="1" dirty="0" smtClean="0">
                          <a:latin typeface="GosmickSans" panose="02000606020000020004" pitchFamily="2" charset="0"/>
                        </a:rPr>
                        <a:t>Les</a:t>
                      </a:r>
                      <a:r>
                        <a:rPr lang="fr-FR" sz="1500" b="1" baseline="0" dirty="0" smtClean="0">
                          <a:latin typeface="GosmickSans" panose="02000606020000020004" pitchFamily="2" charset="0"/>
                        </a:rPr>
                        <a:t> étapes de la vie</a:t>
                      </a:r>
                      <a:endParaRPr lang="fr-FR" sz="1500" b="1" dirty="0">
                        <a:latin typeface="GosmickSans" panose="02000606020000020004" pitchFamily="2" charset="0"/>
                      </a:endParaRPr>
                    </a:p>
                  </a:txBody>
                  <a:tcPr marL="106934" marR="106934" marT="50408" marB="504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GosmickSans" panose="02000606020000020004" pitchFamily="2" charset="0"/>
                        </a:rPr>
                        <a:t>Découverte</a:t>
                      </a:r>
                      <a:r>
                        <a:rPr lang="fr-FR" sz="1300" baseline="0" dirty="0" smtClean="0">
                          <a:latin typeface="GosmickSans" panose="02000606020000020004" pitchFamily="2" charset="0"/>
                        </a:rPr>
                        <a:t> du thème p.78</a:t>
                      </a:r>
                    </a:p>
                    <a:p>
                      <a:pPr algn="ctr"/>
                      <a:endParaRPr lang="fr-FR" sz="1300" baseline="0" dirty="0" smtClean="0">
                        <a:latin typeface="GosmickSans" panose="02000606020000020004" pitchFamily="2" charset="0"/>
                      </a:endParaRPr>
                    </a:p>
                    <a:p>
                      <a:pPr algn="ctr"/>
                      <a:endParaRPr lang="fr-FR" sz="1300" dirty="0">
                        <a:latin typeface="GosmickSans" panose="02000606020000020004" pitchFamily="2" charset="0"/>
                      </a:endParaRPr>
                    </a:p>
                  </a:txBody>
                  <a:tcPr marL="106934" marR="106934" marT="50408" marB="50408"/>
                </a:tc>
              </a:tr>
              <a:tr h="843542">
                <a:tc>
                  <a:txBody>
                    <a:bodyPr/>
                    <a:lstStyle/>
                    <a:p>
                      <a:pPr algn="ctr"/>
                      <a:r>
                        <a:rPr lang="fr-FR" sz="1500" b="1" dirty="0" smtClean="0">
                          <a:latin typeface="GosmickSans" panose="02000606020000020004" pitchFamily="2" charset="0"/>
                        </a:rPr>
                        <a:t>La famille</a:t>
                      </a:r>
                    </a:p>
                  </a:txBody>
                  <a:tcPr marL="106934" marR="106934" marT="50408" marB="504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GosmickSans" panose="02000606020000020004" pitchFamily="2" charset="0"/>
                        </a:rPr>
                        <a:t>Découverte du thème p.85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300" dirty="0" smtClean="0">
                          <a:latin typeface="GosmickSans" panose="02000606020000020004" pitchFamily="2" charset="0"/>
                        </a:rPr>
                        <a:t>Niveaux de langue (familier ou non) p.87</a:t>
                      </a:r>
                    </a:p>
                  </a:txBody>
                  <a:tcPr marL="106934" marR="106934" marT="50408" marB="50408"/>
                </a:tc>
              </a:tr>
              <a:tr h="1108985">
                <a:tc>
                  <a:txBody>
                    <a:bodyPr/>
                    <a:lstStyle/>
                    <a:p>
                      <a:pPr algn="ctr"/>
                      <a:r>
                        <a:rPr lang="fr-FR" sz="1500" b="1" dirty="0" smtClean="0">
                          <a:latin typeface="GosmickSans" panose="02000606020000020004" pitchFamily="2" charset="0"/>
                        </a:rPr>
                        <a:t>Les matières</a:t>
                      </a:r>
                      <a:endParaRPr lang="fr-FR" sz="1500" b="1" dirty="0">
                        <a:latin typeface="GosmickSans" panose="02000606020000020004" pitchFamily="2" charset="0"/>
                      </a:endParaRPr>
                    </a:p>
                  </a:txBody>
                  <a:tcPr marL="106934" marR="106934" marT="50408" marB="504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GosmickSans" panose="02000606020000020004" pitchFamily="2" charset="0"/>
                        </a:rPr>
                        <a:t>Découverte du thème p.100</a:t>
                      </a:r>
                    </a:p>
                    <a:p>
                      <a:pPr algn="ctr"/>
                      <a:r>
                        <a:rPr lang="fr-FR" sz="1300" dirty="0" smtClean="0">
                          <a:latin typeface="GosmickSans" panose="02000606020000020004" pitchFamily="2" charset="0"/>
                        </a:rPr>
                        <a:t>« La chasse aux matières » p.101</a:t>
                      </a:r>
                    </a:p>
                    <a:p>
                      <a:pPr algn="ctr"/>
                      <a:r>
                        <a:rPr lang="fr-FR" sz="1300" dirty="0" smtClean="0">
                          <a:latin typeface="GosmickSans" panose="02000606020000020004" pitchFamily="2" charset="0"/>
                        </a:rPr>
                        <a:t>Terme générique p.102</a:t>
                      </a:r>
                    </a:p>
                    <a:p>
                      <a:pPr algn="ctr"/>
                      <a:endParaRPr lang="fr-FR" sz="1300" dirty="0" smtClean="0">
                        <a:latin typeface="GosmickSans" panose="02000606020000020004" pitchFamily="2" charset="0"/>
                      </a:endParaRPr>
                    </a:p>
                    <a:p>
                      <a:pPr algn="ctr"/>
                      <a:r>
                        <a:rPr lang="fr-FR" sz="1300" dirty="0" smtClean="0">
                          <a:latin typeface="GosmickSans" panose="02000606020000020004" pitchFamily="2" charset="0"/>
                        </a:rPr>
                        <a:t>Antonymes</a:t>
                      </a:r>
                      <a:r>
                        <a:rPr lang="fr-FR" sz="1300" baseline="0" dirty="0" smtClean="0">
                          <a:latin typeface="GosmickSans" panose="02000606020000020004" pitchFamily="2" charset="0"/>
                        </a:rPr>
                        <a:t> p.104</a:t>
                      </a:r>
                      <a:endParaRPr lang="fr-FR" sz="1300" dirty="0">
                        <a:latin typeface="GosmickSans" panose="02000606020000020004" pitchFamily="2" charset="0"/>
                      </a:endParaRPr>
                    </a:p>
                  </a:txBody>
                  <a:tcPr marL="106934" marR="106934" marT="50408" marB="50408"/>
                </a:tc>
              </a:tr>
              <a:tr h="1310619">
                <a:tc>
                  <a:txBody>
                    <a:bodyPr/>
                    <a:lstStyle/>
                    <a:p>
                      <a:pPr algn="ctr"/>
                      <a:r>
                        <a:rPr lang="fr-FR" sz="1500" b="1" dirty="0" smtClean="0">
                          <a:latin typeface="GosmickSans" panose="02000606020000020004" pitchFamily="2" charset="0"/>
                        </a:rPr>
                        <a:t>L’alimentation</a:t>
                      </a:r>
                      <a:endParaRPr lang="fr-FR" sz="1500" b="1" dirty="0">
                        <a:latin typeface="GosmickSans" panose="02000606020000020004" pitchFamily="2" charset="0"/>
                      </a:endParaRPr>
                    </a:p>
                  </a:txBody>
                  <a:tcPr marL="106934" marR="106934" marT="50408" marB="504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GosmickSans" panose="02000606020000020004" pitchFamily="2" charset="0"/>
                        </a:rPr>
                        <a:t>Découverte du thème p.107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300" dirty="0" smtClean="0">
                          <a:latin typeface="GosmickSans" panose="02000606020000020004" pitchFamily="2" charset="0"/>
                        </a:rPr>
                        <a:t>Termes génériques p.108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300" dirty="0" smtClean="0">
                          <a:latin typeface="GosmickSans" panose="02000606020000020004" pitchFamily="2" charset="0"/>
                        </a:rPr>
                        <a:t>Composition d’un menu p.109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fr-FR" sz="1300" dirty="0" smtClean="0">
                          <a:latin typeface="GosmickSans" panose="02000606020000020004" pitchFamily="2" charset="0"/>
                        </a:rPr>
                        <a:t>Noms des repas p.111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fr-FR" sz="1300" dirty="0" smtClean="0">
                        <a:latin typeface="GosmickSans" panose="02000606020000020004" pitchFamily="2" charset="0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fr-FR" sz="1300" dirty="0">
                        <a:latin typeface="GosmickSans" panose="02000606020000020004" pitchFamily="2" charset="0"/>
                      </a:endParaRPr>
                    </a:p>
                  </a:txBody>
                  <a:tcPr marL="106934" marR="106934" marT="50408" marB="50408"/>
                </a:tc>
              </a:tr>
              <a:tr h="907352">
                <a:tc>
                  <a:txBody>
                    <a:bodyPr/>
                    <a:lstStyle/>
                    <a:p>
                      <a:pPr algn="ctr"/>
                      <a:r>
                        <a:rPr lang="fr-FR" sz="1500" b="1" dirty="0" smtClean="0">
                          <a:latin typeface="GosmickSans" panose="02000606020000020004" pitchFamily="2" charset="0"/>
                        </a:rPr>
                        <a:t>Le temps qui passe</a:t>
                      </a:r>
                      <a:endParaRPr lang="fr-FR" sz="1500" b="1" dirty="0">
                        <a:latin typeface="GosmickSans" panose="02000606020000020004" pitchFamily="2" charset="0"/>
                      </a:endParaRPr>
                    </a:p>
                  </a:txBody>
                  <a:tcPr marL="106934" marR="106934" marT="50408" marB="504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GosmickSans" panose="02000606020000020004" pitchFamily="2" charset="0"/>
                        </a:rPr>
                        <a:t>Découverte du thème p.137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300" dirty="0" smtClean="0">
                          <a:latin typeface="GosmickSans" panose="02000606020000020004" pitchFamily="2" charset="0"/>
                        </a:rPr>
                        <a:t>Termes génériques p.139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fr-FR" sz="1300" dirty="0" smtClean="0">
                          <a:latin typeface="GosmickSans" panose="02000606020000020004" pitchFamily="2" charset="0"/>
                        </a:rPr>
                        <a:t>La fréquence dans le temps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fr-FR" sz="1300" dirty="0">
                        <a:latin typeface="GosmickSans" panose="02000606020000020004" pitchFamily="2" charset="0"/>
                      </a:endParaRPr>
                    </a:p>
                  </a:txBody>
                  <a:tcPr marL="106934" marR="106934" marT="50408" marB="50408"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2230954" y="106260"/>
            <a:ext cx="6399911" cy="428490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b="1" u="sng" dirty="0" smtClean="0">
                <a:latin typeface="GosmickSans" panose="02000606020000020004" pitchFamily="2" charset="0"/>
              </a:rPr>
              <a:t>Programmation de vocabulaire CP / CE1 (RSSEV)</a:t>
            </a:r>
            <a:endParaRPr lang="fr-FR" b="1" u="sng" dirty="0">
              <a:latin typeface="GosmickSans" panose="02000606020000020004" pitchFamily="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851956" y="1240083"/>
            <a:ext cx="4210468" cy="320768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marL="325955" indent="-325955">
              <a:buFont typeface="Arial" panose="020B0604020202020204" pitchFamily="34" charset="0"/>
              <a:buChar char="•"/>
            </a:pPr>
            <a:r>
              <a:rPr lang="fr-FR" sz="1400" dirty="0">
                <a:latin typeface="GosmickSans" panose="02000606020000020004" pitchFamily="2" charset="0"/>
              </a:rPr>
              <a:t>Familles de mots p.134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5842436" y="2551596"/>
            <a:ext cx="4210468" cy="536212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marL="325955" indent="-325955">
              <a:buFont typeface="Arial" panose="020B0604020202020204" pitchFamily="34" charset="0"/>
              <a:buChar char="•"/>
            </a:pPr>
            <a:r>
              <a:rPr lang="fr-FR" sz="1400" dirty="0">
                <a:latin typeface="GosmickSans" panose="02000606020000020004" pitchFamily="2" charset="0"/>
              </a:rPr>
              <a:t>Synonymes p.81</a:t>
            </a:r>
          </a:p>
          <a:p>
            <a:pPr marL="325955" indent="-325955">
              <a:buFont typeface="Arial" panose="020B0604020202020204" pitchFamily="34" charset="0"/>
              <a:buChar char="•"/>
            </a:pPr>
            <a:r>
              <a:rPr lang="fr-FR" sz="1400" dirty="0">
                <a:latin typeface="GosmickSans" panose="02000606020000020004" pitchFamily="2" charset="0"/>
              </a:rPr>
              <a:t>Familles de mots p.82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5842436" y="3310361"/>
            <a:ext cx="4210468" cy="320768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marL="325955" indent="-325955">
              <a:buFont typeface="Arial" panose="020B0604020202020204" pitchFamily="34" charset="0"/>
              <a:buChar char="•"/>
            </a:pPr>
            <a:r>
              <a:rPr lang="fr-FR" sz="1400" dirty="0">
                <a:latin typeface="GosmickSans" panose="02000606020000020004" pitchFamily="2" charset="0"/>
              </a:rPr>
              <a:t>Familles de mots p.89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851956" y="4501243"/>
            <a:ext cx="4210468" cy="320768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marL="325955" indent="-325955">
              <a:buFont typeface="Arial" panose="020B0604020202020204" pitchFamily="34" charset="0"/>
              <a:buChar char="•"/>
            </a:pPr>
            <a:r>
              <a:rPr lang="fr-FR" sz="1400" dirty="0">
                <a:latin typeface="GosmickSans" panose="02000606020000020004" pitchFamily="2" charset="0"/>
              </a:rPr>
              <a:t>Description des matières p.103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5851956" y="5844828"/>
            <a:ext cx="4210468" cy="536212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marL="325955" indent="-325955">
              <a:buFont typeface="Arial" panose="020B0604020202020204" pitchFamily="34" charset="0"/>
              <a:buChar char="•"/>
            </a:pPr>
            <a:r>
              <a:rPr lang="fr-FR" sz="1400" dirty="0">
                <a:latin typeface="GosmickSans" panose="02000606020000020004" pitchFamily="2" charset="0"/>
              </a:rPr>
              <a:t>Familles de mots p.112</a:t>
            </a:r>
          </a:p>
          <a:p>
            <a:pPr marL="325955" indent="-325955">
              <a:buFont typeface="Arial" panose="020B0604020202020204" pitchFamily="34" charset="0"/>
              <a:buChar char="•"/>
            </a:pPr>
            <a:r>
              <a:rPr lang="fr-FR" sz="1400" dirty="0">
                <a:latin typeface="GosmickSans" panose="02000606020000020004" pitchFamily="2" charset="0"/>
              </a:rPr>
              <a:t>Synonymes p.114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5851956" y="6876926"/>
            <a:ext cx="4210468" cy="536212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marL="325955" indent="-325955">
              <a:buFont typeface="Arial" panose="020B0604020202020204" pitchFamily="34" charset="0"/>
              <a:buChar char="•"/>
            </a:pPr>
            <a:r>
              <a:rPr lang="fr-FR" sz="1400" dirty="0">
                <a:latin typeface="GosmickSans" panose="02000606020000020004" pitchFamily="2" charset="0"/>
              </a:rPr>
              <a:t>Synonymes p.142</a:t>
            </a:r>
          </a:p>
          <a:p>
            <a:pPr marL="325955" indent="-325955">
              <a:buFont typeface="Arial" panose="020B0604020202020204" pitchFamily="34" charset="0"/>
              <a:buChar char="•"/>
            </a:pPr>
            <a:r>
              <a:rPr lang="fr-FR" sz="1400" dirty="0">
                <a:latin typeface="GosmickSans" panose="02000606020000020004" pitchFamily="2" charset="0"/>
              </a:rPr>
              <a:t>Antonymes p.143</a:t>
            </a:r>
          </a:p>
        </p:txBody>
      </p:sp>
      <p:pic>
        <p:nvPicPr>
          <p:cNvPr id="1026" name="Picture 2" descr="http://extranet.editis.com/it-yonixweb/IMAGES/322/P2/9782725632049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2702" y="0"/>
            <a:ext cx="891304" cy="109048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439132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246</Words>
  <Application>Microsoft Office PowerPoint</Application>
  <PresentationFormat>Personnalisé</PresentationFormat>
  <Paragraphs>78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Bergougnoux</dc:creator>
  <cp:lastModifiedBy>Bergougnoux</cp:lastModifiedBy>
  <cp:revision>9</cp:revision>
  <dcterms:created xsi:type="dcterms:W3CDTF">2013-09-18T13:13:53Z</dcterms:created>
  <dcterms:modified xsi:type="dcterms:W3CDTF">2013-09-18T14:12:29Z</dcterms:modified>
</cp:coreProperties>
</file>