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1" r:id="rId6"/>
    <p:sldId id="262" r:id="rId7"/>
    <p:sldId id="259" r:id="rId8"/>
  </p:sldIdLst>
  <p:sldSz cx="7561263" cy="10693400"/>
  <p:notesSz cx="6858000" cy="9144000"/>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9">
          <p15:clr>
            <a:srgbClr val="A4A3A4"/>
          </p15:clr>
        </p15:guide>
        <p15:guide id="2" pos="2382">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35" y="1229"/>
      </p:cViewPr>
      <p:guideLst>
        <p:guide orient="horz" pos="3369"/>
        <p:guide pos="2382"/>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4A8455-9E5A-40AD-8859-2D14D4590D2B}" type="datetimeFigureOut">
              <a:rPr lang="fr-FR" smtClean="0"/>
              <a:t>01/08/2015</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0B85B1-C7F5-499B-9082-002EBF862CB7}" type="slidenum">
              <a:rPr lang="fr-FR" smtClean="0"/>
              <a:t>‹N°›</a:t>
            </a:fld>
            <a:endParaRPr lang="fr-FR"/>
          </a:p>
        </p:txBody>
      </p:sp>
    </p:spTree>
    <p:extLst>
      <p:ext uri="{BB962C8B-B14F-4D97-AF65-F5344CB8AC3E}">
        <p14:creationId xmlns:p14="http://schemas.microsoft.com/office/powerpoint/2010/main" val="4003304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smtClean="0"/>
              <a:t>Modifiez le style du titre</a:t>
            </a:r>
            <a:endParaRPr lang="fr-FR"/>
          </a:p>
        </p:txBody>
      </p:sp>
      <p:sp>
        <p:nvSpPr>
          <p:cNvPr id="3" name="Sous-titre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5628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86418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1321" y="472787"/>
            <a:ext cx="1988770" cy="1005971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42387" y="472787"/>
            <a:ext cx="5842913" cy="100597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41973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80333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1"/>
            <a:ext cx="6427074" cy="2123828"/>
          </a:xfrm>
        </p:spPr>
        <p:txBody>
          <a:bodyPr anchor="t"/>
          <a:lstStyle>
            <a:lvl1pPr algn="l">
              <a:defRPr sz="4600" b="1" cap="all"/>
            </a:lvl1pPr>
          </a:lstStyle>
          <a:p>
            <a:r>
              <a:rPr lang="fr-FR" smtClean="0"/>
              <a:t>Modifiez le style du titre</a:t>
            </a:r>
            <a:endParaRPr lang="fr-FR"/>
          </a:p>
        </p:txBody>
      </p:sp>
      <p:sp>
        <p:nvSpPr>
          <p:cNvPr id="3" name="Espace réservé du texte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403126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28B0C3-1721-4935-BB56-F5521916FDD2}" type="datetimeFigureOut">
              <a:rPr lang="fr-FR" smtClean="0"/>
              <a:t>01/08/2015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10391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2"/>
            <a:ext cx="6805137" cy="1782234"/>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28B0C3-1721-4935-BB56-F5521916FDD2}" type="datetimeFigureOut">
              <a:rPr lang="fr-FR" smtClean="0"/>
              <a:t>01/08/2015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09480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28B0C3-1721-4935-BB56-F5521916FDD2}" type="datetimeFigureOut">
              <a:rPr lang="fr-FR" smtClean="0"/>
              <a:t>01/08/2015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76906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28B0C3-1721-4935-BB56-F5521916FDD2}" type="datetimeFigureOut">
              <a:rPr lang="fr-FR" smtClean="0"/>
              <a:t>01/08/2015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58057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5"/>
            <a:ext cx="2487603" cy="1811937"/>
          </a:xfrm>
        </p:spPr>
        <p:txBody>
          <a:bodyPr anchor="b"/>
          <a:lstStyle>
            <a:lvl1pPr algn="l">
              <a:defRPr sz="2300" b="1"/>
            </a:lvl1pPr>
          </a:lstStyle>
          <a:p>
            <a:r>
              <a:rPr lang="fr-FR" smtClean="0"/>
              <a:t>Modifiez le style du titre</a:t>
            </a:r>
            <a:endParaRPr lang="fr-FR"/>
          </a:p>
        </p:txBody>
      </p:sp>
      <p:sp>
        <p:nvSpPr>
          <p:cNvPr id="3" name="Espace réservé du contenu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t>01/08/2015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71918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2"/>
          </a:xfrm>
        </p:spPr>
        <p:txBody>
          <a:bodyPr anchor="b"/>
          <a:lstStyle>
            <a:lvl1pPr algn="l">
              <a:defRPr sz="2300" b="1"/>
            </a:lvl1pPr>
          </a:lstStyle>
          <a:p>
            <a:r>
              <a:rPr lang="fr-FR" smtClean="0"/>
              <a:t>Modifiez le style du titre</a:t>
            </a:r>
            <a:endParaRPr lang="fr-F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t>01/08/2015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64160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6328B0C3-1721-4935-BB56-F5521916FDD2}" type="datetimeFigureOut">
              <a:rPr lang="fr-FR" smtClean="0"/>
              <a:t>01/08/2015</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D0CF81C-6E7D-47AC-B6DB-A5E8059B02EA}" type="slidenum">
              <a:rPr lang="fr-FR" smtClean="0"/>
              <a:t>‹N°›</a:t>
            </a:fld>
            <a:endParaRPr lang="fr-FR"/>
          </a:p>
        </p:txBody>
      </p:sp>
    </p:spTree>
    <p:extLst>
      <p:ext uri="{BB962C8B-B14F-4D97-AF65-F5344CB8AC3E}">
        <p14:creationId xmlns:p14="http://schemas.microsoft.com/office/powerpoint/2010/main" val="329779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ndir un rectangle avec un coin du même côté 7"/>
          <p:cNvSpPr/>
          <p:nvPr/>
        </p:nvSpPr>
        <p:spPr>
          <a:xfrm flipV="1">
            <a:off x="252239" y="162122"/>
            <a:ext cx="6696744" cy="3240361"/>
          </a:xfrm>
          <a:prstGeom prst="round2SameRect">
            <a:avLst>
              <a:gd name="adj1" fmla="val 6791"/>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162127"/>
            <a:ext cx="6696744" cy="720077"/>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508187" y="181809"/>
            <a:ext cx="4184848" cy="584775"/>
          </a:xfrm>
          <a:prstGeom prst="rect">
            <a:avLst/>
          </a:prstGeom>
          <a:noFill/>
        </p:spPr>
        <p:txBody>
          <a:bodyPr wrap="square" rtlCol="0">
            <a:spAutoFit/>
          </a:bodyPr>
          <a:lstStyle/>
          <a:p>
            <a:pPr algn="ctr"/>
            <a:r>
              <a:rPr lang="fr-FR" sz="3200" dirty="0" smtClean="0">
                <a:latin typeface="Fineliner Script" pitchFamily="50" charset="0"/>
              </a:rPr>
              <a:t>La phrase</a:t>
            </a:r>
            <a:endParaRPr lang="fr-FR" sz="3200" dirty="0">
              <a:latin typeface="Fineliner Script" pitchFamily="50" charset="0"/>
            </a:endParaRPr>
          </a:p>
        </p:txBody>
      </p:sp>
      <p:sp>
        <p:nvSpPr>
          <p:cNvPr id="10" name="ZoneTexte 9"/>
          <p:cNvSpPr txBox="1"/>
          <p:nvPr/>
        </p:nvSpPr>
        <p:spPr>
          <a:xfrm>
            <a:off x="324247" y="926296"/>
            <a:ext cx="3312368" cy="1431161"/>
          </a:xfrm>
          <a:prstGeom prst="rect">
            <a:avLst/>
          </a:prstGeom>
          <a:noFill/>
        </p:spPr>
        <p:txBody>
          <a:bodyPr wrap="square" rtlCol="0">
            <a:spAutoFit/>
          </a:bodyPr>
          <a:lstStyle/>
          <a:p>
            <a:pPr>
              <a:spcAft>
                <a:spcPts val="600"/>
              </a:spcAft>
            </a:pPr>
            <a:r>
              <a:rPr lang="fr-FR" sz="1600" u="sng" dirty="0" smtClean="0">
                <a:latin typeface="Fineliner Script" pitchFamily="50" charset="0"/>
              </a:rPr>
              <a:t>1. Compte le nombre de phrases</a:t>
            </a:r>
          </a:p>
          <a:p>
            <a:r>
              <a:rPr lang="fr-FR" sz="1000" dirty="0" smtClean="0">
                <a:latin typeface="Short Stack" panose="02010500040000000007" pitchFamily="2" charset="0"/>
              </a:rPr>
              <a:t>Le relief de la France est varié. Le Nord et l’Ouest sont des régions de plaines et de plateaux. A l’Est et au Sud, des montagnes et des vallées se partagent de vastes espaces.</a:t>
            </a:r>
          </a:p>
          <a:p>
            <a:r>
              <a:rPr lang="fr-FR" sz="1600" dirty="0" smtClean="0">
                <a:latin typeface="MamaeQueNosFaz" panose="020B0603050302020204" pitchFamily="34" charset="0"/>
              </a:rPr>
              <a:t>Dans ce texte, il y a _____ phrases.</a:t>
            </a:r>
            <a:endParaRPr lang="fr-FR" sz="1600" dirty="0">
              <a:latin typeface="MamaeQueNosFaz" panose="020B0603050302020204" pitchFamily="34" charset="0"/>
            </a:endParaRPr>
          </a:p>
        </p:txBody>
      </p:sp>
      <p:sp>
        <p:nvSpPr>
          <p:cNvPr id="14" name="ZoneTexte 13"/>
          <p:cNvSpPr txBox="1"/>
          <p:nvPr/>
        </p:nvSpPr>
        <p:spPr>
          <a:xfrm>
            <a:off x="3708623" y="898395"/>
            <a:ext cx="3312368" cy="1178784"/>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Retrouve les 2 phrases et écris-les. N’oublie pas la ponctuation et les majuscules</a:t>
            </a:r>
          </a:p>
          <a:p>
            <a:r>
              <a:rPr lang="fr-FR" sz="1000" dirty="0">
                <a:latin typeface="Short Stack" panose="02010500040000000007" pitchFamily="2" charset="0"/>
              </a:rPr>
              <a:t>d</a:t>
            </a:r>
            <a:r>
              <a:rPr lang="fr-FR" sz="1000" dirty="0" smtClean="0">
                <a:latin typeface="Short Stack" panose="02010500040000000007" pitchFamily="2" charset="0"/>
              </a:rPr>
              <a:t>es poneys, il y en a des noirs, des blancs, des café au lait et des tachetés il y en a de tout petits, tout poilus comme les poneys shetlands.</a:t>
            </a:r>
          </a:p>
        </p:txBody>
      </p:sp>
      <p:sp>
        <p:nvSpPr>
          <p:cNvPr id="15" name="ZoneTexte 14"/>
          <p:cNvSpPr txBox="1"/>
          <p:nvPr/>
        </p:nvSpPr>
        <p:spPr>
          <a:xfrm>
            <a:off x="324247" y="2305580"/>
            <a:ext cx="3312368" cy="1024896"/>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Recopie les deux phrases en séparant les mots. Rétablis la ponctuation.</a:t>
            </a:r>
          </a:p>
          <a:p>
            <a:r>
              <a:rPr lang="fr-FR" sz="1000" dirty="0" smtClean="0">
                <a:latin typeface="Short Stack" panose="02010500040000000007" pitchFamily="2" charset="0"/>
              </a:rPr>
              <a:t>Lucieadixeurosdansatirelireetelleveutacheterunjouetàcinqeuroscombienluireste-t-ilsiellel’achète</a:t>
            </a:r>
          </a:p>
        </p:txBody>
      </p:sp>
      <p:sp>
        <p:nvSpPr>
          <p:cNvPr id="12" name="Larme 11"/>
          <p:cNvSpPr/>
          <p:nvPr/>
        </p:nvSpPr>
        <p:spPr>
          <a:xfrm>
            <a:off x="6228903" y="243356"/>
            <a:ext cx="504056" cy="523220"/>
          </a:xfrm>
          <a:prstGeom prst="teardrop">
            <a:avLst/>
          </a:prstGeom>
          <a:solidFill>
            <a:schemeClr val="accent5">
              <a:lumMod val="60000"/>
              <a:lumOff val="40000"/>
            </a:schemeClr>
          </a:solidFill>
          <a:ln>
            <a:solidFill>
              <a:schemeClr val="accent5">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228903" y="24335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G1</a:t>
            </a:r>
            <a:endParaRPr lang="fr-FR" sz="2800" b="1" dirty="0">
              <a:solidFill>
                <a:schemeClr val="bg1"/>
              </a:solidFill>
              <a:latin typeface="Fineliner Script" pitchFamily="50" charset="0"/>
            </a:endParaRPr>
          </a:p>
        </p:txBody>
      </p:sp>
      <p:sp>
        <p:nvSpPr>
          <p:cNvPr id="18" name="Arrondir un rectangle avec un coin du même côté 17"/>
          <p:cNvSpPr/>
          <p:nvPr/>
        </p:nvSpPr>
        <p:spPr>
          <a:xfrm flipV="1">
            <a:off x="252239" y="3719436"/>
            <a:ext cx="6696744" cy="3139432"/>
          </a:xfrm>
          <a:prstGeom prst="round2SameRect">
            <a:avLst>
              <a:gd name="adj1" fmla="val 6263"/>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3719439"/>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620391" y="3723725"/>
            <a:ext cx="4464496" cy="584775"/>
          </a:xfrm>
          <a:prstGeom prst="rect">
            <a:avLst/>
          </a:prstGeom>
          <a:noFill/>
        </p:spPr>
        <p:txBody>
          <a:bodyPr wrap="square" rtlCol="0">
            <a:spAutoFit/>
          </a:bodyPr>
          <a:lstStyle/>
          <a:p>
            <a:pPr algn="ctr"/>
            <a:r>
              <a:rPr lang="fr-FR" sz="3200" dirty="0" smtClean="0">
                <a:latin typeface="Fineliner Script" pitchFamily="50" charset="0"/>
              </a:rPr>
              <a:t>Groupe sujet, groupe verbal</a:t>
            </a:r>
            <a:endParaRPr lang="fr-FR" sz="3200" dirty="0">
              <a:latin typeface="Fineliner Script" pitchFamily="50" charset="0"/>
            </a:endParaRPr>
          </a:p>
        </p:txBody>
      </p:sp>
      <p:sp>
        <p:nvSpPr>
          <p:cNvPr id="25" name="Larme 24"/>
          <p:cNvSpPr/>
          <p:nvPr/>
        </p:nvSpPr>
        <p:spPr>
          <a:xfrm>
            <a:off x="6228903" y="3800668"/>
            <a:ext cx="504056" cy="523220"/>
          </a:xfrm>
          <a:prstGeom prst="teardrop">
            <a:avLst/>
          </a:prstGeom>
          <a:solidFill>
            <a:schemeClr val="accent5">
              <a:lumMod val="60000"/>
              <a:lumOff val="40000"/>
            </a:schemeClr>
          </a:solidFill>
          <a:ln>
            <a:solidFill>
              <a:schemeClr val="accent5">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228903" y="3800668"/>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G2</a:t>
            </a:r>
            <a:endParaRPr lang="fr-FR" sz="2800" b="1" dirty="0">
              <a:solidFill>
                <a:schemeClr val="bg1"/>
              </a:solidFill>
              <a:latin typeface="Fineliner Script" pitchFamily="50" charset="0"/>
            </a:endParaRPr>
          </a:p>
        </p:txBody>
      </p:sp>
      <p:sp>
        <p:nvSpPr>
          <p:cNvPr id="29" name="ZoneTexte 28"/>
          <p:cNvSpPr txBox="1"/>
          <p:nvPr/>
        </p:nvSpPr>
        <p:spPr>
          <a:xfrm>
            <a:off x="291294" y="3786449"/>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30" name="ZoneTexte 29"/>
          <p:cNvSpPr txBox="1"/>
          <p:nvPr/>
        </p:nvSpPr>
        <p:spPr>
          <a:xfrm>
            <a:off x="288243" y="234132"/>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24" name="ZoneTexte 23"/>
          <p:cNvSpPr txBox="1"/>
          <p:nvPr/>
        </p:nvSpPr>
        <p:spPr>
          <a:xfrm>
            <a:off x="3708623" y="2063656"/>
            <a:ext cx="3312368" cy="1338828"/>
          </a:xfrm>
          <a:prstGeom prst="rect">
            <a:avLst/>
          </a:prstGeom>
          <a:noFill/>
        </p:spPr>
        <p:txBody>
          <a:bodyPr wrap="square" rtlCol="0">
            <a:spAutoFit/>
          </a:bodyPr>
          <a:lstStyle/>
          <a:p>
            <a:pPr>
              <a:spcAft>
                <a:spcPts val="600"/>
              </a:spcAft>
            </a:pPr>
            <a:r>
              <a:rPr lang="fr-FR" sz="1600" u="sng" dirty="0" smtClean="0">
                <a:latin typeface="Fineliner Script" pitchFamily="50" charset="0"/>
              </a:rPr>
              <a:t>4. Barre les mots en trop</a:t>
            </a:r>
          </a:p>
          <a:p>
            <a:r>
              <a:rPr lang="fr-FR" sz="1000" dirty="0" err="1" smtClean="0">
                <a:latin typeface="Short Stack" panose="02010500040000000007" pitchFamily="2" charset="0"/>
              </a:rPr>
              <a:t>Eric</a:t>
            </a:r>
            <a:r>
              <a:rPr lang="fr-FR" sz="1000" dirty="0" smtClean="0">
                <a:latin typeface="Short Stack" panose="02010500040000000007" pitchFamily="2" charset="0"/>
              </a:rPr>
              <a:t> a fabriqué un jouet avion en papier. Il le lance déchire par la fenêtre. L’avions plane, puis descend lentement vite dans la rue. Il se pose juste sur la tête d’une dame fleur. « vous avez un drôle de lapin chapeau ! » dit la voisine.</a:t>
            </a:r>
            <a:endParaRPr lang="fr-FR" sz="1600" dirty="0">
              <a:latin typeface="MamaeQueNosFaz" panose="020B0603050302020204" pitchFamily="34" charset="0"/>
            </a:endParaRPr>
          </a:p>
        </p:txBody>
      </p:sp>
      <p:sp>
        <p:nvSpPr>
          <p:cNvPr id="27" name="ZoneTexte 26"/>
          <p:cNvSpPr txBox="1"/>
          <p:nvPr/>
        </p:nvSpPr>
        <p:spPr>
          <a:xfrm>
            <a:off x="324247" y="4454688"/>
            <a:ext cx="3312368" cy="1178784"/>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Associe le groupe sujet (GS) à son groupe verbal (GV)</a:t>
            </a:r>
          </a:p>
          <a:p>
            <a:pPr marL="142875" indent="-142875">
              <a:buAutoNum type="alphaLcPeriod"/>
              <a:tabLst>
                <a:tab pos="1885950" algn="l"/>
              </a:tabLst>
            </a:pPr>
            <a:r>
              <a:rPr lang="fr-FR" sz="1000" dirty="0" smtClean="0">
                <a:latin typeface="Short Stack" panose="02010500040000000007" pitchFamily="2" charset="0"/>
              </a:rPr>
              <a:t>La forêt	1. allons dormir</a:t>
            </a:r>
          </a:p>
          <a:p>
            <a:pPr marL="161925" indent="-161925">
              <a:buAutoNum type="alphaLcPeriod"/>
              <a:tabLst>
                <a:tab pos="1885950" algn="l"/>
              </a:tabLst>
            </a:pPr>
            <a:r>
              <a:rPr lang="fr-FR" sz="1000" dirty="0" smtClean="0">
                <a:latin typeface="Short Stack" panose="02010500040000000007" pitchFamily="2" charset="0"/>
              </a:rPr>
              <a:t>Les enfants	2. sortent </a:t>
            </a:r>
            <a:r>
              <a:rPr lang="fr-FR" sz="1000" spc="-150" dirty="0" smtClean="0">
                <a:latin typeface="Short Stack" panose="02010500040000000007" pitchFamily="2" charset="0"/>
              </a:rPr>
              <a:t>ce</a:t>
            </a:r>
            <a:r>
              <a:rPr lang="fr-FR" sz="1000" dirty="0" smtClean="0">
                <a:latin typeface="Short Stack" panose="02010500040000000007" pitchFamily="2" charset="0"/>
              </a:rPr>
              <a:t> soir</a:t>
            </a:r>
          </a:p>
          <a:p>
            <a:pPr marL="161925" indent="-161925">
              <a:buAutoNum type="alphaLcPeriod"/>
              <a:tabLst>
                <a:tab pos="1885950" algn="l"/>
              </a:tabLst>
            </a:pPr>
            <a:r>
              <a:rPr lang="fr-FR" sz="1000" spc="-100" dirty="0" smtClean="0">
                <a:latin typeface="Short Stack" panose="02010500040000000007" pitchFamily="2" charset="0"/>
              </a:rPr>
              <a:t>Papa et maman</a:t>
            </a:r>
            <a:r>
              <a:rPr lang="fr-FR" sz="1000" dirty="0" smtClean="0">
                <a:latin typeface="Short Stack" panose="02010500040000000007" pitchFamily="2" charset="0"/>
              </a:rPr>
              <a:t>	3. </a:t>
            </a:r>
            <a:r>
              <a:rPr lang="fr-FR" sz="1000" spc="-100" dirty="0" smtClean="0">
                <a:latin typeface="Short Stack" panose="02010500040000000007" pitchFamily="2" charset="0"/>
              </a:rPr>
              <a:t>jouent</a:t>
            </a:r>
            <a:r>
              <a:rPr lang="fr-FR" sz="1000" dirty="0" smtClean="0">
                <a:latin typeface="Short Stack" panose="02010500040000000007" pitchFamily="2" charset="0"/>
              </a:rPr>
              <a:t> </a:t>
            </a:r>
            <a:r>
              <a:rPr lang="fr-FR" sz="1000" spc="-100" dirty="0" smtClean="0">
                <a:latin typeface="Short Stack" panose="02010500040000000007" pitchFamily="2" charset="0"/>
              </a:rPr>
              <a:t>aux</a:t>
            </a:r>
            <a:r>
              <a:rPr lang="fr-FR" sz="1000" dirty="0" smtClean="0">
                <a:latin typeface="Short Stack" panose="02010500040000000007" pitchFamily="2" charset="0"/>
              </a:rPr>
              <a:t> billes</a:t>
            </a:r>
          </a:p>
          <a:p>
            <a:pPr marL="161925" indent="-161925">
              <a:buAutoNum type="alphaLcPeriod"/>
              <a:tabLst>
                <a:tab pos="1885950" algn="l"/>
              </a:tabLst>
            </a:pPr>
            <a:r>
              <a:rPr lang="fr-FR" sz="1000" dirty="0" smtClean="0">
                <a:latin typeface="Short Stack" panose="02010500040000000007" pitchFamily="2" charset="0"/>
              </a:rPr>
              <a:t>Nous 	4. </a:t>
            </a:r>
            <a:r>
              <a:rPr lang="fr-FR" sz="1000" spc="-100" dirty="0" smtClean="0">
                <a:latin typeface="Short Stack" panose="02010500040000000007" pitchFamily="2" charset="0"/>
              </a:rPr>
              <a:t>reste</a:t>
            </a:r>
            <a:r>
              <a:rPr lang="fr-FR" sz="1000" dirty="0" smtClean="0">
                <a:latin typeface="Short Stack" panose="02010500040000000007" pitchFamily="2" charset="0"/>
              </a:rPr>
              <a:t> </a:t>
            </a:r>
            <a:r>
              <a:rPr lang="fr-FR" sz="1000" spc="-100" dirty="0" smtClean="0">
                <a:latin typeface="Short Stack" panose="02010500040000000007" pitchFamily="2" charset="0"/>
              </a:rPr>
              <a:t>silencieuse</a:t>
            </a:r>
            <a:r>
              <a:rPr lang="fr-FR" sz="1000" dirty="0" smtClean="0">
                <a:latin typeface="Short Stack" panose="02010500040000000007" pitchFamily="2" charset="0"/>
              </a:rPr>
              <a:t>.</a:t>
            </a:r>
            <a:endParaRPr lang="fr-FR" sz="1600" dirty="0">
              <a:latin typeface="MamaeQueNosFaz" panose="020B0603050302020204" pitchFamily="34" charset="0"/>
            </a:endParaRPr>
          </a:p>
        </p:txBody>
      </p:sp>
      <p:sp>
        <p:nvSpPr>
          <p:cNvPr id="31" name="ZoneTexte 30"/>
          <p:cNvSpPr txBox="1"/>
          <p:nvPr/>
        </p:nvSpPr>
        <p:spPr>
          <a:xfrm>
            <a:off x="288243" y="5994772"/>
            <a:ext cx="3312368" cy="82791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Entoure les GS</a:t>
            </a:r>
          </a:p>
          <a:p>
            <a:r>
              <a:rPr lang="fr-FR" sz="1000" dirty="0" smtClean="0">
                <a:latin typeface="Short Stack" panose="02010500040000000007" pitchFamily="2" charset="0"/>
              </a:rPr>
              <a:t>a) La route est dangereuse en hiver.</a:t>
            </a:r>
          </a:p>
          <a:p>
            <a:r>
              <a:rPr lang="fr-FR" sz="1000" dirty="0" smtClean="0">
                <a:latin typeface="Short Stack" panose="02010500040000000007" pitchFamily="2" charset="0"/>
              </a:rPr>
              <a:t>b) Mon frère </a:t>
            </a:r>
            <a:r>
              <a:rPr lang="fr-FR" sz="1000" smtClean="0">
                <a:latin typeface="Short Stack" panose="02010500040000000007" pitchFamily="2" charset="0"/>
              </a:rPr>
              <a:t>ne joue plus </a:t>
            </a:r>
            <a:r>
              <a:rPr lang="fr-FR" sz="1000" dirty="0" smtClean="0">
                <a:latin typeface="Short Stack" panose="02010500040000000007" pitchFamily="2" charset="0"/>
              </a:rPr>
              <a:t>dans le jardin.</a:t>
            </a:r>
          </a:p>
          <a:p>
            <a:r>
              <a:rPr lang="fr-FR" sz="1000" dirty="0" smtClean="0">
                <a:latin typeface="Short Stack" panose="02010500040000000007" pitchFamily="2" charset="0"/>
              </a:rPr>
              <a:t>c) Dans le ciel volent de nombreux oiseaux.</a:t>
            </a:r>
          </a:p>
        </p:txBody>
      </p:sp>
      <p:graphicFrame>
        <p:nvGraphicFramePr>
          <p:cNvPr id="2" name="Tableau 1"/>
          <p:cNvGraphicFramePr>
            <a:graphicFrameLocks noGrp="1"/>
          </p:cNvGraphicFramePr>
          <p:nvPr>
            <p:extLst>
              <p:ext uri="{D42A27DB-BD31-4B8C-83A1-F6EECF244321}">
                <p14:modId xmlns:p14="http://schemas.microsoft.com/office/powerpoint/2010/main" val="3596749912"/>
              </p:ext>
            </p:extLst>
          </p:nvPr>
        </p:nvGraphicFramePr>
        <p:xfrm>
          <a:off x="396255" y="5633472"/>
          <a:ext cx="3168352" cy="289292"/>
        </p:xfrm>
        <a:graphic>
          <a:graphicData uri="http://schemas.openxmlformats.org/drawingml/2006/table">
            <a:tbl>
              <a:tblPr firstRow="1" bandRow="1">
                <a:tableStyleId>{5940675A-B579-460E-94D1-54222C63F5DA}</a:tableStyleId>
              </a:tblPr>
              <a:tblGrid>
                <a:gridCol w="396044"/>
                <a:gridCol w="396044"/>
                <a:gridCol w="396044"/>
                <a:gridCol w="396044"/>
                <a:gridCol w="396044"/>
                <a:gridCol w="396044"/>
                <a:gridCol w="396044"/>
                <a:gridCol w="396044"/>
              </a:tblGrid>
              <a:tr h="289292">
                <a:tc>
                  <a:txBody>
                    <a:bodyPr/>
                    <a:lstStyle/>
                    <a:p>
                      <a:r>
                        <a:rPr lang="fr-FR" sz="1000" dirty="0" smtClean="0">
                          <a:latin typeface="Short Stack" panose="02010500040000000007" pitchFamily="2" charset="0"/>
                        </a:rPr>
                        <a:t>a</a:t>
                      </a:r>
                      <a:endParaRPr lang="fr-FR" sz="1000" dirty="0">
                        <a:latin typeface="Short Stack" panose="02010500040000000007" pitchFamily="2" charset="0"/>
                      </a:endParaRPr>
                    </a:p>
                  </a:txBody>
                  <a:tcPr anchor="ctr"/>
                </a:tc>
                <a:tc>
                  <a:txBody>
                    <a:bodyPr/>
                    <a:lstStyle/>
                    <a:p>
                      <a:endParaRPr lang="fr-FR" sz="1000" dirty="0">
                        <a:latin typeface="Short Stack" panose="02010500040000000007" pitchFamily="2" charset="0"/>
                      </a:endParaRPr>
                    </a:p>
                  </a:txBody>
                  <a:tcPr anchor="ctr">
                    <a:lnR w="38100" cap="flat" cmpd="sng" algn="ctr">
                      <a:solidFill>
                        <a:schemeClr val="tx1"/>
                      </a:solidFill>
                      <a:prstDash val="solid"/>
                      <a:round/>
                      <a:headEnd type="none" w="med" len="med"/>
                      <a:tailEnd type="none" w="med" len="med"/>
                    </a:lnR>
                  </a:tcPr>
                </a:tc>
                <a:tc>
                  <a:txBody>
                    <a:bodyPr/>
                    <a:lstStyle/>
                    <a:p>
                      <a:r>
                        <a:rPr lang="fr-FR" sz="1000" dirty="0" smtClean="0">
                          <a:latin typeface="Short Stack" panose="02010500040000000007" pitchFamily="2" charset="0"/>
                        </a:rPr>
                        <a:t>b</a:t>
                      </a:r>
                      <a:endParaRPr lang="fr-FR" sz="1000" dirty="0">
                        <a:latin typeface="Short Stack" panose="02010500040000000007" pitchFamily="2" charset="0"/>
                      </a:endParaRPr>
                    </a:p>
                  </a:txBody>
                  <a:tcPr anchor="ctr">
                    <a:lnL w="38100" cap="flat" cmpd="sng" algn="ctr">
                      <a:solidFill>
                        <a:schemeClr val="tx1"/>
                      </a:solidFill>
                      <a:prstDash val="solid"/>
                      <a:round/>
                      <a:headEnd type="none" w="med" len="med"/>
                      <a:tailEnd type="none" w="med" len="med"/>
                    </a:lnL>
                  </a:tcPr>
                </a:tc>
                <a:tc>
                  <a:txBody>
                    <a:bodyPr/>
                    <a:lstStyle/>
                    <a:p>
                      <a:endParaRPr lang="fr-FR" sz="1000" dirty="0">
                        <a:latin typeface="Short Stack" panose="02010500040000000007" pitchFamily="2" charset="0"/>
                      </a:endParaRPr>
                    </a:p>
                  </a:txBody>
                  <a:tcPr anchor="ctr">
                    <a:lnR w="38100" cap="flat" cmpd="sng" algn="ctr">
                      <a:solidFill>
                        <a:schemeClr val="tx1"/>
                      </a:solidFill>
                      <a:prstDash val="solid"/>
                      <a:round/>
                      <a:headEnd type="none" w="med" len="med"/>
                      <a:tailEnd type="none" w="med" len="med"/>
                    </a:lnR>
                  </a:tcPr>
                </a:tc>
                <a:tc>
                  <a:txBody>
                    <a:bodyPr/>
                    <a:lstStyle/>
                    <a:p>
                      <a:r>
                        <a:rPr lang="fr-FR" sz="1000" dirty="0" smtClean="0">
                          <a:latin typeface="Short Stack" panose="02010500040000000007" pitchFamily="2" charset="0"/>
                        </a:rPr>
                        <a:t>c</a:t>
                      </a:r>
                      <a:endParaRPr lang="fr-FR" sz="1000" dirty="0">
                        <a:latin typeface="Short Stack" panose="02010500040000000007" pitchFamily="2" charset="0"/>
                      </a:endParaRPr>
                    </a:p>
                  </a:txBody>
                  <a:tcPr anchor="ctr">
                    <a:lnL w="38100" cap="flat" cmpd="sng" algn="ctr">
                      <a:solidFill>
                        <a:schemeClr val="tx1"/>
                      </a:solidFill>
                      <a:prstDash val="solid"/>
                      <a:round/>
                      <a:headEnd type="none" w="med" len="med"/>
                      <a:tailEnd type="none" w="med" len="med"/>
                    </a:lnL>
                  </a:tcPr>
                </a:tc>
                <a:tc>
                  <a:txBody>
                    <a:bodyPr/>
                    <a:lstStyle/>
                    <a:p>
                      <a:endParaRPr lang="fr-FR" sz="1000" dirty="0">
                        <a:latin typeface="Short Stack" panose="02010500040000000007" pitchFamily="2" charset="0"/>
                      </a:endParaRPr>
                    </a:p>
                  </a:txBody>
                  <a:tcPr anchor="ctr">
                    <a:lnR w="38100" cap="flat" cmpd="sng" algn="ctr">
                      <a:solidFill>
                        <a:schemeClr val="tx1"/>
                      </a:solidFill>
                      <a:prstDash val="solid"/>
                      <a:round/>
                      <a:headEnd type="none" w="med" len="med"/>
                      <a:tailEnd type="none" w="med" len="med"/>
                    </a:lnR>
                  </a:tcPr>
                </a:tc>
                <a:tc>
                  <a:txBody>
                    <a:bodyPr/>
                    <a:lstStyle/>
                    <a:p>
                      <a:r>
                        <a:rPr lang="fr-FR" sz="1000" dirty="0" smtClean="0">
                          <a:latin typeface="Short Stack" panose="02010500040000000007" pitchFamily="2" charset="0"/>
                        </a:rPr>
                        <a:t>d</a:t>
                      </a:r>
                      <a:endParaRPr lang="fr-FR" sz="1000" dirty="0">
                        <a:latin typeface="Short Stack" panose="02010500040000000007" pitchFamily="2" charset="0"/>
                      </a:endParaRPr>
                    </a:p>
                  </a:txBody>
                  <a:tcPr anchor="ctr">
                    <a:lnL w="38100" cap="flat" cmpd="sng" algn="ctr">
                      <a:solidFill>
                        <a:schemeClr val="tx1"/>
                      </a:solidFill>
                      <a:prstDash val="solid"/>
                      <a:round/>
                      <a:headEnd type="none" w="med" len="med"/>
                      <a:tailEnd type="none" w="med" len="med"/>
                    </a:lnL>
                  </a:tcPr>
                </a:tc>
                <a:tc>
                  <a:txBody>
                    <a:bodyPr/>
                    <a:lstStyle/>
                    <a:p>
                      <a:endParaRPr lang="fr-FR" sz="1000" dirty="0">
                        <a:latin typeface="Short Stack" panose="02010500040000000007" pitchFamily="2" charset="0"/>
                      </a:endParaRPr>
                    </a:p>
                  </a:txBody>
                  <a:tcPr anchor="ctr"/>
                </a:tc>
              </a:tr>
            </a:tbl>
          </a:graphicData>
        </a:graphic>
      </p:graphicFrame>
      <p:sp>
        <p:nvSpPr>
          <p:cNvPr id="32" name="ZoneTexte 31"/>
          <p:cNvSpPr txBox="1"/>
          <p:nvPr/>
        </p:nvSpPr>
        <p:spPr>
          <a:xfrm>
            <a:off x="3651448" y="4489163"/>
            <a:ext cx="3312368" cy="1104918"/>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Entoure les GS et souligne le verbe</a:t>
            </a:r>
          </a:p>
          <a:p>
            <a:pPr>
              <a:lnSpc>
                <a:spcPct val="120000"/>
              </a:lnSpc>
            </a:pPr>
            <a:r>
              <a:rPr lang="fr-FR" sz="1000" dirty="0" smtClean="0">
                <a:latin typeface="Short Stack" panose="02010500040000000007" pitchFamily="2" charset="0"/>
              </a:rPr>
              <a:t>Les </a:t>
            </a:r>
            <a:r>
              <a:rPr lang="fr-FR" sz="1000" spc="-100" dirty="0" smtClean="0">
                <a:latin typeface="Short Stack" panose="02010500040000000007" pitchFamily="2" charset="0"/>
              </a:rPr>
              <a:t>plantes</a:t>
            </a:r>
            <a:r>
              <a:rPr lang="fr-FR" sz="1000" dirty="0" smtClean="0">
                <a:latin typeface="Short Stack" panose="02010500040000000007" pitchFamily="2" charset="0"/>
              </a:rPr>
              <a:t> vertes puisent l’eau dans le sol.</a:t>
            </a:r>
          </a:p>
          <a:p>
            <a:pPr>
              <a:lnSpc>
                <a:spcPct val="120000"/>
              </a:lnSpc>
            </a:pPr>
            <a:r>
              <a:rPr lang="fr-FR" sz="1000" spc="-100" dirty="0" smtClean="0">
                <a:latin typeface="Short Stack" panose="02010500040000000007" pitchFamily="2" charset="0"/>
              </a:rPr>
              <a:t>Sans lumière</a:t>
            </a:r>
            <a:r>
              <a:rPr lang="fr-FR" sz="1000" dirty="0" smtClean="0">
                <a:latin typeface="Short Stack" panose="02010500040000000007" pitchFamily="2" charset="0"/>
              </a:rPr>
              <a:t>, elles ne peuvent pas pousser.</a:t>
            </a:r>
          </a:p>
          <a:p>
            <a:pPr>
              <a:lnSpc>
                <a:spcPct val="120000"/>
              </a:lnSpc>
            </a:pPr>
            <a:r>
              <a:rPr lang="fr-FR" sz="1000" dirty="0" smtClean="0">
                <a:latin typeface="Short Stack" panose="02010500040000000007" pitchFamily="2" charset="0"/>
              </a:rPr>
              <a:t>L’eau et les sels minéraux montent jusqu’aux feuilles.</a:t>
            </a:r>
          </a:p>
        </p:txBody>
      </p:sp>
      <p:sp>
        <p:nvSpPr>
          <p:cNvPr id="33" name="ZoneTexte 32"/>
          <p:cNvSpPr txBox="1"/>
          <p:nvPr/>
        </p:nvSpPr>
        <p:spPr>
          <a:xfrm>
            <a:off x="3636615" y="5622661"/>
            <a:ext cx="3312368" cy="1178784"/>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4. Transforme chaque phrase en ajoutant ‘’c’est…qui’’ et souligne le sujet</a:t>
            </a:r>
          </a:p>
          <a:p>
            <a:r>
              <a:rPr lang="fr-FR" sz="1000" dirty="0" smtClean="0">
                <a:latin typeface="Short Stack" panose="02010500040000000007" pitchFamily="2" charset="0"/>
              </a:rPr>
              <a:t>Sa poupée est toute cassée. Sophie lui a fait une tombe. Elle et ses amies ont enterré cette pauvre poupée. Elles se sont bien amusées.</a:t>
            </a:r>
          </a:p>
        </p:txBody>
      </p:sp>
      <p:sp>
        <p:nvSpPr>
          <p:cNvPr id="38" name="Arrondir un rectangle avec un coin du même côté 37"/>
          <p:cNvSpPr/>
          <p:nvPr/>
        </p:nvSpPr>
        <p:spPr>
          <a:xfrm flipV="1">
            <a:off x="267072" y="7233127"/>
            <a:ext cx="6696744" cy="3312368"/>
          </a:xfrm>
          <a:prstGeom prst="round2SameRect">
            <a:avLst>
              <a:gd name="adj1" fmla="val 5096"/>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40"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7218908"/>
            <a:ext cx="6696744" cy="653067"/>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ZoneTexte 44"/>
          <p:cNvSpPr txBox="1"/>
          <p:nvPr/>
        </p:nvSpPr>
        <p:spPr>
          <a:xfrm>
            <a:off x="1620391" y="7285921"/>
            <a:ext cx="4072644"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L’accord sujet-verbe</a:t>
            </a:r>
            <a:endParaRPr lang="fr-FR" sz="3200" dirty="0">
              <a:latin typeface="Fineliner Script" pitchFamily="50" charset="0"/>
            </a:endParaRPr>
          </a:p>
        </p:txBody>
      </p:sp>
      <p:sp>
        <p:nvSpPr>
          <p:cNvPr id="46" name="Larme 45"/>
          <p:cNvSpPr/>
          <p:nvPr/>
        </p:nvSpPr>
        <p:spPr>
          <a:xfrm>
            <a:off x="6228903" y="7271752"/>
            <a:ext cx="504056" cy="523220"/>
          </a:xfrm>
          <a:prstGeom prst="teardrop">
            <a:avLst/>
          </a:prstGeom>
          <a:solidFill>
            <a:schemeClr val="accent5">
              <a:lumMod val="60000"/>
              <a:lumOff val="40000"/>
            </a:schemeClr>
          </a:solidFill>
          <a:ln>
            <a:solidFill>
              <a:schemeClr val="accent5">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6228903" y="7271752"/>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G3</a:t>
            </a:r>
            <a:endParaRPr lang="fr-FR" sz="2800" b="1" dirty="0">
              <a:solidFill>
                <a:schemeClr val="bg1"/>
              </a:solidFill>
              <a:latin typeface="Fineliner Script" pitchFamily="50" charset="0"/>
            </a:endParaRPr>
          </a:p>
        </p:txBody>
      </p:sp>
      <p:sp>
        <p:nvSpPr>
          <p:cNvPr id="48" name="ZoneTexte 47"/>
          <p:cNvSpPr txBox="1"/>
          <p:nvPr/>
        </p:nvSpPr>
        <p:spPr>
          <a:xfrm>
            <a:off x="288243" y="7242833"/>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49" name="ZoneTexte 48"/>
          <p:cNvSpPr txBox="1"/>
          <p:nvPr/>
        </p:nvSpPr>
        <p:spPr>
          <a:xfrm>
            <a:off x="252239" y="7890747"/>
            <a:ext cx="3312368" cy="1261884"/>
          </a:xfrm>
          <a:prstGeom prst="rect">
            <a:avLst/>
          </a:prstGeom>
          <a:noFill/>
        </p:spPr>
        <p:txBody>
          <a:bodyPr wrap="square" rtlCol="0">
            <a:spAutoFit/>
          </a:bodyPr>
          <a:lstStyle/>
          <a:p>
            <a:pPr>
              <a:lnSpc>
                <a:spcPct val="80000"/>
              </a:lnSpc>
            </a:pPr>
            <a:r>
              <a:rPr lang="fr-FR" sz="1600" u="sng" dirty="0" smtClean="0">
                <a:latin typeface="Fineliner Script" pitchFamily="50" charset="0"/>
              </a:rPr>
              <a:t>1. Complète les phrases par le verbe qui convient</a:t>
            </a:r>
          </a:p>
          <a:p>
            <a:pPr algn="ctr">
              <a:lnSpc>
                <a:spcPct val="80000"/>
              </a:lnSpc>
              <a:tabLst>
                <a:tab pos="1885950" algn="l"/>
              </a:tabLst>
            </a:pPr>
            <a:r>
              <a:rPr lang="fr-FR" sz="1400" dirty="0" smtClean="0">
                <a:latin typeface="MamaeQueNosFaz" panose="020B0603050302020204" pitchFamily="34" charset="0"/>
              </a:rPr>
              <a:t>mangent </a:t>
            </a:r>
            <a:r>
              <a:rPr lang="fr-FR" sz="1100" dirty="0" smtClean="0">
                <a:latin typeface="MamaeQueNosFaz" panose="020B0603050302020204" pitchFamily="34" charset="0"/>
              </a:rPr>
              <a:t>–</a:t>
            </a:r>
            <a:r>
              <a:rPr lang="fr-FR" sz="1400" dirty="0" smtClean="0">
                <a:latin typeface="MamaeQueNosFaz" panose="020B0603050302020204" pitchFamily="34" charset="0"/>
              </a:rPr>
              <a:t> prépare </a:t>
            </a:r>
            <a:r>
              <a:rPr lang="fr-FR" sz="1100" dirty="0" smtClean="0">
                <a:latin typeface="MamaeQueNosFaz" panose="020B0603050302020204" pitchFamily="34" charset="0"/>
              </a:rPr>
              <a:t>–</a:t>
            </a:r>
            <a:r>
              <a:rPr lang="fr-FR" sz="1400" dirty="0" smtClean="0">
                <a:latin typeface="MamaeQueNosFaz" panose="020B0603050302020204" pitchFamily="34" charset="0"/>
              </a:rPr>
              <a:t> adorent</a:t>
            </a:r>
            <a:endParaRPr lang="fr-FR" sz="1400" dirty="0">
              <a:latin typeface="MamaeQueNosFaz" panose="020B0603050302020204" pitchFamily="34" charset="0"/>
            </a:endParaRPr>
          </a:p>
          <a:p>
            <a:pPr>
              <a:lnSpc>
                <a:spcPct val="130000"/>
              </a:lnSpc>
              <a:tabLst>
                <a:tab pos="1885950" algn="l"/>
              </a:tabLst>
            </a:pPr>
            <a:r>
              <a:rPr lang="fr-FR" sz="1000" dirty="0" smtClean="0">
                <a:latin typeface="Short Stack" panose="02010500040000000007" pitchFamily="2" charset="0"/>
              </a:rPr>
              <a:t>William et Arthus _____________________ les gâteaux. Ils en _____________________ souvent. Le soir, leur mère les _________________ dans la cuisine.</a:t>
            </a:r>
          </a:p>
        </p:txBody>
      </p:sp>
      <p:sp>
        <p:nvSpPr>
          <p:cNvPr id="50" name="ZoneTexte 49"/>
          <p:cNvSpPr txBox="1"/>
          <p:nvPr/>
        </p:nvSpPr>
        <p:spPr>
          <a:xfrm>
            <a:off x="252239" y="9168119"/>
            <a:ext cx="3312368" cy="1335750"/>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Ecris les lettres correspondant aux sujets manquants. Evite les répétitions. Utilise</a:t>
            </a:r>
            <a:r>
              <a:rPr lang="fr-FR" sz="1600" dirty="0" smtClean="0">
                <a:latin typeface="Fineliner Script" pitchFamily="50" charset="0"/>
              </a:rPr>
              <a:t> : </a:t>
            </a:r>
          </a:p>
          <a:p>
            <a:pPr algn="ctr">
              <a:lnSpc>
                <a:spcPct val="80000"/>
              </a:lnSpc>
            </a:pPr>
            <a:r>
              <a:rPr lang="fr-FR" sz="1400" dirty="0" smtClean="0">
                <a:latin typeface="MamaeQueNosFaz" panose="020B0603050302020204" pitchFamily="34" charset="0"/>
              </a:rPr>
              <a:t>a) ils, b)tout, c)les enfants, d)la nuit, </a:t>
            </a:r>
          </a:p>
          <a:p>
            <a:pPr>
              <a:lnSpc>
                <a:spcPct val="130000"/>
              </a:lnSpc>
            </a:pPr>
            <a:r>
              <a:rPr lang="fr-FR" sz="1000" dirty="0" smtClean="0">
                <a:latin typeface="Short Stack" panose="02010500040000000007" pitchFamily="2" charset="0"/>
              </a:rPr>
              <a:t>Tous les jours, ___ patinaient ensemble. ___ se retrouvaient sur le grand lac gelé. </a:t>
            </a:r>
            <a:r>
              <a:rPr lang="fr-FR" sz="1000" spc="-100" dirty="0" smtClean="0">
                <a:latin typeface="Short Stack" panose="02010500040000000007" pitchFamily="2" charset="0"/>
              </a:rPr>
              <a:t>Le soir, quand </a:t>
            </a:r>
            <a:r>
              <a:rPr lang="fr-FR" sz="1000" dirty="0" smtClean="0">
                <a:latin typeface="Short Stack" panose="02010500040000000007" pitchFamily="2" charset="0"/>
              </a:rPr>
              <a:t>___ tombait. ___ était sombre.</a:t>
            </a:r>
          </a:p>
        </p:txBody>
      </p:sp>
      <p:sp>
        <p:nvSpPr>
          <p:cNvPr id="51" name="ZoneTexte 50"/>
          <p:cNvSpPr txBox="1"/>
          <p:nvPr/>
        </p:nvSpPr>
        <p:spPr>
          <a:xfrm>
            <a:off x="3610297" y="7871975"/>
            <a:ext cx="3312368" cy="1658916"/>
          </a:xfrm>
          <a:prstGeom prst="rect">
            <a:avLst/>
          </a:prstGeom>
          <a:noFill/>
        </p:spPr>
        <p:txBody>
          <a:bodyPr wrap="square" rtlCol="0">
            <a:spAutoFit/>
          </a:bodyPr>
          <a:lstStyle/>
          <a:p>
            <a:pPr>
              <a:lnSpc>
                <a:spcPct val="80000"/>
              </a:lnSpc>
            </a:pPr>
            <a:r>
              <a:rPr lang="fr-FR" sz="1600" u="sng" dirty="0" smtClean="0">
                <a:latin typeface="Fineliner Script" pitchFamily="50" charset="0"/>
              </a:rPr>
              <a:t>3. Souligne le GNS et remplace-le par un pronom personnel. </a:t>
            </a:r>
          </a:p>
          <a:p>
            <a:pPr algn="ctr">
              <a:lnSpc>
                <a:spcPct val="80000"/>
              </a:lnSpc>
              <a:tabLst>
                <a:tab pos="1885950" algn="l"/>
              </a:tabLst>
            </a:pPr>
            <a:r>
              <a:rPr lang="fr-FR" sz="1400" u="sng" dirty="0" smtClean="0">
                <a:latin typeface="MamaeQueNosFaz" panose="020B0603050302020204" pitchFamily="34" charset="0"/>
              </a:rPr>
              <a:t>Les vacances </a:t>
            </a:r>
            <a:r>
              <a:rPr lang="fr-FR" sz="1400" dirty="0" smtClean="0">
                <a:latin typeface="MamaeQueNosFaz" panose="020B0603050302020204" pitchFamily="34" charset="0"/>
              </a:rPr>
              <a:t>arrivent </a:t>
            </a:r>
            <a:r>
              <a:rPr lang="fr-FR" sz="1400" dirty="0" smtClean="0">
                <a:latin typeface="MamaeQueNosFaz" panose="020B0603050302020204" pitchFamily="34" charset="0"/>
                <a:sym typeface="Wingdings" panose="05000000000000000000" pitchFamily="2" charset="2"/>
              </a:rPr>
              <a:t> </a:t>
            </a:r>
            <a:r>
              <a:rPr lang="fr-FR" sz="1400" u="sng" dirty="0" smtClean="0">
                <a:latin typeface="MamaeQueNosFaz" panose="020B0603050302020204" pitchFamily="34" charset="0"/>
                <a:sym typeface="Wingdings" panose="05000000000000000000" pitchFamily="2" charset="2"/>
              </a:rPr>
              <a:t>elles</a:t>
            </a:r>
            <a:r>
              <a:rPr lang="fr-FR" sz="1400" dirty="0" smtClean="0">
                <a:latin typeface="MamaeQueNosFaz" panose="020B0603050302020204" pitchFamily="34" charset="0"/>
                <a:sym typeface="Wingdings" panose="05000000000000000000" pitchFamily="2" charset="2"/>
              </a:rPr>
              <a:t> arrivent</a:t>
            </a:r>
            <a:endParaRPr lang="fr-FR" sz="1400" dirty="0">
              <a:latin typeface="MamaeQueNosFaz" panose="020B0603050302020204" pitchFamily="34" charset="0"/>
            </a:endParaRPr>
          </a:p>
          <a:p>
            <a:pPr>
              <a:lnSpc>
                <a:spcPct val="130000"/>
              </a:lnSpc>
              <a:tabLst>
                <a:tab pos="1885950" algn="l"/>
              </a:tabLst>
            </a:pPr>
            <a:r>
              <a:rPr lang="fr-FR" sz="1000" dirty="0" smtClean="0">
                <a:latin typeface="Short Stack" panose="02010500040000000007" pitchFamily="2" charset="0"/>
              </a:rPr>
              <a:t>Le soleil brille :  ________________________</a:t>
            </a:r>
          </a:p>
          <a:p>
            <a:pPr>
              <a:lnSpc>
                <a:spcPct val="130000"/>
              </a:lnSpc>
              <a:tabLst>
                <a:tab pos="1885950" algn="l"/>
              </a:tabLst>
            </a:pPr>
            <a:r>
              <a:rPr lang="fr-FR" sz="1000" dirty="0" smtClean="0">
                <a:latin typeface="Short Stack" panose="02010500040000000007" pitchFamily="2" charset="0"/>
              </a:rPr>
              <a:t>Les bateaux rentrent au port :  __________</a:t>
            </a:r>
          </a:p>
          <a:p>
            <a:pPr>
              <a:lnSpc>
                <a:spcPct val="130000"/>
              </a:lnSpc>
              <a:tabLst>
                <a:tab pos="1885950" algn="l"/>
              </a:tabLst>
            </a:pPr>
            <a:r>
              <a:rPr lang="fr-FR" sz="1000" dirty="0" smtClean="0">
                <a:latin typeface="Short Stack" panose="02010500040000000007" pitchFamily="2" charset="0"/>
              </a:rPr>
              <a:t>______________________________________</a:t>
            </a:r>
          </a:p>
          <a:p>
            <a:pPr>
              <a:lnSpc>
                <a:spcPct val="130000"/>
              </a:lnSpc>
              <a:tabLst>
                <a:tab pos="1885950" algn="l"/>
              </a:tabLst>
            </a:pPr>
            <a:r>
              <a:rPr lang="fr-FR" sz="1000" dirty="0" smtClean="0">
                <a:latin typeface="Short Stack" panose="02010500040000000007" pitchFamily="2" charset="0"/>
              </a:rPr>
              <a:t>Maman et Manon vont au marché : _______</a:t>
            </a:r>
          </a:p>
          <a:p>
            <a:pPr>
              <a:lnSpc>
                <a:spcPct val="130000"/>
              </a:lnSpc>
              <a:tabLst>
                <a:tab pos="1885950" algn="l"/>
              </a:tabLst>
            </a:pPr>
            <a:r>
              <a:rPr lang="fr-FR" sz="1000" dirty="0" smtClean="0">
                <a:latin typeface="Short Stack" panose="02010500040000000007" pitchFamily="2" charset="0"/>
              </a:rPr>
              <a:t>______________________________________</a:t>
            </a:r>
          </a:p>
        </p:txBody>
      </p:sp>
      <p:sp>
        <p:nvSpPr>
          <p:cNvPr id="52" name="ZoneTexte 51"/>
          <p:cNvSpPr txBox="1"/>
          <p:nvPr/>
        </p:nvSpPr>
        <p:spPr>
          <a:xfrm>
            <a:off x="3600610" y="9600167"/>
            <a:ext cx="3363205" cy="889474"/>
          </a:xfrm>
          <a:prstGeom prst="rect">
            <a:avLst/>
          </a:prstGeom>
          <a:noFill/>
        </p:spPr>
        <p:txBody>
          <a:bodyPr wrap="square" rtlCol="0">
            <a:spAutoFit/>
          </a:bodyPr>
          <a:lstStyle/>
          <a:p>
            <a:pPr>
              <a:lnSpc>
                <a:spcPct val="80000"/>
              </a:lnSpc>
            </a:pPr>
            <a:r>
              <a:rPr lang="fr-FR" sz="1600" u="sng" dirty="0" smtClean="0">
                <a:latin typeface="Fineliner Script" pitchFamily="50" charset="0"/>
              </a:rPr>
              <a:t>2. Invente un sujet</a:t>
            </a:r>
            <a:endParaRPr lang="fr-FR" sz="1600" dirty="0" smtClean="0">
              <a:latin typeface="Fineliner Script" pitchFamily="50" charset="0"/>
            </a:endParaRPr>
          </a:p>
          <a:p>
            <a:pPr>
              <a:lnSpc>
                <a:spcPct val="130000"/>
              </a:lnSpc>
            </a:pPr>
            <a:r>
              <a:rPr lang="fr-FR" sz="1000" dirty="0" smtClean="0">
                <a:latin typeface="Short Stack" panose="02010500040000000007" pitchFamily="2" charset="0"/>
              </a:rPr>
              <a:t>____ fait sauter les crêpes dans la poêle. </a:t>
            </a:r>
          </a:p>
          <a:p>
            <a:pPr>
              <a:lnSpc>
                <a:spcPct val="130000"/>
              </a:lnSpc>
            </a:pPr>
            <a:r>
              <a:rPr lang="fr-FR" sz="1000" dirty="0" smtClean="0">
                <a:latin typeface="Short Stack" panose="02010500040000000007" pitchFamily="2" charset="0"/>
              </a:rPr>
              <a:t>____ les mangeons avec de la confiture.</a:t>
            </a:r>
          </a:p>
          <a:p>
            <a:pPr>
              <a:lnSpc>
                <a:spcPct val="130000"/>
              </a:lnSpc>
            </a:pPr>
            <a:r>
              <a:rPr lang="fr-FR" sz="1000" dirty="0" smtClean="0">
                <a:latin typeface="Short Stack" panose="02010500040000000007" pitchFamily="2" charset="0"/>
              </a:rPr>
              <a:t>____ a mal au ventre d’en avoir trop </a:t>
            </a:r>
            <a:r>
              <a:rPr lang="fr-FR" sz="1000" spc="-100" dirty="0" smtClean="0">
                <a:latin typeface="Short Stack" panose="02010500040000000007" pitchFamily="2" charset="0"/>
              </a:rPr>
              <a:t>mangé.</a:t>
            </a:r>
          </a:p>
        </p:txBody>
      </p:sp>
      <p:pic>
        <p:nvPicPr>
          <p:cNvPr id="34" name="Imag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910361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52239" y="3719436"/>
            <a:ext cx="6696744" cy="3067424"/>
          </a:xfrm>
          <a:prstGeom prst="round2SameRect">
            <a:avLst>
              <a:gd name="adj1" fmla="val 5323"/>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3719439"/>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332360" y="3662336"/>
            <a:ext cx="4752528" cy="584775"/>
          </a:xfrm>
          <a:prstGeom prst="rect">
            <a:avLst/>
          </a:prstGeom>
          <a:noFill/>
        </p:spPr>
        <p:txBody>
          <a:bodyPr wrap="square" rtlCol="0">
            <a:spAutoFit/>
          </a:bodyPr>
          <a:lstStyle/>
          <a:p>
            <a:pPr algn="ctr"/>
            <a:r>
              <a:rPr lang="fr-FR" sz="3200" dirty="0" smtClean="0">
                <a:latin typeface="Fineliner Script" pitchFamily="50" charset="0"/>
              </a:rPr>
              <a:t>La forme des phrases</a:t>
            </a:r>
            <a:endParaRPr lang="fr-FR" sz="3200" dirty="0">
              <a:latin typeface="Fineliner Script" pitchFamily="50" charset="0"/>
            </a:endParaRPr>
          </a:p>
        </p:txBody>
      </p:sp>
      <p:sp>
        <p:nvSpPr>
          <p:cNvPr id="25" name="Larme 24"/>
          <p:cNvSpPr/>
          <p:nvPr/>
        </p:nvSpPr>
        <p:spPr>
          <a:xfrm>
            <a:off x="6300911" y="3762524"/>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300911" y="3762524"/>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G5</a:t>
            </a:r>
            <a:endParaRPr lang="fr-FR" sz="2800" b="1" dirty="0">
              <a:solidFill>
                <a:schemeClr val="bg1"/>
              </a:solidFill>
              <a:latin typeface="Fineliner Script" pitchFamily="50" charset="0"/>
            </a:endParaRPr>
          </a:p>
        </p:txBody>
      </p:sp>
      <p:sp>
        <p:nvSpPr>
          <p:cNvPr id="33" name="Arrondir un rectangle avec un coin du même côté 32"/>
          <p:cNvSpPr/>
          <p:nvPr/>
        </p:nvSpPr>
        <p:spPr>
          <a:xfrm flipV="1">
            <a:off x="252239" y="274934"/>
            <a:ext cx="6696744" cy="3127549"/>
          </a:xfrm>
          <a:prstGeom prst="round2SameRect">
            <a:avLst>
              <a:gd name="adj1" fmla="val 3908"/>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6"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274938"/>
            <a:ext cx="6696744" cy="679274"/>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ZoneTexte 37"/>
          <p:cNvSpPr txBox="1"/>
          <p:nvPr/>
        </p:nvSpPr>
        <p:spPr>
          <a:xfrm>
            <a:off x="1331962" y="363790"/>
            <a:ext cx="4968552" cy="470770"/>
          </a:xfrm>
          <a:prstGeom prst="rect">
            <a:avLst/>
          </a:prstGeom>
          <a:noFill/>
        </p:spPr>
        <p:txBody>
          <a:bodyPr wrap="square" rtlCol="0">
            <a:spAutoFit/>
          </a:bodyPr>
          <a:lstStyle/>
          <a:p>
            <a:pPr algn="ctr">
              <a:lnSpc>
                <a:spcPct val="70000"/>
              </a:lnSpc>
            </a:pPr>
            <a:r>
              <a:rPr lang="fr-FR" sz="3200" dirty="0" smtClean="0">
                <a:latin typeface="Fineliner Script" pitchFamily="50" charset="0"/>
              </a:rPr>
              <a:t>Les types de phrases</a:t>
            </a:r>
            <a:endParaRPr lang="fr-FR" sz="3200" dirty="0">
              <a:latin typeface="Fineliner Script" pitchFamily="50" charset="0"/>
            </a:endParaRPr>
          </a:p>
        </p:txBody>
      </p:sp>
      <p:sp>
        <p:nvSpPr>
          <p:cNvPr id="41" name="Larme 40"/>
          <p:cNvSpPr/>
          <p:nvPr/>
        </p:nvSpPr>
        <p:spPr>
          <a:xfrm>
            <a:off x="6300911" y="356167"/>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6300911" y="356167"/>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G4</a:t>
            </a:r>
            <a:endParaRPr lang="fr-FR" sz="2800" b="1" dirty="0">
              <a:solidFill>
                <a:schemeClr val="bg1"/>
              </a:solidFill>
              <a:latin typeface="Fineliner Script" pitchFamily="50" charset="0"/>
            </a:endParaRPr>
          </a:p>
        </p:txBody>
      </p:sp>
      <p:sp>
        <p:nvSpPr>
          <p:cNvPr id="44" name="ZoneTexte 43"/>
          <p:cNvSpPr txBox="1"/>
          <p:nvPr/>
        </p:nvSpPr>
        <p:spPr>
          <a:xfrm>
            <a:off x="291294" y="3766980"/>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45" name="ZoneTexte 44"/>
          <p:cNvSpPr txBox="1"/>
          <p:nvPr/>
        </p:nvSpPr>
        <p:spPr>
          <a:xfrm>
            <a:off x="252240" y="330065"/>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20" name="Arrondir un rectangle avec un coin du même côté 19"/>
          <p:cNvSpPr/>
          <p:nvPr/>
        </p:nvSpPr>
        <p:spPr>
          <a:xfrm flipV="1">
            <a:off x="242764" y="7103812"/>
            <a:ext cx="6696744" cy="3355456"/>
          </a:xfrm>
          <a:prstGeom prst="round2SameRect">
            <a:avLst>
              <a:gd name="adj1" fmla="val 7879"/>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42764" y="7103815"/>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ZoneTexte 27"/>
          <p:cNvSpPr txBox="1"/>
          <p:nvPr/>
        </p:nvSpPr>
        <p:spPr>
          <a:xfrm>
            <a:off x="1538908" y="7108101"/>
            <a:ext cx="4752528" cy="584775"/>
          </a:xfrm>
          <a:prstGeom prst="rect">
            <a:avLst/>
          </a:prstGeom>
          <a:noFill/>
        </p:spPr>
        <p:txBody>
          <a:bodyPr wrap="square" rtlCol="0">
            <a:spAutoFit/>
          </a:bodyPr>
          <a:lstStyle/>
          <a:p>
            <a:pPr algn="ctr"/>
            <a:r>
              <a:rPr lang="fr-FR" sz="3200" dirty="0" smtClean="0">
                <a:latin typeface="Fineliner Script" pitchFamily="50" charset="0"/>
              </a:rPr>
              <a:t>Noms communs et noms propres</a:t>
            </a:r>
            <a:endParaRPr lang="fr-FR" sz="3200" dirty="0">
              <a:latin typeface="Fineliner Script" pitchFamily="50" charset="0"/>
            </a:endParaRPr>
          </a:p>
        </p:txBody>
      </p:sp>
      <p:sp>
        <p:nvSpPr>
          <p:cNvPr id="32" name="Larme 31"/>
          <p:cNvSpPr/>
          <p:nvPr/>
        </p:nvSpPr>
        <p:spPr>
          <a:xfrm>
            <a:off x="6291436" y="7185044"/>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6291436" y="7185044"/>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G6</a:t>
            </a:r>
            <a:endParaRPr lang="fr-FR" sz="2800" b="1" dirty="0">
              <a:solidFill>
                <a:schemeClr val="bg1"/>
              </a:solidFill>
              <a:latin typeface="Fineliner Script" pitchFamily="50" charset="0"/>
            </a:endParaRPr>
          </a:p>
        </p:txBody>
      </p:sp>
      <p:sp>
        <p:nvSpPr>
          <p:cNvPr id="35" name="ZoneTexte 34"/>
          <p:cNvSpPr txBox="1"/>
          <p:nvPr/>
        </p:nvSpPr>
        <p:spPr>
          <a:xfrm>
            <a:off x="307926" y="7206588"/>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22" name="ZoneTexte 21"/>
          <p:cNvSpPr txBox="1"/>
          <p:nvPr/>
        </p:nvSpPr>
        <p:spPr>
          <a:xfrm>
            <a:off x="237754" y="991374"/>
            <a:ext cx="3470870" cy="2416046"/>
          </a:xfrm>
          <a:prstGeom prst="rect">
            <a:avLst/>
          </a:prstGeom>
          <a:noFill/>
        </p:spPr>
        <p:txBody>
          <a:bodyPr wrap="square" rtlCol="0">
            <a:spAutoFit/>
          </a:bodyPr>
          <a:lstStyle/>
          <a:p>
            <a:pPr>
              <a:spcAft>
                <a:spcPts val="600"/>
              </a:spcAft>
            </a:pPr>
            <a:r>
              <a:rPr lang="fr-FR" sz="1200" dirty="0" smtClean="0">
                <a:latin typeface="Mrs Chocolat" pitchFamily="2" charset="0"/>
              </a:rPr>
              <a:t>1. Indique le type de chaque phrase</a:t>
            </a:r>
          </a:p>
          <a:p>
            <a:r>
              <a:rPr lang="fr-FR" sz="1000" dirty="0" smtClean="0">
                <a:latin typeface="Short Stack" panose="02010500040000000007" pitchFamily="2" charset="0"/>
              </a:rPr>
              <a:t>a) Le maire réfléchit et ne trouva rien à dire. </a:t>
            </a:r>
          </a:p>
          <a:p>
            <a:r>
              <a:rPr lang="fr-FR" sz="1000" dirty="0" smtClean="0">
                <a:latin typeface="Short Stack" panose="02010500040000000007" pitchFamily="2" charset="0"/>
              </a:rPr>
              <a:t>b) Qu’on cherche une solution ! 	</a:t>
            </a:r>
          </a:p>
          <a:p>
            <a:r>
              <a:rPr lang="fr-FR" sz="1000" dirty="0" smtClean="0">
                <a:latin typeface="Short Stack" panose="02010500040000000007" pitchFamily="2" charset="0"/>
              </a:rPr>
              <a:t>c) Où voulez faire exactement ?</a:t>
            </a:r>
          </a:p>
          <a:p>
            <a:r>
              <a:rPr lang="fr-FR" sz="1000" dirty="0" smtClean="0">
                <a:latin typeface="Short Stack" panose="02010500040000000007" pitchFamily="2" charset="0"/>
              </a:rPr>
              <a:t>d) Je ne sais pas.</a:t>
            </a:r>
          </a:p>
          <a:p>
            <a:r>
              <a:rPr lang="fr-FR" sz="1000" dirty="0" smtClean="0">
                <a:latin typeface="Short Stack" panose="02010500040000000007" pitchFamily="2" charset="0"/>
              </a:rPr>
              <a:t>e) Sortez et mettez-vous au travail.</a:t>
            </a:r>
          </a:p>
          <a:p>
            <a:endParaRPr lang="fr-FR" sz="1000" dirty="0">
              <a:latin typeface="Short Stack" panose="02010500040000000007" pitchFamily="2" charset="0"/>
            </a:endParaRPr>
          </a:p>
          <a:p>
            <a:pPr>
              <a:spcAft>
                <a:spcPts val="600"/>
              </a:spcAft>
            </a:pPr>
            <a:r>
              <a:rPr lang="fr-FR" sz="1200" dirty="0" smtClean="0">
                <a:latin typeface="Mrs Chocolat" pitchFamily="2" charset="0"/>
              </a:rPr>
              <a:t>2. Complète les phrases par le point qui convient.</a:t>
            </a:r>
          </a:p>
          <a:p>
            <a:pPr>
              <a:lnSpc>
                <a:spcPct val="150000"/>
              </a:lnSpc>
            </a:pPr>
            <a:r>
              <a:rPr lang="fr-FR" sz="1000" dirty="0" smtClean="0">
                <a:latin typeface="Short Stack" panose="02010500040000000007" pitchFamily="2" charset="0"/>
              </a:rPr>
              <a:t>Quel beau cheval ___ * Où vas-tu </a:t>
            </a:r>
            <a:r>
              <a:rPr lang="fr-FR" sz="1000" dirty="0">
                <a:latin typeface="Short Stack" panose="02010500040000000007" pitchFamily="2" charset="0"/>
              </a:rPr>
              <a:t>donc </a:t>
            </a:r>
            <a:r>
              <a:rPr lang="fr-FR" sz="1000" dirty="0" smtClean="0">
                <a:latin typeface="Short Stack" panose="02010500040000000007" pitchFamily="2" charset="0"/>
              </a:rPr>
              <a:t>aussi vite ___  * Viens </a:t>
            </a:r>
            <a:r>
              <a:rPr lang="fr-FR" sz="1000" dirty="0">
                <a:latin typeface="Short Stack" panose="02010500040000000007" pitchFamily="2" charset="0"/>
              </a:rPr>
              <a:t>avec nous </a:t>
            </a:r>
            <a:r>
              <a:rPr lang="fr-FR" sz="1000" dirty="0" smtClean="0">
                <a:latin typeface="Short Stack" panose="02010500040000000007" pitchFamily="2" charset="0"/>
              </a:rPr>
              <a:t>___  * Ces gens là </a:t>
            </a:r>
            <a:r>
              <a:rPr lang="fr-FR" sz="1000" dirty="0">
                <a:latin typeface="Short Stack" panose="02010500040000000007" pitchFamily="2" charset="0"/>
              </a:rPr>
              <a:t>sont étranges ___</a:t>
            </a:r>
            <a:endParaRPr lang="fr-FR" sz="1000" dirty="0" smtClean="0">
              <a:latin typeface="Short Stack" panose="02010500040000000007" pitchFamily="2" charset="0"/>
            </a:endParaRPr>
          </a:p>
        </p:txBody>
      </p:sp>
      <p:sp>
        <p:nvSpPr>
          <p:cNvPr id="23" name="ZoneTexte 22"/>
          <p:cNvSpPr txBox="1"/>
          <p:nvPr/>
        </p:nvSpPr>
        <p:spPr>
          <a:xfrm>
            <a:off x="3738687" y="1001827"/>
            <a:ext cx="3210296" cy="2400657"/>
          </a:xfrm>
          <a:prstGeom prst="rect">
            <a:avLst/>
          </a:prstGeom>
          <a:noFill/>
        </p:spPr>
        <p:txBody>
          <a:bodyPr wrap="square" rtlCol="0">
            <a:spAutoFit/>
          </a:bodyPr>
          <a:lstStyle/>
          <a:p>
            <a:pPr>
              <a:spcAft>
                <a:spcPts val="600"/>
              </a:spcAft>
            </a:pPr>
            <a:r>
              <a:rPr lang="fr-FR" sz="1200" dirty="0" smtClean="0">
                <a:latin typeface="Mrs Chocolat" pitchFamily="2" charset="0"/>
              </a:rPr>
              <a:t>3. Transforme ces phrases comme indiqué.</a:t>
            </a:r>
          </a:p>
          <a:p>
            <a:r>
              <a:rPr lang="fr-FR" sz="1000" dirty="0" smtClean="0">
                <a:latin typeface="Short Stack" panose="02010500040000000007" pitchFamily="2" charset="0"/>
              </a:rPr>
              <a:t>a)  Tu as aimé ton dessert. </a:t>
            </a:r>
          </a:p>
          <a:p>
            <a:pPr>
              <a:tabLst>
                <a:tab pos="1524000" algn="l"/>
              </a:tabLst>
            </a:pPr>
            <a:r>
              <a:rPr lang="fr-FR" sz="1000" dirty="0">
                <a:latin typeface="Short Stack" panose="02010500040000000007" pitchFamily="2" charset="0"/>
              </a:rPr>
              <a:t>	</a:t>
            </a:r>
            <a:r>
              <a:rPr lang="fr-FR" sz="1000" dirty="0" smtClean="0">
                <a:latin typeface="Short Stack" panose="02010500040000000007" pitchFamily="2" charset="0"/>
              </a:rPr>
              <a:t>(</a:t>
            </a:r>
            <a:r>
              <a:rPr lang="fr-FR" sz="1000" dirty="0" smtClean="0">
                <a:latin typeface="Short Stack" panose="02010500040000000007" pitchFamily="2" charset="0"/>
                <a:sym typeface="Wingdings" panose="05000000000000000000" pitchFamily="2" charset="2"/>
              </a:rPr>
              <a:t> interrogative)</a:t>
            </a:r>
          </a:p>
          <a:p>
            <a:pPr>
              <a:tabLst>
                <a:tab pos="1524000" algn="l"/>
              </a:tabLst>
            </a:pPr>
            <a:endParaRPr lang="fr-FR" sz="700" dirty="0" smtClean="0">
              <a:latin typeface="Short Stack" panose="02010500040000000007" pitchFamily="2" charset="0"/>
              <a:sym typeface="Wingdings" panose="05000000000000000000" pitchFamily="2" charset="2"/>
            </a:endParaRPr>
          </a:p>
          <a:p>
            <a:r>
              <a:rPr lang="fr-FR" sz="1000" dirty="0" smtClean="0">
                <a:latin typeface="Short Stack" panose="02010500040000000007" pitchFamily="2" charset="0"/>
                <a:sym typeface="Wingdings" panose="05000000000000000000" pitchFamily="2" charset="2"/>
              </a:rPr>
              <a:t>b)  Manon part en vacances. </a:t>
            </a:r>
          </a:p>
          <a:p>
            <a:pPr>
              <a:tabLst>
                <a:tab pos="1524000" algn="l"/>
              </a:tabLst>
            </a:pPr>
            <a:r>
              <a:rPr lang="fr-FR" sz="1000" dirty="0">
                <a:latin typeface="Short Stack" panose="02010500040000000007" pitchFamily="2" charset="0"/>
                <a:sym typeface="Wingdings" panose="05000000000000000000" pitchFamily="2" charset="2"/>
              </a:rPr>
              <a:t>	</a:t>
            </a:r>
            <a:r>
              <a:rPr lang="fr-FR" sz="1000" dirty="0" smtClean="0">
                <a:latin typeface="Short Stack" panose="02010500040000000007" pitchFamily="2" charset="0"/>
                <a:sym typeface="Wingdings" panose="05000000000000000000" pitchFamily="2" charset="2"/>
              </a:rPr>
              <a:t>( interrogative)</a:t>
            </a:r>
          </a:p>
          <a:p>
            <a:pPr>
              <a:tabLst>
                <a:tab pos="1524000" algn="l"/>
              </a:tabLst>
            </a:pPr>
            <a:endParaRPr lang="fr-FR" sz="700" dirty="0" smtClean="0">
              <a:latin typeface="Short Stack" panose="02010500040000000007" pitchFamily="2" charset="0"/>
              <a:sym typeface="Wingdings" panose="05000000000000000000" pitchFamily="2" charset="2"/>
            </a:endParaRPr>
          </a:p>
          <a:p>
            <a:r>
              <a:rPr lang="fr-FR" sz="1000" dirty="0" smtClean="0">
                <a:latin typeface="Short Stack" panose="02010500040000000007" pitchFamily="2" charset="0"/>
              </a:rPr>
              <a:t>c)  Le temps est magnifique. </a:t>
            </a:r>
          </a:p>
          <a:p>
            <a:pPr>
              <a:tabLst>
                <a:tab pos="1524000" algn="l"/>
              </a:tabLst>
            </a:pPr>
            <a:r>
              <a:rPr lang="fr-FR" sz="1000" dirty="0">
                <a:latin typeface="Short Stack" panose="02010500040000000007" pitchFamily="2" charset="0"/>
              </a:rPr>
              <a:t>	</a:t>
            </a:r>
            <a:r>
              <a:rPr lang="fr-FR" sz="1000" dirty="0" smtClean="0">
                <a:latin typeface="Short Stack" panose="02010500040000000007" pitchFamily="2" charset="0"/>
              </a:rPr>
              <a:t>(</a:t>
            </a:r>
            <a:r>
              <a:rPr lang="fr-FR" sz="1000" dirty="0" smtClean="0">
                <a:latin typeface="Short Stack" panose="02010500040000000007" pitchFamily="2" charset="0"/>
                <a:sym typeface="Wingdings" panose="05000000000000000000" pitchFamily="2" charset="2"/>
              </a:rPr>
              <a:t> exclamative)</a:t>
            </a:r>
          </a:p>
          <a:p>
            <a:pPr>
              <a:tabLst>
                <a:tab pos="1524000" algn="l"/>
              </a:tabLst>
            </a:pPr>
            <a:endParaRPr lang="fr-FR" sz="700" dirty="0" smtClean="0">
              <a:latin typeface="Short Stack" panose="02010500040000000007" pitchFamily="2" charset="0"/>
              <a:sym typeface="Wingdings" panose="05000000000000000000" pitchFamily="2" charset="2"/>
            </a:endParaRPr>
          </a:p>
          <a:p>
            <a:r>
              <a:rPr lang="fr-FR" sz="1000" dirty="0" smtClean="0">
                <a:latin typeface="Short Stack" panose="02010500040000000007" pitchFamily="2" charset="0"/>
                <a:sym typeface="Wingdings" panose="05000000000000000000" pitchFamily="2" charset="2"/>
              </a:rPr>
              <a:t>d)  Tu termines ton exercice. </a:t>
            </a:r>
          </a:p>
          <a:p>
            <a:pPr>
              <a:tabLst>
                <a:tab pos="1524000" algn="l"/>
              </a:tabLst>
            </a:pPr>
            <a:r>
              <a:rPr lang="fr-FR" sz="1000" dirty="0">
                <a:latin typeface="Short Stack" panose="02010500040000000007" pitchFamily="2" charset="0"/>
                <a:sym typeface="Wingdings" panose="05000000000000000000" pitchFamily="2" charset="2"/>
              </a:rPr>
              <a:t>	</a:t>
            </a:r>
            <a:r>
              <a:rPr lang="fr-FR" sz="1000" dirty="0" smtClean="0">
                <a:latin typeface="Short Stack" panose="02010500040000000007" pitchFamily="2" charset="0"/>
                <a:sym typeface="Wingdings" panose="05000000000000000000" pitchFamily="2" charset="2"/>
              </a:rPr>
              <a:t>( impérative)</a:t>
            </a:r>
          </a:p>
          <a:p>
            <a:pPr>
              <a:tabLst>
                <a:tab pos="1524000" algn="l"/>
              </a:tabLst>
            </a:pPr>
            <a:endParaRPr lang="fr-FR" sz="700" dirty="0">
              <a:latin typeface="Short Stack" panose="02010500040000000007" pitchFamily="2" charset="0"/>
              <a:sym typeface="Wingdings" panose="05000000000000000000" pitchFamily="2" charset="2"/>
            </a:endParaRPr>
          </a:p>
          <a:p>
            <a:pPr marL="228600" indent="-228600">
              <a:buAutoNum type="alphaLcParenR" startAt="5"/>
              <a:tabLst>
                <a:tab pos="1524000" algn="l"/>
              </a:tabLst>
            </a:pPr>
            <a:r>
              <a:rPr lang="fr-FR" sz="1000" dirty="0" smtClean="0">
                <a:latin typeface="Short Stack" panose="02010500040000000007" pitchFamily="2" charset="0"/>
                <a:sym typeface="Wingdings" panose="05000000000000000000" pitchFamily="2" charset="2"/>
              </a:rPr>
              <a:t>Aimez-vous les bananes ?</a:t>
            </a:r>
          </a:p>
          <a:p>
            <a:pPr>
              <a:tabLst>
                <a:tab pos="1524000" algn="l"/>
              </a:tabLst>
            </a:pPr>
            <a:r>
              <a:rPr lang="fr-FR" sz="1000" dirty="0">
                <a:latin typeface="Short Stack" panose="02010500040000000007" pitchFamily="2" charset="0"/>
                <a:sym typeface="Wingdings" panose="05000000000000000000" pitchFamily="2" charset="2"/>
              </a:rPr>
              <a:t>	</a:t>
            </a:r>
            <a:r>
              <a:rPr lang="fr-FR" sz="1000" dirty="0" smtClean="0">
                <a:latin typeface="Short Stack" panose="02010500040000000007" pitchFamily="2" charset="0"/>
                <a:sym typeface="Wingdings" panose="05000000000000000000" pitchFamily="2" charset="2"/>
              </a:rPr>
              <a:t>( déclarative)</a:t>
            </a:r>
            <a:endParaRPr lang="fr-FR" sz="1000" dirty="0" smtClean="0">
              <a:latin typeface="Short Stack" panose="02010500040000000007" pitchFamily="2" charset="0"/>
            </a:endParaRPr>
          </a:p>
        </p:txBody>
      </p:sp>
      <p:cxnSp>
        <p:nvCxnSpPr>
          <p:cNvPr id="3" name="Connecteur droit 2"/>
          <p:cNvCxnSpPr/>
          <p:nvPr/>
        </p:nvCxnSpPr>
        <p:spPr>
          <a:xfrm>
            <a:off x="3708624" y="1001827"/>
            <a:ext cx="0" cy="225664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252239" y="4338588"/>
            <a:ext cx="3470870" cy="2492990"/>
          </a:xfrm>
          <a:prstGeom prst="rect">
            <a:avLst/>
          </a:prstGeom>
          <a:noFill/>
        </p:spPr>
        <p:txBody>
          <a:bodyPr wrap="square" rtlCol="0">
            <a:spAutoFit/>
          </a:bodyPr>
          <a:lstStyle/>
          <a:p>
            <a:pPr>
              <a:spcAft>
                <a:spcPts val="600"/>
              </a:spcAft>
            </a:pPr>
            <a:r>
              <a:rPr lang="fr-FR" sz="1200" dirty="0" smtClean="0">
                <a:latin typeface="Mrs Chocolat" pitchFamily="2" charset="0"/>
              </a:rPr>
              <a:t>1. Indique la forme de chaque phrase</a:t>
            </a:r>
          </a:p>
          <a:p>
            <a:r>
              <a:rPr lang="fr-FR" sz="1000" dirty="0" smtClean="0">
                <a:latin typeface="Short Stack" panose="02010500040000000007" pitchFamily="2" charset="0"/>
              </a:rPr>
              <a:t>a) Le corps humain est formé de nombreux appareils.</a:t>
            </a:r>
          </a:p>
          <a:p>
            <a:r>
              <a:rPr lang="fr-FR" sz="1000" dirty="0" smtClean="0">
                <a:latin typeface="Short Stack" panose="02010500040000000007" pitchFamily="2" charset="0"/>
              </a:rPr>
              <a:t>b) Chacun est formé d’organes.	</a:t>
            </a:r>
          </a:p>
          <a:p>
            <a:r>
              <a:rPr lang="fr-FR" sz="1000" dirty="0" smtClean="0">
                <a:latin typeface="Short Stack" panose="02010500040000000007" pitchFamily="2" charset="0"/>
              </a:rPr>
              <a:t>c) Ils ne fonctionnent pas toujours bien.</a:t>
            </a:r>
          </a:p>
          <a:p>
            <a:r>
              <a:rPr lang="fr-FR" sz="1000" dirty="0" smtClean="0">
                <a:latin typeface="Short Stack" panose="02010500040000000007" pitchFamily="2" charset="0"/>
              </a:rPr>
              <a:t>d) Il ne faut pas manger n’importe comment, ni fumer.</a:t>
            </a:r>
          </a:p>
          <a:p>
            <a:r>
              <a:rPr lang="fr-FR" sz="1000" dirty="0" smtClean="0">
                <a:latin typeface="Short Stack" panose="02010500040000000007" pitchFamily="2" charset="0"/>
              </a:rPr>
              <a:t>e) Il faut prendre soin de sa santé.</a:t>
            </a:r>
          </a:p>
          <a:p>
            <a:endParaRPr lang="fr-FR" sz="1000" dirty="0">
              <a:latin typeface="Short Stack" panose="02010500040000000007" pitchFamily="2" charset="0"/>
            </a:endParaRPr>
          </a:p>
          <a:p>
            <a:pPr>
              <a:spcAft>
                <a:spcPts val="300"/>
              </a:spcAft>
            </a:pPr>
            <a:r>
              <a:rPr lang="fr-FR" sz="1200" dirty="0" smtClean="0">
                <a:latin typeface="Mrs Chocolat" pitchFamily="2" charset="0"/>
              </a:rPr>
              <a:t>2. Dans ces phrases négatives, entoure la négation (2 mots)</a:t>
            </a:r>
          </a:p>
          <a:p>
            <a:pPr>
              <a:lnSpc>
                <a:spcPct val="150000"/>
              </a:lnSpc>
            </a:pPr>
            <a:r>
              <a:rPr lang="fr-FR" sz="1000" dirty="0" smtClean="0">
                <a:latin typeface="Short Stack" panose="02010500040000000007" pitchFamily="2" charset="0"/>
              </a:rPr>
              <a:t>Il ne fait pas chaud dehors. Je ne peux plus me mettre en jupe. Je n’aime pas l’hiver !</a:t>
            </a:r>
          </a:p>
        </p:txBody>
      </p:sp>
      <p:sp>
        <p:nvSpPr>
          <p:cNvPr id="29" name="ZoneTexte 28"/>
          <p:cNvSpPr txBox="1"/>
          <p:nvPr/>
        </p:nvSpPr>
        <p:spPr>
          <a:xfrm>
            <a:off x="3861692" y="4323888"/>
            <a:ext cx="3087291" cy="2500685"/>
          </a:xfrm>
          <a:prstGeom prst="rect">
            <a:avLst/>
          </a:prstGeom>
          <a:noFill/>
        </p:spPr>
        <p:txBody>
          <a:bodyPr wrap="square" rtlCol="0">
            <a:spAutoFit/>
          </a:bodyPr>
          <a:lstStyle/>
          <a:p>
            <a:pPr>
              <a:spcAft>
                <a:spcPts val="600"/>
              </a:spcAft>
            </a:pPr>
            <a:r>
              <a:rPr lang="fr-FR" sz="1000" dirty="0" smtClean="0">
                <a:latin typeface="Short Stack" panose="02010500040000000007" pitchFamily="2" charset="0"/>
              </a:rPr>
              <a:t>On n’a pas encore sorti les doudounes. </a:t>
            </a:r>
          </a:p>
          <a:p>
            <a:pPr>
              <a:spcAft>
                <a:spcPts val="600"/>
              </a:spcAft>
            </a:pPr>
            <a:r>
              <a:rPr lang="fr-FR" sz="1000" dirty="0" smtClean="0">
                <a:latin typeface="Short Stack" panose="02010500040000000007" pitchFamily="2" charset="0"/>
              </a:rPr>
              <a:t>De toute manière, tu n’as rien à te mettre. </a:t>
            </a:r>
          </a:p>
          <a:p>
            <a:pPr>
              <a:spcAft>
                <a:spcPts val="300"/>
              </a:spcAft>
            </a:pPr>
            <a:r>
              <a:rPr lang="fr-FR" sz="1200" dirty="0" smtClean="0">
                <a:latin typeface="Mrs Chocolat" pitchFamily="2" charset="0"/>
              </a:rPr>
              <a:t>3. Transforme ces phrases affirmatives en phrases négatives.</a:t>
            </a:r>
          </a:p>
          <a:p>
            <a:pPr>
              <a:lnSpc>
                <a:spcPct val="150000"/>
              </a:lnSpc>
            </a:pPr>
            <a:r>
              <a:rPr lang="fr-FR" sz="1000" dirty="0" smtClean="0">
                <a:latin typeface="Short Stack" panose="02010500040000000007" pitchFamily="2" charset="0"/>
              </a:rPr>
              <a:t>a) Manon a tout compris. </a:t>
            </a:r>
          </a:p>
          <a:p>
            <a:pPr>
              <a:lnSpc>
                <a:spcPct val="150000"/>
              </a:lnSpc>
            </a:pPr>
            <a:r>
              <a:rPr lang="fr-FR" sz="1000" dirty="0" smtClean="0">
                <a:latin typeface="Short Stack" panose="02010500040000000007" pitchFamily="2" charset="0"/>
              </a:rPr>
              <a:t>b) D’autres, posent des questions. </a:t>
            </a:r>
          </a:p>
          <a:p>
            <a:pPr>
              <a:lnSpc>
                <a:spcPct val="150000"/>
              </a:lnSpc>
            </a:pPr>
            <a:r>
              <a:rPr lang="fr-FR" sz="1000" dirty="0" smtClean="0">
                <a:latin typeface="Short Stack" panose="02010500040000000007" pitchFamily="2" charset="0"/>
              </a:rPr>
              <a:t>c) Cet élève bavarde toujours. </a:t>
            </a:r>
          </a:p>
          <a:p>
            <a:pPr>
              <a:lnSpc>
                <a:spcPct val="150000"/>
              </a:lnSpc>
            </a:pPr>
            <a:r>
              <a:rPr lang="fr-FR" sz="1000" dirty="0" smtClean="0">
                <a:latin typeface="Short Stack" panose="02010500040000000007" pitchFamily="2" charset="0"/>
              </a:rPr>
              <a:t>d) Toi, tu écoutes encore. </a:t>
            </a:r>
          </a:p>
          <a:p>
            <a:pPr>
              <a:lnSpc>
                <a:spcPct val="150000"/>
              </a:lnSpc>
            </a:pPr>
            <a:r>
              <a:rPr lang="fr-FR" sz="1000" dirty="0" smtClean="0">
                <a:latin typeface="Short Stack" panose="02010500040000000007" pitchFamily="2" charset="0"/>
              </a:rPr>
              <a:t>e) Il y a quelqu’un qui vient au tableau. </a:t>
            </a:r>
          </a:p>
          <a:p>
            <a:pPr>
              <a:lnSpc>
                <a:spcPct val="150000"/>
              </a:lnSpc>
            </a:pPr>
            <a:r>
              <a:rPr lang="fr-FR" sz="1000" dirty="0" smtClean="0">
                <a:latin typeface="Short Stack" panose="02010500040000000007" pitchFamily="2" charset="0"/>
              </a:rPr>
              <a:t>f) La maîtresse est contente.</a:t>
            </a:r>
          </a:p>
        </p:txBody>
      </p:sp>
      <p:cxnSp>
        <p:nvCxnSpPr>
          <p:cNvPr id="30" name="Connecteur droit 29"/>
          <p:cNvCxnSpPr/>
          <p:nvPr/>
        </p:nvCxnSpPr>
        <p:spPr>
          <a:xfrm>
            <a:off x="3770661" y="4445909"/>
            <a:ext cx="0" cy="225664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274762" y="7854623"/>
            <a:ext cx="3470870" cy="2485296"/>
          </a:xfrm>
          <a:prstGeom prst="rect">
            <a:avLst/>
          </a:prstGeom>
          <a:noFill/>
        </p:spPr>
        <p:txBody>
          <a:bodyPr wrap="square" rtlCol="0">
            <a:spAutoFit/>
          </a:bodyPr>
          <a:lstStyle/>
          <a:p>
            <a:pPr>
              <a:spcAft>
                <a:spcPts val="600"/>
              </a:spcAft>
            </a:pPr>
            <a:r>
              <a:rPr lang="fr-FR" sz="1200" dirty="0" smtClean="0">
                <a:latin typeface="Mrs Chocolat" pitchFamily="2" charset="0"/>
              </a:rPr>
              <a:t>1. Indique si les mots suivants sont des noms propres  (NP) ou des noms communs (NC).</a:t>
            </a:r>
          </a:p>
          <a:p>
            <a:pPr>
              <a:lnSpc>
                <a:spcPct val="150000"/>
              </a:lnSpc>
            </a:pPr>
            <a:r>
              <a:rPr lang="fr-FR" sz="1000" dirty="0" smtClean="0">
                <a:latin typeface="Short Stack" panose="02010500040000000007" pitchFamily="2" charset="0"/>
              </a:rPr>
              <a:t>maison _____	</a:t>
            </a:r>
            <a:r>
              <a:rPr lang="fr-FR" sz="1000" dirty="0">
                <a:latin typeface="Short Stack" panose="02010500040000000007" pitchFamily="2" charset="0"/>
              </a:rPr>
              <a:t>Manon </a:t>
            </a:r>
            <a:r>
              <a:rPr lang="fr-FR" sz="1000" dirty="0" smtClean="0">
                <a:latin typeface="Short Stack" panose="02010500040000000007" pitchFamily="2" charset="0"/>
              </a:rPr>
              <a:t>_____	école _____</a:t>
            </a:r>
          </a:p>
          <a:p>
            <a:pPr>
              <a:lnSpc>
                <a:spcPct val="150000"/>
              </a:lnSpc>
            </a:pPr>
            <a:r>
              <a:rPr lang="fr-FR" sz="1000" dirty="0" smtClean="0">
                <a:latin typeface="Short Stack" panose="02010500040000000007" pitchFamily="2" charset="0"/>
              </a:rPr>
              <a:t>copain _____	ville _____ 	France </a:t>
            </a:r>
            <a:r>
              <a:rPr lang="fr-FR" sz="1000" dirty="0">
                <a:latin typeface="Short Stack" panose="02010500040000000007" pitchFamily="2" charset="0"/>
              </a:rPr>
              <a:t>_____</a:t>
            </a:r>
            <a:endParaRPr lang="fr-FR" sz="1000" dirty="0" smtClean="0">
              <a:latin typeface="Short Stack" panose="02010500040000000007" pitchFamily="2" charset="0"/>
            </a:endParaRPr>
          </a:p>
          <a:p>
            <a:endParaRPr lang="fr-FR" sz="1000" dirty="0">
              <a:latin typeface="Short Stack" panose="02010500040000000007" pitchFamily="2" charset="0"/>
            </a:endParaRPr>
          </a:p>
          <a:p>
            <a:pPr>
              <a:spcAft>
                <a:spcPts val="300"/>
              </a:spcAft>
            </a:pPr>
            <a:r>
              <a:rPr lang="fr-FR" sz="1200" dirty="0" smtClean="0">
                <a:latin typeface="Mrs Chocolat" pitchFamily="2" charset="0"/>
              </a:rPr>
              <a:t>2. Ecris un nom propre pour chaque nom commun.</a:t>
            </a:r>
          </a:p>
          <a:p>
            <a:pPr>
              <a:lnSpc>
                <a:spcPct val="150000"/>
              </a:lnSpc>
            </a:pPr>
            <a:r>
              <a:rPr lang="fr-FR" sz="1000" dirty="0" smtClean="0">
                <a:latin typeface="Short Stack" panose="02010500040000000007" pitchFamily="2" charset="0"/>
              </a:rPr>
              <a:t>Un prénom : ________________________</a:t>
            </a:r>
          </a:p>
          <a:p>
            <a:pPr>
              <a:lnSpc>
                <a:spcPct val="150000"/>
              </a:lnSpc>
            </a:pPr>
            <a:r>
              <a:rPr lang="fr-FR" sz="1000" dirty="0" smtClean="0">
                <a:latin typeface="Short Stack" panose="02010500040000000007" pitchFamily="2" charset="0"/>
              </a:rPr>
              <a:t>Un chanteur : ___________________________</a:t>
            </a:r>
          </a:p>
          <a:p>
            <a:pPr>
              <a:lnSpc>
                <a:spcPct val="150000"/>
              </a:lnSpc>
            </a:pPr>
            <a:r>
              <a:rPr lang="fr-FR" sz="1000" dirty="0" smtClean="0">
                <a:latin typeface="Short Stack" panose="02010500040000000007" pitchFamily="2" charset="0"/>
              </a:rPr>
              <a:t>Un pays : ________________________________</a:t>
            </a:r>
          </a:p>
          <a:p>
            <a:pPr>
              <a:lnSpc>
                <a:spcPct val="150000"/>
              </a:lnSpc>
            </a:pPr>
            <a:r>
              <a:rPr lang="fr-FR" sz="1000" dirty="0" smtClean="0">
                <a:latin typeface="Short Stack" panose="02010500040000000007" pitchFamily="2" charset="0"/>
              </a:rPr>
              <a:t>Une ville : ______________________________</a:t>
            </a:r>
          </a:p>
        </p:txBody>
      </p:sp>
      <p:sp>
        <p:nvSpPr>
          <p:cNvPr id="37" name="ZoneTexte 36"/>
          <p:cNvSpPr txBox="1"/>
          <p:nvPr/>
        </p:nvSpPr>
        <p:spPr>
          <a:xfrm>
            <a:off x="3898032" y="7854623"/>
            <a:ext cx="2978943" cy="2485296"/>
          </a:xfrm>
          <a:prstGeom prst="rect">
            <a:avLst/>
          </a:prstGeom>
          <a:noFill/>
        </p:spPr>
        <p:txBody>
          <a:bodyPr wrap="square" rtlCol="0">
            <a:spAutoFit/>
          </a:bodyPr>
          <a:lstStyle/>
          <a:p>
            <a:pPr>
              <a:spcAft>
                <a:spcPts val="600"/>
              </a:spcAft>
            </a:pPr>
            <a:r>
              <a:rPr lang="fr-FR" sz="1200" dirty="0" smtClean="0">
                <a:latin typeface="Mrs Chocolat" pitchFamily="2" charset="0"/>
              </a:rPr>
              <a:t>3. Ecris un nom commun pour chaque nom propre</a:t>
            </a:r>
          </a:p>
          <a:p>
            <a:pPr>
              <a:lnSpc>
                <a:spcPct val="150000"/>
              </a:lnSpc>
            </a:pPr>
            <a:r>
              <a:rPr lang="fr-FR" sz="1000" dirty="0" smtClean="0">
                <a:latin typeface="Short Stack" panose="02010500040000000007" pitchFamily="2" charset="0"/>
              </a:rPr>
              <a:t>Les Alpes : _____________________</a:t>
            </a:r>
          </a:p>
          <a:p>
            <a:pPr>
              <a:lnSpc>
                <a:spcPct val="150000"/>
              </a:lnSpc>
            </a:pPr>
            <a:r>
              <a:rPr lang="fr-FR" sz="1000" dirty="0" smtClean="0">
                <a:latin typeface="Short Stack" panose="02010500040000000007" pitchFamily="2" charset="0"/>
              </a:rPr>
              <a:t>Londres : _____________________</a:t>
            </a:r>
          </a:p>
          <a:p>
            <a:pPr>
              <a:lnSpc>
                <a:spcPct val="150000"/>
              </a:lnSpc>
            </a:pPr>
            <a:r>
              <a:rPr lang="fr-FR" sz="1000" dirty="0">
                <a:latin typeface="Short Stack" panose="02010500040000000007" pitchFamily="2" charset="0"/>
              </a:rPr>
              <a:t>La Seine : </a:t>
            </a:r>
            <a:r>
              <a:rPr lang="fr-FR" sz="1000" dirty="0" smtClean="0">
                <a:latin typeface="Short Stack" panose="02010500040000000007" pitchFamily="2" charset="0"/>
              </a:rPr>
              <a:t>_____________________</a:t>
            </a:r>
          </a:p>
          <a:p>
            <a:pPr>
              <a:lnSpc>
                <a:spcPct val="150000"/>
              </a:lnSpc>
            </a:pPr>
            <a:r>
              <a:rPr lang="fr-FR" sz="1000" dirty="0">
                <a:latin typeface="Short Stack" panose="02010500040000000007" pitchFamily="2" charset="0"/>
              </a:rPr>
              <a:t>Superman : _____________________</a:t>
            </a:r>
            <a:endParaRPr lang="fr-FR" sz="1000" dirty="0" smtClean="0">
              <a:latin typeface="Short Stack" panose="02010500040000000007" pitchFamily="2" charset="0"/>
            </a:endParaRPr>
          </a:p>
          <a:p>
            <a:endParaRPr lang="fr-FR" sz="1000" dirty="0">
              <a:latin typeface="Short Stack" panose="02010500040000000007" pitchFamily="2" charset="0"/>
            </a:endParaRPr>
          </a:p>
          <a:p>
            <a:pPr>
              <a:spcAft>
                <a:spcPts val="300"/>
              </a:spcAft>
            </a:pPr>
            <a:r>
              <a:rPr lang="fr-FR" sz="1200" dirty="0" smtClean="0">
                <a:latin typeface="Mrs Chocolat" pitchFamily="2" charset="0"/>
              </a:rPr>
              <a:t>4. Ecris ta fiche d’identité. Entoure les noms propres.</a:t>
            </a:r>
          </a:p>
          <a:p>
            <a:r>
              <a:rPr lang="fr-FR" sz="1000" dirty="0">
                <a:latin typeface="Short Stack" panose="02010500040000000007" pitchFamily="2" charset="0"/>
              </a:rPr>
              <a:t>n</a:t>
            </a:r>
            <a:r>
              <a:rPr lang="fr-FR" sz="1000" dirty="0" smtClean="0">
                <a:latin typeface="Short Stack" panose="02010500040000000007" pitchFamily="2" charset="0"/>
              </a:rPr>
              <a:t>om, prénom, adresse, âge, lieu de naissance, amis, sport (ou loisirs), couleur des yeux, des cheveux. </a:t>
            </a:r>
          </a:p>
        </p:txBody>
      </p:sp>
      <p:pic>
        <p:nvPicPr>
          <p:cNvPr id="39" name="Image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4261113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ndir un rectangle avec un coin du même côté 26"/>
          <p:cNvSpPr/>
          <p:nvPr/>
        </p:nvSpPr>
        <p:spPr>
          <a:xfrm flipV="1">
            <a:off x="252239" y="162124"/>
            <a:ext cx="6696744" cy="3168352"/>
          </a:xfrm>
          <a:prstGeom prst="round2SameRect">
            <a:avLst>
              <a:gd name="adj1" fmla="val 6733"/>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162127"/>
            <a:ext cx="6696744" cy="720077"/>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754931" y="286444"/>
            <a:ext cx="3888433"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Les déterminants</a:t>
            </a:r>
            <a:endParaRPr lang="fr-FR" sz="3200" dirty="0">
              <a:latin typeface="Fineliner Script" pitchFamily="50" charset="0"/>
            </a:endParaRPr>
          </a:p>
        </p:txBody>
      </p:sp>
      <p:sp>
        <p:nvSpPr>
          <p:cNvPr id="34" name="Larme 33"/>
          <p:cNvSpPr/>
          <p:nvPr/>
        </p:nvSpPr>
        <p:spPr>
          <a:xfrm>
            <a:off x="6228903" y="243356"/>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6228903" y="24335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G7</a:t>
            </a:r>
            <a:endParaRPr lang="fr-FR" sz="2800" b="1" dirty="0">
              <a:solidFill>
                <a:schemeClr val="bg1"/>
              </a:solidFill>
              <a:latin typeface="Fineliner Script" pitchFamily="50" charset="0"/>
            </a:endParaRPr>
          </a:p>
        </p:txBody>
      </p:sp>
      <p:sp>
        <p:nvSpPr>
          <p:cNvPr id="51" name="ZoneTexte 50"/>
          <p:cNvSpPr txBox="1"/>
          <p:nvPr/>
        </p:nvSpPr>
        <p:spPr>
          <a:xfrm>
            <a:off x="288243" y="200345"/>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29" name="Arrondir un rectangle avec un coin du même côté 28"/>
          <p:cNvSpPr/>
          <p:nvPr/>
        </p:nvSpPr>
        <p:spPr>
          <a:xfrm flipV="1">
            <a:off x="252239" y="7103812"/>
            <a:ext cx="6696744" cy="3427464"/>
          </a:xfrm>
          <a:prstGeom prst="round2SameRect">
            <a:avLst>
              <a:gd name="adj1" fmla="val 3655"/>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7103815"/>
            <a:ext cx="6696744" cy="625993"/>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ZoneTexte 35"/>
          <p:cNvSpPr txBox="1"/>
          <p:nvPr/>
        </p:nvSpPr>
        <p:spPr>
          <a:xfrm>
            <a:off x="1430895" y="7074892"/>
            <a:ext cx="4536504" cy="584775"/>
          </a:xfrm>
          <a:prstGeom prst="rect">
            <a:avLst/>
          </a:prstGeom>
          <a:noFill/>
        </p:spPr>
        <p:txBody>
          <a:bodyPr wrap="square" rtlCol="0">
            <a:spAutoFit/>
          </a:bodyPr>
          <a:lstStyle/>
          <a:p>
            <a:pPr algn="ctr"/>
            <a:r>
              <a:rPr lang="fr-FR" sz="3200" dirty="0" smtClean="0">
                <a:latin typeface="Fineliner Script" pitchFamily="50" charset="0"/>
              </a:rPr>
              <a:t>Le complément d’objet direct</a:t>
            </a:r>
            <a:endParaRPr lang="fr-FR" sz="3200" dirty="0">
              <a:latin typeface="Fineliner Script" pitchFamily="50" charset="0"/>
            </a:endParaRPr>
          </a:p>
        </p:txBody>
      </p:sp>
      <p:sp>
        <p:nvSpPr>
          <p:cNvPr id="37" name="ZoneTexte 36"/>
          <p:cNvSpPr txBox="1"/>
          <p:nvPr/>
        </p:nvSpPr>
        <p:spPr>
          <a:xfrm>
            <a:off x="252239" y="7794972"/>
            <a:ext cx="3456384" cy="2674578"/>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Mets une croix sous le verbe, souligne de COD</a:t>
            </a:r>
          </a:p>
          <a:p>
            <a:pPr>
              <a:lnSpc>
                <a:spcPct val="150000"/>
              </a:lnSpc>
              <a:spcAft>
                <a:spcPts val="600"/>
              </a:spcAft>
            </a:pPr>
            <a:r>
              <a:rPr lang="fr-FR" sz="1000" dirty="0" smtClean="0">
                <a:latin typeface="Short Stack" panose="02010500040000000007" pitchFamily="2" charset="0"/>
              </a:rPr>
              <a:t>Des sapins rabougris étirent leurs branches.</a:t>
            </a:r>
          </a:p>
          <a:p>
            <a:pPr>
              <a:lnSpc>
                <a:spcPct val="150000"/>
              </a:lnSpc>
              <a:spcAft>
                <a:spcPts val="600"/>
              </a:spcAft>
            </a:pPr>
            <a:r>
              <a:rPr lang="fr-FR" sz="1000" dirty="0" smtClean="0">
                <a:latin typeface="Short Stack" panose="02010500040000000007" pitchFamily="2" charset="0"/>
              </a:rPr>
              <a:t>Une lourde fatigue accable mes paupières.</a:t>
            </a:r>
          </a:p>
          <a:p>
            <a:pPr>
              <a:lnSpc>
                <a:spcPct val="150000"/>
              </a:lnSpc>
              <a:spcAft>
                <a:spcPts val="600"/>
              </a:spcAft>
            </a:pPr>
            <a:r>
              <a:rPr lang="fr-FR" sz="1000" dirty="0" smtClean="0">
                <a:latin typeface="Short Stack" panose="02010500040000000007" pitchFamily="2" charset="0"/>
              </a:rPr>
              <a:t>Les chiens tirent de lourds traîneaux.</a:t>
            </a:r>
          </a:p>
          <a:p>
            <a:pPr>
              <a:lnSpc>
                <a:spcPct val="150000"/>
              </a:lnSpc>
              <a:spcAft>
                <a:spcPts val="600"/>
              </a:spcAft>
            </a:pPr>
            <a:r>
              <a:rPr lang="fr-FR" sz="1000" dirty="0" smtClean="0">
                <a:latin typeface="Short Stack" panose="02010500040000000007" pitchFamily="2" charset="0"/>
              </a:rPr>
              <a:t>Le conducteur encourage ses sept labradors.</a:t>
            </a:r>
          </a:p>
          <a:p>
            <a:pPr>
              <a:lnSpc>
                <a:spcPct val="150000"/>
              </a:lnSpc>
              <a:spcAft>
                <a:spcPts val="600"/>
              </a:spcAft>
            </a:pPr>
            <a:r>
              <a:rPr lang="fr-FR" sz="1000" dirty="0" smtClean="0">
                <a:latin typeface="Short Stack" panose="02010500040000000007" pitchFamily="2" charset="0"/>
              </a:rPr>
              <a:t>La nuit tombée, le thermomètre marque une quarante sous zéro.</a:t>
            </a:r>
          </a:p>
          <a:p>
            <a:pPr>
              <a:lnSpc>
                <a:spcPct val="150000"/>
              </a:lnSpc>
              <a:spcAft>
                <a:spcPts val="600"/>
              </a:spcAft>
            </a:pPr>
            <a:r>
              <a:rPr lang="fr-FR" sz="1000" dirty="0" smtClean="0">
                <a:latin typeface="Short Stack" panose="02010500040000000007" pitchFamily="2" charset="0"/>
              </a:rPr>
              <a:t>Les bêtes fournissent un suprême effort.</a:t>
            </a:r>
          </a:p>
          <a:p>
            <a:pPr>
              <a:lnSpc>
                <a:spcPct val="150000"/>
              </a:lnSpc>
              <a:spcAft>
                <a:spcPts val="600"/>
              </a:spcAft>
            </a:pPr>
            <a:r>
              <a:rPr lang="fr-FR" sz="1000" dirty="0" smtClean="0">
                <a:latin typeface="Short Stack" panose="02010500040000000007" pitchFamily="2" charset="0"/>
              </a:rPr>
              <a:t>J’entends le chant des oiseaux.</a:t>
            </a:r>
          </a:p>
        </p:txBody>
      </p:sp>
      <p:sp>
        <p:nvSpPr>
          <p:cNvPr id="38" name="ZoneTexte 37"/>
          <p:cNvSpPr txBox="1"/>
          <p:nvPr/>
        </p:nvSpPr>
        <p:spPr>
          <a:xfrm>
            <a:off x="3708623" y="7794972"/>
            <a:ext cx="3312368" cy="164044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Indique si  les GN soulignés sont COD ou sujet inversé (SI)</a:t>
            </a:r>
          </a:p>
          <a:p>
            <a:pPr>
              <a:spcAft>
                <a:spcPts val="600"/>
              </a:spcAft>
            </a:pPr>
            <a:r>
              <a:rPr lang="fr-FR" sz="1000" dirty="0" smtClean="0">
                <a:latin typeface="Short Stack" panose="02010500040000000007" pitchFamily="2" charset="0"/>
              </a:rPr>
              <a:t>Les autobus ont </a:t>
            </a:r>
            <a:r>
              <a:rPr lang="fr-FR" sz="1000" u="sng" dirty="0" smtClean="0">
                <a:latin typeface="Short Stack" panose="02010500040000000007" pitchFamily="2" charset="0"/>
              </a:rPr>
              <a:t>la priorité</a:t>
            </a:r>
            <a:r>
              <a:rPr lang="fr-FR" sz="1000" dirty="0" smtClean="0">
                <a:latin typeface="Short Stack" panose="02010500040000000007" pitchFamily="2" charset="0"/>
              </a:rPr>
              <a:t>. </a:t>
            </a:r>
            <a:r>
              <a:rPr lang="fr-FR" sz="1000" dirty="0">
                <a:latin typeface="Short Stack" panose="02010500040000000007" pitchFamily="2" charset="0"/>
              </a:rPr>
              <a:t> </a:t>
            </a:r>
            <a:r>
              <a:rPr lang="fr-FR" sz="1000" dirty="0" smtClean="0">
                <a:latin typeface="Short Stack" panose="02010500040000000007" pitchFamily="2" charset="0"/>
                <a:sym typeface="Wingdings" panose="05000000000000000000" pitchFamily="2" charset="2"/>
              </a:rPr>
              <a:t></a:t>
            </a:r>
            <a:r>
              <a:rPr lang="fr-FR" sz="1000" dirty="0" smtClean="0">
                <a:latin typeface="Short Stack" panose="02010500040000000007" pitchFamily="2" charset="0"/>
              </a:rPr>
              <a:t> _____</a:t>
            </a:r>
          </a:p>
          <a:p>
            <a:pPr>
              <a:spcAft>
                <a:spcPts val="600"/>
              </a:spcAft>
            </a:pPr>
            <a:r>
              <a:rPr lang="fr-FR" sz="1000" dirty="0" smtClean="0">
                <a:latin typeface="Short Stack" panose="02010500040000000007" pitchFamily="2" charset="0"/>
              </a:rPr>
              <a:t>Sur le lac, nagent </a:t>
            </a:r>
            <a:r>
              <a:rPr lang="fr-FR" sz="1000" u="sng" dirty="0" smtClean="0">
                <a:latin typeface="Short Stack" panose="02010500040000000007" pitchFamily="2" charset="0"/>
              </a:rPr>
              <a:t>des cygnes</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Avec la nuit commença </a:t>
            </a:r>
            <a:r>
              <a:rPr lang="fr-FR" sz="1000" u="sng" dirty="0" smtClean="0">
                <a:latin typeface="Short Stack" panose="02010500040000000007" pitchFamily="2" charset="0"/>
              </a:rPr>
              <a:t>la peur </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Un élève a levé </a:t>
            </a:r>
            <a:r>
              <a:rPr lang="fr-FR" sz="1000" u="sng" dirty="0" smtClean="0">
                <a:latin typeface="Short Stack" panose="02010500040000000007" pitchFamily="2" charset="0"/>
              </a:rPr>
              <a:t>la main</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Depuis 8h, tombe </a:t>
            </a:r>
            <a:r>
              <a:rPr lang="fr-FR" sz="1000" u="sng" dirty="0" smtClean="0">
                <a:latin typeface="Short Stack" panose="02010500040000000007" pitchFamily="2" charset="0"/>
              </a:rPr>
              <a:t>une neige </a:t>
            </a:r>
            <a:r>
              <a:rPr lang="fr-FR" sz="1000" u="sng" spc="-150" dirty="0" smtClean="0">
                <a:latin typeface="Short Stack" panose="02010500040000000007" pitchFamily="2" charset="0"/>
              </a:rPr>
              <a:t>épaisse</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a:t>
            </a:r>
            <a:r>
              <a:rPr lang="fr-FR" sz="1000" dirty="0" smtClean="0">
                <a:latin typeface="Short Stack" panose="02010500040000000007" pitchFamily="2" charset="0"/>
              </a:rPr>
              <a:t>_____</a:t>
            </a:r>
          </a:p>
        </p:txBody>
      </p:sp>
      <p:sp>
        <p:nvSpPr>
          <p:cNvPr id="40" name="ZoneTexte 39"/>
          <p:cNvSpPr txBox="1"/>
          <p:nvPr/>
        </p:nvSpPr>
        <p:spPr>
          <a:xfrm>
            <a:off x="229242" y="7127213"/>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41" name="Larme 40"/>
          <p:cNvSpPr/>
          <p:nvPr/>
        </p:nvSpPr>
        <p:spPr>
          <a:xfrm>
            <a:off x="6156895" y="7206588"/>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6156895" y="7206588"/>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G9</a:t>
            </a:r>
            <a:endParaRPr lang="fr-FR" sz="2800" b="1" dirty="0">
              <a:solidFill>
                <a:schemeClr val="bg1"/>
              </a:solidFill>
              <a:latin typeface="Fineliner Script" pitchFamily="50" charset="0"/>
            </a:endParaRPr>
          </a:p>
        </p:txBody>
      </p:sp>
      <p:sp>
        <p:nvSpPr>
          <p:cNvPr id="43" name="Arrondir un rectangle avec un coin du même côté 42"/>
          <p:cNvSpPr/>
          <p:nvPr/>
        </p:nvSpPr>
        <p:spPr>
          <a:xfrm flipV="1">
            <a:off x="252239" y="3690516"/>
            <a:ext cx="6696744" cy="3096344"/>
          </a:xfrm>
          <a:prstGeom prst="round2SameRect">
            <a:avLst>
              <a:gd name="adj1" fmla="val 5285"/>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4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3690519"/>
            <a:ext cx="6696744" cy="679275"/>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ZoneTexte 44"/>
          <p:cNvSpPr txBox="1"/>
          <p:nvPr/>
        </p:nvSpPr>
        <p:spPr>
          <a:xfrm>
            <a:off x="1620391" y="3814837"/>
            <a:ext cx="4608512" cy="470770"/>
          </a:xfrm>
          <a:prstGeom prst="rect">
            <a:avLst/>
          </a:prstGeom>
          <a:noFill/>
        </p:spPr>
        <p:txBody>
          <a:bodyPr wrap="square" rtlCol="0">
            <a:spAutoFit/>
          </a:bodyPr>
          <a:lstStyle/>
          <a:p>
            <a:pPr algn="ctr">
              <a:lnSpc>
                <a:spcPct val="70000"/>
              </a:lnSpc>
            </a:pPr>
            <a:r>
              <a:rPr lang="fr-FR" sz="3200" dirty="0" smtClean="0">
                <a:latin typeface="Fineliner Script" pitchFamily="50" charset="0"/>
              </a:rPr>
              <a:t>L’adjectif qualificatif</a:t>
            </a:r>
            <a:endParaRPr lang="fr-FR" sz="3200" dirty="0">
              <a:latin typeface="Fineliner Script" pitchFamily="50" charset="0"/>
            </a:endParaRPr>
          </a:p>
        </p:txBody>
      </p:sp>
      <p:sp>
        <p:nvSpPr>
          <p:cNvPr id="47" name="ZoneTexte 46"/>
          <p:cNvSpPr txBox="1"/>
          <p:nvPr/>
        </p:nvSpPr>
        <p:spPr>
          <a:xfrm>
            <a:off x="288243" y="4437792"/>
            <a:ext cx="3393851" cy="175124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adjectifs qualificatifs</a:t>
            </a:r>
          </a:p>
          <a:p>
            <a:pPr>
              <a:lnSpc>
                <a:spcPct val="150000"/>
              </a:lnSpc>
              <a:spcAft>
                <a:spcPts val="600"/>
              </a:spcAft>
            </a:pPr>
            <a:r>
              <a:rPr lang="fr-FR" sz="1000" dirty="0" smtClean="0">
                <a:latin typeface="Short Stack" panose="02010500040000000007" pitchFamily="2" charset="0"/>
              </a:rPr>
              <a:t>Un nouveau garage s’est installé dans une petite rue à la place d’une ancienne épicerie. * Le prix des motos neuves a augmenté. * Cette voiture a une ligne élégante et moderne. * C’est une voiture sûre, confortable et économique.</a:t>
            </a:r>
            <a:endParaRPr lang="fr-FR" sz="1000" dirty="0">
              <a:latin typeface="Short Stack" panose="02010500040000000007" pitchFamily="2" charset="0"/>
            </a:endParaRPr>
          </a:p>
        </p:txBody>
      </p:sp>
      <p:sp>
        <p:nvSpPr>
          <p:cNvPr id="48" name="ZoneTexte 47"/>
          <p:cNvSpPr txBox="1"/>
          <p:nvPr/>
        </p:nvSpPr>
        <p:spPr>
          <a:xfrm>
            <a:off x="3708623" y="4413112"/>
            <a:ext cx="3312368" cy="907941"/>
          </a:xfrm>
          <a:prstGeom prst="rect">
            <a:avLst/>
          </a:prstGeom>
          <a:noFill/>
        </p:spPr>
        <p:txBody>
          <a:bodyPr wrap="square" rtlCol="0">
            <a:spAutoFit/>
          </a:bodyPr>
          <a:lstStyle/>
          <a:p>
            <a:pPr>
              <a:spcAft>
                <a:spcPts val="600"/>
              </a:spcAft>
            </a:pPr>
            <a:r>
              <a:rPr lang="fr-FR" sz="1000" dirty="0" smtClean="0">
                <a:latin typeface="Short Stack" panose="02010500040000000007" pitchFamily="2" charset="0"/>
              </a:rPr>
              <a:t>La fleur : _____________________________</a:t>
            </a:r>
          </a:p>
          <a:p>
            <a:pPr>
              <a:spcAft>
                <a:spcPts val="600"/>
              </a:spcAft>
            </a:pPr>
            <a:r>
              <a:rPr lang="fr-FR" sz="1000" dirty="0" smtClean="0">
                <a:latin typeface="Short Stack" panose="02010500040000000007" pitchFamily="2" charset="0"/>
              </a:rPr>
              <a:t>Les routes : ___________________________</a:t>
            </a:r>
          </a:p>
          <a:p>
            <a:pPr>
              <a:spcAft>
                <a:spcPts val="600"/>
              </a:spcAft>
            </a:pPr>
            <a:r>
              <a:rPr lang="fr-FR" sz="1000" dirty="0" smtClean="0">
                <a:latin typeface="Short Stack" panose="02010500040000000007" pitchFamily="2" charset="0"/>
              </a:rPr>
              <a:t>Mon lit : ______________________________</a:t>
            </a:r>
          </a:p>
          <a:p>
            <a:pPr>
              <a:lnSpc>
                <a:spcPct val="80000"/>
              </a:lnSpc>
              <a:spcAft>
                <a:spcPts val="600"/>
              </a:spcAft>
            </a:pPr>
            <a:r>
              <a:rPr lang="fr-FR" sz="1000" dirty="0" smtClean="0">
                <a:latin typeface="Short Stack" panose="02010500040000000007" pitchFamily="2" charset="0"/>
              </a:rPr>
              <a:t>Ma maison : ___________________________</a:t>
            </a:r>
          </a:p>
        </p:txBody>
      </p:sp>
      <p:sp>
        <p:nvSpPr>
          <p:cNvPr id="52" name="Larme 51"/>
          <p:cNvSpPr/>
          <p:nvPr/>
        </p:nvSpPr>
        <p:spPr>
          <a:xfrm>
            <a:off x="6156895" y="3771749"/>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6156895" y="3771749"/>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G8</a:t>
            </a:r>
            <a:endParaRPr lang="fr-FR" sz="2800" b="1" dirty="0">
              <a:solidFill>
                <a:schemeClr val="bg1"/>
              </a:solidFill>
              <a:latin typeface="Fineliner Script" pitchFamily="50" charset="0"/>
            </a:endParaRPr>
          </a:p>
        </p:txBody>
      </p:sp>
      <p:sp>
        <p:nvSpPr>
          <p:cNvPr id="54" name="ZoneTexte 53"/>
          <p:cNvSpPr txBox="1"/>
          <p:nvPr/>
        </p:nvSpPr>
        <p:spPr>
          <a:xfrm>
            <a:off x="324247" y="374564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55" name="ZoneTexte 54"/>
          <p:cNvSpPr txBox="1"/>
          <p:nvPr/>
        </p:nvSpPr>
        <p:spPr>
          <a:xfrm>
            <a:off x="3682094" y="5315688"/>
            <a:ext cx="3312368" cy="1471172"/>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Transforme ces phrases en plaçant l’adjectif avant ou après le nom </a:t>
            </a:r>
            <a:r>
              <a:rPr lang="fr-FR" sz="1600" u="sng" smtClean="0">
                <a:latin typeface="Fineliner Script" pitchFamily="50" charset="0"/>
              </a:rPr>
              <a:t>; souligne-le</a:t>
            </a:r>
            <a:endParaRPr lang="fr-FR" sz="1600" dirty="0" smtClean="0">
              <a:latin typeface="Fineliner Script" pitchFamily="50" charset="0"/>
            </a:endParaRPr>
          </a:p>
          <a:p>
            <a:pPr>
              <a:lnSpc>
                <a:spcPct val="90000"/>
              </a:lnSpc>
              <a:spcAft>
                <a:spcPts val="600"/>
              </a:spcAft>
            </a:pPr>
            <a:r>
              <a:rPr lang="fr-FR" sz="1000" dirty="0" smtClean="0">
                <a:latin typeface="Short Stack" panose="02010500040000000007" pitchFamily="2" charset="0"/>
              </a:rPr>
              <a:t>Ex : ce livre est beau : ce beau livre</a:t>
            </a:r>
          </a:p>
          <a:p>
            <a:pPr>
              <a:lnSpc>
                <a:spcPct val="90000"/>
              </a:lnSpc>
              <a:spcAft>
                <a:spcPts val="600"/>
              </a:spcAft>
            </a:pPr>
            <a:r>
              <a:rPr lang="fr-FR" sz="1000" dirty="0" smtClean="0">
                <a:latin typeface="Short Stack" panose="02010500040000000007" pitchFamily="2" charset="0"/>
              </a:rPr>
              <a:t>Cette ville est grande * Ces insectes sont minuscules * Le parquet est ciré * Son sourire est chaleureux * Cet instrument est bizarre * Les fruits sont mûrs * Mes deux chiens sont grands.</a:t>
            </a:r>
          </a:p>
        </p:txBody>
      </p:sp>
      <p:sp>
        <p:nvSpPr>
          <p:cNvPr id="26" name="ZoneTexte 25"/>
          <p:cNvSpPr txBox="1"/>
          <p:nvPr/>
        </p:nvSpPr>
        <p:spPr>
          <a:xfrm>
            <a:off x="237754" y="919366"/>
            <a:ext cx="3470870" cy="2339102"/>
          </a:xfrm>
          <a:prstGeom prst="rect">
            <a:avLst/>
          </a:prstGeom>
          <a:noFill/>
        </p:spPr>
        <p:txBody>
          <a:bodyPr wrap="square" rtlCol="0">
            <a:spAutoFit/>
          </a:bodyPr>
          <a:lstStyle/>
          <a:p>
            <a:pPr>
              <a:spcAft>
                <a:spcPts val="600"/>
              </a:spcAft>
            </a:pPr>
            <a:r>
              <a:rPr lang="fr-FR" sz="1200" dirty="0" smtClean="0">
                <a:latin typeface="Mrs Chocolat" pitchFamily="2" charset="0"/>
              </a:rPr>
              <a:t>1. Entoure les déterminants de ces phrases</a:t>
            </a:r>
          </a:p>
          <a:p>
            <a:pPr>
              <a:lnSpc>
                <a:spcPct val="150000"/>
              </a:lnSpc>
            </a:pPr>
            <a:r>
              <a:rPr lang="fr-FR" sz="1000" dirty="0" smtClean="0">
                <a:latin typeface="Short Stack" panose="02010500040000000007" pitchFamily="2" charset="0"/>
              </a:rPr>
              <a:t>Chez les plantes, un morceau de tige ou un bourgeon peuvent donner naissance à une nouvelle plante.</a:t>
            </a:r>
          </a:p>
          <a:p>
            <a:endParaRPr lang="fr-FR" sz="1000" dirty="0">
              <a:latin typeface="Short Stack" panose="02010500040000000007" pitchFamily="2" charset="0"/>
            </a:endParaRPr>
          </a:p>
          <a:p>
            <a:pPr>
              <a:spcAft>
                <a:spcPts val="600"/>
              </a:spcAft>
            </a:pPr>
            <a:r>
              <a:rPr lang="fr-FR" sz="1200" dirty="0" smtClean="0">
                <a:latin typeface="Mrs Chocolat" pitchFamily="2" charset="0"/>
              </a:rPr>
              <a:t>2. Mets un déterminant de ton choix devant chaque nom</a:t>
            </a:r>
          </a:p>
          <a:p>
            <a:pPr>
              <a:lnSpc>
                <a:spcPct val="150000"/>
              </a:lnSpc>
              <a:tabLst>
                <a:tab pos="1619250" algn="l"/>
              </a:tabLst>
            </a:pPr>
            <a:r>
              <a:rPr lang="fr-FR" sz="1000" dirty="0" smtClean="0">
                <a:latin typeface="Short Stack" panose="02010500040000000007" pitchFamily="2" charset="0"/>
              </a:rPr>
              <a:t>______ chapeau 	</a:t>
            </a:r>
            <a:r>
              <a:rPr lang="fr-FR" sz="1000" dirty="0">
                <a:latin typeface="Short Stack" panose="02010500040000000007" pitchFamily="2" charset="0"/>
              </a:rPr>
              <a:t>______ </a:t>
            </a:r>
            <a:r>
              <a:rPr lang="fr-FR" sz="1000" dirty="0" smtClean="0">
                <a:latin typeface="Short Stack" panose="02010500040000000007" pitchFamily="2" charset="0"/>
              </a:rPr>
              <a:t>lapins</a:t>
            </a:r>
            <a:endParaRPr lang="fr-FR" sz="1000" dirty="0">
              <a:latin typeface="Short Stack" panose="02010500040000000007" pitchFamily="2" charset="0"/>
            </a:endParaRPr>
          </a:p>
          <a:p>
            <a:pPr>
              <a:lnSpc>
                <a:spcPct val="150000"/>
              </a:lnSpc>
              <a:tabLst>
                <a:tab pos="1619250" algn="l"/>
              </a:tabLst>
            </a:pPr>
            <a:r>
              <a:rPr lang="fr-FR" sz="1000" dirty="0">
                <a:latin typeface="Short Stack" panose="02010500040000000007" pitchFamily="2" charset="0"/>
              </a:rPr>
              <a:t>______ </a:t>
            </a:r>
            <a:r>
              <a:rPr lang="fr-FR" sz="1000" dirty="0" smtClean="0">
                <a:latin typeface="Short Stack" panose="02010500040000000007" pitchFamily="2" charset="0"/>
              </a:rPr>
              <a:t>poupées</a:t>
            </a:r>
            <a:r>
              <a:rPr lang="fr-FR" sz="1000" dirty="0">
                <a:latin typeface="Short Stack" panose="02010500040000000007" pitchFamily="2" charset="0"/>
              </a:rPr>
              <a:t>	______ </a:t>
            </a:r>
            <a:r>
              <a:rPr lang="fr-FR" sz="1000" dirty="0" smtClean="0">
                <a:latin typeface="Short Stack" panose="02010500040000000007" pitchFamily="2" charset="0"/>
              </a:rPr>
              <a:t>maison</a:t>
            </a:r>
          </a:p>
          <a:p>
            <a:pPr>
              <a:lnSpc>
                <a:spcPct val="150000"/>
              </a:lnSpc>
              <a:tabLst>
                <a:tab pos="1619250" algn="l"/>
              </a:tabLst>
            </a:pPr>
            <a:r>
              <a:rPr lang="fr-FR" sz="1000" dirty="0">
                <a:latin typeface="Short Stack" panose="02010500040000000007" pitchFamily="2" charset="0"/>
              </a:rPr>
              <a:t>______ </a:t>
            </a:r>
            <a:r>
              <a:rPr lang="fr-FR" sz="1000" dirty="0" smtClean="0">
                <a:latin typeface="Short Stack" panose="02010500040000000007" pitchFamily="2" charset="0"/>
              </a:rPr>
              <a:t>gaz</a:t>
            </a:r>
            <a:r>
              <a:rPr lang="fr-FR" sz="1000" dirty="0">
                <a:latin typeface="Short Stack" panose="02010500040000000007" pitchFamily="2" charset="0"/>
              </a:rPr>
              <a:t>	______ </a:t>
            </a:r>
            <a:r>
              <a:rPr lang="fr-FR" sz="1000" dirty="0" smtClean="0">
                <a:latin typeface="Short Stack" panose="02010500040000000007" pitchFamily="2" charset="0"/>
              </a:rPr>
              <a:t>souris</a:t>
            </a:r>
          </a:p>
        </p:txBody>
      </p:sp>
      <p:sp>
        <p:nvSpPr>
          <p:cNvPr id="31" name="ZoneTexte 30"/>
          <p:cNvSpPr txBox="1"/>
          <p:nvPr/>
        </p:nvSpPr>
        <p:spPr>
          <a:xfrm>
            <a:off x="3500275" y="919366"/>
            <a:ext cx="3470870" cy="2339102"/>
          </a:xfrm>
          <a:prstGeom prst="rect">
            <a:avLst/>
          </a:prstGeom>
          <a:noFill/>
        </p:spPr>
        <p:txBody>
          <a:bodyPr wrap="square" rtlCol="0">
            <a:spAutoFit/>
          </a:bodyPr>
          <a:lstStyle/>
          <a:p>
            <a:pPr>
              <a:spcAft>
                <a:spcPts val="600"/>
              </a:spcAft>
            </a:pPr>
            <a:r>
              <a:rPr lang="fr-FR" sz="1200" dirty="0" smtClean="0">
                <a:latin typeface="Mrs Chocolat" pitchFamily="2" charset="0"/>
              </a:rPr>
              <a:t>3. Entoure en rouge les déterminants possessifs et en jaune les articles</a:t>
            </a:r>
          </a:p>
          <a:p>
            <a:pPr algn="ctr"/>
            <a:r>
              <a:rPr lang="fr-FR" sz="1000" dirty="0" smtClean="0">
                <a:latin typeface="Short Stack" panose="02010500040000000007" pitchFamily="2" charset="0"/>
              </a:rPr>
              <a:t> le    ma    son    les    la    notre   une    nos     </a:t>
            </a:r>
          </a:p>
          <a:p>
            <a:pPr algn="ctr"/>
            <a:endParaRPr lang="fr-FR" sz="1000" dirty="0">
              <a:latin typeface="Short Stack" panose="02010500040000000007" pitchFamily="2" charset="0"/>
            </a:endParaRPr>
          </a:p>
          <a:p>
            <a:pPr algn="ctr"/>
            <a:r>
              <a:rPr lang="fr-FR" sz="1000" dirty="0" smtClean="0">
                <a:latin typeface="Short Stack" panose="02010500040000000007" pitchFamily="2" charset="0"/>
              </a:rPr>
              <a:t>ses     des    l’     un     ta     leur    votre   </a:t>
            </a:r>
          </a:p>
          <a:p>
            <a:endParaRPr lang="fr-FR" sz="1000" dirty="0">
              <a:latin typeface="Short Stack" panose="02010500040000000007" pitchFamily="2" charset="0"/>
            </a:endParaRPr>
          </a:p>
          <a:p>
            <a:pPr>
              <a:spcAft>
                <a:spcPts val="600"/>
              </a:spcAft>
            </a:pPr>
            <a:r>
              <a:rPr lang="fr-FR" sz="1200" dirty="0" smtClean="0">
                <a:latin typeface="Mrs Chocolat" pitchFamily="2" charset="0"/>
              </a:rPr>
              <a:t>4. Relie</a:t>
            </a:r>
          </a:p>
          <a:p>
            <a:pPr>
              <a:lnSpc>
                <a:spcPct val="150000"/>
              </a:lnSpc>
              <a:tabLst>
                <a:tab pos="542925" algn="l"/>
                <a:tab pos="1524000" algn="l"/>
              </a:tabLst>
            </a:pPr>
            <a:r>
              <a:rPr lang="fr-FR" sz="1000" dirty="0">
                <a:latin typeface="Short Stack" panose="02010500040000000007" pitchFamily="2" charset="0"/>
              </a:rPr>
              <a:t>m</a:t>
            </a:r>
            <a:r>
              <a:rPr lang="fr-FR" sz="1000" dirty="0" smtClean="0">
                <a:latin typeface="Short Stack" panose="02010500040000000007" pitchFamily="2" charset="0"/>
              </a:rPr>
              <a:t>a 	*	*  le jouet est à moi</a:t>
            </a:r>
          </a:p>
          <a:p>
            <a:pPr>
              <a:lnSpc>
                <a:spcPct val="150000"/>
              </a:lnSpc>
              <a:tabLst>
                <a:tab pos="542925" algn="l"/>
                <a:tab pos="1524000" algn="l"/>
              </a:tabLst>
            </a:pPr>
            <a:r>
              <a:rPr lang="fr-FR" sz="1000" dirty="0">
                <a:latin typeface="Short Stack" panose="02010500040000000007" pitchFamily="2" charset="0"/>
              </a:rPr>
              <a:t>m</a:t>
            </a:r>
            <a:r>
              <a:rPr lang="fr-FR" sz="1000" dirty="0" smtClean="0">
                <a:latin typeface="Short Stack" panose="02010500040000000007" pitchFamily="2" charset="0"/>
              </a:rPr>
              <a:t>on	*	*  les livres sont à lui</a:t>
            </a:r>
          </a:p>
          <a:p>
            <a:pPr>
              <a:lnSpc>
                <a:spcPct val="150000"/>
              </a:lnSpc>
              <a:tabLst>
                <a:tab pos="542925" algn="l"/>
                <a:tab pos="1524000" algn="l"/>
              </a:tabLst>
            </a:pPr>
            <a:r>
              <a:rPr lang="fr-FR" sz="1000" dirty="0">
                <a:latin typeface="Short Stack" panose="02010500040000000007" pitchFamily="2" charset="0"/>
              </a:rPr>
              <a:t>t</a:t>
            </a:r>
            <a:r>
              <a:rPr lang="fr-FR" sz="1000" dirty="0" smtClean="0">
                <a:latin typeface="Short Stack" panose="02010500040000000007" pitchFamily="2" charset="0"/>
              </a:rPr>
              <a:t>on	*	*  le dessin est à moi</a:t>
            </a:r>
          </a:p>
          <a:p>
            <a:pPr>
              <a:lnSpc>
                <a:spcPct val="150000"/>
              </a:lnSpc>
              <a:tabLst>
                <a:tab pos="542925" algn="l"/>
                <a:tab pos="1524000" algn="l"/>
              </a:tabLst>
            </a:pPr>
            <a:r>
              <a:rPr lang="fr-FR" sz="1000" dirty="0" smtClean="0">
                <a:latin typeface="Short Stack" panose="02010500040000000007" pitchFamily="2" charset="0"/>
              </a:rPr>
              <a:t>ses	*	*  la poupée est à moi</a:t>
            </a:r>
          </a:p>
        </p:txBody>
      </p:sp>
      <p:sp>
        <p:nvSpPr>
          <p:cNvPr id="32" name="ZoneTexte 31"/>
          <p:cNvSpPr txBox="1"/>
          <p:nvPr/>
        </p:nvSpPr>
        <p:spPr>
          <a:xfrm>
            <a:off x="288243" y="6194710"/>
            <a:ext cx="3312368" cy="520142"/>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Ajoute deux adjectifs à chaque mot</a:t>
            </a:r>
            <a:endParaRPr lang="fr-FR" sz="1600" dirty="0" smtClean="0">
              <a:latin typeface="Fineliner Script" pitchFamily="50" charset="0"/>
            </a:endParaRPr>
          </a:p>
          <a:p>
            <a:pPr>
              <a:spcAft>
                <a:spcPts val="600"/>
              </a:spcAft>
            </a:pPr>
            <a:r>
              <a:rPr lang="fr-FR" sz="1000" dirty="0" smtClean="0">
                <a:latin typeface="Short Stack" panose="02010500040000000007" pitchFamily="2" charset="0"/>
              </a:rPr>
              <a:t>Un poussin : ___________________________</a:t>
            </a:r>
          </a:p>
        </p:txBody>
      </p:sp>
      <p:sp>
        <p:nvSpPr>
          <p:cNvPr id="46" name="ZoneTexte 45"/>
          <p:cNvSpPr txBox="1"/>
          <p:nvPr/>
        </p:nvSpPr>
        <p:spPr>
          <a:xfrm>
            <a:off x="3721174" y="9451156"/>
            <a:ext cx="3312368" cy="981807"/>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Souligne le COD et indique sa nature </a:t>
            </a:r>
          </a:p>
          <a:p>
            <a:pPr>
              <a:spcAft>
                <a:spcPts val="600"/>
              </a:spcAft>
            </a:pPr>
            <a:r>
              <a:rPr lang="fr-FR" sz="1000" dirty="0" smtClean="0">
                <a:latin typeface="Short Stack" panose="02010500040000000007" pitchFamily="2" charset="0"/>
              </a:rPr>
              <a:t>J’entends Black M à la radio.  ____</a:t>
            </a:r>
          </a:p>
          <a:p>
            <a:pPr>
              <a:spcAft>
                <a:spcPts val="600"/>
              </a:spcAft>
            </a:pPr>
            <a:r>
              <a:rPr lang="fr-FR" sz="1000" dirty="0" smtClean="0">
                <a:latin typeface="Short Stack" panose="02010500040000000007" pitchFamily="2" charset="0"/>
              </a:rPr>
              <a:t>J’aime beaucoup Mme </a:t>
            </a:r>
            <a:r>
              <a:rPr lang="fr-FR" sz="1000" dirty="0" err="1" smtClean="0">
                <a:latin typeface="Short Stack" panose="02010500040000000007" pitchFamily="2" charset="0"/>
              </a:rPr>
              <a:t>Pavochko</a:t>
            </a:r>
            <a:r>
              <a:rPr lang="fr-FR" sz="1000" dirty="0" smtClean="0">
                <a:latin typeface="Short Stack" panose="02010500040000000007" pitchFamily="2" charset="0"/>
              </a:rPr>
              <a:t>.  ____</a:t>
            </a:r>
          </a:p>
          <a:p>
            <a:pPr>
              <a:spcAft>
                <a:spcPts val="600"/>
              </a:spcAft>
            </a:pPr>
            <a:r>
              <a:rPr lang="fr-FR" sz="1000" dirty="0" smtClean="0">
                <a:latin typeface="Short Stack" panose="02010500040000000007" pitchFamily="2" charset="0"/>
              </a:rPr>
              <a:t>Je connais cette chanson par cœur. ____</a:t>
            </a:r>
          </a:p>
        </p:txBody>
      </p:sp>
      <p:pic>
        <p:nvPicPr>
          <p:cNvPr id="39" name="Image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3525569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ndir un rectangle avec un coin du même côté 28"/>
          <p:cNvSpPr/>
          <p:nvPr/>
        </p:nvSpPr>
        <p:spPr>
          <a:xfrm flipV="1">
            <a:off x="252239" y="3762524"/>
            <a:ext cx="6696744" cy="3096344"/>
          </a:xfrm>
          <a:prstGeom prst="round2SameRect">
            <a:avLst>
              <a:gd name="adj1" fmla="val 5285"/>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3762527"/>
            <a:ext cx="6696744" cy="679275"/>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ZoneTexte 35"/>
          <p:cNvSpPr txBox="1"/>
          <p:nvPr/>
        </p:nvSpPr>
        <p:spPr>
          <a:xfrm>
            <a:off x="1620391" y="3886845"/>
            <a:ext cx="4608512" cy="470770"/>
          </a:xfrm>
          <a:prstGeom prst="rect">
            <a:avLst/>
          </a:prstGeom>
          <a:noFill/>
        </p:spPr>
        <p:txBody>
          <a:bodyPr wrap="square" rtlCol="0">
            <a:spAutoFit/>
          </a:bodyPr>
          <a:lstStyle/>
          <a:p>
            <a:pPr algn="ctr">
              <a:lnSpc>
                <a:spcPct val="70000"/>
              </a:lnSpc>
            </a:pPr>
            <a:r>
              <a:rPr lang="fr-FR" sz="3200" dirty="0" smtClean="0">
                <a:latin typeface="Fineliner Script" pitchFamily="50" charset="0"/>
              </a:rPr>
              <a:t>L’adjectif qualificatif</a:t>
            </a:r>
            <a:endParaRPr lang="fr-FR" sz="3200" dirty="0">
              <a:latin typeface="Fineliner Script" pitchFamily="50" charset="0"/>
            </a:endParaRPr>
          </a:p>
        </p:txBody>
      </p:sp>
      <p:sp>
        <p:nvSpPr>
          <p:cNvPr id="37" name="ZoneTexte 36"/>
          <p:cNvSpPr txBox="1"/>
          <p:nvPr/>
        </p:nvSpPr>
        <p:spPr>
          <a:xfrm>
            <a:off x="288243" y="4509800"/>
            <a:ext cx="3393851" cy="175124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adjectifs qualificatifs</a:t>
            </a:r>
          </a:p>
          <a:p>
            <a:pPr>
              <a:lnSpc>
                <a:spcPct val="150000"/>
              </a:lnSpc>
              <a:spcAft>
                <a:spcPts val="600"/>
              </a:spcAft>
            </a:pPr>
            <a:r>
              <a:rPr lang="fr-FR" sz="1000" dirty="0" smtClean="0">
                <a:latin typeface="Short Stack" panose="02010500040000000007" pitchFamily="2" charset="0"/>
              </a:rPr>
              <a:t>Un nouveau garage s’est installé dans une petite rue à la place d’une ancienne épicerie. * Le prix des motos neuves a augmenté. * Cette voiture a une ligne élégante et moderne. * C’est une voiture sûre, confortable et économique.</a:t>
            </a:r>
            <a:endParaRPr lang="fr-FR" sz="1000" dirty="0">
              <a:latin typeface="Short Stack" panose="02010500040000000007" pitchFamily="2" charset="0"/>
            </a:endParaRPr>
          </a:p>
        </p:txBody>
      </p:sp>
      <p:sp>
        <p:nvSpPr>
          <p:cNvPr id="38" name="ZoneTexte 37"/>
          <p:cNvSpPr txBox="1"/>
          <p:nvPr/>
        </p:nvSpPr>
        <p:spPr>
          <a:xfrm>
            <a:off x="3708623" y="4485120"/>
            <a:ext cx="3312368" cy="907941"/>
          </a:xfrm>
          <a:prstGeom prst="rect">
            <a:avLst/>
          </a:prstGeom>
          <a:noFill/>
        </p:spPr>
        <p:txBody>
          <a:bodyPr wrap="square" rtlCol="0">
            <a:spAutoFit/>
          </a:bodyPr>
          <a:lstStyle/>
          <a:p>
            <a:pPr>
              <a:spcAft>
                <a:spcPts val="600"/>
              </a:spcAft>
            </a:pPr>
            <a:r>
              <a:rPr lang="fr-FR" sz="1000" dirty="0" smtClean="0">
                <a:latin typeface="Short Stack" panose="02010500040000000007" pitchFamily="2" charset="0"/>
              </a:rPr>
              <a:t>La fleur : _____________________________</a:t>
            </a:r>
          </a:p>
          <a:p>
            <a:pPr>
              <a:spcAft>
                <a:spcPts val="600"/>
              </a:spcAft>
            </a:pPr>
            <a:r>
              <a:rPr lang="fr-FR" sz="1000" dirty="0" smtClean="0">
                <a:latin typeface="Short Stack" panose="02010500040000000007" pitchFamily="2" charset="0"/>
              </a:rPr>
              <a:t>Les routes : ___________________________</a:t>
            </a:r>
          </a:p>
          <a:p>
            <a:pPr>
              <a:spcAft>
                <a:spcPts val="600"/>
              </a:spcAft>
            </a:pPr>
            <a:r>
              <a:rPr lang="fr-FR" sz="1000" dirty="0" smtClean="0">
                <a:latin typeface="Short Stack" panose="02010500040000000007" pitchFamily="2" charset="0"/>
              </a:rPr>
              <a:t>Mon lit : ______________________________</a:t>
            </a:r>
          </a:p>
          <a:p>
            <a:pPr>
              <a:lnSpc>
                <a:spcPct val="80000"/>
              </a:lnSpc>
              <a:spcAft>
                <a:spcPts val="600"/>
              </a:spcAft>
            </a:pPr>
            <a:r>
              <a:rPr lang="fr-FR" sz="1000" dirty="0" smtClean="0">
                <a:latin typeface="Short Stack" panose="02010500040000000007" pitchFamily="2" charset="0"/>
              </a:rPr>
              <a:t>Ma maison : ___________________________</a:t>
            </a:r>
          </a:p>
        </p:txBody>
      </p:sp>
      <p:sp>
        <p:nvSpPr>
          <p:cNvPr id="39" name="Larme 38"/>
          <p:cNvSpPr/>
          <p:nvPr/>
        </p:nvSpPr>
        <p:spPr>
          <a:xfrm>
            <a:off x="6156895" y="3843757"/>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6156895" y="3843757"/>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G8</a:t>
            </a:r>
            <a:endParaRPr lang="fr-FR" sz="2800" b="1" dirty="0">
              <a:solidFill>
                <a:schemeClr val="bg1"/>
              </a:solidFill>
              <a:latin typeface="Fineliner Script" pitchFamily="50" charset="0"/>
            </a:endParaRPr>
          </a:p>
        </p:txBody>
      </p:sp>
      <p:sp>
        <p:nvSpPr>
          <p:cNvPr id="41" name="ZoneTexte 40"/>
          <p:cNvSpPr txBox="1"/>
          <p:nvPr/>
        </p:nvSpPr>
        <p:spPr>
          <a:xfrm>
            <a:off x="324247" y="3817655"/>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42" name="ZoneTexte 41"/>
          <p:cNvSpPr txBox="1"/>
          <p:nvPr/>
        </p:nvSpPr>
        <p:spPr>
          <a:xfrm>
            <a:off x="3682094" y="5387696"/>
            <a:ext cx="3312368" cy="1471172"/>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Transforme ces phrases en plaçant l’adjectif avant ou après le nom </a:t>
            </a:r>
            <a:r>
              <a:rPr lang="fr-FR" sz="1600" u="sng" smtClean="0">
                <a:latin typeface="Fineliner Script" pitchFamily="50" charset="0"/>
              </a:rPr>
              <a:t>; souligne-le</a:t>
            </a:r>
            <a:endParaRPr lang="fr-FR" sz="1600" dirty="0" smtClean="0">
              <a:latin typeface="Fineliner Script" pitchFamily="50" charset="0"/>
            </a:endParaRPr>
          </a:p>
          <a:p>
            <a:pPr>
              <a:lnSpc>
                <a:spcPct val="90000"/>
              </a:lnSpc>
              <a:spcAft>
                <a:spcPts val="600"/>
              </a:spcAft>
            </a:pPr>
            <a:r>
              <a:rPr lang="fr-FR" sz="1000" dirty="0" smtClean="0">
                <a:latin typeface="Short Stack" panose="02010500040000000007" pitchFamily="2" charset="0"/>
              </a:rPr>
              <a:t>Ex : ce livre est beau : ce beau livre</a:t>
            </a:r>
          </a:p>
          <a:p>
            <a:pPr>
              <a:lnSpc>
                <a:spcPct val="90000"/>
              </a:lnSpc>
              <a:spcAft>
                <a:spcPts val="600"/>
              </a:spcAft>
            </a:pPr>
            <a:r>
              <a:rPr lang="fr-FR" sz="1000" dirty="0" smtClean="0">
                <a:latin typeface="Short Stack" panose="02010500040000000007" pitchFamily="2" charset="0"/>
              </a:rPr>
              <a:t>Cette ville est grande * Ces insectes sont minuscules * Le parquet est ciré * Son sourire est chaleureux * Cet instrument est bizarre * Les fruits sont mûrs * Mes deux chiens sont grands.</a:t>
            </a:r>
          </a:p>
        </p:txBody>
      </p:sp>
      <p:sp>
        <p:nvSpPr>
          <p:cNvPr id="43" name="ZoneTexte 42"/>
          <p:cNvSpPr txBox="1"/>
          <p:nvPr/>
        </p:nvSpPr>
        <p:spPr>
          <a:xfrm>
            <a:off x="288243" y="6266718"/>
            <a:ext cx="3312368" cy="520142"/>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Ajoute deux adjectifs à chaque mot</a:t>
            </a:r>
            <a:endParaRPr lang="fr-FR" sz="1600" dirty="0" smtClean="0">
              <a:latin typeface="Fineliner Script" pitchFamily="50" charset="0"/>
            </a:endParaRPr>
          </a:p>
          <a:p>
            <a:pPr>
              <a:spcAft>
                <a:spcPts val="600"/>
              </a:spcAft>
            </a:pPr>
            <a:r>
              <a:rPr lang="fr-FR" sz="1000" dirty="0" smtClean="0">
                <a:latin typeface="Short Stack" panose="02010500040000000007" pitchFamily="2" charset="0"/>
              </a:rPr>
              <a:t>Un poussin : ___________________________</a:t>
            </a:r>
          </a:p>
        </p:txBody>
      </p:sp>
      <p:sp>
        <p:nvSpPr>
          <p:cNvPr id="70" name="Arrondir un rectangle avec un coin du même côté 69"/>
          <p:cNvSpPr/>
          <p:nvPr/>
        </p:nvSpPr>
        <p:spPr>
          <a:xfrm flipV="1">
            <a:off x="252239" y="234132"/>
            <a:ext cx="6696744" cy="3096344"/>
          </a:xfrm>
          <a:prstGeom prst="round2SameRect">
            <a:avLst>
              <a:gd name="adj1" fmla="val 5285"/>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7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234135"/>
            <a:ext cx="6696744" cy="679275"/>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2" name="ZoneTexte 71"/>
          <p:cNvSpPr txBox="1"/>
          <p:nvPr/>
        </p:nvSpPr>
        <p:spPr>
          <a:xfrm>
            <a:off x="1620391" y="358453"/>
            <a:ext cx="4608512" cy="470770"/>
          </a:xfrm>
          <a:prstGeom prst="rect">
            <a:avLst/>
          </a:prstGeom>
          <a:noFill/>
        </p:spPr>
        <p:txBody>
          <a:bodyPr wrap="square" rtlCol="0">
            <a:spAutoFit/>
          </a:bodyPr>
          <a:lstStyle/>
          <a:p>
            <a:pPr algn="ctr">
              <a:lnSpc>
                <a:spcPct val="70000"/>
              </a:lnSpc>
            </a:pPr>
            <a:r>
              <a:rPr lang="fr-FR" sz="3200" dirty="0" smtClean="0">
                <a:latin typeface="Fineliner Script" pitchFamily="50" charset="0"/>
              </a:rPr>
              <a:t>L’adjectif qualificatif</a:t>
            </a:r>
            <a:endParaRPr lang="fr-FR" sz="3200" dirty="0">
              <a:latin typeface="Fineliner Script" pitchFamily="50" charset="0"/>
            </a:endParaRPr>
          </a:p>
        </p:txBody>
      </p:sp>
      <p:sp>
        <p:nvSpPr>
          <p:cNvPr id="73" name="ZoneTexte 72"/>
          <p:cNvSpPr txBox="1"/>
          <p:nvPr/>
        </p:nvSpPr>
        <p:spPr>
          <a:xfrm>
            <a:off x="288243" y="981408"/>
            <a:ext cx="3393851" cy="175124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adjectifs qualificatifs</a:t>
            </a:r>
          </a:p>
          <a:p>
            <a:pPr>
              <a:lnSpc>
                <a:spcPct val="150000"/>
              </a:lnSpc>
              <a:spcAft>
                <a:spcPts val="600"/>
              </a:spcAft>
            </a:pPr>
            <a:r>
              <a:rPr lang="fr-FR" sz="1000" dirty="0" smtClean="0">
                <a:latin typeface="Short Stack" panose="02010500040000000007" pitchFamily="2" charset="0"/>
              </a:rPr>
              <a:t>Un nouveau garage s’est installé dans une petite rue à la place d’une ancienne épicerie. * Le prix des motos neuves a augmenté. * Cette voiture a une ligne élégante et moderne. * C’est une voiture sûre, confortable et économique.</a:t>
            </a:r>
            <a:endParaRPr lang="fr-FR" sz="1000" dirty="0">
              <a:latin typeface="Short Stack" panose="02010500040000000007" pitchFamily="2" charset="0"/>
            </a:endParaRPr>
          </a:p>
        </p:txBody>
      </p:sp>
      <p:sp>
        <p:nvSpPr>
          <p:cNvPr id="74" name="ZoneTexte 73"/>
          <p:cNvSpPr txBox="1"/>
          <p:nvPr/>
        </p:nvSpPr>
        <p:spPr>
          <a:xfrm>
            <a:off x="3708623" y="956728"/>
            <a:ext cx="3312368" cy="907941"/>
          </a:xfrm>
          <a:prstGeom prst="rect">
            <a:avLst/>
          </a:prstGeom>
          <a:noFill/>
        </p:spPr>
        <p:txBody>
          <a:bodyPr wrap="square" rtlCol="0">
            <a:spAutoFit/>
          </a:bodyPr>
          <a:lstStyle/>
          <a:p>
            <a:pPr>
              <a:spcAft>
                <a:spcPts val="600"/>
              </a:spcAft>
            </a:pPr>
            <a:r>
              <a:rPr lang="fr-FR" sz="1000" dirty="0" smtClean="0">
                <a:latin typeface="Short Stack" panose="02010500040000000007" pitchFamily="2" charset="0"/>
              </a:rPr>
              <a:t>La fleur : _____________________________</a:t>
            </a:r>
          </a:p>
          <a:p>
            <a:pPr>
              <a:spcAft>
                <a:spcPts val="600"/>
              </a:spcAft>
            </a:pPr>
            <a:r>
              <a:rPr lang="fr-FR" sz="1000" dirty="0" smtClean="0">
                <a:latin typeface="Short Stack" panose="02010500040000000007" pitchFamily="2" charset="0"/>
              </a:rPr>
              <a:t>Les routes : ___________________________</a:t>
            </a:r>
          </a:p>
          <a:p>
            <a:pPr>
              <a:spcAft>
                <a:spcPts val="600"/>
              </a:spcAft>
            </a:pPr>
            <a:r>
              <a:rPr lang="fr-FR" sz="1000" dirty="0" smtClean="0">
                <a:latin typeface="Short Stack" panose="02010500040000000007" pitchFamily="2" charset="0"/>
              </a:rPr>
              <a:t>Mon lit : ______________________________</a:t>
            </a:r>
          </a:p>
          <a:p>
            <a:pPr>
              <a:lnSpc>
                <a:spcPct val="80000"/>
              </a:lnSpc>
              <a:spcAft>
                <a:spcPts val="600"/>
              </a:spcAft>
            </a:pPr>
            <a:r>
              <a:rPr lang="fr-FR" sz="1000" dirty="0" smtClean="0">
                <a:latin typeface="Short Stack" panose="02010500040000000007" pitchFamily="2" charset="0"/>
              </a:rPr>
              <a:t>Ma maison : ___________________________</a:t>
            </a:r>
          </a:p>
        </p:txBody>
      </p:sp>
      <p:sp>
        <p:nvSpPr>
          <p:cNvPr id="75" name="Larme 74"/>
          <p:cNvSpPr/>
          <p:nvPr/>
        </p:nvSpPr>
        <p:spPr>
          <a:xfrm>
            <a:off x="6156895" y="315365"/>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p:cNvSpPr txBox="1"/>
          <p:nvPr/>
        </p:nvSpPr>
        <p:spPr>
          <a:xfrm>
            <a:off x="6156895" y="315365"/>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G8</a:t>
            </a:r>
            <a:endParaRPr lang="fr-FR" sz="2800" b="1" dirty="0">
              <a:solidFill>
                <a:schemeClr val="bg1"/>
              </a:solidFill>
              <a:latin typeface="Fineliner Script" pitchFamily="50" charset="0"/>
            </a:endParaRPr>
          </a:p>
        </p:txBody>
      </p:sp>
      <p:sp>
        <p:nvSpPr>
          <p:cNvPr id="77" name="ZoneTexte 76"/>
          <p:cNvSpPr txBox="1"/>
          <p:nvPr/>
        </p:nvSpPr>
        <p:spPr>
          <a:xfrm>
            <a:off x="324247" y="289263"/>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78" name="ZoneTexte 77"/>
          <p:cNvSpPr txBox="1"/>
          <p:nvPr/>
        </p:nvSpPr>
        <p:spPr>
          <a:xfrm>
            <a:off x="3682094" y="1859304"/>
            <a:ext cx="3312368" cy="1471172"/>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Transforme ces phrases en plaçant l’adjectif avant ou après le nom </a:t>
            </a:r>
            <a:r>
              <a:rPr lang="fr-FR" sz="1600" u="sng" smtClean="0">
                <a:latin typeface="Fineliner Script" pitchFamily="50" charset="0"/>
              </a:rPr>
              <a:t>; souligne-le</a:t>
            </a:r>
            <a:endParaRPr lang="fr-FR" sz="1600" dirty="0" smtClean="0">
              <a:latin typeface="Fineliner Script" pitchFamily="50" charset="0"/>
            </a:endParaRPr>
          </a:p>
          <a:p>
            <a:pPr>
              <a:lnSpc>
                <a:spcPct val="90000"/>
              </a:lnSpc>
              <a:spcAft>
                <a:spcPts val="600"/>
              </a:spcAft>
            </a:pPr>
            <a:r>
              <a:rPr lang="fr-FR" sz="1000" dirty="0" smtClean="0">
                <a:latin typeface="Short Stack" panose="02010500040000000007" pitchFamily="2" charset="0"/>
              </a:rPr>
              <a:t>Ex : ce livre est beau : ce beau livre</a:t>
            </a:r>
          </a:p>
          <a:p>
            <a:pPr>
              <a:lnSpc>
                <a:spcPct val="90000"/>
              </a:lnSpc>
              <a:spcAft>
                <a:spcPts val="600"/>
              </a:spcAft>
            </a:pPr>
            <a:r>
              <a:rPr lang="fr-FR" sz="1000" dirty="0" smtClean="0">
                <a:latin typeface="Short Stack" panose="02010500040000000007" pitchFamily="2" charset="0"/>
              </a:rPr>
              <a:t>Cette ville est grande * Ces insectes sont minuscules * Le parquet est ciré * Son sourire est chaleureux * Cet instrument est bizarre * Les fruits sont mûrs * Mes deux chiens sont grands.</a:t>
            </a:r>
          </a:p>
        </p:txBody>
      </p:sp>
      <p:sp>
        <p:nvSpPr>
          <p:cNvPr id="79" name="ZoneTexte 78"/>
          <p:cNvSpPr txBox="1"/>
          <p:nvPr/>
        </p:nvSpPr>
        <p:spPr>
          <a:xfrm>
            <a:off x="288243" y="2738326"/>
            <a:ext cx="3312368" cy="520142"/>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Ajoute deux adjectifs à chaque mot</a:t>
            </a:r>
            <a:endParaRPr lang="fr-FR" sz="1600" dirty="0" smtClean="0">
              <a:latin typeface="Fineliner Script" pitchFamily="50" charset="0"/>
            </a:endParaRPr>
          </a:p>
          <a:p>
            <a:pPr>
              <a:spcAft>
                <a:spcPts val="600"/>
              </a:spcAft>
            </a:pPr>
            <a:r>
              <a:rPr lang="fr-FR" sz="1000" dirty="0" smtClean="0">
                <a:latin typeface="Short Stack" panose="02010500040000000007" pitchFamily="2" charset="0"/>
              </a:rPr>
              <a:t>Un poussin : ___________________________</a:t>
            </a:r>
          </a:p>
        </p:txBody>
      </p:sp>
      <p:sp>
        <p:nvSpPr>
          <p:cNvPr id="80" name="Arrondir un rectangle avec un coin du même côté 79"/>
          <p:cNvSpPr/>
          <p:nvPr/>
        </p:nvSpPr>
        <p:spPr>
          <a:xfrm flipV="1">
            <a:off x="252239" y="7290916"/>
            <a:ext cx="6696744" cy="3096344"/>
          </a:xfrm>
          <a:prstGeom prst="round2SameRect">
            <a:avLst>
              <a:gd name="adj1" fmla="val 5285"/>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8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7290919"/>
            <a:ext cx="6696744" cy="679275"/>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2" name="ZoneTexte 81"/>
          <p:cNvSpPr txBox="1"/>
          <p:nvPr/>
        </p:nvSpPr>
        <p:spPr>
          <a:xfrm>
            <a:off x="1620391" y="7415237"/>
            <a:ext cx="4608512" cy="470770"/>
          </a:xfrm>
          <a:prstGeom prst="rect">
            <a:avLst/>
          </a:prstGeom>
          <a:noFill/>
        </p:spPr>
        <p:txBody>
          <a:bodyPr wrap="square" rtlCol="0">
            <a:spAutoFit/>
          </a:bodyPr>
          <a:lstStyle/>
          <a:p>
            <a:pPr algn="ctr">
              <a:lnSpc>
                <a:spcPct val="70000"/>
              </a:lnSpc>
            </a:pPr>
            <a:r>
              <a:rPr lang="fr-FR" sz="3200" dirty="0" smtClean="0">
                <a:latin typeface="Fineliner Script" pitchFamily="50" charset="0"/>
              </a:rPr>
              <a:t>L’adjectif qualificatif</a:t>
            </a:r>
            <a:endParaRPr lang="fr-FR" sz="3200" dirty="0">
              <a:latin typeface="Fineliner Script" pitchFamily="50" charset="0"/>
            </a:endParaRPr>
          </a:p>
        </p:txBody>
      </p:sp>
      <p:sp>
        <p:nvSpPr>
          <p:cNvPr id="83" name="ZoneTexte 82"/>
          <p:cNvSpPr txBox="1"/>
          <p:nvPr/>
        </p:nvSpPr>
        <p:spPr>
          <a:xfrm>
            <a:off x="288243" y="8038192"/>
            <a:ext cx="3393851" cy="175124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adjectifs qualificatifs</a:t>
            </a:r>
          </a:p>
          <a:p>
            <a:pPr>
              <a:lnSpc>
                <a:spcPct val="150000"/>
              </a:lnSpc>
              <a:spcAft>
                <a:spcPts val="600"/>
              </a:spcAft>
            </a:pPr>
            <a:r>
              <a:rPr lang="fr-FR" sz="1000" dirty="0" smtClean="0">
                <a:latin typeface="Short Stack" panose="02010500040000000007" pitchFamily="2" charset="0"/>
              </a:rPr>
              <a:t>Un nouveau garage s’est installé dans une petite rue à la place d’une ancienne épicerie. * Le prix des motos neuves a augmenté. * Cette voiture a une ligne élégante et moderne. * C’est une voiture sûre, confortable et économique.</a:t>
            </a:r>
            <a:endParaRPr lang="fr-FR" sz="1000" dirty="0">
              <a:latin typeface="Short Stack" panose="02010500040000000007" pitchFamily="2" charset="0"/>
            </a:endParaRPr>
          </a:p>
        </p:txBody>
      </p:sp>
      <p:sp>
        <p:nvSpPr>
          <p:cNvPr id="84" name="ZoneTexte 83"/>
          <p:cNvSpPr txBox="1"/>
          <p:nvPr/>
        </p:nvSpPr>
        <p:spPr>
          <a:xfrm>
            <a:off x="3708623" y="8013512"/>
            <a:ext cx="3312368" cy="907941"/>
          </a:xfrm>
          <a:prstGeom prst="rect">
            <a:avLst/>
          </a:prstGeom>
          <a:noFill/>
        </p:spPr>
        <p:txBody>
          <a:bodyPr wrap="square" rtlCol="0">
            <a:spAutoFit/>
          </a:bodyPr>
          <a:lstStyle/>
          <a:p>
            <a:pPr>
              <a:spcAft>
                <a:spcPts val="600"/>
              </a:spcAft>
            </a:pPr>
            <a:r>
              <a:rPr lang="fr-FR" sz="1000" dirty="0" smtClean="0">
                <a:latin typeface="Short Stack" panose="02010500040000000007" pitchFamily="2" charset="0"/>
              </a:rPr>
              <a:t>La fleur : _____________________________</a:t>
            </a:r>
          </a:p>
          <a:p>
            <a:pPr>
              <a:spcAft>
                <a:spcPts val="600"/>
              </a:spcAft>
            </a:pPr>
            <a:r>
              <a:rPr lang="fr-FR" sz="1000" dirty="0" smtClean="0">
                <a:latin typeface="Short Stack" panose="02010500040000000007" pitchFamily="2" charset="0"/>
              </a:rPr>
              <a:t>Les routes : ___________________________</a:t>
            </a:r>
          </a:p>
          <a:p>
            <a:pPr>
              <a:spcAft>
                <a:spcPts val="600"/>
              </a:spcAft>
            </a:pPr>
            <a:r>
              <a:rPr lang="fr-FR" sz="1000" dirty="0" smtClean="0">
                <a:latin typeface="Short Stack" panose="02010500040000000007" pitchFamily="2" charset="0"/>
              </a:rPr>
              <a:t>Mon lit : ______________________________</a:t>
            </a:r>
          </a:p>
          <a:p>
            <a:pPr>
              <a:lnSpc>
                <a:spcPct val="80000"/>
              </a:lnSpc>
              <a:spcAft>
                <a:spcPts val="600"/>
              </a:spcAft>
            </a:pPr>
            <a:r>
              <a:rPr lang="fr-FR" sz="1000" dirty="0" smtClean="0">
                <a:latin typeface="Short Stack" panose="02010500040000000007" pitchFamily="2" charset="0"/>
              </a:rPr>
              <a:t>Ma maison : ___________________________</a:t>
            </a:r>
          </a:p>
        </p:txBody>
      </p:sp>
      <p:sp>
        <p:nvSpPr>
          <p:cNvPr id="85" name="Larme 84"/>
          <p:cNvSpPr/>
          <p:nvPr/>
        </p:nvSpPr>
        <p:spPr>
          <a:xfrm>
            <a:off x="6156895" y="7372149"/>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ZoneTexte 85"/>
          <p:cNvSpPr txBox="1"/>
          <p:nvPr/>
        </p:nvSpPr>
        <p:spPr>
          <a:xfrm>
            <a:off x="6156895" y="7372149"/>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G8</a:t>
            </a:r>
            <a:endParaRPr lang="fr-FR" sz="2800" b="1" dirty="0">
              <a:solidFill>
                <a:schemeClr val="bg1"/>
              </a:solidFill>
              <a:latin typeface="Fineliner Script" pitchFamily="50" charset="0"/>
            </a:endParaRPr>
          </a:p>
        </p:txBody>
      </p:sp>
      <p:sp>
        <p:nvSpPr>
          <p:cNvPr id="87" name="ZoneTexte 86"/>
          <p:cNvSpPr txBox="1"/>
          <p:nvPr/>
        </p:nvSpPr>
        <p:spPr>
          <a:xfrm>
            <a:off x="324247" y="734604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88" name="ZoneTexte 87"/>
          <p:cNvSpPr txBox="1"/>
          <p:nvPr/>
        </p:nvSpPr>
        <p:spPr>
          <a:xfrm>
            <a:off x="3682094" y="8916088"/>
            <a:ext cx="3312368" cy="1471172"/>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Transforme ces phrases en plaçant l’adjectif avant ou après le nom </a:t>
            </a:r>
            <a:r>
              <a:rPr lang="fr-FR" sz="1600" u="sng" smtClean="0">
                <a:latin typeface="Fineliner Script" pitchFamily="50" charset="0"/>
              </a:rPr>
              <a:t>; souligne-le</a:t>
            </a:r>
            <a:endParaRPr lang="fr-FR" sz="1600" dirty="0" smtClean="0">
              <a:latin typeface="Fineliner Script" pitchFamily="50" charset="0"/>
            </a:endParaRPr>
          </a:p>
          <a:p>
            <a:pPr>
              <a:lnSpc>
                <a:spcPct val="90000"/>
              </a:lnSpc>
              <a:spcAft>
                <a:spcPts val="600"/>
              </a:spcAft>
            </a:pPr>
            <a:r>
              <a:rPr lang="fr-FR" sz="1000" dirty="0" smtClean="0">
                <a:latin typeface="Short Stack" panose="02010500040000000007" pitchFamily="2" charset="0"/>
              </a:rPr>
              <a:t>Ex : ce livre est beau : ce beau livre</a:t>
            </a:r>
          </a:p>
          <a:p>
            <a:pPr>
              <a:lnSpc>
                <a:spcPct val="90000"/>
              </a:lnSpc>
              <a:spcAft>
                <a:spcPts val="600"/>
              </a:spcAft>
            </a:pPr>
            <a:r>
              <a:rPr lang="fr-FR" sz="1000" dirty="0" smtClean="0">
                <a:latin typeface="Short Stack" panose="02010500040000000007" pitchFamily="2" charset="0"/>
              </a:rPr>
              <a:t>Cette ville est grande * Ces insectes sont minuscules * Le parquet est ciré * Son sourire est chaleureux * Cet instrument est bizarre * Les fruits sont mûrs * Mes deux chiens sont grands.</a:t>
            </a:r>
          </a:p>
        </p:txBody>
      </p:sp>
      <p:sp>
        <p:nvSpPr>
          <p:cNvPr id="89" name="ZoneTexte 88"/>
          <p:cNvSpPr txBox="1"/>
          <p:nvPr/>
        </p:nvSpPr>
        <p:spPr>
          <a:xfrm>
            <a:off x="288243" y="9795110"/>
            <a:ext cx="3312368" cy="520142"/>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Ajoute deux adjectifs à chaque mot</a:t>
            </a:r>
            <a:endParaRPr lang="fr-FR" sz="1600" dirty="0" smtClean="0">
              <a:latin typeface="Fineliner Script" pitchFamily="50" charset="0"/>
            </a:endParaRPr>
          </a:p>
          <a:p>
            <a:pPr>
              <a:spcAft>
                <a:spcPts val="600"/>
              </a:spcAft>
            </a:pPr>
            <a:r>
              <a:rPr lang="fr-FR" sz="1000" dirty="0" smtClean="0">
                <a:latin typeface="Short Stack" panose="02010500040000000007" pitchFamily="2" charset="0"/>
              </a:rPr>
              <a:t>Un poussin : ___________________________</a:t>
            </a:r>
          </a:p>
        </p:txBody>
      </p:sp>
      <p:pic>
        <p:nvPicPr>
          <p:cNvPr id="32" name="Imag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2875064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u même côté 33"/>
          <p:cNvSpPr/>
          <p:nvPr/>
        </p:nvSpPr>
        <p:spPr>
          <a:xfrm flipV="1">
            <a:off x="252239" y="4079476"/>
            <a:ext cx="6696744" cy="3427464"/>
          </a:xfrm>
          <a:prstGeom prst="round2SameRect">
            <a:avLst>
              <a:gd name="adj1" fmla="val 3655"/>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4079479"/>
            <a:ext cx="6696744" cy="625993"/>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ZoneTexte 35"/>
          <p:cNvSpPr txBox="1"/>
          <p:nvPr/>
        </p:nvSpPr>
        <p:spPr>
          <a:xfrm>
            <a:off x="1430895" y="4050556"/>
            <a:ext cx="4536504" cy="584775"/>
          </a:xfrm>
          <a:prstGeom prst="rect">
            <a:avLst/>
          </a:prstGeom>
          <a:noFill/>
        </p:spPr>
        <p:txBody>
          <a:bodyPr wrap="square" rtlCol="0">
            <a:spAutoFit/>
          </a:bodyPr>
          <a:lstStyle/>
          <a:p>
            <a:pPr algn="ctr"/>
            <a:r>
              <a:rPr lang="fr-FR" sz="3200" dirty="0" smtClean="0">
                <a:latin typeface="Fineliner Script" pitchFamily="50" charset="0"/>
              </a:rPr>
              <a:t>Le complément d’objet direct</a:t>
            </a:r>
            <a:endParaRPr lang="fr-FR" sz="3200" dirty="0">
              <a:latin typeface="Fineliner Script" pitchFamily="50" charset="0"/>
            </a:endParaRPr>
          </a:p>
        </p:txBody>
      </p:sp>
      <p:sp>
        <p:nvSpPr>
          <p:cNvPr id="37" name="ZoneTexte 36"/>
          <p:cNvSpPr txBox="1"/>
          <p:nvPr/>
        </p:nvSpPr>
        <p:spPr>
          <a:xfrm>
            <a:off x="252239" y="4770636"/>
            <a:ext cx="3456384" cy="2674578"/>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Mets une croix sous le verbe, souligne de COD</a:t>
            </a:r>
          </a:p>
          <a:p>
            <a:pPr>
              <a:lnSpc>
                <a:spcPct val="150000"/>
              </a:lnSpc>
              <a:spcAft>
                <a:spcPts val="600"/>
              </a:spcAft>
            </a:pPr>
            <a:r>
              <a:rPr lang="fr-FR" sz="1000" dirty="0" smtClean="0">
                <a:latin typeface="Short Stack" panose="02010500040000000007" pitchFamily="2" charset="0"/>
              </a:rPr>
              <a:t>Des sapins rabougris étirent leurs branches.</a:t>
            </a:r>
          </a:p>
          <a:p>
            <a:pPr>
              <a:lnSpc>
                <a:spcPct val="150000"/>
              </a:lnSpc>
              <a:spcAft>
                <a:spcPts val="600"/>
              </a:spcAft>
            </a:pPr>
            <a:r>
              <a:rPr lang="fr-FR" sz="1000" dirty="0" smtClean="0">
                <a:latin typeface="Short Stack" panose="02010500040000000007" pitchFamily="2" charset="0"/>
              </a:rPr>
              <a:t>Une lourde fatigue accable mes paupières.</a:t>
            </a:r>
          </a:p>
          <a:p>
            <a:pPr>
              <a:lnSpc>
                <a:spcPct val="150000"/>
              </a:lnSpc>
              <a:spcAft>
                <a:spcPts val="600"/>
              </a:spcAft>
            </a:pPr>
            <a:r>
              <a:rPr lang="fr-FR" sz="1000" dirty="0" smtClean="0">
                <a:latin typeface="Short Stack" panose="02010500040000000007" pitchFamily="2" charset="0"/>
              </a:rPr>
              <a:t>Les chiens tirent de lourds traîneaux.</a:t>
            </a:r>
          </a:p>
          <a:p>
            <a:pPr>
              <a:lnSpc>
                <a:spcPct val="150000"/>
              </a:lnSpc>
              <a:spcAft>
                <a:spcPts val="600"/>
              </a:spcAft>
            </a:pPr>
            <a:r>
              <a:rPr lang="fr-FR" sz="1000" dirty="0" smtClean="0">
                <a:latin typeface="Short Stack" panose="02010500040000000007" pitchFamily="2" charset="0"/>
              </a:rPr>
              <a:t>Le conducteur encourage ses sept labradors.</a:t>
            </a:r>
          </a:p>
          <a:p>
            <a:pPr>
              <a:lnSpc>
                <a:spcPct val="150000"/>
              </a:lnSpc>
              <a:spcAft>
                <a:spcPts val="600"/>
              </a:spcAft>
            </a:pPr>
            <a:r>
              <a:rPr lang="fr-FR" sz="1000" dirty="0" smtClean="0">
                <a:latin typeface="Short Stack" panose="02010500040000000007" pitchFamily="2" charset="0"/>
              </a:rPr>
              <a:t>La nuit tombée, le thermomètre marque une quarante sous zéro.</a:t>
            </a:r>
          </a:p>
          <a:p>
            <a:pPr>
              <a:lnSpc>
                <a:spcPct val="150000"/>
              </a:lnSpc>
              <a:spcAft>
                <a:spcPts val="600"/>
              </a:spcAft>
            </a:pPr>
            <a:r>
              <a:rPr lang="fr-FR" sz="1000" dirty="0" smtClean="0">
                <a:latin typeface="Short Stack" panose="02010500040000000007" pitchFamily="2" charset="0"/>
              </a:rPr>
              <a:t>Les bêtes fournissent un suprême effort.</a:t>
            </a:r>
          </a:p>
          <a:p>
            <a:pPr>
              <a:lnSpc>
                <a:spcPct val="150000"/>
              </a:lnSpc>
              <a:spcAft>
                <a:spcPts val="600"/>
              </a:spcAft>
            </a:pPr>
            <a:r>
              <a:rPr lang="fr-FR" sz="1000" dirty="0" smtClean="0">
                <a:latin typeface="Short Stack" panose="02010500040000000007" pitchFamily="2" charset="0"/>
              </a:rPr>
              <a:t>J’entends le chant des oiseaux.</a:t>
            </a:r>
          </a:p>
        </p:txBody>
      </p:sp>
      <p:sp>
        <p:nvSpPr>
          <p:cNvPr id="38" name="ZoneTexte 37"/>
          <p:cNvSpPr txBox="1"/>
          <p:nvPr/>
        </p:nvSpPr>
        <p:spPr>
          <a:xfrm>
            <a:off x="3708623" y="4770636"/>
            <a:ext cx="3312368" cy="164044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Indique si  les GN soulignés sont COD ou sujet inversé (SI)</a:t>
            </a:r>
          </a:p>
          <a:p>
            <a:pPr>
              <a:spcAft>
                <a:spcPts val="600"/>
              </a:spcAft>
            </a:pPr>
            <a:r>
              <a:rPr lang="fr-FR" sz="1000" dirty="0" smtClean="0">
                <a:latin typeface="Short Stack" panose="02010500040000000007" pitchFamily="2" charset="0"/>
              </a:rPr>
              <a:t>Les autobus ont </a:t>
            </a:r>
            <a:r>
              <a:rPr lang="fr-FR" sz="1000" u="sng" dirty="0" smtClean="0">
                <a:latin typeface="Short Stack" panose="02010500040000000007" pitchFamily="2" charset="0"/>
              </a:rPr>
              <a:t>la priorité</a:t>
            </a:r>
            <a:r>
              <a:rPr lang="fr-FR" sz="1000" dirty="0" smtClean="0">
                <a:latin typeface="Short Stack" panose="02010500040000000007" pitchFamily="2" charset="0"/>
              </a:rPr>
              <a:t>. </a:t>
            </a:r>
            <a:r>
              <a:rPr lang="fr-FR" sz="1000" dirty="0">
                <a:latin typeface="Short Stack" panose="02010500040000000007" pitchFamily="2" charset="0"/>
              </a:rPr>
              <a:t> </a:t>
            </a:r>
            <a:r>
              <a:rPr lang="fr-FR" sz="1000" dirty="0" smtClean="0">
                <a:latin typeface="Short Stack" panose="02010500040000000007" pitchFamily="2" charset="0"/>
                <a:sym typeface="Wingdings" panose="05000000000000000000" pitchFamily="2" charset="2"/>
              </a:rPr>
              <a:t></a:t>
            </a:r>
            <a:r>
              <a:rPr lang="fr-FR" sz="1000" dirty="0" smtClean="0">
                <a:latin typeface="Short Stack" panose="02010500040000000007" pitchFamily="2" charset="0"/>
              </a:rPr>
              <a:t> _____</a:t>
            </a:r>
          </a:p>
          <a:p>
            <a:pPr>
              <a:spcAft>
                <a:spcPts val="600"/>
              </a:spcAft>
            </a:pPr>
            <a:r>
              <a:rPr lang="fr-FR" sz="1000" dirty="0" smtClean="0">
                <a:latin typeface="Short Stack" panose="02010500040000000007" pitchFamily="2" charset="0"/>
              </a:rPr>
              <a:t>Sur le lac, nagent </a:t>
            </a:r>
            <a:r>
              <a:rPr lang="fr-FR" sz="1000" u="sng" dirty="0" smtClean="0">
                <a:latin typeface="Short Stack" panose="02010500040000000007" pitchFamily="2" charset="0"/>
              </a:rPr>
              <a:t>des cygnes</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Avec la nuit commença </a:t>
            </a:r>
            <a:r>
              <a:rPr lang="fr-FR" sz="1000" u="sng" dirty="0" smtClean="0">
                <a:latin typeface="Short Stack" panose="02010500040000000007" pitchFamily="2" charset="0"/>
              </a:rPr>
              <a:t>la peur </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Un élève a levé </a:t>
            </a:r>
            <a:r>
              <a:rPr lang="fr-FR" sz="1000" u="sng" dirty="0" smtClean="0">
                <a:latin typeface="Short Stack" panose="02010500040000000007" pitchFamily="2" charset="0"/>
              </a:rPr>
              <a:t>la main</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Depuis 8h, tombe </a:t>
            </a:r>
            <a:r>
              <a:rPr lang="fr-FR" sz="1000" u="sng" dirty="0" smtClean="0">
                <a:latin typeface="Short Stack" panose="02010500040000000007" pitchFamily="2" charset="0"/>
              </a:rPr>
              <a:t>une neige </a:t>
            </a:r>
            <a:r>
              <a:rPr lang="fr-FR" sz="1000" u="sng" spc="-150" dirty="0" smtClean="0">
                <a:latin typeface="Short Stack" panose="02010500040000000007" pitchFamily="2" charset="0"/>
              </a:rPr>
              <a:t>épaisse</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a:t>
            </a:r>
            <a:r>
              <a:rPr lang="fr-FR" sz="1000" dirty="0" smtClean="0">
                <a:latin typeface="Short Stack" panose="02010500040000000007" pitchFamily="2" charset="0"/>
              </a:rPr>
              <a:t>_____</a:t>
            </a:r>
          </a:p>
        </p:txBody>
      </p:sp>
      <p:sp>
        <p:nvSpPr>
          <p:cNvPr id="39" name="ZoneTexte 38"/>
          <p:cNvSpPr txBox="1"/>
          <p:nvPr/>
        </p:nvSpPr>
        <p:spPr>
          <a:xfrm>
            <a:off x="229242" y="410287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40" name="Larme 39"/>
          <p:cNvSpPr/>
          <p:nvPr/>
        </p:nvSpPr>
        <p:spPr>
          <a:xfrm>
            <a:off x="6156895" y="4182252"/>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p:cNvSpPr txBox="1"/>
          <p:nvPr/>
        </p:nvSpPr>
        <p:spPr>
          <a:xfrm>
            <a:off x="6156895" y="4182252"/>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G9</a:t>
            </a:r>
            <a:endParaRPr lang="fr-FR" sz="2800" b="1" dirty="0">
              <a:solidFill>
                <a:schemeClr val="bg1"/>
              </a:solidFill>
              <a:latin typeface="Fineliner Script" pitchFamily="50" charset="0"/>
            </a:endParaRPr>
          </a:p>
        </p:txBody>
      </p:sp>
      <p:sp>
        <p:nvSpPr>
          <p:cNvPr id="52" name="ZoneTexte 51"/>
          <p:cNvSpPr txBox="1"/>
          <p:nvPr/>
        </p:nvSpPr>
        <p:spPr>
          <a:xfrm>
            <a:off x="3721174" y="6426820"/>
            <a:ext cx="3312368" cy="981807"/>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Souligne le COD et indique sa nature </a:t>
            </a:r>
          </a:p>
          <a:p>
            <a:pPr>
              <a:spcAft>
                <a:spcPts val="600"/>
              </a:spcAft>
            </a:pPr>
            <a:r>
              <a:rPr lang="fr-FR" sz="1000" dirty="0" smtClean="0">
                <a:latin typeface="Short Stack" panose="02010500040000000007" pitchFamily="2" charset="0"/>
              </a:rPr>
              <a:t>J’entends Black M à la radio.  ____</a:t>
            </a:r>
          </a:p>
          <a:p>
            <a:pPr>
              <a:spcAft>
                <a:spcPts val="600"/>
              </a:spcAft>
            </a:pPr>
            <a:r>
              <a:rPr lang="fr-FR" sz="1000" dirty="0" smtClean="0">
                <a:latin typeface="Short Stack" panose="02010500040000000007" pitchFamily="2" charset="0"/>
              </a:rPr>
              <a:t>J’aime beaucoup Mme </a:t>
            </a:r>
            <a:r>
              <a:rPr lang="fr-FR" sz="1000" dirty="0" err="1" smtClean="0">
                <a:latin typeface="Short Stack" panose="02010500040000000007" pitchFamily="2" charset="0"/>
              </a:rPr>
              <a:t>Pavochko</a:t>
            </a:r>
            <a:r>
              <a:rPr lang="fr-FR" sz="1000" dirty="0" smtClean="0">
                <a:latin typeface="Short Stack" panose="02010500040000000007" pitchFamily="2" charset="0"/>
              </a:rPr>
              <a:t>.  ____</a:t>
            </a:r>
          </a:p>
          <a:p>
            <a:pPr>
              <a:spcAft>
                <a:spcPts val="600"/>
              </a:spcAft>
            </a:pPr>
            <a:r>
              <a:rPr lang="fr-FR" sz="1000" dirty="0" smtClean="0">
                <a:latin typeface="Short Stack" panose="02010500040000000007" pitchFamily="2" charset="0"/>
              </a:rPr>
              <a:t>Je connais cette chanson par cœur. ____</a:t>
            </a:r>
          </a:p>
        </p:txBody>
      </p:sp>
      <p:sp>
        <p:nvSpPr>
          <p:cNvPr id="53" name="Arrondir un rectangle avec un coin du même côté 52"/>
          <p:cNvSpPr/>
          <p:nvPr/>
        </p:nvSpPr>
        <p:spPr>
          <a:xfrm flipV="1">
            <a:off x="205383" y="191044"/>
            <a:ext cx="6696744" cy="3427464"/>
          </a:xfrm>
          <a:prstGeom prst="round2SameRect">
            <a:avLst>
              <a:gd name="adj1" fmla="val 3655"/>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5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05383" y="191047"/>
            <a:ext cx="6696744" cy="625993"/>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ZoneTexte 54"/>
          <p:cNvSpPr txBox="1"/>
          <p:nvPr/>
        </p:nvSpPr>
        <p:spPr>
          <a:xfrm>
            <a:off x="1384039" y="162124"/>
            <a:ext cx="4536504" cy="584775"/>
          </a:xfrm>
          <a:prstGeom prst="rect">
            <a:avLst/>
          </a:prstGeom>
          <a:noFill/>
        </p:spPr>
        <p:txBody>
          <a:bodyPr wrap="square" rtlCol="0">
            <a:spAutoFit/>
          </a:bodyPr>
          <a:lstStyle/>
          <a:p>
            <a:pPr algn="ctr"/>
            <a:r>
              <a:rPr lang="fr-FR" sz="3200" dirty="0" smtClean="0">
                <a:latin typeface="Fineliner Script" pitchFamily="50" charset="0"/>
              </a:rPr>
              <a:t>Le complément d’objet direct</a:t>
            </a:r>
            <a:endParaRPr lang="fr-FR" sz="3200" dirty="0">
              <a:latin typeface="Fineliner Script" pitchFamily="50" charset="0"/>
            </a:endParaRPr>
          </a:p>
        </p:txBody>
      </p:sp>
      <p:sp>
        <p:nvSpPr>
          <p:cNvPr id="56" name="ZoneTexte 55"/>
          <p:cNvSpPr txBox="1"/>
          <p:nvPr/>
        </p:nvSpPr>
        <p:spPr>
          <a:xfrm>
            <a:off x="205383" y="882204"/>
            <a:ext cx="3456384" cy="2674578"/>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Mets une croix sous le verbe, souligne de COD</a:t>
            </a:r>
          </a:p>
          <a:p>
            <a:pPr>
              <a:lnSpc>
                <a:spcPct val="150000"/>
              </a:lnSpc>
              <a:spcAft>
                <a:spcPts val="600"/>
              </a:spcAft>
            </a:pPr>
            <a:r>
              <a:rPr lang="fr-FR" sz="1000" dirty="0" smtClean="0">
                <a:latin typeface="Short Stack" panose="02010500040000000007" pitchFamily="2" charset="0"/>
              </a:rPr>
              <a:t>Des sapins rabougris étirent leurs branches.</a:t>
            </a:r>
          </a:p>
          <a:p>
            <a:pPr>
              <a:lnSpc>
                <a:spcPct val="150000"/>
              </a:lnSpc>
              <a:spcAft>
                <a:spcPts val="600"/>
              </a:spcAft>
            </a:pPr>
            <a:r>
              <a:rPr lang="fr-FR" sz="1000" dirty="0" smtClean="0">
                <a:latin typeface="Short Stack" panose="02010500040000000007" pitchFamily="2" charset="0"/>
              </a:rPr>
              <a:t>Une lourde fatigue accable mes paupières.</a:t>
            </a:r>
          </a:p>
          <a:p>
            <a:pPr>
              <a:lnSpc>
                <a:spcPct val="150000"/>
              </a:lnSpc>
              <a:spcAft>
                <a:spcPts val="600"/>
              </a:spcAft>
            </a:pPr>
            <a:r>
              <a:rPr lang="fr-FR" sz="1000" dirty="0" smtClean="0">
                <a:latin typeface="Short Stack" panose="02010500040000000007" pitchFamily="2" charset="0"/>
              </a:rPr>
              <a:t>Les chiens tirent de lourds traîneaux.</a:t>
            </a:r>
          </a:p>
          <a:p>
            <a:pPr>
              <a:lnSpc>
                <a:spcPct val="150000"/>
              </a:lnSpc>
              <a:spcAft>
                <a:spcPts val="600"/>
              </a:spcAft>
            </a:pPr>
            <a:r>
              <a:rPr lang="fr-FR" sz="1000" dirty="0" smtClean="0">
                <a:latin typeface="Short Stack" panose="02010500040000000007" pitchFamily="2" charset="0"/>
              </a:rPr>
              <a:t>Le conducteur encourage ses sept labradors.</a:t>
            </a:r>
          </a:p>
          <a:p>
            <a:pPr>
              <a:lnSpc>
                <a:spcPct val="150000"/>
              </a:lnSpc>
              <a:spcAft>
                <a:spcPts val="600"/>
              </a:spcAft>
            </a:pPr>
            <a:r>
              <a:rPr lang="fr-FR" sz="1000" dirty="0" smtClean="0">
                <a:latin typeface="Short Stack" panose="02010500040000000007" pitchFamily="2" charset="0"/>
              </a:rPr>
              <a:t>La nuit tombée, le thermomètre marque une quarante sous zéro.</a:t>
            </a:r>
          </a:p>
          <a:p>
            <a:pPr>
              <a:lnSpc>
                <a:spcPct val="150000"/>
              </a:lnSpc>
              <a:spcAft>
                <a:spcPts val="600"/>
              </a:spcAft>
            </a:pPr>
            <a:r>
              <a:rPr lang="fr-FR" sz="1000" dirty="0" smtClean="0">
                <a:latin typeface="Short Stack" panose="02010500040000000007" pitchFamily="2" charset="0"/>
              </a:rPr>
              <a:t>Les bêtes fournissent un suprême effort.</a:t>
            </a:r>
          </a:p>
          <a:p>
            <a:pPr>
              <a:lnSpc>
                <a:spcPct val="150000"/>
              </a:lnSpc>
              <a:spcAft>
                <a:spcPts val="600"/>
              </a:spcAft>
            </a:pPr>
            <a:r>
              <a:rPr lang="fr-FR" sz="1000" dirty="0" smtClean="0">
                <a:latin typeface="Short Stack" panose="02010500040000000007" pitchFamily="2" charset="0"/>
              </a:rPr>
              <a:t>J’entends le chant des oiseaux.</a:t>
            </a:r>
          </a:p>
        </p:txBody>
      </p:sp>
      <p:sp>
        <p:nvSpPr>
          <p:cNvPr id="57" name="ZoneTexte 56"/>
          <p:cNvSpPr txBox="1"/>
          <p:nvPr/>
        </p:nvSpPr>
        <p:spPr>
          <a:xfrm>
            <a:off x="3661767" y="882204"/>
            <a:ext cx="3312368" cy="164044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Indique si  les GN soulignés sont COD ou sujet inversé (SI)</a:t>
            </a:r>
          </a:p>
          <a:p>
            <a:pPr>
              <a:spcAft>
                <a:spcPts val="600"/>
              </a:spcAft>
            </a:pPr>
            <a:r>
              <a:rPr lang="fr-FR" sz="1000" dirty="0" smtClean="0">
                <a:latin typeface="Short Stack" panose="02010500040000000007" pitchFamily="2" charset="0"/>
              </a:rPr>
              <a:t>Les autobus ont </a:t>
            </a:r>
            <a:r>
              <a:rPr lang="fr-FR" sz="1000" u="sng" dirty="0" smtClean="0">
                <a:latin typeface="Short Stack" panose="02010500040000000007" pitchFamily="2" charset="0"/>
              </a:rPr>
              <a:t>la priorité</a:t>
            </a:r>
            <a:r>
              <a:rPr lang="fr-FR" sz="1000" dirty="0" smtClean="0">
                <a:latin typeface="Short Stack" panose="02010500040000000007" pitchFamily="2" charset="0"/>
              </a:rPr>
              <a:t>. </a:t>
            </a:r>
            <a:r>
              <a:rPr lang="fr-FR" sz="1000" dirty="0">
                <a:latin typeface="Short Stack" panose="02010500040000000007" pitchFamily="2" charset="0"/>
              </a:rPr>
              <a:t> </a:t>
            </a:r>
            <a:r>
              <a:rPr lang="fr-FR" sz="1000" dirty="0" smtClean="0">
                <a:latin typeface="Short Stack" panose="02010500040000000007" pitchFamily="2" charset="0"/>
                <a:sym typeface="Wingdings" panose="05000000000000000000" pitchFamily="2" charset="2"/>
              </a:rPr>
              <a:t></a:t>
            </a:r>
            <a:r>
              <a:rPr lang="fr-FR" sz="1000" dirty="0" smtClean="0">
                <a:latin typeface="Short Stack" panose="02010500040000000007" pitchFamily="2" charset="0"/>
              </a:rPr>
              <a:t> _____</a:t>
            </a:r>
          </a:p>
          <a:p>
            <a:pPr>
              <a:spcAft>
                <a:spcPts val="600"/>
              </a:spcAft>
            </a:pPr>
            <a:r>
              <a:rPr lang="fr-FR" sz="1000" dirty="0" smtClean="0">
                <a:latin typeface="Short Stack" panose="02010500040000000007" pitchFamily="2" charset="0"/>
              </a:rPr>
              <a:t>Sur le lac, nagent </a:t>
            </a:r>
            <a:r>
              <a:rPr lang="fr-FR" sz="1000" u="sng" dirty="0" smtClean="0">
                <a:latin typeface="Short Stack" panose="02010500040000000007" pitchFamily="2" charset="0"/>
              </a:rPr>
              <a:t>des cygnes</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Avec la nuit commença </a:t>
            </a:r>
            <a:r>
              <a:rPr lang="fr-FR" sz="1000" u="sng" dirty="0" smtClean="0">
                <a:latin typeface="Short Stack" panose="02010500040000000007" pitchFamily="2" charset="0"/>
              </a:rPr>
              <a:t>la peur </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Un élève a levé </a:t>
            </a:r>
            <a:r>
              <a:rPr lang="fr-FR" sz="1000" u="sng" dirty="0" smtClean="0">
                <a:latin typeface="Short Stack" panose="02010500040000000007" pitchFamily="2" charset="0"/>
              </a:rPr>
              <a:t>la main</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Depuis 8h, tombe </a:t>
            </a:r>
            <a:r>
              <a:rPr lang="fr-FR" sz="1000" u="sng" dirty="0" smtClean="0">
                <a:latin typeface="Short Stack" panose="02010500040000000007" pitchFamily="2" charset="0"/>
              </a:rPr>
              <a:t>une neige </a:t>
            </a:r>
            <a:r>
              <a:rPr lang="fr-FR" sz="1000" u="sng" spc="-150" dirty="0" smtClean="0">
                <a:latin typeface="Short Stack" panose="02010500040000000007" pitchFamily="2" charset="0"/>
              </a:rPr>
              <a:t>épaisse</a:t>
            </a:r>
            <a:r>
              <a:rPr lang="fr-FR" sz="1000" dirty="0" smtClean="0">
                <a:latin typeface="Short Stack" panose="02010500040000000007" pitchFamily="2" charset="0"/>
              </a:rPr>
              <a:t>. </a:t>
            </a:r>
            <a:r>
              <a:rPr lang="fr-FR" sz="1000" dirty="0">
                <a:latin typeface="Short Stack" panose="02010500040000000007" pitchFamily="2" charset="0"/>
                <a:sym typeface="Wingdings" panose="05000000000000000000" pitchFamily="2" charset="2"/>
              </a:rPr>
              <a:t></a:t>
            </a:r>
            <a:r>
              <a:rPr lang="fr-FR" sz="1000" dirty="0">
                <a:latin typeface="Short Stack" panose="02010500040000000007" pitchFamily="2" charset="0"/>
              </a:rPr>
              <a:t> </a:t>
            </a:r>
            <a:r>
              <a:rPr lang="fr-FR" sz="1000" dirty="0" smtClean="0">
                <a:latin typeface="Short Stack" panose="02010500040000000007" pitchFamily="2" charset="0"/>
              </a:rPr>
              <a:t>_____</a:t>
            </a:r>
          </a:p>
        </p:txBody>
      </p:sp>
      <p:sp>
        <p:nvSpPr>
          <p:cNvPr id="58" name="ZoneTexte 57"/>
          <p:cNvSpPr txBox="1"/>
          <p:nvPr/>
        </p:nvSpPr>
        <p:spPr>
          <a:xfrm>
            <a:off x="182386" y="214445"/>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59" name="Larme 58"/>
          <p:cNvSpPr/>
          <p:nvPr/>
        </p:nvSpPr>
        <p:spPr>
          <a:xfrm>
            <a:off x="6110039" y="293820"/>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6110039" y="293820"/>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G9</a:t>
            </a:r>
            <a:endParaRPr lang="fr-FR" sz="2800" b="1" dirty="0">
              <a:solidFill>
                <a:schemeClr val="bg1"/>
              </a:solidFill>
              <a:latin typeface="Fineliner Script" pitchFamily="50" charset="0"/>
            </a:endParaRPr>
          </a:p>
        </p:txBody>
      </p:sp>
      <p:sp>
        <p:nvSpPr>
          <p:cNvPr id="61" name="ZoneTexte 60"/>
          <p:cNvSpPr txBox="1"/>
          <p:nvPr/>
        </p:nvSpPr>
        <p:spPr>
          <a:xfrm>
            <a:off x="3674318" y="2538388"/>
            <a:ext cx="3312368" cy="981807"/>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Souligne le COD et indique sa nature </a:t>
            </a:r>
          </a:p>
          <a:p>
            <a:pPr>
              <a:spcAft>
                <a:spcPts val="600"/>
              </a:spcAft>
            </a:pPr>
            <a:r>
              <a:rPr lang="fr-FR" sz="1000" dirty="0" smtClean="0">
                <a:latin typeface="Short Stack" panose="02010500040000000007" pitchFamily="2" charset="0"/>
              </a:rPr>
              <a:t>J’entends Black M à la radio.  ____</a:t>
            </a:r>
          </a:p>
          <a:p>
            <a:pPr>
              <a:spcAft>
                <a:spcPts val="600"/>
              </a:spcAft>
            </a:pPr>
            <a:r>
              <a:rPr lang="fr-FR" sz="1000" dirty="0" smtClean="0">
                <a:latin typeface="Short Stack" panose="02010500040000000007" pitchFamily="2" charset="0"/>
              </a:rPr>
              <a:t>J’aime beaucoup Mme </a:t>
            </a:r>
            <a:r>
              <a:rPr lang="fr-FR" sz="1000" dirty="0" err="1" smtClean="0">
                <a:latin typeface="Short Stack" panose="02010500040000000007" pitchFamily="2" charset="0"/>
              </a:rPr>
              <a:t>Pavochko</a:t>
            </a:r>
            <a:r>
              <a:rPr lang="fr-FR" sz="1000" dirty="0" smtClean="0">
                <a:latin typeface="Short Stack" panose="02010500040000000007" pitchFamily="2" charset="0"/>
              </a:rPr>
              <a:t>.  ____</a:t>
            </a:r>
          </a:p>
          <a:p>
            <a:pPr>
              <a:spcAft>
                <a:spcPts val="600"/>
              </a:spcAft>
            </a:pPr>
            <a:r>
              <a:rPr lang="fr-FR" sz="1000" dirty="0" smtClean="0">
                <a:latin typeface="Short Stack" panose="02010500040000000007" pitchFamily="2" charset="0"/>
              </a:rPr>
              <a:t>Je connais cette chanson par cœur. ____</a:t>
            </a:r>
          </a:p>
        </p:txBody>
      </p:sp>
      <p:pic>
        <p:nvPicPr>
          <p:cNvPr id="20" name="Imag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306202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ndir un rectangle avec un coin du même côté 26"/>
          <p:cNvSpPr/>
          <p:nvPr/>
        </p:nvSpPr>
        <p:spPr>
          <a:xfrm flipV="1">
            <a:off x="252239" y="234126"/>
            <a:ext cx="6696744" cy="9073013"/>
          </a:xfrm>
          <a:prstGeom prst="round2SameRect">
            <a:avLst>
              <a:gd name="adj1" fmla="val 2825"/>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234135"/>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620392" y="309208"/>
            <a:ext cx="4464496"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Les compléments circonstanciels</a:t>
            </a:r>
            <a:endParaRPr lang="fr-FR" sz="3200" dirty="0">
              <a:latin typeface="Fineliner Script" pitchFamily="50" charset="0"/>
            </a:endParaRPr>
          </a:p>
        </p:txBody>
      </p:sp>
      <p:sp>
        <p:nvSpPr>
          <p:cNvPr id="31" name="ZoneTexte 30"/>
          <p:cNvSpPr txBox="1"/>
          <p:nvPr/>
        </p:nvSpPr>
        <p:spPr>
          <a:xfrm>
            <a:off x="3804247" y="979959"/>
            <a:ext cx="3144736" cy="3717941"/>
          </a:xfrm>
          <a:prstGeom prst="rect">
            <a:avLst/>
          </a:prstGeom>
          <a:noFill/>
        </p:spPr>
        <p:txBody>
          <a:bodyPr wrap="square" rtlCol="0">
            <a:spAutoFit/>
          </a:bodyPr>
          <a:lstStyle/>
          <a:p>
            <a:pPr>
              <a:lnSpc>
                <a:spcPct val="80000"/>
              </a:lnSpc>
            </a:pPr>
            <a:r>
              <a:rPr lang="fr-FR" sz="1600" u="sng" dirty="0" smtClean="0">
                <a:latin typeface="Fineliner Script" pitchFamily="50" charset="0"/>
              </a:rPr>
              <a:t>2. Complète avec un CC correspondant à la question posée</a:t>
            </a:r>
            <a:endParaRPr lang="fr-FR" sz="1000" dirty="0" smtClean="0">
              <a:latin typeface="Short Stack" panose="02010500040000000007" pitchFamily="2" charset="0"/>
            </a:endParaRPr>
          </a:p>
          <a:p>
            <a:endParaRPr lang="fr-FR" sz="500" dirty="0" smtClean="0"/>
          </a:p>
          <a:p>
            <a:pPr>
              <a:lnSpc>
                <a:spcPct val="200000"/>
              </a:lnSpc>
            </a:pPr>
            <a:r>
              <a:rPr lang="fr-FR" sz="1000" dirty="0" smtClean="0">
                <a:latin typeface="Short Stack" panose="02010500040000000007" pitchFamily="2" charset="0"/>
              </a:rPr>
              <a:t>Mon </a:t>
            </a:r>
            <a:r>
              <a:rPr lang="fr-FR" sz="1000" dirty="0">
                <a:latin typeface="Short Stack" panose="02010500040000000007" pitchFamily="2" charset="0"/>
              </a:rPr>
              <a:t>frère dort (où </a:t>
            </a:r>
            <a:r>
              <a:rPr lang="fr-FR" sz="1000" dirty="0" smtClean="0">
                <a:latin typeface="Short Stack" panose="02010500040000000007" pitchFamily="2" charset="0"/>
              </a:rPr>
              <a:t>?) _________________ ____________________________________ </a:t>
            </a:r>
            <a:endParaRPr lang="fr-FR" sz="1000" dirty="0">
              <a:latin typeface="Short Stack" panose="02010500040000000007" pitchFamily="2" charset="0"/>
            </a:endParaRPr>
          </a:p>
          <a:p>
            <a:pPr>
              <a:lnSpc>
                <a:spcPct val="200000"/>
              </a:lnSpc>
            </a:pPr>
            <a:r>
              <a:rPr lang="fr-FR" sz="1000" dirty="0">
                <a:latin typeface="Short Stack" panose="02010500040000000007" pitchFamily="2" charset="0"/>
              </a:rPr>
              <a:t>Les enfants dessinent (comment ?) ____________________________________ </a:t>
            </a:r>
          </a:p>
          <a:p>
            <a:pPr>
              <a:lnSpc>
                <a:spcPct val="200000"/>
              </a:lnSpc>
            </a:pPr>
            <a:r>
              <a:rPr lang="fr-FR" sz="1000" dirty="0">
                <a:latin typeface="Short Stack" panose="02010500040000000007" pitchFamily="2" charset="0"/>
              </a:rPr>
              <a:t>Mes cousins partiront (quand ?) ____________________________________ </a:t>
            </a:r>
          </a:p>
          <a:p>
            <a:pPr>
              <a:lnSpc>
                <a:spcPct val="200000"/>
              </a:lnSpc>
            </a:pPr>
            <a:r>
              <a:rPr lang="fr-FR" sz="1000" dirty="0">
                <a:latin typeface="Short Stack" panose="02010500040000000007" pitchFamily="2" charset="0"/>
              </a:rPr>
              <a:t>Marie promène son chien (où et quand ?) </a:t>
            </a:r>
            <a:r>
              <a:rPr lang="fr-FR" sz="1000" dirty="0" smtClean="0">
                <a:latin typeface="Short Stack" panose="02010500040000000007" pitchFamily="2" charset="0"/>
              </a:rPr>
              <a:t>____________________________________</a:t>
            </a:r>
          </a:p>
          <a:p>
            <a:pPr>
              <a:lnSpc>
                <a:spcPct val="200000"/>
              </a:lnSpc>
            </a:pPr>
            <a:r>
              <a:rPr lang="fr-FR" sz="1000" dirty="0" smtClean="0">
                <a:latin typeface="Short Stack" panose="02010500040000000007" pitchFamily="2" charset="0"/>
              </a:rPr>
              <a:t>Maman cuisine (comment ?) ___________</a:t>
            </a:r>
          </a:p>
          <a:p>
            <a:pPr>
              <a:lnSpc>
                <a:spcPct val="200000"/>
              </a:lnSpc>
            </a:pPr>
            <a:r>
              <a:rPr lang="fr-FR" sz="1000" dirty="0" smtClean="0">
                <a:latin typeface="Short Stack" panose="02010500040000000007" pitchFamily="2" charset="0"/>
              </a:rPr>
              <a:t>____________________________________</a:t>
            </a:r>
            <a:endParaRPr lang="fr-FR" sz="1000" dirty="0">
              <a:latin typeface="Short Stack" panose="02010500040000000007" pitchFamily="2" charset="0"/>
            </a:endParaRPr>
          </a:p>
        </p:txBody>
      </p:sp>
      <p:sp>
        <p:nvSpPr>
          <p:cNvPr id="32" name="ZoneTexte 31"/>
          <p:cNvSpPr txBox="1"/>
          <p:nvPr/>
        </p:nvSpPr>
        <p:spPr>
          <a:xfrm>
            <a:off x="288243" y="954212"/>
            <a:ext cx="3492388" cy="3677930"/>
          </a:xfrm>
          <a:prstGeom prst="rect">
            <a:avLst/>
          </a:prstGeom>
          <a:noFill/>
        </p:spPr>
        <p:txBody>
          <a:bodyPr wrap="square" rtlCol="0">
            <a:spAutoFit/>
          </a:bodyPr>
          <a:lstStyle/>
          <a:p>
            <a:pPr>
              <a:spcAft>
                <a:spcPts val="600"/>
              </a:spcAft>
            </a:pPr>
            <a:r>
              <a:rPr lang="fr-FR" sz="1600" u="sng" dirty="0" smtClean="0">
                <a:latin typeface="Fineliner Script" pitchFamily="50" charset="0"/>
              </a:rPr>
              <a:t>1. Complète chaque phrase avec le bon CC</a:t>
            </a:r>
          </a:p>
          <a:p>
            <a:r>
              <a:rPr lang="fr-FR" sz="1300" dirty="0">
                <a:latin typeface="Amandine" pitchFamily="2" charset="0"/>
              </a:rPr>
              <a:t>ce soir – sur le toit – contre le mollet </a:t>
            </a:r>
            <a:r>
              <a:rPr lang="fr-FR" sz="1300" dirty="0" smtClean="0">
                <a:latin typeface="Amandine" pitchFamily="2" charset="0"/>
              </a:rPr>
              <a:t>de Sophie </a:t>
            </a:r>
            <a:r>
              <a:rPr lang="fr-FR" sz="1300" dirty="0">
                <a:latin typeface="Amandine" pitchFamily="2" charset="0"/>
              </a:rPr>
              <a:t>– deux minutes plus tard – </a:t>
            </a:r>
            <a:r>
              <a:rPr lang="fr-FR" sz="1300" dirty="0" smtClean="0">
                <a:latin typeface="Amandine" pitchFamily="2" charset="0"/>
              </a:rPr>
              <a:t>un moment après – </a:t>
            </a:r>
            <a:r>
              <a:rPr lang="fr-FR" sz="1300" dirty="0">
                <a:latin typeface="Amandine" pitchFamily="2" charset="0"/>
              </a:rPr>
              <a:t>sur le radiateur du salon – d’un coup de </a:t>
            </a:r>
            <a:r>
              <a:rPr lang="fr-FR" sz="1300" dirty="0" smtClean="0">
                <a:latin typeface="Amandine" pitchFamily="2" charset="0"/>
              </a:rPr>
              <a:t>langue</a:t>
            </a:r>
          </a:p>
          <a:p>
            <a:pPr>
              <a:lnSpc>
                <a:spcPct val="200000"/>
              </a:lnSpc>
            </a:pPr>
            <a:r>
              <a:rPr lang="fr-FR" sz="1000" dirty="0" smtClean="0">
                <a:latin typeface="Short Stack" panose="02010500040000000007" pitchFamily="2" charset="0"/>
              </a:rPr>
              <a:t>Le </a:t>
            </a:r>
            <a:r>
              <a:rPr lang="fr-FR" sz="1000" dirty="0">
                <a:latin typeface="Short Stack" panose="02010500040000000007" pitchFamily="2" charset="0"/>
              </a:rPr>
              <a:t>chat </a:t>
            </a:r>
            <a:r>
              <a:rPr lang="fr-FR" sz="1000" dirty="0" err="1" smtClean="0">
                <a:latin typeface="Short Stack" panose="02010500040000000007" pitchFamily="2" charset="0"/>
              </a:rPr>
              <a:t>Gromatou</a:t>
            </a:r>
            <a:r>
              <a:rPr lang="fr-FR" sz="1000" dirty="0" smtClean="0">
                <a:latin typeface="Short Stack" panose="02010500040000000007" pitchFamily="2" charset="0"/>
              </a:rPr>
              <a:t> a </a:t>
            </a:r>
            <a:r>
              <a:rPr lang="fr-FR" sz="1000" spc="-100" dirty="0" smtClean="0">
                <a:latin typeface="Short Stack" panose="02010500040000000007" pitchFamily="2" charset="0"/>
              </a:rPr>
              <a:t>rendez-vous</a:t>
            </a:r>
            <a:r>
              <a:rPr lang="fr-FR" sz="1000" dirty="0" smtClean="0">
                <a:latin typeface="Short Stack" panose="02010500040000000007" pitchFamily="2" charset="0"/>
              </a:rPr>
              <a:t> (quand ? où ?) ________________________________________</a:t>
            </a:r>
            <a:endParaRPr lang="fr-FR" sz="1000" dirty="0">
              <a:latin typeface="Short Stack" panose="02010500040000000007" pitchFamily="2" charset="0"/>
            </a:endParaRPr>
          </a:p>
          <a:p>
            <a:pPr>
              <a:lnSpc>
                <a:spcPct val="200000"/>
              </a:lnSpc>
            </a:pPr>
            <a:r>
              <a:rPr lang="fr-FR" sz="1000" dirty="0" smtClean="0">
                <a:latin typeface="Short Stack" panose="02010500040000000007" pitchFamily="2" charset="0"/>
              </a:rPr>
              <a:t>(Quand ?) ________________________ il </a:t>
            </a:r>
            <a:r>
              <a:rPr lang="fr-FR" sz="1000" dirty="0">
                <a:latin typeface="Short Stack" panose="02010500040000000007" pitchFamily="2" charset="0"/>
              </a:rPr>
              <a:t>avale les dernières gouttes de </a:t>
            </a:r>
            <a:r>
              <a:rPr lang="fr-FR" sz="1000" dirty="0" smtClean="0">
                <a:latin typeface="Short Stack" panose="02010500040000000007" pitchFamily="2" charset="0"/>
              </a:rPr>
              <a:t>lait (comment ?) _______________________________</a:t>
            </a:r>
            <a:endParaRPr lang="fr-FR" sz="1000" dirty="0">
              <a:latin typeface="Short Stack" panose="02010500040000000007" pitchFamily="2" charset="0"/>
            </a:endParaRPr>
          </a:p>
          <a:p>
            <a:pPr>
              <a:lnSpc>
                <a:spcPct val="200000"/>
              </a:lnSpc>
            </a:pPr>
            <a:r>
              <a:rPr lang="fr-FR" sz="1000" dirty="0">
                <a:latin typeface="Short Stack" panose="02010500040000000007" pitchFamily="2" charset="0"/>
              </a:rPr>
              <a:t>Il se frotte </a:t>
            </a:r>
            <a:r>
              <a:rPr lang="fr-FR" sz="1000" dirty="0" smtClean="0">
                <a:latin typeface="Short Stack" panose="02010500040000000007" pitchFamily="2" charset="0"/>
              </a:rPr>
              <a:t>(où) __________________________</a:t>
            </a:r>
            <a:endParaRPr lang="fr-FR" sz="1000" dirty="0">
              <a:latin typeface="Short Stack" panose="02010500040000000007" pitchFamily="2" charset="0"/>
            </a:endParaRPr>
          </a:p>
          <a:p>
            <a:pPr>
              <a:lnSpc>
                <a:spcPct val="200000"/>
              </a:lnSpc>
            </a:pPr>
            <a:r>
              <a:rPr lang="fr-FR" sz="1000" dirty="0" smtClean="0">
                <a:latin typeface="Short Stack" panose="02010500040000000007" pitchFamily="2" charset="0"/>
              </a:rPr>
              <a:t>(quand ?) ____________________ il </a:t>
            </a:r>
            <a:r>
              <a:rPr lang="fr-FR" sz="1000" dirty="0">
                <a:latin typeface="Short Stack" panose="02010500040000000007" pitchFamily="2" charset="0"/>
              </a:rPr>
              <a:t>fait mine d’aller </a:t>
            </a:r>
            <a:r>
              <a:rPr lang="fr-FR" sz="1000" dirty="0" smtClean="0">
                <a:latin typeface="Short Stack" panose="02010500040000000007" pitchFamily="2" charset="0"/>
              </a:rPr>
              <a:t>s’étendre (où ?) ____________________</a:t>
            </a:r>
            <a:endParaRPr lang="fr-FR" sz="1000" dirty="0">
              <a:latin typeface="Short Stack" panose="02010500040000000007" pitchFamily="2" charset="0"/>
            </a:endParaRPr>
          </a:p>
        </p:txBody>
      </p:sp>
      <p:sp>
        <p:nvSpPr>
          <p:cNvPr id="45" name="Larme 44"/>
          <p:cNvSpPr/>
          <p:nvPr/>
        </p:nvSpPr>
        <p:spPr>
          <a:xfrm>
            <a:off x="6156895" y="250809"/>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6156895" y="250809"/>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G10</a:t>
            </a:r>
            <a:endParaRPr lang="fr-FR" sz="2800" b="1" dirty="0">
              <a:solidFill>
                <a:schemeClr val="bg1"/>
              </a:solidFill>
              <a:latin typeface="Fineliner Script" pitchFamily="50" charset="0"/>
            </a:endParaRPr>
          </a:p>
        </p:txBody>
      </p:sp>
      <p:sp>
        <p:nvSpPr>
          <p:cNvPr id="52" name="ZoneTexte 51"/>
          <p:cNvSpPr txBox="1"/>
          <p:nvPr/>
        </p:nvSpPr>
        <p:spPr>
          <a:xfrm>
            <a:off x="288243" y="272353"/>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33" name="ZoneTexte 32"/>
          <p:cNvSpPr txBox="1"/>
          <p:nvPr/>
        </p:nvSpPr>
        <p:spPr>
          <a:xfrm>
            <a:off x="278219" y="4698628"/>
            <a:ext cx="3070364" cy="1948226"/>
          </a:xfrm>
          <a:prstGeom prst="rect">
            <a:avLst/>
          </a:prstGeom>
          <a:noFill/>
        </p:spPr>
        <p:txBody>
          <a:bodyPr wrap="square" rtlCol="0">
            <a:spAutoFit/>
          </a:bodyPr>
          <a:lstStyle/>
          <a:p>
            <a:pPr>
              <a:lnSpc>
                <a:spcPct val="80000"/>
              </a:lnSpc>
            </a:pPr>
            <a:r>
              <a:rPr lang="fr-FR" sz="1600" u="sng" dirty="0">
                <a:latin typeface="Fineliner Script" pitchFamily="50" charset="0"/>
              </a:rPr>
              <a:t>3</a:t>
            </a:r>
            <a:r>
              <a:rPr lang="fr-FR" sz="1600" u="sng" dirty="0" smtClean="0">
                <a:latin typeface="Fineliner Script" pitchFamily="50" charset="0"/>
              </a:rPr>
              <a:t>. Place les compléments circonstanciels soulignés dans le tableau</a:t>
            </a:r>
            <a:endParaRPr lang="fr-FR" sz="1000" dirty="0" smtClean="0">
              <a:latin typeface="Short Stack" panose="02010500040000000007" pitchFamily="2" charset="0"/>
            </a:endParaRPr>
          </a:p>
          <a:p>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a</a:t>
            </a:r>
            <a:r>
              <a:rPr lang="fr-FR" sz="1000" dirty="0">
                <a:latin typeface="Short Stack" panose="02010500040000000007" pitchFamily="2" charset="0"/>
              </a:rPr>
              <a:t>. </a:t>
            </a:r>
            <a:r>
              <a:rPr lang="fr-FR" sz="1000" u="sng" dirty="0">
                <a:latin typeface="Short Stack" panose="02010500040000000007" pitchFamily="2" charset="0"/>
              </a:rPr>
              <a:t>À trois heures</a:t>
            </a:r>
            <a:r>
              <a:rPr lang="fr-FR" sz="1000" dirty="0">
                <a:latin typeface="Short Stack" panose="02010500040000000007" pitchFamily="2" charset="0"/>
              </a:rPr>
              <a:t>, nous arrivons </a:t>
            </a:r>
            <a:r>
              <a:rPr lang="fr-FR" sz="1000" u="sng" dirty="0">
                <a:latin typeface="Short Stack" panose="02010500040000000007" pitchFamily="2" charset="0"/>
              </a:rPr>
              <a:t>au cinéma</a:t>
            </a:r>
            <a:r>
              <a:rPr lang="fr-FR" sz="1000" dirty="0">
                <a:latin typeface="Short Stack" panose="02010500040000000007" pitchFamily="2" charset="0"/>
              </a:rPr>
              <a:t>.</a:t>
            </a:r>
          </a:p>
          <a:p>
            <a:pPr>
              <a:spcAft>
                <a:spcPts val="600"/>
              </a:spcAft>
            </a:pPr>
            <a:r>
              <a:rPr lang="fr-FR" sz="1000" dirty="0">
                <a:latin typeface="Short Stack" panose="02010500040000000007" pitchFamily="2" charset="0"/>
              </a:rPr>
              <a:t>b. L’ouvreuse nous montre le chemin </a:t>
            </a:r>
            <a:r>
              <a:rPr lang="fr-FR" sz="1000" u="sng" dirty="0">
                <a:latin typeface="Short Stack" panose="02010500040000000007" pitchFamily="2" charset="0"/>
              </a:rPr>
              <a:t>avec sa petite lampe</a:t>
            </a:r>
            <a:r>
              <a:rPr lang="fr-FR" sz="1000" dirty="0">
                <a:latin typeface="Short Stack" panose="02010500040000000007" pitchFamily="2" charset="0"/>
              </a:rPr>
              <a:t>.</a:t>
            </a:r>
          </a:p>
          <a:p>
            <a:pPr>
              <a:spcAft>
                <a:spcPts val="600"/>
              </a:spcAft>
            </a:pPr>
            <a:r>
              <a:rPr lang="fr-FR" sz="1000" dirty="0">
                <a:latin typeface="Short Stack" panose="02010500040000000007" pitchFamily="2" charset="0"/>
              </a:rPr>
              <a:t>c. </a:t>
            </a:r>
            <a:r>
              <a:rPr lang="fr-FR" sz="1000" u="sng" dirty="0">
                <a:latin typeface="Short Stack" panose="02010500040000000007" pitchFamily="2" charset="0"/>
              </a:rPr>
              <a:t>Au bout de quelques instants</a:t>
            </a:r>
            <a:r>
              <a:rPr lang="fr-FR" sz="1000" dirty="0">
                <a:latin typeface="Short Stack" panose="02010500040000000007" pitchFamily="2" charset="0"/>
              </a:rPr>
              <a:t>, le film commence.</a:t>
            </a:r>
          </a:p>
          <a:p>
            <a:pPr>
              <a:spcAft>
                <a:spcPts val="600"/>
              </a:spcAft>
            </a:pPr>
            <a:r>
              <a:rPr lang="fr-FR" sz="1000" dirty="0">
                <a:latin typeface="Short Stack" panose="02010500040000000007" pitchFamily="2" charset="0"/>
              </a:rPr>
              <a:t>d. </a:t>
            </a:r>
            <a:r>
              <a:rPr lang="fr-FR" sz="1000" u="sng" dirty="0">
                <a:latin typeface="Short Stack" panose="02010500040000000007" pitchFamily="2" charset="0"/>
              </a:rPr>
              <a:t>Dans la salle</a:t>
            </a:r>
            <a:r>
              <a:rPr lang="fr-FR" sz="1000" dirty="0">
                <a:latin typeface="Short Stack" panose="02010500040000000007" pitchFamily="2" charset="0"/>
              </a:rPr>
              <a:t>, le silence s’installe.</a:t>
            </a:r>
          </a:p>
        </p:txBody>
      </p:sp>
      <p:graphicFrame>
        <p:nvGraphicFramePr>
          <p:cNvPr id="34" name="Tableau 33"/>
          <p:cNvGraphicFramePr>
            <a:graphicFrameLocks noGrp="1"/>
          </p:cNvGraphicFramePr>
          <p:nvPr>
            <p:extLst>
              <p:ext uri="{D42A27DB-BD31-4B8C-83A1-F6EECF244321}">
                <p14:modId xmlns:p14="http://schemas.microsoft.com/office/powerpoint/2010/main" val="1934977182"/>
              </p:ext>
            </p:extLst>
          </p:nvPr>
        </p:nvGraphicFramePr>
        <p:xfrm>
          <a:off x="3420591" y="4731937"/>
          <a:ext cx="3384376" cy="1838898"/>
        </p:xfrm>
        <a:graphic>
          <a:graphicData uri="http://schemas.openxmlformats.org/drawingml/2006/table">
            <a:tbl>
              <a:tblPr firstRow="1" bandRow="1">
                <a:tableStyleId>{5940675A-B579-460E-94D1-54222C63F5DA}</a:tableStyleId>
              </a:tblPr>
              <a:tblGrid>
                <a:gridCol w="576064"/>
                <a:gridCol w="2808312"/>
              </a:tblGrid>
              <a:tr h="571232">
                <a:tc>
                  <a:txBody>
                    <a:bodyPr/>
                    <a:lstStyle/>
                    <a:p>
                      <a:pPr algn="ctr"/>
                      <a:r>
                        <a:rPr lang="fr-FR" sz="1050" dirty="0" smtClean="0">
                          <a:latin typeface="Sweet Cheeks" panose="02000603000000000000" pitchFamily="2" charset="0"/>
                          <a:ea typeface="Sweet Cheeks" panose="02000603000000000000" pitchFamily="2" charset="0"/>
                        </a:rPr>
                        <a:t>CC</a:t>
                      </a:r>
                      <a:r>
                        <a:rPr lang="fr-FR" sz="1050" baseline="0" dirty="0" smtClean="0">
                          <a:latin typeface="Sweet Cheeks" panose="02000603000000000000" pitchFamily="2" charset="0"/>
                          <a:ea typeface="Sweet Cheeks" panose="02000603000000000000" pitchFamily="2" charset="0"/>
                        </a:rPr>
                        <a:t> lieu</a:t>
                      </a:r>
                      <a:endParaRPr lang="fr-FR" sz="1050" dirty="0">
                        <a:latin typeface="Sweet Cheeks" panose="02000603000000000000" pitchFamily="2" charset="0"/>
                        <a:ea typeface="Sweet Cheeks" panose="02000603000000000000" pitchFamily="2" charset="0"/>
                      </a:endParaRPr>
                    </a:p>
                  </a:txBody>
                  <a:tcPr marL="0" marR="0" marT="0" marB="0" anchor="ctr"/>
                </a:tc>
                <a:tc>
                  <a:txBody>
                    <a:bodyPr/>
                    <a:lstStyle/>
                    <a:p>
                      <a:endParaRPr lang="fr-FR" sz="1050">
                        <a:latin typeface="Sweet Cheeks" panose="02000603000000000000" pitchFamily="2" charset="0"/>
                        <a:ea typeface="Sweet Cheeks" panose="02000603000000000000" pitchFamily="2" charset="0"/>
                      </a:endParaRPr>
                    </a:p>
                  </a:txBody>
                  <a:tcPr/>
                </a:tc>
              </a:tr>
              <a:tr h="633833">
                <a:tc>
                  <a:txBody>
                    <a:bodyPr/>
                    <a:lstStyle/>
                    <a:p>
                      <a:pPr algn="ctr"/>
                      <a:r>
                        <a:rPr lang="fr-FR" sz="1050" dirty="0" smtClean="0">
                          <a:latin typeface="Sweet Cheeks" panose="02000603000000000000" pitchFamily="2" charset="0"/>
                          <a:ea typeface="Sweet Cheeks" panose="02000603000000000000" pitchFamily="2" charset="0"/>
                        </a:rPr>
                        <a:t>CC temps</a:t>
                      </a:r>
                      <a:endParaRPr lang="fr-FR" sz="1050" dirty="0">
                        <a:latin typeface="Sweet Cheeks" panose="02000603000000000000" pitchFamily="2" charset="0"/>
                        <a:ea typeface="Sweet Cheeks" panose="02000603000000000000" pitchFamily="2" charset="0"/>
                      </a:endParaRPr>
                    </a:p>
                  </a:txBody>
                  <a:tcPr marL="0" marR="0" marT="0" marB="0" anchor="ctr"/>
                </a:tc>
                <a:tc>
                  <a:txBody>
                    <a:bodyPr/>
                    <a:lstStyle/>
                    <a:p>
                      <a:endParaRPr lang="fr-FR" sz="1050">
                        <a:latin typeface="Sweet Cheeks" panose="02000603000000000000" pitchFamily="2" charset="0"/>
                        <a:ea typeface="Sweet Cheeks" panose="02000603000000000000" pitchFamily="2" charset="0"/>
                      </a:endParaRPr>
                    </a:p>
                  </a:txBody>
                  <a:tcPr/>
                </a:tc>
              </a:tr>
              <a:tr h="633833">
                <a:tc>
                  <a:txBody>
                    <a:bodyPr/>
                    <a:lstStyle/>
                    <a:p>
                      <a:pPr algn="ctr"/>
                      <a:r>
                        <a:rPr lang="fr-FR" sz="1050" dirty="0" smtClean="0">
                          <a:latin typeface="Sweet Cheeks" panose="02000603000000000000" pitchFamily="2" charset="0"/>
                          <a:ea typeface="Sweet Cheeks" panose="02000603000000000000" pitchFamily="2" charset="0"/>
                        </a:rPr>
                        <a:t>CC manière</a:t>
                      </a:r>
                      <a:endParaRPr lang="fr-FR" sz="1050" dirty="0">
                        <a:latin typeface="Sweet Cheeks" panose="02000603000000000000" pitchFamily="2" charset="0"/>
                        <a:ea typeface="Sweet Cheeks" panose="02000603000000000000" pitchFamily="2" charset="0"/>
                      </a:endParaRPr>
                    </a:p>
                  </a:txBody>
                  <a:tcPr marL="0" marR="0" marT="0" marB="0" anchor="ctr"/>
                </a:tc>
                <a:tc>
                  <a:txBody>
                    <a:bodyPr/>
                    <a:lstStyle/>
                    <a:p>
                      <a:endParaRPr lang="fr-FR" sz="1050" dirty="0">
                        <a:latin typeface="Sweet Cheeks" panose="02000603000000000000" pitchFamily="2" charset="0"/>
                        <a:ea typeface="Sweet Cheeks" panose="02000603000000000000" pitchFamily="2" charset="0"/>
                      </a:endParaRPr>
                    </a:p>
                  </a:txBody>
                  <a:tcPr/>
                </a:tc>
              </a:tr>
            </a:tbl>
          </a:graphicData>
        </a:graphic>
      </p:graphicFrame>
      <p:sp>
        <p:nvSpPr>
          <p:cNvPr id="35" name="ZoneTexte 34"/>
          <p:cNvSpPr txBox="1"/>
          <p:nvPr/>
        </p:nvSpPr>
        <p:spPr>
          <a:xfrm>
            <a:off x="288243" y="6796699"/>
            <a:ext cx="6660740" cy="2309094"/>
          </a:xfrm>
          <a:prstGeom prst="rect">
            <a:avLst/>
          </a:prstGeom>
          <a:noFill/>
        </p:spPr>
        <p:txBody>
          <a:bodyPr wrap="square" rtlCol="0">
            <a:spAutoFit/>
          </a:bodyPr>
          <a:lstStyle/>
          <a:p>
            <a:pPr>
              <a:lnSpc>
                <a:spcPct val="80000"/>
              </a:lnSpc>
            </a:pPr>
            <a:r>
              <a:rPr lang="fr-FR" sz="1600" u="sng" dirty="0" smtClean="0">
                <a:latin typeface="Fineliner Script" pitchFamily="50" charset="0"/>
              </a:rPr>
              <a:t>4. Souligne les CC et indique s’ils sont de lieu, de temps ou de manière</a:t>
            </a:r>
            <a:endParaRPr lang="fr-FR" sz="700" dirty="0" smtClean="0">
              <a:latin typeface="Short Stack" panose="02010500040000000007" pitchFamily="2" charset="0"/>
            </a:endParaRPr>
          </a:p>
          <a:p>
            <a:pPr>
              <a:lnSpc>
                <a:spcPct val="250000"/>
              </a:lnSpc>
            </a:pPr>
            <a:r>
              <a:rPr lang="fr-FR" sz="1050" dirty="0" smtClean="0">
                <a:latin typeface="Short Stack" panose="02010500040000000007" pitchFamily="2" charset="0"/>
                <a:ea typeface="Sweet Cheeks" panose="02000603000000000000" pitchFamily="2" charset="0"/>
              </a:rPr>
              <a:t>La </a:t>
            </a:r>
            <a:r>
              <a:rPr lang="fr-FR" sz="1050" dirty="0">
                <a:latin typeface="Short Stack" panose="02010500040000000007" pitchFamily="2" charset="0"/>
                <a:ea typeface="Sweet Cheeks" panose="02000603000000000000" pitchFamily="2" charset="0"/>
              </a:rPr>
              <a:t>maman de Léa l’embrasse </a:t>
            </a:r>
            <a:r>
              <a:rPr lang="fr-FR" sz="1050" dirty="0" smtClean="0">
                <a:latin typeface="Short Stack" panose="02010500040000000007" pitchFamily="2" charset="0"/>
                <a:ea typeface="Sweet Cheeks" panose="02000603000000000000" pitchFamily="2" charset="0"/>
              </a:rPr>
              <a:t>quand elle part à l’école. (2 CC)</a:t>
            </a:r>
            <a:endParaRPr lang="fr-FR" sz="1050" dirty="0">
              <a:latin typeface="Short Stack" panose="02010500040000000007" pitchFamily="2" charset="0"/>
              <a:ea typeface="Sweet Cheeks" panose="02000603000000000000" pitchFamily="2" charset="0"/>
            </a:endParaRPr>
          </a:p>
          <a:p>
            <a:pPr>
              <a:lnSpc>
                <a:spcPct val="250000"/>
              </a:lnSpc>
            </a:pPr>
            <a:r>
              <a:rPr lang="fr-FR" sz="1050" dirty="0">
                <a:latin typeface="Short Stack" panose="02010500040000000007" pitchFamily="2" charset="0"/>
                <a:ea typeface="Sweet Cheeks" panose="02000603000000000000" pitchFamily="2" charset="0"/>
              </a:rPr>
              <a:t>Au feu rouge, le gendarme nous regarde avec de gros yeux</a:t>
            </a:r>
            <a:r>
              <a:rPr lang="fr-FR" sz="1050" dirty="0" smtClean="0">
                <a:latin typeface="Short Stack" panose="02010500040000000007" pitchFamily="2" charset="0"/>
                <a:ea typeface="Sweet Cheeks" panose="02000603000000000000" pitchFamily="2" charset="0"/>
              </a:rPr>
              <a:t>. (2 CC)</a:t>
            </a:r>
            <a:endParaRPr lang="fr-FR" sz="1050" dirty="0">
              <a:latin typeface="Short Stack" panose="02010500040000000007" pitchFamily="2" charset="0"/>
              <a:ea typeface="Sweet Cheeks" panose="02000603000000000000" pitchFamily="2" charset="0"/>
            </a:endParaRPr>
          </a:p>
          <a:p>
            <a:pPr>
              <a:lnSpc>
                <a:spcPct val="250000"/>
              </a:lnSpc>
            </a:pPr>
            <a:r>
              <a:rPr lang="fr-FR" sz="1050" dirty="0" smtClean="0">
                <a:latin typeface="Short Stack" panose="02010500040000000007" pitchFamily="2" charset="0"/>
                <a:ea typeface="Sweet Cheeks" panose="02000603000000000000" pitchFamily="2" charset="0"/>
              </a:rPr>
              <a:t>Pendant </a:t>
            </a:r>
            <a:r>
              <a:rPr lang="fr-FR" sz="1050" dirty="0">
                <a:latin typeface="Short Stack" panose="02010500040000000007" pitchFamily="2" charset="0"/>
                <a:ea typeface="Sweet Cheeks" panose="02000603000000000000" pitchFamily="2" charset="0"/>
              </a:rPr>
              <a:t>une semaine, nous restons </a:t>
            </a:r>
            <a:r>
              <a:rPr lang="fr-FR" sz="1050" dirty="0" smtClean="0">
                <a:latin typeface="Short Stack" panose="02010500040000000007" pitchFamily="2" charset="0"/>
                <a:ea typeface="Sweet Cheeks" panose="02000603000000000000" pitchFamily="2" charset="0"/>
              </a:rPr>
              <a:t>à la maison (2 CC).</a:t>
            </a:r>
            <a:endParaRPr lang="fr-FR" sz="1050" dirty="0">
              <a:latin typeface="Short Stack" panose="02010500040000000007" pitchFamily="2" charset="0"/>
              <a:ea typeface="Sweet Cheeks" panose="02000603000000000000" pitchFamily="2" charset="0"/>
            </a:endParaRPr>
          </a:p>
          <a:p>
            <a:pPr>
              <a:lnSpc>
                <a:spcPct val="250000"/>
              </a:lnSpc>
            </a:pPr>
            <a:r>
              <a:rPr lang="fr-FR" sz="1050" dirty="0" smtClean="0">
                <a:latin typeface="Short Stack" panose="02010500040000000007" pitchFamily="2" charset="0"/>
              </a:rPr>
              <a:t>Tous les jeudis, </a:t>
            </a:r>
            <a:r>
              <a:rPr lang="fr-FR" sz="1050" dirty="0">
                <a:latin typeface="Short Stack" panose="02010500040000000007" pitchFamily="2" charset="0"/>
              </a:rPr>
              <a:t>nous irons </a:t>
            </a:r>
            <a:r>
              <a:rPr lang="fr-FR" sz="1050" dirty="0" smtClean="0">
                <a:latin typeface="Short Stack" panose="02010500040000000007" pitchFamily="2" charset="0"/>
              </a:rPr>
              <a:t>faire du sport au stade de foot. (2 CC)</a:t>
            </a:r>
          </a:p>
          <a:p>
            <a:pPr>
              <a:lnSpc>
                <a:spcPct val="250000"/>
              </a:lnSpc>
            </a:pPr>
            <a:r>
              <a:rPr lang="fr-FR" sz="1050" dirty="0">
                <a:latin typeface="Short Stack" panose="02010500040000000007" pitchFamily="2" charset="0"/>
              </a:rPr>
              <a:t>L’avion </a:t>
            </a:r>
            <a:r>
              <a:rPr lang="fr-FR" sz="1050" dirty="0" smtClean="0">
                <a:latin typeface="Short Stack" panose="02010500040000000007" pitchFamily="2" charset="0"/>
              </a:rPr>
              <a:t>que j’attends se </a:t>
            </a:r>
            <a:r>
              <a:rPr lang="fr-FR" sz="1050" dirty="0">
                <a:latin typeface="Short Stack" panose="02010500040000000007" pitchFamily="2" charset="0"/>
              </a:rPr>
              <a:t>pose en </a:t>
            </a:r>
            <a:r>
              <a:rPr lang="fr-FR" sz="1050" dirty="0" smtClean="0">
                <a:latin typeface="Short Stack" panose="02010500040000000007" pitchFamily="2" charset="0"/>
              </a:rPr>
              <a:t>douceur sur la piste de l’aéroport. (2 CC)</a:t>
            </a:r>
            <a:endParaRPr lang="fr-FR" sz="1050" dirty="0">
              <a:latin typeface="Sweet Cheeks" panose="02000603000000000000" pitchFamily="2" charset="0"/>
              <a:ea typeface="Sweet Cheeks" panose="02000603000000000000" pitchFamily="2" charset="0"/>
            </a:endParaRPr>
          </a:p>
        </p:txBody>
      </p:sp>
      <p:pic>
        <p:nvPicPr>
          <p:cNvPr id="13" name="Imag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3003985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ndir un rectangle avec un coin du même côté 28"/>
          <p:cNvSpPr/>
          <p:nvPr/>
        </p:nvSpPr>
        <p:spPr>
          <a:xfrm flipV="1">
            <a:off x="263556" y="162124"/>
            <a:ext cx="6696744" cy="4968552"/>
          </a:xfrm>
          <a:prstGeom prst="round2SameRect">
            <a:avLst>
              <a:gd name="adj1" fmla="val 3434"/>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63556" y="162127"/>
            <a:ext cx="6696744" cy="720078"/>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ZoneTexte 33"/>
          <p:cNvSpPr txBox="1"/>
          <p:nvPr/>
        </p:nvSpPr>
        <p:spPr>
          <a:xfrm>
            <a:off x="1517172" y="234132"/>
            <a:ext cx="4608512"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La nature des mots</a:t>
            </a:r>
            <a:endParaRPr lang="fr-FR" sz="3200" dirty="0">
              <a:latin typeface="Fineliner Script" pitchFamily="50" charset="0"/>
            </a:endParaRPr>
          </a:p>
        </p:txBody>
      </p:sp>
      <p:sp>
        <p:nvSpPr>
          <p:cNvPr id="35" name="ZoneTexte 34"/>
          <p:cNvSpPr txBox="1"/>
          <p:nvPr/>
        </p:nvSpPr>
        <p:spPr>
          <a:xfrm>
            <a:off x="254799" y="954212"/>
            <a:ext cx="3453824" cy="2794611"/>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Dans chaque phrase, indique la nature du mot soulignés : verbe ou nom.</a:t>
            </a:r>
          </a:p>
          <a:p>
            <a:pPr>
              <a:spcAft>
                <a:spcPts val="600"/>
              </a:spcAft>
            </a:pPr>
            <a:r>
              <a:rPr lang="fr-FR" sz="1000" dirty="0" smtClean="0">
                <a:latin typeface="Short Stack" panose="02010500040000000007" pitchFamily="2" charset="0"/>
              </a:rPr>
              <a:t>Tu </a:t>
            </a:r>
            <a:r>
              <a:rPr lang="fr-FR" sz="1000" u="sng" dirty="0" smtClean="0">
                <a:latin typeface="Short Stack" panose="02010500040000000007" pitchFamily="2" charset="0"/>
              </a:rPr>
              <a:t>recherches</a:t>
            </a:r>
            <a:r>
              <a:rPr lang="fr-FR" sz="1000" dirty="0" smtClean="0">
                <a:latin typeface="Short Stack" panose="02010500040000000007" pitchFamily="2" charset="0"/>
              </a:rPr>
              <a:t> un indice. _________</a:t>
            </a:r>
          </a:p>
          <a:p>
            <a:pPr>
              <a:spcAft>
                <a:spcPts val="600"/>
              </a:spcAft>
            </a:pPr>
            <a:r>
              <a:rPr lang="fr-FR" sz="1000" dirty="0" smtClean="0">
                <a:latin typeface="Short Stack" panose="02010500040000000007" pitchFamily="2" charset="0"/>
              </a:rPr>
              <a:t>Les </a:t>
            </a:r>
            <a:r>
              <a:rPr lang="fr-FR" sz="1000" u="sng" dirty="0" smtClean="0">
                <a:latin typeface="Short Stack" panose="02010500040000000007" pitchFamily="2" charset="0"/>
              </a:rPr>
              <a:t>recherches</a:t>
            </a:r>
            <a:r>
              <a:rPr lang="fr-FR" sz="1000" dirty="0" smtClean="0">
                <a:latin typeface="Short Stack" panose="02010500040000000007" pitchFamily="2" charset="0"/>
              </a:rPr>
              <a:t> n’ont rien donné. _________</a:t>
            </a:r>
          </a:p>
          <a:p>
            <a:pPr>
              <a:spcAft>
                <a:spcPts val="600"/>
              </a:spcAft>
            </a:pPr>
            <a:r>
              <a:rPr lang="fr-FR" sz="1000" dirty="0" smtClean="0">
                <a:latin typeface="Short Stack" panose="02010500040000000007" pitchFamily="2" charset="0"/>
              </a:rPr>
              <a:t>Mes </a:t>
            </a:r>
            <a:r>
              <a:rPr lang="fr-FR" sz="1000" u="sng" dirty="0" smtClean="0">
                <a:latin typeface="Short Stack" panose="02010500040000000007" pitchFamily="2" charset="0"/>
              </a:rPr>
              <a:t>dépenses</a:t>
            </a:r>
            <a:r>
              <a:rPr lang="fr-FR" sz="1000" dirty="0" smtClean="0">
                <a:latin typeface="Short Stack" panose="02010500040000000007" pitchFamily="2" charset="0"/>
              </a:rPr>
              <a:t> m’ont </a:t>
            </a:r>
            <a:r>
              <a:rPr lang="fr-FR" sz="1000" dirty="0">
                <a:latin typeface="Short Stack" panose="02010500040000000007" pitchFamily="2" charset="0"/>
              </a:rPr>
              <a:t>coûté cher. </a:t>
            </a:r>
            <a:r>
              <a:rPr lang="fr-FR" sz="1000" dirty="0" smtClean="0">
                <a:latin typeface="Short Stack" panose="02010500040000000007" pitchFamily="2" charset="0"/>
              </a:rPr>
              <a:t>_________</a:t>
            </a:r>
          </a:p>
          <a:p>
            <a:pPr>
              <a:spcAft>
                <a:spcPts val="600"/>
              </a:spcAft>
            </a:pPr>
            <a:r>
              <a:rPr lang="fr-FR" sz="1000" dirty="0" smtClean="0">
                <a:latin typeface="Short Stack" panose="02010500040000000007" pitchFamily="2" charset="0"/>
              </a:rPr>
              <a:t>Tu </a:t>
            </a:r>
            <a:r>
              <a:rPr lang="fr-FR" sz="1000" u="sng" dirty="0" smtClean="0">
                <a:latin typeface="Short Stack" panose="02010500040000000007" pitchFamily="2" charset="0"/>
              </a:rPr>
              <a:t>dépenses</a:t>
            </a:r>
            <a:r>
              <a:rPr lang="fr-FR" sz="1000" dirty="0" smtClean="0">
                <a:latin typeface="Short Stack" panose="02010500040000000007" pitchFamily="2" charset="0"/>
              </a:rPr>
              <a:t> </a:t>
            </a:r>
            <a:r>
              <a:rPr lang="fr-FR" sz="1000" dirty="0">
                <a:latin typeface="Short Stack" panose="02010500040000000007" pitchFamily="2" charset="0"/>
              </a:rPr>
              <a:t>trop d’argent ! </a:t>
            </a:r>
            <a:r>
              <a:rPr lang="fr-FR" sz="1000" dirty="0" smtClean="0">
                <a:latin typeface="Short Stack" panose="02010500040000000007" pitchFamily="2" charset="0"/>
              </a:rPr>
              <a:t>_________</a:t>
            </a:r>
          </a:p>
          <a:p>
            <a:pPr>
              <a:spcAft>
                <a:spcPts val="600"/>
              </a:spcAft>
            </a:pPr>
            <a:r>
              <a:rPr lang="fr-FR" sz="1000" dirty="0" smtClean="0">
                <a:latin typeface="Short Stack" panose="02010500040000000007" pitchFamily="2" charset="0"/>
              </a:rPr>
              <a:t>Mon </a:t>
            </a:r>
            <a:r>
              <a:rPr lang="fr-FR" sz="1000" u="sng" dirty="0" smtClean="0">
                <a:latin typeface="Short Stack" panose="02010500040000000007" pitchFamily="2" charset="0"/>
              </a:rPr>
              <a:t>livre</a:t>
            </a:r>
            <a:r>
              <a:rPr lang="fr-FR" sz="1000" dirty="0" smtClean="0">
                <a:latin typeface="Short Stack" panose="02010500040000000007" pitchFamily="2" charset="0"/>
              </a:rPr>
              <a:t> est </a:t>
            </a:r>
            <a:r>
              <a:rPr lang="fr-FR" sz="1000" dirty="0">
                <a:latin typeface="Short Stack" panose="02010500040000000007" pitchFamily="2" charset="0"/>
              </a:rPr>
              <a:t>très passionnant. </a:t>
            </a:r>
            <a:r>
              <a:rPr lang="fr-FR" sz="1000" dirty="0" smtClean="0">
                <a:latin typeface="Short Stack" panose="02010500040000000007" pitchFamily="2" charset="0"/>
              </a:rPr>
              <a:t>_________</a:t>
            </a:r>
          </a:p>
          <a:p>
            <a:pPr>
              <a:spcAft>
                <a:spcPts val="600"/>
              </a:spcAft>
            </a:pPr>
            <a:r>
              <a:rPr lang="fr-FR" sz="1000" spc="-150" dirty="0" smtClean="0">
                <a:latin typeface="Short Stack" panose="02010500040000000007" pitchFamily="2" charset="0"/>
              </a:rPr>
              <a:t>Ce</a:t>
            </a:r>
            <a:r>
              <a:rPr lang="fr-FR" sz="1000" dirty="0" smtClean="0">
                <a:latin typeface="Short Stack" panose="02010500040000000007" pitchFamily="2" charset="0"/>
              </a:rPr>
              <a:t> chauffeur </a:t>
            </a:r>
            <a:r>
              <a:rPr lang="fr-FR" sz="1000" u="sng" dirty="0" smtClean="0">
                <a:latin typeface="Short Stack" panose="02010500040000000007" pitchFamily="2" charset="0"/>
              </a:rPr>
              <a:t>livre</a:t>
            </a:r>
            <a:r>
              <a:rPr lang="fr-FR" sz="1000" dirty="0" smtClean="0">
                <a:latin typeface="Short Stack" panose="02010500040000000007" pitchFamily="2" charset="0"/>
              </a:rPr>
              <a:t> </a:t>
            </a:r>
            <a:r>
              <a:rPr lang="fr-FR" sz="1000" spc="-150" dirty="0">
                <a:latin typeface="Short Stack" panose="02010500040000000007" pitchFamily="2" charset="0"/>
              </a:rPr>
              <a:t>des</a:t>
            </a:r>
            <a:r>
              <a:rPr lang="fr-FR" sz="1000" dirty="0">
                <a:latin typeface="Short Stack" panose="02010500040000000007" pitchFamily="2" charset="0"/>
              </a:rPr>
              <a:t> vêtements. </a:t>
            </a:r>
            <a:r>
              <a:rPr lang="fr-FR" sz="1000" dirty="0" smtClean="0">
                <a:latin typeface="Short Stack" panose="02010500040000000007" pitchFamily="2" charset="0"/>
              </a:rPr>
              <a:t>__________</a:t>
            </a:r>
          </a:p>
          <a:p>
            <a:pPr>
              <a:spcAft>
                <a:spcPts val="600"/>
              </a:spcAft>
            </a:pPr>
            <a:r>
              <a:rPr lang="fr-FR" sz="1000" dirty="0" smtClean="0">
                <a:latin typeface="Short Stack" panose="02010500040000000007" pitchFamily="2" charset="0"/>
              </a:rPr>
              <a:t>La </a:t>
            </a:r>
            <a:r>
              <a:rPr lang="fr-FR" sz="1000" u="sng" dirty="0" smtClean="0">
                <a:latin typeface="Short Stack" panose="02010500040000000007" pitchFamily="2" charset="0"/>
              </a:rPr>
              <a:t>souris</a:t>
            </a:r>
            <a:r>
              <a:rPr lang="fr-FR" sz="1000" dirty="0" smtClean="0">
                <a:latin typeface="Short Stack" panose="02010500040000000007" pitchFamily="2" charset="0"/>
              </a:rPr>
              <a:t> se cache sous le buffet. _________</a:t>
            </a:r>
          </a:p>
          <a:p>
            <a:pPr>
              <a:spcAft>
                <a:spcPts val="600"/>
              </a:spcAft>
            </a:pPr>
            <a:r>
              <a:rPr lang="fr-FR" sz="1000" dirty="0" smtClean="0">
                <a:latin typeface="Short Stack" panose="02010500040000000007" pitchFamily="2" charset="0"/>
              </a:rPr>
              <a:t>Je </a:t>
            </a:r>
            <a:r>
              <a:rPr lang="fr-FR" sz="1000" u="sng" dirty="0" smtClean="0">
                <a:latin typeface="Short Stack" panose="02010500040000000007" pitchFamily="2" charset="0"/>
              </a:rPr>
              <a:t>souris</a:t>
            </a:r>
            <a:r>
              <a:rPr lang="fr-FR" sz="1000" dirty="0" smtClean="0">
                <a:latin typeface="Short Stack" panose="02010500040000000007" pitchFamily="2" charset="0"/>
              </a:rPr>
              <a:t> au photographe. _________</a:t>
            </a:r>
          </a:p>
          <a:p>
            <a:pPr>
              <a:spcAft>
                <a:spcPts val="600"/>
              </a:spcAft>
            </a:pPr>
            <a:r>
              <a:rPr lang="fr-FR" sz="1000" dirty="0" smtClean="0">
                <a:latin typeface="Short Stack" panose="02010500040000000007" pitchFamily="2" charset="0"/>
              </a:rPr>
              <a:t>Nous </a:t>
            </a:r>
            <a:r>
              <a:rPr lang="fr-FR" sz="1000" u="sng" dirty="0">
                <a:latin typeface="Short Stack" panose="02010500040000000007" pitchFamily="2" charset="0"/>
              </a:rPr>
              <a:t>savons</a:t>
            </a:r>
            <a:r>
              <a:rPr lang="fr-FR" sz="1000" dirty="0">
                <a:latin typeface="Short Stack" panose="02010500040000000007" pitchFamily="2" charset="0"/>
              </a:rPr>
              <a:t> bien nager. </a:t>
            </a:r>
            <a:r>
              <a:rPr lang="fr-FR" sz="1000" dirty="0" smtClean="0">
                <a:latin typeface="Short Stack" panose="02010500040000000007" pitchFamily="2" charset="0"/>
              </a:rPr>
              <a:t>_________</a:t>
            </a:r>
          </a:p>
          <a:p>
            <a:pPr>
              <a:spcAft>
                <a:spcPts val="600"/>
              </a:spcAft>
            </a:pPr>
            <a:r>
              <a:rPr lang="fr-FR" sz="1000" dirty="0" smtClean="0">
                <a:latin typeface="Short Stack" panose="02010500040000000007" pitchFamily="2" charset="0"/>
              </a:rPr>
              <a:t>J’aime les </a:t>
            </a:r>
            <a:r>
              <a:rPr lang="fr-FR" sz="1000" u="sng" dirty="0" smtClean="0">
                <a:latin typeface="Short Stack" panose="02010500040000000007" pitchFamily="2" charset="0"/>
              </a:rPr>
              <a:t>savons</a:t>
            </a:r>
            <a:r>
              <a:rPr lang="fr-FR" sz="1000" dirty="0" smtClean="0">
                <a:latin typeface="Short Stack" panose="02010500040000000007" pitchFamily="2" charset="0"/>
              </a:rPr>
              <a:t> parfumés. _________</a:t>
            </a:r>
            <a:endParaRPr lang="fr-FR" sz="1000" dirty="0">
              <a:latin typeface="Short Stack" panose="02010500040000000007" pitchFamily="2" charset="0"/>
            </a:endParaRPr>
          </a:p>
        </p:txBody>
      </p:sp>
      <p:sp>
        <p:nvSpPr>
          <p:cNvPr id="36" name="ZoneTexte 35"/>
          <p:cNvSpPr txBox="1"/>
          <p:nvPr/>
        </p:nvSpPr>
        <p:spPr>
          <a:xfrm>
            <a:off x="3708623" y="954212"/>
            <a:ext cx="3251678" cy="2840778"/>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Indique 2 phrases pour chaque mot pour qu’ils soient un nom commun puis un adjectif</a:t>
            </a:r>
          </a:p>
          <a:p>
            <a:pPr>
              <a:lnSpc>
                <a:spcPct val="120000"/>
              </a:lnSpc>
              <a:spcAft>
                <a:spcPts val="600"/>
              </a:spcAft>
            </a:pPr>
            <a:r>
              <a:rPr lang="fr-FR" sz="1000" u="sng" dirty="0" smtClean="0">
                <a:latin typeface="Short Stack" panose="02010500040000000007" pitchFamily="2" charset="0"/>
              </a:rPr>
              <a:t>a) Droite</a:t>
            </a:r>
            <a:r>
              <a:rPr lang="fr-FR" sz="1000" dirty="0" smtClean="0">
                <a:latin typeface="Short Stack" panose="02010500040000000007" pitchFamily="2" charset="0"/>
              </a:rPr>
              <a:t> : </a:t>
            </a:r>
          </a:p>
          <a:p>
            <a:pPr>
              <a:lnSpc>
                <a:spcPct val="120000"/>
              </a:lnSpc>
              <a:spcAft>
                <a:spcPts val="600"/>
              </a:spcAft>
            </a:pPr>
            <a:r>
              <a:rPr lang="fr-FR" sz="1000" dirty="0">
                <a:latin typeface="Short Stack" panose="02010500040000000007" pitchFamily="2" charset="0"/>
              </a:rPr>
              <a:t>n</a:t>
            </a:r>
            <a:r>
              <a:rPr lang="fr-FR" sz="1000" dirty="0" smtClean="0">
                <a:latin typeface="Short Stack" panose="02010500040000000007" pitchFamily="2" charset="0"/>
              </a:rPr>
              <a:t>om : ________________________________</a:t>
            </a:r>
          </a:p>
          <a:p>
            <a:pPr>
              <a:lnSpc>
                <a:spcPct val="120000"/>
              </a:lnSpc>
              <a:spcAft>
                <a:spcPts val="600"/>
              </a:spcAft>
            </a:pPr>
            <a:r>
              <a:rPr lang="fr-FR" sz="1000" dirty="0" smtClean="0">
                <a:latin typeface="Short Stack" panose="02010500040000000007" pitchFamily="2" charset="0"/>
              </a:rPr>
              <a:t>adj : _________________________________</a:t>
            </a:r>
          </a:p>
          <a:p>
            <a:pPr>
              <a:lnSpc>
                <a:spcPct val="120000"/>
              </a:lnSpc>
              <a:spcAft>
                <a:spcPts val="600"/>
              </a:spcAft>
            </a:pPr>
            <a:r>
              <a:rPr lang="fr-FR" sz="1000" u="sng" dirty="0" smtClean="0">
                <a:latin typeface="Short Stack" panose="02010500040000000007" pitchFamily="2" charset="0"/>
              </a:rPr>
              <a:t>b) Bleu</a:t>
            </a:r>
            <a:r>
              <a:rPr lang="fr-FR" sz="1000" dirty="0" smtClean="0">
                <a:latin typeface="Short Stack" panose="02010500040000000007" pitchFamily="2" charset="0"/>
              </a:rPr>
              <a:t> : </a:t>
            </a:r>
          </a:p>
          <a:p>
            <a:pPr>
              <a:lnSpc>
                <a:spcPct val="120000"/>
              </a:lnSpc>
              <a:spcAft>
                <a:spcPts val="600"/>
              </a:spcAft>
            </a:pPr>
            <a:r>
              <a:rPr lang="fr-FR" sz="1000" dirty="0">
                <a:latin typeface="Short Stack" panose="02010500040000000007" pitchFamily="2" charset="0"/>
              </a:rPr>
              <a:t>nom : ________________________________</a:t>
            </a:r>
          </a:p>
          <a:p>
            <a:pPr>
              <a:lnSpc>
                <a:spcPct val="120000"/>
              </a:lnSpc>
              <a:spcAft>
                <a:spcPts val="600"/>
              </a:spcAft>
            </a:pPr>
            <a:r>
              <a:rPr lang="fr-FR" sz="1000" dirty="0">
                <a:latin typeface="Short Stack" panose="02010500040000000007" pitchFamily="2" charset="0"/>
              </a:rPr>
              <a:t>adj : </a:t>
            </a:r>
            <a:r>
              <a:rPr lang="fr-FR" sz="1000" dirty="0" smtClean="0">
                <a:latin typeface="Short Stack" panose="02010500040000000007" pitchFamily="2" charset="0"/>
              </a:rPr>
              <a:t>_________________________________</a:t>
            </a:r>
            <a:endParaRPr lang="fr-FR" sz="1000" dirty="0">
              <a:latin typeface="Short Stack" panose="02010500040000000007" pitchFamily="2" charset="0"/>
            </a:endParaRPr>
          </a:p>
          <a:p>
            <a:pPr>
              <a:lnSpc>
                <a:spcPct val="120000"/>
              </a:lnSpc>
              <a:spcAft>
                <a:spcPts val="600"/>
              </a:spcAft>
            </a:pPr>
            <a:r>
              <a:rPr lang="fr-FR" sz="1000" u="sng" dirty="0" smtClean="0">
                <a:latin typeface="Short Stack" panose="02010500040000000007" pitchFamily="2" charset="0"/>
              </a:rPr>
              <a:t>c) Ronde</a:t>
            </a:r>
            <a:r>
              <a:rPr lang="fr-FR" sz="1000" dirty="0" smtClean="0">
                <a:latin typeface="Short Stack" panose="02010500040000000007" pitchFamily="2" charset="0"/>
              </a:rPr>
              <a:t> : </a:t>
            </a:r>
          </a:p>
          <a:p>
            <a:pPr>
              <a:lnSpc>
                <a:spcPct val="120000"/>
              </a:lnSpc>
              <a:spcAft>
                <a:spcPts val="600"/>
              </a:spcAft>
            </a:pPr>
            <a:r>
              <a:rPr lang="fr-FR" sz="1000" dirty="0" smtClean="0">
                <a:latin typeface="Short Stack" panose="02010500040000000007" pitchFamily="2" charset="0"/>
              </a:rPr>
              <a:t>nom </a:t>
            </a:r>
            <a:r>
              <a:rPr lang="fr-FR" sz="1000" dirty="0">
                <a:latin typeface="Short Stack" panose="02010500040000000007" pitchFamily="2" charset="0"/>
              </a:rPr>
              <a:t>: ________________________________</a:t>
            </a:r>
          </a:p>
          <a:p>
            <a:pPr>
              <a:lnSpc>
                <a:spcPct val="120000"/>
              </a:lnSpc>
              <a:spcAft>
                <a:spcPts val="600"/>
              </a:spcAft>
            </a:pPr>
            <a:r>
              <a:rPr lang="fr-FR" sz="1000" dirty="0">
                <a:latin typeface="Short Stack" panose="02010500040000000007" pitchFamily="2" charset="0"/>
              </a:rPr>
              <a:t>adj : </a:t>
            </a:r>
            <a:r>
              <a:rPr lang="fr-FR" sz="1000" dirty="0" smtClean="0">
                <a:latin typeface="Short Stack" panose="02010500040000000007" pitchFamily="2" charset="0"/>
              </a:rPr>
              <a:t>_________________________________</a:t>
            </a:r>
            <a:endParaRPr lang="fr-FR" sz="1000" dirty="0">
              <a:latin typeface="Short Stack" panose="02010500040000000007" pitchFamily="2" charset="0"/>
            </a:endParaRPr>
          </a:p>
        </p:txBody>
      </p:sp>
      <p:sp>
        <p:nvSpPr>
          <p:cNvPr id="38" name="Larme 37"/>
          <p:cNvSpPr/>
          <p:nvPr/>
        </p:nvSpPr>
        <p:spPr>
          <a:xfrm>
            <a:off x="6240219" y="243356"/>
            <a:ext cx="600751"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6240220" y="243356"/>
            <a:ext cx="629902"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G11</a:t>
            </a:r>
            <a:endParaRPr lang="fr-FR" sz="2800" b="1" dirty="0">
              <a:solidFill>
                <a:schemeClr val="bg1"/>
              </a:solidFill>
              <a:latin typeface="Fineliner Script" pitchFamily="50" charset="0"/>
            </a:endParaRPr>
          </a:p>
        </p:txBody>
      </p:sp>
      <p:sp>
        <p:nvSpPr>
          <p:cNvPr id="40" name="ZoneTexte 39"/>
          <p:cNvSpPr txBox="1"/>
          <p:nvPr/>
        </p:nvSpPr>
        <p:spPr>
          <a:xfrm>
            <a:off x="299560" y="234132"/>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10" name="ZoneTexte 9"/>
          <p:cNvSpPr txBox="1"/>
          <p:nvPr/>
        </p:nvSpPr>
        <p:spPr>
          <a:xfrm>
            <a:off x="299559" y="3762524"/>
            <a:ext cx="6660741" cy="1184940"/>
          </a:xfrm>
          <a:prstGeom prst="rect">
            <a:avLst/>
          </a:prstGeom>
          <a:noFill/>
        </p:spPr>
        <p:txBody>
          <a:bodyPr wrap="square" rtlCol="0">
            <a:spAutoFit/>
          </a:bodyPr>
          <a:lstStyle/>
          <a:p>
            <a:pPr>
              <a:spcAft>
                <a:spcPts val="600"/>
              </a:spcAft>
            </a:pPr>
            <a:r>
              <a:rPr lang="fr-FR" sz="1600" u="sng" dirty="0" smtClean="0">
                <a:latin typeface="Fineliner Script" pitchFamily="50" charset="0"/>
              </a:rPr>
              <a:t>3. Indique sous le mot souligné, sa nature : nom, adjectif, verbe, pronom personnel, déterminant</a:t>
            </a:r>
          </a:p>
          <a:p>
            <a:r>
              <a:rPr lang="fr-FR" sz="1000" u="sng" dirty="0" smtClean="0">
                <a:latin typeface="Short Stack" panose="02010500040000000007" pitchFamily="2" charset="0"/>
              </a:rPr>
              <a:t>a) Les</a:t>
            </a:r>
            <a:r>
              <a:rPr lang="fr-FR" sz="1000" dirty="0" smtClean="0">
                <a:latin typeface="Short Stack" panose="02010500040000000007" pitchFamily="2" charset="0"/>
              </a:rPr>
              <a:t> </a:t>
            </a:r>
            <a:r>
              <a:rPr lang="fr-FR" sz="1000" u="sng" dirty="0" smtClean="0">
                <a:latin typeface="Short Stack" panose="02010500040000000007" pitchFamily="2" charset="0"/>
              </a:rPr>
              <a:t>roses</a:t>
            </a:r>
            <a:r>
              <a:rPr lang="fr-FR" sz="1000" dirty="0" smtClean="0">
                <a:latin typeface="Short Stack" panose="02010500040000000007" pitchFamily="2" charset="0"/>
              </a:rPr>
              <a:t> du jardin sont belles.  	b) </a:t>
            </a:r>
            <a:r>
              <a:rPr lang="fr-FR" sz="1000" u="sng" dirty="0" smtClean="0">
                <a:latin typeface="Short Stack" panose="02010500040000000007" pitchFamily="2" charset="0"/>
              </a:rPr>
              <a:t>Il</a:t>
            </a:r>
            <a:r>
              <a:rPr lang="fr-FR" sz="1000" dirty="0" smtClean="0">
                <a:latin typeface="Short Stack" panose="02010500040000000007" pitchFamily="2" charset="0"/>
              </a:rPr>
              <a:t> </a:t>
            </a:r>
            <a:r>
              <a:rPr lang="fr-FR" sz="1000" u="sng" dirty="0" smtClean="0">
                <a:latin typeface="Short Stack" panose="02010500040000000007" pitchFamily="2" charset="0"/>
              </a:rPr>
              <a:t>reste</a:t>
            </a:r>
            <a:r>
              <a:rPr lang="fr-FR" sz="1000" dirty="0" smtClean="0">
                <a:latin typeface="Short Stack" panose="02010500040000000007" pitchFamily="2" charset="0"/>
              </a:rPr>
              <a:t> encore des chaussures </a:t>
            </a:r>
            <a:r>
              <a:rPr lang="fr-FR" sz="1000" u="sng" dirty="0" smtClean="0">
                <a:latin typeface="Short Stack" panose="02010500040000000007" pitchFamily="2" charset="0"/>
              </a:rPr>
              <a:t>roses</a:t>
            </a:r>
            <a:r>
              <a:rPr lang="fr-FR" sz="1000" dirty="0" smtClean="0">
                <a:latin typeface="Short Stack" panose="02010500040000000007" pitchFamily="2" charset="0"/>
              </a:rPr>
              <a:t>.</a:t>
            </a:r>
          </a:p>
          <a:p>
            <a:pPr marL="228600" indent="-228600">
              <a:buAutoNum type="alphaLcParenR"/>
            </a:pPr>
            <a:endParaRPr lang="fr-FR" sz="1000" dirty="0" smtClean="0">
              <a:latin typeface="Short Stack" panose="02010500040000000007" pitchFamily="2" charset="0"/>
            </a:endParaRPr>
          </a:p>
          <a:p>
            <a:r>
              <a:rPr lang="fr-FR" sz="1000" dirty="0" smtClean="0">
                <a:latin typeface="Short Stack" panose="02010500040000000007" pitchFamily="2" charset="0"/>
              </a:rPr>
              <a:t>c) Tu donnes les </a:t>
            </a:r>
            <a:r>
              <a:rPr lang="fr-FR" sz="1000" u="sng" dirty="0" smtClean="0">
                <a:latin typeface="Short Stack" panose="02010500040000000007" pitchFamily="2" charset="0"/>
              </a:rPr>
              <a:t>restes</a:t>
            </a:r>
            <a:r>
              <a:rPr lang="fr-FR" sz="1000" dirty="0" smtClean="0">
                <a:latin typeface="Short Stack" panose="02010500040000000007" pitchFamily="2" charset="0"/>
              </a:rPr>
              <a:t> à </a:t>
            </a:r>
            <a:r>
              <a:rPr lang="fr-FR" sz="1000" u="sng" dirty="0" smtClean="0">
                <a:latin typeface="Short Stack" panose="02010500040000000007" pitchFamily="2" charset="0"/>
              </a:rPr>
              <a:t>mon</a:t>
            </a:r>
            <a:r>
              <a:rPr lang="fr-FR" sz="1000" dirty="0" smtClean="0">
                <a:latin typeface="Short Stack" panose="02010500040000000007" pitchFamily="2" charset="0"/>
              </a:rPr>
              <a:t> chien.	d) </a:t>
            </a:r>
            <a:r>
              <a:rPr lang="fr-FR" sz="1000" u="sng" dirty="0" smtClean="0">
                <a:latin typeface="Short Stack" panose="02010500040000000007" pitchFamily="2" charset="0"/>
              </a:rPr>
              <a:t>Le</a:t>
            </a:r>
            <a:r>
              <a:rPr lang="fr-FR" sz="1000" dirty="0" smtClean="0">
                <a:latin typeface="Short Stack" panose="02010500040000000007" pitchFamily="2" charset="0"/>
              </a:rPr>
              <a:t> cube est un </a:t>
            </a:r>
            <a:r>
              <a:rPr lang="fr-FR" sz="1000" u="sng" dirty="0" smtClean="0">
                <a:latin typeface="Short Stack" panose="02010500040000000007" pitchFamily="2" charset="0"/>
              </a:rPr>
              <a:t>solide</a:t>
            </a:r>
            <a:r>
              <a:rPr lang="fr-FR" sz="1000" dirty="0" smtClean="0">
                <a:latin typeface="Short Stack" panose="02010500040000000007" pitchFamily="2" charset="0"/>
              </a:rPr>
              <a:t>.</a:t>
            </a:r>
          </a:p>
          <a:p>
            <a:endParaRPr lang="fr-FR" sz="1000" dirty="0" smtClean="0">
              <a:latin typeface="Short Stack" panose="02010500040000000007" pitchFamily="2" charset="0"/>
            </a:endParaRPr>
          </a:p>
          <a:p>
            <a:r>
              <a:rPr lang="fr-FR" sz="1000" dirty="0" smtClean="0">
                <a:latin typeface="Short Stack" panose="02010500040000000007" pitchFamily="2" charset="0"/>
              </a:rPr>
              <a:t>e) Ce </a:t>
            </a:r>
            <a:r>
              <a:rPr lang="fr-FR" sz="1000" u="sng" dirty="0" smtClean="0">
                <a:latin typeface="Short Stack" panose="02010500040000000007" pitchFamily="2" charset="0"/>
              </a:rPr>
              <a:t>mur</a:t>
            </a:r>
            <a:r>
              <a:rPr lang="fr-FR" sz="1000" dirty="0" smtClean="0">
                <a:latin typeface="Short Stack" panose="02010500040000000007" pitchFamily="2" charset="0"/>
              </a:rPr>
              <a:t> est très </a:t>
            </a:r>
            <a:r>
              <a:rPr lang="fr-FR" sz="1000" u="sng" dirty="0" smtClean="0">
                <a:latin typeface="Short Stack" panose="02010500040000000007" pitchFamily="2" charset="0"/>
              </a:rPr>
              <a:t>solide</a:t>
            </a:r>
            <a:r>
              <a:rPr lang="fr-FR" sz="1000" dirty="0" smtClean="0">
                <a:latin typeface="Short Stack" panose="02010500040000000007" pitchFamily="2" charset="0"/>
              </a:rPr>
              <a:t>.		f) Nous </a:t>
            </a:r>
            <a:r>
              <a:rPr lang="fr-FR" sz="1000" u="sng" dirty="0" smtClean="0">
                <a:latin typeface="Short Stack" panose="02010500040000000007" pitchFamily="2" charset="0"/>
              </a:rPr>
              <a:t>avions</a:t>
            </a:r>
            <a:r>
              <a:rPr lang="fr-FR" sz="1000" dirty="0" smtClean="0">
                <a:latin typeface="Short Stack" panose="02010500040000000007" pitchFamily="2" charset="0"/>
              </a:rPr>
              <a:t> peur des </a:t>
            </a:r>
            <a:r>
              <a:rPr lang="fr-FR" sz="1000" u="sng" dirty="0" smtClean="0">
                <a:latin typeface="Short Stack" panose="02010500040000000007" pitchFamily="2" charset="0"/>
              </a:rPr>
              <a:t>avions</a:t>
            </a:r>
            <a:r>
              <a:rPr lang="fr-FR" sz="1000" dirty="0" smtClean="0">
                <a:latin typeface="Short Stack" panose="02010500040000000007" pitchFamily="2" charset="0"/>
              </a:rPr>
              <a:t>.</a:t>
            </a:r>
            <a:endParaRPr lang="fr-FR" sz="1000" dirty="0">
              <a:latin typeface="Short Stack" panose="02010500040000000007" pitchFamily="2" charset="0"/>
            </a:endParaRPr>
          </a:p>
        </p:txBody>
      </p:sp>
      <p:sp>
        <p:nvSpPr>
          <p:cNvPr id="11" name="Arrondir un rectangle avec un coin du même côté 10"/>
          <p:cNvSpPr/>
          <p:nvPr/>
        </p:nvSpPr>
        <p:spPr>
          <a:xfrm flipV="1">
            <a:off x="227553" y="5490716"/>
            <a:ext cx="6696744" cy="4968552"/>
          </a:xfrm>
          <a:prstGeom prst="round2SameRect">
            <a:avLst>
              <a:gd name="adj1" fmla="val 3434"/>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2"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27553" y="5490719"/>
            <a:ext cx="6696744" cy="720078"/>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oneTexte 12"/>
          <p:cNvSpPr txBox="1"/>
          <p:nvPr/>
        </p:nvSpPr>
        <p:spPr>
          <a:xfrm>
            <a:off x="1481169" y="5562724"/>
            <a:ext cx="4608512"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La nature des mots</a:t>
            </a:r>
            <a:endParaRPr lang="fr-FR" sz="3200" dirty="0">
              <a:latin typeface="Fineliner Script" pitchFamily="50" charset="0"/>
            </a:endParaRPr>
          </a:p>
        </p:txBody>
      </p:sp>
      <p:sp>
        <p:nvSpPr>
          <p:cNvPr id="14" name="ZoneTexte 13"/>
          <p:cNvSpPr txBox="1"/>
          <p:nvPr/>
        </p:nvSpPr>
        <p:spPr>
          <a:xfrm>
            <a:off x="218796" y="6282804"/>
            <a:ext cx="3453824" cy="2794611"/>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Dans chaque phrase, indique la nature du mot soulignés : verbe ou nom.</a:t>
            </a:r>
          </a:p>
          <a:p>
            <a:pPr>
              <a:spcAft>
                <a:spcPts val="600"/>
              </a:spcAft>
            </a:pPr>
            <a:r>
              <a:rPr lang="fr-FR" sz="1000" dirty="0" smtClean="0">
                <a:latin typeface="Short Stack" panose="02010500040000000007" pitchFamily="2" charset="0"/>
              </a:rPr>
              <a:t>Tu </a:t>
            </a:r>
            <a:r>
              <a:rPr lang="fr-FR" sz="1000" u="sng" dirty="0" smtClean="0">
                <a:latin typeface="Short Stack" panose="02010500040000000007" pitchFamily="2" charset="0"/>
              </a:rPr>
              <a:t>recherches</a:t>
            </a:r>
            <a:r>
              <a:rPr lang="fr-FR" sz="1000" dirty="0" smtClean="0">
                <a:latin typeface="Short Stack" panose="02010500040000000007" pitchFamily="2" charset="0"/>
              </a:rPr>
              <a:t> un indice. _________</a:t>
            </a:r>
          </a:p>
          <a:p>
            <a:pPr>
              <a:spcAft>
                <a:spcPts val="600"/>
              </a:spcAft>
            </a:pPr>
            <a:r>
              <a:rPr lang="fr-FR" sz="1000" dirty="0" smtClean="0">
                <a:latin typeface="Short Stack" panose="02010500040000000007" pitchFamily="2" charset="0"/>
              </a:rPr>
              <a:t>Les </a:t>
            </a:r>
            <a:r>
              <a:rPr lang="fr-FR" sz="1000" u="sng" dirty="0" smtClean="0">
                <a:latin typeface="Short Stack" panose="02010500040000000007" pitchFamily="2" charset="0"/>
              </a:rPr>
              <a:t>recherches</a:t>
            </a:r>
            <a:r>
              <a:rPr lang="fr-FR" sz="1000" dirty="0" smtClean="0">
                <a:latin typeface="Short Stack" panose="02010500040000000007" pitchFamily="2" charset="0"/>
              </a:rPr>
              <a:t> n’ont rien donné. _________</a:t>
            </a:r>
          </a:p>
          <a:p>
            <a:pPr>
              <a:spcAft>
                <a:spcPts val="600"/>
              </a:spcAft>
            </a:pPr>
            <a:r>
              <a:rPr lang="fr-FR" sz="1000" dirty="0" smtClean="0">
                <a:latin typeface="Short Stack" panose="02010500040000000007" pitchFamily="2" charset="0"/>
              </a:rPr>
              <a:t>Mes </a:t>
            </a:r>
            <a:r>
              <a:rPr lang="fr-FR" sz="1000" u="sng" dirty="0" smtClean="0">
                <a:latin typeface="Short Stack" panose="02010500040000000007" pitchFamily="2" charset="0"/>
              </a:rPr>
              <a:t>dépenses</a:t>
            </a:r>
            <a:r>
              <a:rPr lang="fr-FR" sz="1000" dirty="0" smtClean="0">
                <a:latin typeface="Short Stack" panose="02010500040000000007" pitchFamily="2" charset="0"/>
              </a:rPr>
              <a:t> m’ont </a:t>
            </a:r>
            <a:r>
              <a:rPr lang="fr-FR" sz="1000" dirty="0">
                <a:latin typeface="Short Stack" panose="02010500040000000007" pitchFamily="2" charset="0"/>
              </a:rPr>
              <a:t>coûté cher. </a:t>
            </a:r>
            <a:r>
              <a:rPr lang="fr-FR" sz="1000" dirty="0" smtClean="0">
                <a:latin typeface="Short Stack" panose="02010500040000000007" pitchFamily="2" charset="0"/>
              </a:rPr>
              <a:t>_________</a:t>
            </a:r>
          </a:p>
          <a:p>
            <a:pPr>
              <a:spcAft>
                <a:spcPts val="600"/>
              </a:spcAft>
            </a:pPr>
            <a:r>
              <a:rPr lang="fr-FR" sz="1000" dirty="0" smtClean="0">
                <a:latin typeface="Short Stack" panose="02010500040000000007" pitchFamily="2" charset="0"/>
              </a:rPr>
              <a:t>Tu </a:t>
            </a:r>
            <a:r>
              <a:rPr lang="fr-FR" sz="1000" u="sng" dirty="0" smtClean="0">
                <a:latin typeface="Short Stack" panose="02010500040000000007" pitchFamily="2" charset="0"/>
              </a:rPr>
              <a:t>dépenses</a:t>
            </a:r>
            <a:r>
              <a:rPr lang="fr-FR" sz="1000" dirty="0" smtClean="0">
                <a:latin typeface="Short Stack" panose="02010500040000000007" pitchFamily="2" charset="0"/>
              </a:rPr>
              <a:t> </a:t>
            </a:r>
            <a:r>
              <a:rPr lang="fr-FR" sz="1000" dirty="0">
                <a:latin typeface="Short Stack" panose="02010500040000000007" pitchFamily="2" charset="0"/>
              </a:rPr>
              <a:t>trop d’argent ! </a:t>
            </a:r>
            <a:r>
              <a:rPr lang="fr-FR" sz="1000" dirty="0" smtClean="0">
                <a:latin typeface="Short Stack" panose="02010500040000000007" pitchFamily="2" charset="0"/>
              </a:rPr>
              <a:t>_________</a:t>
            </a:r>
          </a:p>
          <a:p>
            <a:pPr>
              <a:spcAft>
                <a:spcPts val="600"/>
              </a:spcAft>
            </a:pPr>
            <a:r>
              <a:rPr lang="fr-FR" sz="1000" dirty="0" smtClean="0">
                <a:latin typeface="Short Stack" panose="02010500040000000007" pitchFamily="2" charset="0"/>
              </a:rPr>
              <a:t>Mon </a:t>
            </a:r>
            <a:r>
              <a:rPr lang="fr-FR" sz="1000" u="sng" dirty="0" smtClean="0">
                <a:latin typeface="Short Stack" panose="02010500040000000007" pitchFamily="2" charset="0"/>
              </a:rPr>
              <a:t>livre</a:t>
            </a:r>
            <a:r>
              <a:rPr lang="fr-FR" sz="1000" dirty="0" smtClean="0">
                <a:latin typeface="Short Stack" panose="02010500040000000007" pitchFamily="2" charset="0"/>
              </a:rPr>
              <a:t> est </a:t>
            </a:r>
            <a:r>
              <a:rPr lang="fr-FR" sz="1000" dirty="0">
                <a:latin typeface="Short Stack" panose="02010500040000000007" pitchFamily="2" charset="0"/>
              </a:rPr>
              <a:t>très passionnant. </a:t>
            </a:r>
            <a:r>
              <a:rPr lang="fr-FR" sz="1000" dirty="0" smtClean="0">
                <a:latin typeface="Short Stack" panose="02010500040000000007" pitchFamily="2" charset="0"/>
              </a:rPr>
              <a:t>_________</a:t>
            </a:r>
          </a:p>
          <a:p>
            <a:pPr>
              <a:spcAft>
                <a:spcPts val="600"/>
              </a:spcAft>
            </a:pPr>
            <a:r>
              <a:rPr lang="fr-FR" sz="1000" spc="-150" dirty="0" smtClean="0">
                <a:latin typeface="Short Stack" panose="02010500040000000007" pitchFamily="2" charset="0"/>
              </a:rPr>
              <a:t>Ce</a:t>
            </a:r>
            <a:r>
              <a:rPr lang="fr-FR" sz="1000" dirty="0" smtClean="0">
                <a:latin typeface="Short Stack" panose="02010500040000000007" pitchFamily="2" charset="0"/>
              </a:rPr>
              <a:t> chauffeur </a:t>
            </a:r>
            <a:r>
              <a:rPr lang="fr-FR" sz="1000" u="sng" dirty="0" smtClean="0">
                <a:latin typeface="Short Stack" panose="02010500040000000007" pitchFamily="2" charset="0"/>
              </a:rPr>
              <a:t>livre</a:t>
            </a:r>
            <a:r>
              <a:rPr lang="fr-FR" sz="1000" dirty="0" smtClean="0">
                <a:latin typeface="Short Stack" panose="02010500040000000007" pitchFamily="2" charset="0"/>
              </a:rPr>
              <a:t> </a:t>
            </a:r>
            <a:r>
              <a:rPr lang="fr-FR" sz="1000" spc="-150" dirty="0">
                <a:latin typeface="Short Stack" panose="02010500040000000007" pitchFamily="2" charset="0"/>
              </a:rPr>
              <a:t>des</a:t>
            </a:r>
            <a:r>
              <a:rPr lang="fr-FR" sz="1000" dirty="0">
                <a:latin typeface="Short Stack" panose="02010500040000000007" pitchFamily="2" charset="0"/>
              </a:rPr>
              <a:t> vêtements. </a:t>
            </a:r>
            <a:r>
              <a:rPr lang="fr-FR" sz="1000" dirty="0" smtClean="0">
                <a:latin typeface="Short Stack" panose="02010500040000000007" pitchFamily="2" charset="0"/>
              </a:rPr>
              <a:t>__________</a:t>
            </a:r>
          </a:p>
          <a:p>
            <a:pPr>
              <a:spcAft>
                <a:spcPts val="600"/>
              </a:spcAft>
            </a:pPr>
            <a:r>
              <a:rPr lang="fr-FR" sz="1000" dirty="0" smtClean="0">
                <a:latin typeface="Short Stack" panose="02010500040000000007" pitchFamily="2" charset="0"/>
              </a:rPr>
              <a:t>La </a:t>
            </a:r>
            <a:r>
              <a:rPr lang="fr-FR" sz="1000" u="sng" dirty="0" smtClean="0">
                <a:latin typeface="Short Stack" panose="02010500040000000007" pitchFamily="2" charset="0"/>
              </a:rPr>
              <a:t>souris</a:t>
            </a:r>
            <a:r>
              <a:rPr lang="fr-FR" sz="1000" dirty="0" smtClean="0">
                <a:latin typeface="Short Stack" panose="02010500040000000007" pitchFamily="2" charset="0"/>
              </a:rPr>
              <a:t> se cache sous le buffet. _________</a:t>
            </a:r>
          </a:p>
          <a:p>
            <a:pPr>
              <a:spcAft>
                <a:spcPts val="600"/>
              </a:spcAft>
            </a:pPr>
            <a:r>
              <a:rPr lang="fr-FR" sz="1000" dirty="0" smtClean="0">
                <a:latin typeface="Short Stack" panose="02010500040000000007" pitchFamily="2" charset="0"/>
              </a:rPr>
              <a:t>Je </a:t>
            </a:r>
            <a:r>
              <a:rPr lang="fr-FR" sz="1000" u="sng" dirty="0" smtClean="0">
                <a:latin typeface="Short Stack" panose="02010500040000000007" pitchFamily="2" charset="0"/>
              </a:rPr>
              <a:t>souris</a:t>
            </a:r>
            <a:r>
              <a:rPr lang="fr-FR" sz="1000" dirty="0" smtClean="0">
                <a:latin typeface="Short Stack" panose="02010500040000000007" pitchFamily="2" charset="0"/>
              </a:rPr>
              <a:t> au photographe. _________</a:t>
            </a:r>
          </a:p>
          <a:p>
            <a:pPr>
              <a:spcAft>
                <a:spcPts val="600"/>
              </a:spcAft>
            </a:pPr>
            <a:r>
              <a:rPr lang="fr-FR" sz="1000" dirty="0" smtClean="0">
                <a:latin typeface="Short Stack" panose="02010500040000000007" pitchFamily="2" charset="0"/>
              </a:rPr>
              <a:t>Nous </a:t>
            </a:r>
            <a:r>
              <a:rPr lang="fr-FR" sz="1000" u="sng" dirty="0">
                <a:latin typeface="Short Stack" panose="02010500040000000007" pitchFamily="2" charset="0"/>
              </a:rPr>
              <a:t>savons</a:t>
            </a:r>
            <a:r>
              <a:rPr lang="fr-FR" sz="1000" dirty="0">
                <a:latin typeface="Short Stack" panose="02010500040000000007" pitchFamily="2" charset="0"/>
              </a:rPr>
              <a:t> bien nager. </a:t>
            </a:r>
            <a:r>
              <a:rPr lang="fr-FR" sz="1000" dirty="0" smtClean="0">
                <a:latin typeface="Short Stack" panose="02010500040000000007" pitchFamily="2" charset="0"/>
              </a:rPr>
              <a:t>_________</a:t>
            </a:r>
          </a:p>
          <a:p>
            <a:pPr>
              <a:spcAft>
                <a:spcPts val="600"/>
              </a:spcAft>
            </a:pPr>
            <a:r>
              <a:rPr lang="fr-FR" sz="1000" dirty="0" smtClean="0">
                <a:latin typeface="Short Stack" panose="02010500040000000007" pitchFamily="2" charset="0"/>
              </a:rPr>
              <a:t>J’aime les </a:t>
            </a:r>
            <a:r>
              <a:rPr lang="fr-FR" sz="1000" u="sng" dirty="0" smtClean="0">
                <a:latin typeface="Short Stack" panose="02010500040000000007" pitchFamily="2" charset="0"/>
              </a:rPr>
              <a:t>savons</a:t>
            </a:r>
            <a:r>
              <a:rPr lang="fr-FR" sz="1000" dirty="0" smtClean="0">
                <a:latin typeface="Short Stack" panose="02010500040000000007" pitchFamily="2" charset="0"/>
              </a:rPr>
              <a:t> parfumés. _________</a:t>
            </a:r>
            <a:endParaRPr lang="fr-FR" sz="1000" dirty="0">
              <a:latin typeface="Short Stack" panose="02010500040000000007" pitchFamily="2" charset="0"/>
            </a:endParaRPr>
          </a:p>
        </p:txBody>
      </p:sp>
      <p:sp>
        <p:nvSpPr>
          <p:cNvPr id="15" name="ZoneTexte 14"/>
          <p:cNvSpPr txBox="1"/>
          <p:nvPr/>
        </p:nvSpPr>
        <p:spPr>
          <a:xfrm>
            <a:off x="3672620" y="6282804"/>
            <a:ext cx="3251678" cy="2840778"/>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Indique 2 phrases pour chaque mot pour qu’ils soient un nom commun puis un adjectif</a:t>
            </a:r>
          </a:p>
          <a:p>
            <a:pPr>
              <a:lnSpc>
                <a:spcPct val="120000"/>
              </a:lnSpc>
              <a:spcAft>
                <a:spcPts val="600"/>
              </a:spcAft>
            </a:pPr>
            <a:r>
              <a:rPr lang="fr-FR" sz="1000" u="sng" dirty="0" smtClean="0">
                <a:latin typeface="Short Stack" panose="02010500040000000007" pitchFamily="2" charset="0"/>
              </a:rPr>
              <a:t>a) Droite</a:t>
            </a:r>
            <a:r>
              <a:rPr lang="fr-FR" sz="1000" dirty="0" smtClean="0">
                <a:latin typeface="Short Stack" panose="02010500040000000007" pitchFamily="2" charset="0"/>
              </a:rPr>
              <a:t> : </a:t>
            </a:r>
          </a:p>
          <a:p>
            <a:pPr>
              <a:lnSpc>
                <a:spcPct val="120000"/>
              </a:lnSpc>
              <a:spcAft>
                <a:spcPts val="600"/>
              </a:spcAft>
            </a:pPr>
            <a:r>
              <a:rPr lang="fr-FR" sz="1000" dirty="0">
                <a:latin typeface="Short Stack" panose="02010500040000000007" pitchFamily="2" charset="0"/>
              </a:rPr>
              <a:t>n</a:t>
            </a:r>
            <a:r>
              <a:rPr lang="fr-FR" sz="1000" dirty="0" smtClean="0">
                <a:latin typeface="Short Stack" panose="02010500040000000007" pitchFamily="2" charset="0"/>
              </a:rPr>
              <a:t>om : ________________________________</a:t>
            </a:r>
          </a:p>
          <a:p>
            <a:pPr>
              <a:lnSpc>
                <a:spcPct val="120000"/>
              </a:lnSpc>
              <a:spcAft>
                <a:spcPts val="600"/>
              </a:spcAft>
            </a:pPr>
            <a:r>
              <a:rPr lang="fr-FR" sz="1000" dirty="0" smtClean="0">
                <a:latin typeface="Short Stack" panose="02010500040000000007" pitchFamily="2" charset="0"/>
              </a:rPr>
              <a:t>adj : _________________________________</a:t>
            </a:r>
          </a:p>
          <a:p>
            <a:pPr>
              <a:lnSpc>
                <a:spcPct val="120000"/>
              </a:lnSpc>
              <a:spcAft>
                <a:spcPts val="600"/>
              </a:spcAft>
            </a:pPr>
            <a:r>
              <a:rPr lang="fr-FR" sz="1000" u="sng" dirty="0" smtClean="0">
                <a:latin typeface="Short Stack" panose="02010500040000000007" pitchFamily="2" charset="0"/>
              </a:rPr>
              <a:t>b) Bleu</a:t>
            </a:r>
            <a:r>
              <a:rPr lang="fr-FR" sz="1000" dirty="0" smtClean="0">
                <a:latin typeface="Short Stack" panose="02010500040000000007" pitchFamily="2" charset="0"/>
              </a:rPr>
              <a:t> : </a:t>
            </a:r>
          </a:p>
          <a:p>
            <a:pPr>
              <a:lnSpc>
                <a:spcPct val="120000"/>
              </a:lnSpc>
              <a:spcAft>
                <a:spcPts val="600"/>
              </a:spcAft>
            </a:pPr>
            <a:r>
              <a:rPr lang="fr-FR" sz="1000" dirty="0">
                <a:latin typeface="Short Stack" panose="02010500040000000007" pitchFamily="2" charset="0"/>
              </a:rPr>
              <a:t>nom : ________________________________</a:t>
            </a:r>
          </a:p>
          <a:p>
            <a:pPr>
              <a:lnSpc>
                <a:spcPct val="120000"/>
              </a:lnSpc>
              <a:spcAft>
                <a:spcPts val="600"/>
              </a:spcAft>
            </a:pPr>
            <a:r>
              <a:rPr lang="fr-FR" sz="1000" dirty="0">
                <a:latin typeface="Short Stack" panose="02010500040000000007" pitchFamily="2" charset="0"/>
              </a:rPr>
              <a:t>adj : </a:t>
            </a:r>
            <a:r>
              <a:rPr lang="fr-FR" sz="1000" dirty="0" smtClean="0">
                <a:latin typeface="Short Stack" panose="02010500040000000007" pitchFamily="2" charset="0"/>
              </a:rPr>
              <a:t>_________________________________</a:t>
            </a:r>
            <a:endParaRPr lang="fr-FR" sz="1000" dirty="0">
              <a:latin typeface="Short Stack" panose="02010500040000000007" pitchFamily="2" charset="0"/>
            </a:endParaRPr>
          </a:p>
          <a:p>
            <a:pPr>
              <a:lnSpc>
                <a:spcPct val="120000"/>
              </a:lnSpc>
              <a:spcAft>
                <a:spcPts val="600"/>
              </a:spcAft>
            </a:pPr>
            <a:r>
              <a:rPr lang="fr-FR" sz="1000" u="sng" dirty="0" smtClean="0">
                <a:latin typeface="Short Stack" panose="02010500040000000007" pitchFamily="2" charset="0"/>
              </a:rPr>
              <a:t>c) Ronde</a:t>
            </a:r>
            <a:r>
              <a:rPr lang="fr-FR" sz="1000" dirty="0" smtClean="0">
                <a:latin typeface="Short Stack" panose="02010500040000000007" pitchFamily="2" charset="0"/>
              </a:rPr>
              <a:t> : </a:t>
            </a:r>
          </a:p>
          <a:p>
            <a:pPr>
              <a:lnSpc>
                <a:spcPct val="120000"/>
              </a:lnSpc>
              <a:spcAft>
                <a:spcPts val="600"/>
              </a:spcAft>
            </a:pPr>
            <a:r>
              <a:rPr lang="fr-FR" sz="1000" dirty="0" smtClean="0">
                <a:latin typeface="Short Stack" panose="02010500040000000007" pitchFamily="2" charset="0"/>
              </a:rPr>
              <a:t>nom </a:t>
            </a:r>
            <a:r>
              <a:rPr lang="fr-FR" sz="1000" dirty="0">
                <a:latin typeface="Short Stack" panose="02010500040000000007" pitchFamily="2" charset="0"/>
              </a:rPr>
              <a:t>: ________________________________</a:t>
            </a:r>
          </a:p>
          <a:p>
            <a:pPr>
              <a:lnSpc>
                <a:spcPct val="120000"/>
              </a:lnSpc>
              <a:spcAft>
                <a:spcPts val="600"/>
              </a:spcAft>
            </a:pPr>
            <a:r>
              <a:rPr lang="fr-FR" sz="1000" dirty="0">
                <a:latin typeface="Short Stack" panose="02010500040000000007" pitchFamily="2" charset="0"/>
              </a:rPr>
              <a:t>adj : </a:t>
            </a:r>
            <a:r>
              <a:rPr lang="fr-FR" sz="1000" dirty="0" smtClean="0">
                <a:latin typeface="Short Stack" panose="02010500040000000007" pitchFamily="2" charset="0"/>
              </a:rPr>
              <a:t>_________________________________</a:t>
            </a:r>
            <a:endParaRPr lang="fr-FR" sz="1000" dirty="0">
              <a:latin typeface="Short Stack" panose="02010500040000000007" pitchFamily="2" charset="0"/>
            </a:endParaRPr>
          </a:p>
        </p:txBody>
      </p:sp>
      <p:sp>
        <p:nvSpPr>
          <p:cNvPr id="16" name="Larme 15"/>
          <p:cNvSpPr/>
          <p:nvPr/>
        </p:nvSpPr>
        <p:spPr>
          <a:xfrm>
            <a:off x="6204216" y="5571948"/>
            <a:ext cx="600751"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6204217" y="5571948"/>
            <a:ext cx="629902"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G11</a:t>
            </a:r>
            <a:endParaRPr lang="fr-FR" sz="2800" b="1" dirty="0">
              <a:solidFill>
                <a:schemeClr val="bg1"/>
              </a:solidFill>
              <a:latin typeface="Fineliner Script" pitchFamily="50" charset="0"/>
            </a:endParaRPr>
          </a:p>
        </p:txBody>
      </p:sp>
      <p:sp>
        <p:nvSpPr>
          <p:cNvPr id="18" name="ZoneTexte 17"/>
          <p:cNvSpPr txBox="1"/>
          <p:nvPr/>
        </p:nvSpPr>
        <p:spPr>
          <a:xfrm>
            <a:off x="263557" y="5562724"/>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CE2</a:t>
            </a:r>
            <a:endParaRPr lang="fr-FR" sz="1050" dirty="0">
              <a:latin typeface="Chalkduster" panose="03050602040202020205" pitchFamily="66" charset="0"/>
            </a:endParaRPr>
          </a:p>
        </p:txBody>
      </p:sp>
      <p:sp>
        <p:nvSpPr>
          <p:cNvPr id="19" name="ZoneTexte 18"/>
          <p:cNvSpPr txBox="1"/>
          <p:nvPr/>
        </p:nvSpPr>
        <p:spPr>
          <a:xfrm>
            <a:off x="263556" y="9091116"/>
            <a:ext cx="6660741" cy="1184940"/>
          </a:xfrm>
          <a:prstGeom prst="rect">
            <a:avLst/>
          </a:prstGeom>
          <a:noFill/>
        </p:spPr>
        <p:txBody>
          <a:bodyPr wrap="square" rtlCol="0">
            <a:spAutoFit/>
          </a:bodyPr>
          <a:lstStyle/>
          <a:p>
            <a:pPr>
              <a:spcAft>
                <a:spcPts val="600"/>
              </a:spcAft>
            </a:pPr>
            <a:r>
              <a:rPr lang="fr-FR" sz="1600" u="sng" dirty="0" smtClean="0">
                <a:latin typeface="Fineliner Script" pitchFamily="50" charset="0"/>
              </a:rPr>
              <a:t>3. Indique sous le mot souligné, sa nature : nom, adjectif, verbe, pronom personnel, déterminant</a:t>
            </a:r>
          </a:p>
          <a:p>
            <a:r>
              <a:rPr lang="fr-FR" sz="1000" u="sng" dirty="0" smtClean="0">
                <a:latin typeface="Short Stack" panose="02010500040000000007" pitchFamily="2" charset="0"/>
              </a:rPr>
              <a:t>a) Les</a:t>
            </a:r>
            <a:r>
              <a:rPr lang="fr-FR" sz="1000" dirty="0" smtClean="0">
                <a:latin typeface="Short Stack" panose="02010500040000000007" pitchFamily="2" charset="0"/>
              </a:rPr>
              <a:t> </a:t>
            </a:r>
            <a:r>
              <a:rPr lang="fr-FR" sz="1000" u="sng" dirty="0" smtClean="0">
                <a:latin typeface="Short Stack" panose="02010500040000000007" pitchFamily="2" charset="0"/>
              </a:rPr>
              <a:t>roses</a:t>
            </a:r>
            <a:r>
              <a:rPr lang="fr-FR" sz="1000" dirty="0" smtClean="0">
                <a:latin typeface="Short Stack" panose="02010500040000000007" pitchFamily="2" charset="0"/>
              </a:rPr>
              <a:t> du jardin sont belles.  	b) </a:t>
            </a:r>
            <a:r>
              <a:rPr lang="fr-FR" sz="1000" u="sng" dirty="0" smtClean="0">
                <a:latin typeface="Short Stack" panose="02010500040000000007" pitchFamily="2" charset="0"/>
              </a:rPr>
              <a:t>Il</a:t>
            </a:r>
            <a:r>
              <a:rPr lang="fr-FR" sz="1000" dirty="0" smtClean="0">
                <a:latin typeface="Short Stack" panose="02010500040000000007" pitchFamily="2" charset="0"/>
              </a:rPr>
              <a:t> </a:t>
            </a:r>
            <a:r>
              <a:rPr lang="fr-FR" sz="1000" u="sng" dirty="0" smtClean="0">
                <a:latin typeface="Short Stack" panose="02010500040000000007" pitchFamily="2" charset="0"/>
              </a:rPr>
              <a:t>reste</a:t>
            </a:r>
            <a:r>
              <a:rPr lang="fr-FR" sz="1000" dirty="0" smtClean="0">
                <a:latin typeface="Short Stack" panose="02010500040000000007" pitchFamily="2" charset="0"/>
              </a:rPr>
              <a:t> encore des chaussures </a:t>
            </a:r>
            <a:r>
              <a:rPr lang="fr-FR" sz="1000" u="sng" dirty="0" smtClean="0">
                <a:latin typeface="Short Stack" panose="02010500040000000007" pitchFamily="2" charset="0"/>
              </a:rPr>
              <a:t>roses</a:t>
            </a:r>
            <a:r>
              <a:rPr lang="fr-FR" sz="1000" dirty="0" smtClean="0">
                <a:latin typeface="Short Stack" panose="02010500040000000007" pitchFamily="2" charset="0"/>
              </a:rPr>
              <a:t>.</a:t>
            </a:r>
          </a:p>
          <a:p>
            <a:pPr marL="228600" indent="-228600">
              <a:buAutoNum type="alphaLcParenR"/>
            </a:pPr>
            <a:endParaRPr lang="fr-FR" sz="1000" dirty="0" smtClean="0">
              <a:latin typeface="Short Stack" panose="02010500040000000007" pitchFamily="2" charset="0"/>
            </a:endParaRPr>
          </a:p>
          <a:p>
            <a:r>
              <a:rPr lang="fr-FR" sz="1000" dirty="0" smtClean="0">
                <a:latin typeface="Short Stack" panose="02010500040000000007" pitchFamily="2" charset="0"/>
              </a:rPr>
              <a:t>c) Tu donnes les </a:t>
            </a:r>
            <a:r>
              <a:rPr lang="fr-FR" sz="1000" u="sng" dirty="0" smtClean="0">
                <a:latin typeface="Short Stack" panose="02010500040000000007" pitchFamily="2" charset="0"/>
              </a:rPr>
              <a:t>restes</a:t>
            </a:r>
            <a:r>
              <a:rPr lang="fr-FR" sz="1000" dirty="0" smtClean="0">
                <a:latin typeface="Short Stack" panose="02010500040000000007" pitchFamily="2" charset="0"/>
              </a:rPr>
              <a:t> à </a:t>
            </a:r>
            <a:r>
              <a:rPr lang="fr-FR" sz="1000" u="sng" dirty="0" smtClean="0">
                <a:latin typeface="Short Stack" panose="02010500040000000007" pitchFamily="2" charset="0"/>
              </a:rPr>
              <a:t>mon</a:t>
            </a:r>
            <a:r>
              <a:rPr lang="fr-FR" sz="1000" dirty="0" smtClean="0">
                <a:latin typeface="Short Stack" panose="02010500040000000007" pitchFamily="2" charset="0"/>
              </a:rPr>
              <a:t> chien.	d) </a:t>
            </a:r>
            <a:r>
              <a:rPr lang="fr-FR" sz="1000" u="sng" dirty="0" smtClean="0">
                <a:latin typeface="Short Stack" panose="02010500040000000007" pitchFamily="2" charset="0"/>
              </a:rPr>
              <a:t>Le</a:t>
            </a:r>
            <a:r>
              <a:rPr lang="fr-FR" sz="1000" dirty="0" smtClean="0">
                <a:latin typeface="Short Stack" panose="02010500040000000007" pitchFamily="2" charset="0"/>
              </a:rPr>
              <a:t> cube est un </a:t>
            </a:r>
            <a:r>
              <a:rPr lang="fr-FR" sz="1000" u="sng" dirty="0" smtClean="0">
                <a:latin typeface="Short Stack" panose="02010500040000000007" pitchFamily="2" charset="0"/>
              </a:rPr>
              <a:t>solide</a:t>
            </a:r>
            <a:r>
              <a:rPr lang="fr-FR" sz="1000" dirty="0" smtClean="0">
                <a:latin typeface="Short Stack" panose="02010500040000000007" pitchFamily="2" charset="0"/>
              </a:rPr>
              <a:t>.</a:t>
            </a:r>
          </a:p>
          <a:p>
            <a:endParaRPr lang="fr-FR" sz="1000" dirty="0" smtClean="0">
              <a:latin typeface="Short Stack" panose="02010500040000000007" pitchFamily="2" charset="0"/>
            </a:endParaRPr>
          </a:p>
          <a:p>
            <a:r>
              <a:rPr lang="fr-FR" sz="1000" dirty="0" smtClean="0">
                <a:latin typeface="Short Stack" panose="02010500040000000007" pitchFamily="2" charset="0"/>
              </a:rPr>
              <a:t>e) Ce </a:t>
            </a:r>
            <a:r>
              <a:rPr lang="fr-FR" sz="1000" u="sng" dirty="0" smtClean="0">
                <a:latin typeface="Short Stack" panose="02010500040000000007" pitchFamily="2" charset="0"/>
              </a:rPr>
              <a:t>mur</a:t>
            </a:r>
            <a:r>
              <a:rPr lang="fr-FR" sz="1000" dirty="0" smtClean="0">
                <a:latin typeface="Short Stack" panose="02010500040000000007" pitchFamily="2" charset="0"/>
              </a:rPr>
              <a:t> est très </a:t>
            </a:r>
            <a:r>
              <a:rPr lang="fr-FR" sz="1000" u="sng" dirty="0" smtClean="0">
                <a:latin typeface="Short Stack" panose="02010500040000000007" pitchFamily="2" charset="0"/>
              </a:rPr>
              <a:t>solide</a:t>
            </a:r>
            <a:r>
              <a:rPr lang="fr-FR" sz="1000" dirty="0" smtClean="0">
                <a:latin typeface="Short Stack" panose="02010500040000000007" pitchFamily="2" charset="0"/>
              </a:rPr>
              <a:t>.		f) Nous </a:t>
            </a:r>
            <a:r>
              <a:rPr lang="fr-FR" sz="1000" u="sng" dirty="0" smtClean="0">
                <a:latin typeface="Short Stack" panose="02010500040000000007" pitchFamily="2" charset="0"/>
              </a:rPr>
              <a:t>avions</a:t>
            </a:r>
            <a:r>
              <a:rPr lang="fr-FR" sz="1000" dirty="0" smtClean="0">
                <a:latin typeface="Short Stack" panose="02010500040000000007" pitchFamily="2" charset="0"/>
              </a:rPr>
              <a:t> peur des </a:t>
            </a:r>
            <a:r>
              <a:rPr lang="fr-FR" sz="1000" u="sng" dirty="0" smtClean="0">
                <a:latin typeface="Short Stack" panose="02010500040000000007" pitchFamily="2" charset="0"/>
              </a:rPr>
              <a:t>avions</a:t>
            </a:r>
            <a:r>
              <a:rPr lang="fr-FR" sz="1000" dirty="0" smtClean="0">
                <a:latin typeface="Short Stack" panose="02010500040000000007" pitchFamily="2" charset="0"/>
              </a:rPr>
              <a:t>.</a:t>
            </a:r>
            <a:endParaRPr lang="fr-FR" sz="1000" dirty="0">
              <a:latin typeface="Short Stack" panose="02010500040000000007" pitchFamily="2" charset="0"/>
            </a:endParaRPr>
          </a:p>
        </p:txBody>
      </p:sp>
      <p:pic>
        <p:nvPicPr>
          <p:cNvPr id="20" name="Imag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982" y="2250356"/>
            <a:ext cx="261493" cy="1041128"/>
          </a:xfrm>
          <a:prstGeom prst="rect">
            <a:avLst/>
          </a:prstGeom>
        </p:spPr>
      </p:pic>
    </p:spTree>
    <p:extLst>
      <p:ext uri="{BB962C8B-B14F-4D97-AF65-F5344CB8AC3E}">
        <p14:creationId xmlns:p14="http://schemas.microsoft.com/office/powerpoint/2010/main" val="898109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2237</TotalTime>
  <Words>2564</Words>
  <Application>Microsoft Office PowerPoint</Application>
  <PresentationFormat>Personnalisé</PresentationFormat>
  <Paragraphs>353</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Ecole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sandrine_brou@hotmail.fr</cp:lastModifiedBy>
  <cp:revision>79</cp:revision>
  <dcterms:created xsi:type="dcterms:W3CDTF">2014-07-12T09:50:02Z</dcterms:created>
  <dcterms:modified xsi:type="dcterms:W3CDTF">2015-08-01T20:49:01Z</dcterms:modified>
</cp:coreProperties>
</file>