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0080625" cy="7200900"/>
  <p:notesSz cx="6858000" cy="9945688"/>
  <p:defaultTextStyle>
    <a:defPPr>
      <a:defRPr lang="fr-FR"/>
    </a:defPPr>
    <a:lvl1pPr marL="0" algn="l" defTabSz="9425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1282" algn="l" defTabSz="9425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42564" algn="l" defTabSz="9425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13845" algn="l" defTabSz="9425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85127" algn="l" defTabSz="9425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56409" algn="l" defTabSz="9425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27691" algn="l" defTabSz="9425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98972" algn="l" defTabSz="9425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770254" algn="l" defTabSz="9425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836" y="-114"/>
      </p:cViewPr>
      <p:guideLst>
        <p:guide orient="horz" pos="2268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6047" y="2236948"/>
            <a:ext cx="8568531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2094" y="4080510"/>
            <a:ext cx="7056438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1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2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13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85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564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2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98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70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E53C9-EEE1-4348-9A30-DF5A0A50C2BD}" type="datetimeFigureOut">
              <a:rPr lang="fr-CH" smtClean="0"/>
              <a:t>10.05.2012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58D-7461-4608-B3E7-A95DB24962DE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47184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E53C9-EEE1-4348-9A30-DF5A0A50C2BD}" type="datetimeFigureOut">
              <a:rPr lang="fr-CH" smtClean="0"/>
              <a:t>10.05.2012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58D-7461-4608-B3E7-A95DB24962DE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08663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917490" y="288372"/>
            <a:ext cx="2457153" cy="61441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6034" y="288372"/>
            <a:ext cx="7203447" cy="61441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E53C9-EEE1-4348-9A30-DF5A0A50C2BD}" type="datetimeFigureOut">
              <a:rPr lang="fr-CH" smtClean="0"/>
              <a:t>10.05.2012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58D-7461-4608-B3E7-A95DB24962DE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22286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E53C9-EEE1-4348-9A30-DF5A0A50C2BD}" type="datetimeFigureOut">
              <a:rPr lang="fr-CH" smtClean="0"/>
              <a:t>10.05.2012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58D-7461-4608-B3E7-A95DB24962DE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93802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6300" y="4627246"/>
            <a:ext cx="8568531" cy="1430179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6300" y="3052049"/>
            <a:ext cx="8568531" cy="1575196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128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425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138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851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564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276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989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702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E53C9-EEE1-4348-9A30-DF5A0A50C2BD}" type="datetimeFigureOut">
              <a:rPr lang="fr-CH" smtClean="0"/>
              <a:t>10.05.2012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58D-7461-4608-B3E7-A95DB24962DE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09041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6035" y="1680212"/>
            <a:ext cx="4830299" cy="475226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544344" y="1680212"/>
            <a:ext cx="4830299" cy="475226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E53C9-EEE1-4348-9A30-DF5A0A50C2BD}" type="datetimeFigureOut">
              <a:rPr lang="fr-CH" smtClean="0"/>
              <a:t>10.05.2012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58D-7461-4608-B3E7-A95DB24962DE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58656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031" y="288370"/>
            <a:ext cx="9072563" cy="12001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031" y="1611869"/>
            <a:ext cx="4454026" cy="67175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1282" indent="0">
              <a:buNone/>
              <a:defRPr sz="2100" b="1"/>
            </a:lvl2pPr>
            <a:lvl3pPr marL="942564" indent="0">
              <a:buNone/>
              <a:defRPr sz="1900" b="1"/>
            </a:lvl3pPr>
            <a:lvl4pPr marL="1413845" indent="0">
              <a:buNone/>
              <a:defRPr sz="1600" b="1"/>
            </a:lvl4pPr>
            <a:lvl5pPr marL="1885127" indent="0">
              <a:buNone/>
              <a:defRPr sz="1600" b="1"/>
            </a:lvl5pPr>
            <a:lvl6pPr marL="2356409" indent="0">
              <a:buNone/>
              <a:defRPr sz="1600" b="1"/>
            </a:lvl6pPr>
            <a:lvl7pPr marL="2827691" indent="0">
              <a:buNone/>
              <a:defRPr sz="1600" b="1"/>
            </a:lvl7pPr>
            <a:lvl8pPr marL="3298972" indent="0">
              <a:buNone/>
              <a:defRPr sz="1600" b="1"/>
            </a:lvl8pPr>
            <a:lvl9pPr marL="3770254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031" y="2283619"/>
            <a:ext cx="4454026" cy="414885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20818" y="1611869"/>
            <a:ext cx="4455777" cy="67175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1282" indent="0">
              <a:buNone/>
              <a:defRPr sz="2100" b="1"/>
            </a:lvl2pPr>
            <a:lvl3pPr marL="942564" indent="0">
              <a:buNone/>
              <a:defRPr sz="1900" b="1"/>
            </a:lvl3pPr>
            <a:lvl4pPr marL="1413845" indent="0">
              <a:buNone/>
              <a:defRPr sz="1600" b="1"/>
            </a:lvl4pPr>
            <a:lvl5pPr marL="1885127" indent="0">
              <a:buNone/>
              <a:defRPr sz="1600" b="1"/>
            </a:lvl5pPr>
            <a:lvl6pPr marL="2356409" indent="0">
              <a:buNone/>
              <a:defRPr sz="1600" b="1"/>
            </a:lvl6pPr>
            <a:lvl7pPr marL="2827691" indent="0">
              <a:buNone/>
              <a:defRPr sz="1600" b="1"/>
            </a:lvl7pPr>
            <a:lvl8pPr marL="3298972" indent="0">
              <a:buNone/>
              <a:defRPr sz="1600" b="1"/>
            </a:lvl8pPr>
            <a:lvl9pPr marL="3770254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0818" y="2283619"/>
            <a:ext cx="4455777" cy="414885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E53C9-EEE1-4348-9A30-DF5A0A50C2BD}" type="datetimeFigureOut">
              <a:rPr lang="fr-CH" smtClean="0"/>
              <a:t>10.05.2012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58D-7461-4608-B3E7-A95DB24962DE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57893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E53C9-EEE1-4348-9A30-DF5A0A50C2BD}" type="datetimeFigureOut">
              <a:rPr lang="fr-CH" smtClean="0"/>
              <a:t>10.05.2012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58D-7461-4608-B3E7-A95DB24962DE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40974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E53C9-EEE1-4348-9A30-DF5A0A50C2BD}" type="datetimeFigureOut">
              <a:rPr lang="fr-CH" smtClean="0"/>
              <a:t>10.05.2012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58D-7461-4608-B3E7-A95DB24962DE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04459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031" y="286702"/>
            <a:ext cx="3316456" cy="1220153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1245" y="286704"/>
            <a:ext cx="5635349" cy="6145769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031" y="1506857"/>
            <a:ext cx="3316456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71282" indent="0">
              <a:buNone/>
              <a:defRPr sz="1200"/>
            </a:lvl2pPr>
            <a:lvl3pPr marL="942564" indent="0">
              <a:buNone/>
              <a:defRPr sz="1000"/>
            </a:lvl3pPr>
            <a:lvl4pPr marL="1413845" indent="0">
              <a:buNone/>
              <a:defRPr sz="900"/>
            </a:lvl4pPr>
            <a:lvl5pPr marL="1885127" indent="0">
              <a:buNone/>
              <a:defRPr sz="900"/>
            </a:lvl5pPr>
            <a:lvl6pPr marL="2356409" indent="0">
              <a:buNone/>
              <a:defRPr sz="900"/>
            </a:lvl6pPr>
            <a:lvl7pPr marL="2827691" indent="0">
              <a:buNone/>
              <a:defRPr sz="900"/>
            </a:lvl7pPr>
            <a:lvl8pPr marL="3298972" indent="0">
              <a:buNone/>
              <a:defRPr sz="900"/>
            </a:lvl8pPr>
            <a:lvl9pPr marL="3770254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E53C9-EEE1-4348-9A30-DF5A0A50C2BD}" type="datetimeFigureOut">
              <a:rPr lang="fr-CH" smtClean="0"/>
              <a:t>10.05.2012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58D-7461-4608-B3E7-A95DB24962DE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15776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5873" y="5040630"/>
            <a:ext cx="6048375" cy="595075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75873" y="643414"/>
            <a:ext cx="6048375" cy="4320540"/>
          </a:xfrm>
        </p:spPr>
        <p:txBody>
          <a:bodyPr/>
          <a:lstStyle>
            <a:lvl1pPr marL="0" indent="0">
              <a:buNone/>
              <a:defRPr sz="3300"/>
            </a:lvl1pPr>
            <a:lvl2pPr marL="471282" indent="0">
              <a:buNone/>
              <a:defRPr sz="2900"/>
            </a:lvl2pPr>
            <a:lvl3pPr marL="942564" indent="0">
              <a:buNone/>
              <a:defRPr sz="2500"/>
            </a:lvl3pPr>
            <a:lvl4pPr marL="1413845" indent="0">
              <a:buNone/>
              <a:defRPr sz="2100"/>
            </a:lvl4pPr>
            <a:lvl5pPr marL="1885127" indent="0">
              <a:buNone/>
              <a:defRPr sz="2100"/>
            </a:lvl5pPr>
            <a:lvl6pPr marL="2356409" indent="0">
              <a:buNone/>
              <a:defRPr sz="2100"/>
            </a:lvl6pPr>
            <a:lvl7pPr marL="2827691" indent="0">
              <a:buNone/>
              <a:defRPr sz="2100"/>
            </a:lvl7pPr>
            <a:lvl8pPr marL="3298972" indent="0">
              <a:buNone/>
              <a:defRPr sz="2100"/>
            </a:lvl8pPr>
            <a:lvl9pPr marL="3770254" indent="0">
              <a:buNone/>
              <a:defRPr sz="21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5873" y="5635705"/>
            <a:ext cx="6048375" cy="845105"/>
          </a:xfrm>
        </p:spPr>
        <p:txBody>
          <a:bodyPr/>
          <a:lstStyle>
            <a:lvl1pPr marL="0" indent="0">
              <a:buNone/>
              <a:defRPr sz="1400"/>
            </a:lvl1pPr>
            <a:lvl2pPr marL="471282" indent="0">
              <a:buNone/>
              <a:defRPr sz="1200"/>
            </a:lvl2pPr>
            <a:lvl3pPr marL="942564" indent="0">
              <a:buNone/>
              <a:defRPr sz="1000"/>
            </a:lvl3pPr>
            <a:lvl4pPr marL="1413845" indent="0">
              <a:buNone/>
              <a:defRPr sz="900"/>
            </a:lvl4pPr>
            <a:lvl5pPr marL="1885127" indent="0">
              <a:buNone/>
              <a:defRPr sz="900"/>
            </a:lvl5pPr>
            <a:lvl6pPr marL="2356409" indent="0">
              <a:buNone/>
              <a:defRPr sz="900"/>
            </a:lvl6pPr>
            <a:lvl7pPr marL="2827691" indent="0">
              <a:buNone/>
              <a:defRPr sz="900"/>
            </a:lvl7pPr>
            <a:lvl8pPr marL="3298972" indent="0">
              <a:buNone/>
              <a:defRPr sz="900"/>
            </a:lvl8pPr>
            <a:lvl9pPr marL="3770254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E53C9-EEE1-4348-9A30-DF5A0A50C2BD}" type="datetimeFigureOut">
              <a:rPr lang="fr-CH" smtClean="0"/>
              <a:t>10.05.2012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58D-7461-4608-B3E7-A95DB24962DE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713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04031" y="288370"/>
            <a:ext cx="9072563" cy="1200150"/>
          </a:xfrm>
          <a:prstGeom prst="rect">
            <a:avLst/>
          </a:prstGeom>
        </p:spPr>
        <p:txBody>
          <a:bodyPr vert="horz" lIns="94256" tIns="47128" rIns="94256" bIns="47128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031" y="1680212"/>
            <a:ext cx="9072563" cy="4752261"/>
          </a:xfrm>
          <a:prstGeom prst="rect">
            <a:avLst/>
          </a:prstGeom>
        </p:spPr>
        <p:txBody>
          <a:bodyPr vert="horz" lIns="94256" tIns="47128" rIns="94256" bIns="47128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04031" y="6674169"/>
            <a:ext cx="2352146" cy="383381"/>
          </a:xfrm>
          <a:prstGeom prst="rect">
            <a:avLst/>
          </a:prstGeom>
        </p:spPr>
        <p:txBody>
          <a:bodyPr vert="horz" lIns="94256" tIns="47128" rIns="94256" bIns="4712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E53C9-EEE1-4348-9A30-DF5A0A50C2BD}" type="datetimeFigureOut">
              <a:rPr lang="fr-CH" smtClean="0"/>
              <a:t>10.05.2012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444214" y="6674169"/>
            <a:ext cx="3192198" cy="383381"/>
          </a:xfrm>
          <a:prstGeom prst="rect">
            <a:avLst/>
          </a:prstGeom>
        </p:spPr>
        <p:txBody>
          <a:bodyPr vert="horz" lIns="94256" tIns="47128" rIns="94256" bIns="4712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224448" y="6674169"/>
            <a:ext cx="2352146" cy="383381"/>
          </a:xfrm>
          <a:prstGeom prst="rect">
            <a:avLst/>
          </a:prstGeom>
        </p:spPr>
        <p:txBody>
          <a:bodyPr vert="horz" lIns="94256" tIns="47128" rIns="94256" bIns="4712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2358D-7461-4608-B3E7-A95DB24962DE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9458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42564" rtl="0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3461" indent="-353461" algn="l" defTabSz="942564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5833" indent="-294551" algn="l" defTabSz="942564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8204" indent="-235641" algn="l" defTabSz="94256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9486" indent="-235641" algn="l" defTabSz="942564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20768" indent="-235641" algn="l" defTabSz="942564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92050" indent="-235641" algn="l" defTabSz="94256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63331" indent="-235641" algn="l" defTabSz="94256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34613" indent="-235641" algn="l" defTabSz="94256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05895" indent="-235641" algn="l" defTabSz="94256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425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1282" algn="l" defTabSz="9425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2564" algn="l" defTabSz="9425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13845" algn="l" defTabSz="9425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85127" algn="l" defTabSz="9425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56409" algn="l" defTabSz="9425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27691" algn="l" defTabSz="9425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98972" algn="l" defTabSz="9425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70254" algn="l" defTabSz="9425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2.wmf"/><Relationship Id="rId18" Type="http://schemas.openxmlformats.org/officeDocument/2006/relationships/image" Target="../media/image17.png"/><Relationship Id="rId3" Type="http://schemas.openxmlformats.org/officeDocument/2006/relationships/image" Target="../media/image2.wmf"/><Relationship Id="rId21" Type="http://schemas.openxmlformats.org/officeDocument/2006/relationships/image" Target="../media/image20.wmf"/><Relationship Id="rId7" Type="http://schemas.openxmlformats.org/officeDocument/2006/relationships/image" Target="../media/image6.wmf"/><Relationship Id="rId12" Type="http://schemas.openxmlformats.org/officeDocument/2006/relationships/image" Target="../media/image11.png"/><Relationship Id="rId17" Type="http://schemas.openxmlformats.org/officeDocument/2006/relationships/image" Target="../media/image16.wmf"/><Relationship Id="rId25" Type="http://schemas.openxmlformats.org/officeDocument/2006/relationships/image" Target="../media/image24.png"/><Relationship Id="rId2" Type="http://schemas.openxmlformats.org/officeDocument/2006/relationships/image" Target="../media/image1.wmf"/><Relationship Id="rId16" Type="http://schemas.openxmlformats.org/officeDocument/2006/relationships/image" Target="../media/image15.wmf"/><Relationship Id="rId20" Type="http://schemas.openxmlformats.org/officeDocument/2006/relationships/image" Target="../media/image19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11" Type="http://schemas.openxmlformats.org/officeDocument/2006/relationships/image" Target="../media/image10.png"/><Relationship Id="rId24" Type="http://schemas.openxmlformats.org/officeDocument/2006/relationships/image" Target="../media/image23.wmf"/><Relationship Id="rId5" Type="http://schemas.openxmlformats.org/officeDocument/2006/relationships/image" Target="../media/image4.png"/><Relationship Id="rId15" Type="http://schemas.openxmlformats.org/officeDocument/2006/relationships/image" Target="../media/image14.wmf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wmf"/><Relationship Id="rId4" Type="http://schemas.openxmlformats.org/officeDocument/2006/relationships/image" Target="../media/image3.wmf"/><Relationship Id="rId9" Type="http://schemas.openxmlformats.org/officeDocument/2006/relationships/image" Target="../media/image8.wmf"/><Relationship Id="rId14" Type="http://schemas.openxmlformats.org/officeDocument/2006/relationships/image" Target="../media/image13.wmf"/><Relationship Id="rId22" Type="http://schemas.openxmlformats.org/officeDocument/2006/relationships/image" Target="../media/image2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/>
          <p:cNvGrpSpPr/>
          <p:nvPr/>
        </p:nvGrpSpPr>
        <p:grpSpPr>
          <a:xfrm>
            <a:off x="118517" y="122462"/>
            <a:ext cx="9831380" cy="7041695"/>
            <a:chOff x="107504" y="116631"/>
            <a:chExt cx="8505328" cy="6706376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07504" y="116632"/>
              <a:ext cx="4176464" cy="6706375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" name="Rectangle à coins arrondis 4"/>
            <p:cNvSpPr/>
            <p:nvPr/>
          </p:nvSpPr>
          <p:spPr>
            <a:xfrm>
              <a:off x="4436368" y="116631"/>
              <a:ext cx="4176464" cy="6706375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7" name="ZoneTexte 6"/>
          <p:cNvSpPr txBox="1"/>
          <p:nvPr/>
        </p:nvSpPr>
        <p:spPr>
          <a:xfrm>
            <a:off x="811993" y="157907"/>
            <a:ext cx="3505363" cy="664563"/>
          </a:xfrm>
          <a:prstGeom prst="rect">
            <a:avLst/>
          </a:prstGeom>
          <a:noFill/>
        </p:spPr>
        <p:txBody>
          <a:bodyPr wrap="none" lIns="94256" tIns="47128" rIns="94256" bIns="47128" rtlCol="0">
            <a:spAutoFit/>
          </a:bodyPr>
          <a:lstStyle/>
          <a:p>
            <a:r>
              <a:rPr lang="fr-CH" sz="2900" dirty="0">
                <a:latin typeface="Suplexmentary Comic NC" pitchFamily="66" charset="0"/>
              </a:rPr>
              <a:t>prend  </a:t>
            </a:r>
            <a:r>
              <a:rPr lang="fr-CH" sz="3700" dirty="0">
                <a:solidFill>
                  <a:srgbClr val="FF0000"/>
                </a:solidFill>
                <a:latin typeface="Suplexmentary Comic NC" pitchFamily="66" charset="0"/>
              </a:rPr>
              <a:t>–s  </a:t>
            </a:r>
            <a:r>
              <a:rPr lang="fr-CH" sz="2900" dirty="0">
                <a:latin typeface="Suplexmentary Comic NC" pitchFamily="66" charset="0"/>
              </a:rPr>
              <a:t>au pluriel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815763" y="157907"/>
            <a:ext cx="3497348" cy="664563"/>
          </a:xfrm>
          <a:prstGeom prst="rect">
            <a:avLst/>
          </a:prstGeom>
          <a:noFill/>
        </p:spPr>
        <p:txBody>
          <a:bodyPr wrap="none" lIns="94256" tIns="47128" rIns="94256" bIns="47128" rtlCol="0">
            <a:spAutoFit/>
          </a:bodyPr>
          <a:lstStyle/>
          <a:p>
            <a:r>
              <a:rPr lang="fr-CH" sz="2900" dirty="0">
                <a:latin typeface="Suplexmentary Comic NC" pitchFamily="66" charset="0"/>
              </a:rPr>
              <a:t>prend  </a:t>
            </a:r>
            <a:r>
              <a:rPr lang="fr-CH" sz="3700" dirty="0">
                <a:solidFill>
                  <a:srgbClr val="FF0000"/>
                </a:solidFill>
                <a:latin typeface="Suplexmentary Comic NC" pitchFamily="66" charset="0"/>
              </a:rPr>
              <a:t>–x  </a:t>
            </a:r>
            <a:r>
              <a:rPr lang="fr-CH" sz="2900" dirty="0">
                <a:latin typeface="Suplexmentary Comic NC" pitchFamily="66" charset="0"/>
              </a:rPr>
              <a:t>au pluriel</a:t>
            </a:r>
          </a:p>
        </p:txBody>
      </p:sp>
    </p:spTree>
    <p:extLst>
      <p:ext uri="{BB962C8B-B14F-4D97-AF65-F5344CB8AC3E}">
        <p14:creationId xmlns:p14="http://schemas.microsoft.com/office/powerpoint/2010/main" val="1584433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roupe 90"/>
          <p:cNvGrpSpPr/>
          <p:nvPr/>
        </p:nvGrpSpPr>
        <p:grpSpPr>
          <a:xfrm>
            <a:off x="204006" y="273680"/>
            <a:ext cx="8353620" cy="5443805"/>
            <a:chOff x="200472" y="260648"/>
            <a:chExt cx="8208912" cy="5184576"/>
          </a:xfrm>
        </p:grpSpPr>
        <p:grpSp>
          <p:nvGrpSpPr>
            <p:cNvPr id="26" name="Groupe 25"/>
            <p:cNvGrpSpPr/>
            <p:nvPr/>
          </p:nvGrpSpPr>
          <p:grpSpPr>
            <a:xfrm>
              <a:off x="200472" y="260648"/>
              <a:ext cx="8208912" cy="5184576"/>
              <a:chOff x="200472" y="260648"/>
              <a:chExt cx="8208912" cy="5184576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200472" y="260648"/>
                <a:ext cx="1368152" cy="1296144"/>
              </a:xfrm>
              <a:prstGeom prst="rect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" name="Rectangle 2"/>
              <p:cNvSpPr/>
              <p:nvPr/>
            </p:nvSpPr>
            <p:spPr>
              <a:xfrm>
                <a:off x="1568624" y="260648"/>
                <a:ext cx="1368152" cy="1296144"/>
              </a:xfrm>
              <a:prstGeom prst="rect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" name="Rectangle 3"/>
              <p:cNvSpPr/>
              <p:nvPr/>
            </p:nvSpPr>
            <p:spPr>
              <a:xfrm>
                <a:off x="2936776" y="260648"/>
                <a:ext cx="1368152" cy="1296144"/>
              </a:xfrm>
              <a:prstGeom prst="rect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5673080" y="260648"/>
                <a:ext cx="1368152" cy="1296144"/>
              </a:xfrm>
              <a:prstGeom prst="rect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4304928" y="260648"/>
                <a:ext cx="1368152" cy="1296144"/>
              </a:xfrm>
              <a:prstGeom prst="rect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7041232" y="260648"/>
                <a:ext cx="1368152" cy="1296144"/>
              </a:xfrm>
              <a:prstGeom prst="rect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200472" y="1556792"/>
                <a:ext cx="1368152" cy="1296144"/>
              </a:xfrm>
              <a:prstGeom prst="rect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568624" y="1556792"/>
                <a:ext cx="1368152" cy="1296144"/>
              </a:xfrm>
              <a:prstGeom prst="rect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936776" y="1556792"/>
                <a:ext cx="1368152" cy="1296144"/>
              </a:xfrm>
              <a:prstGeom prst="rect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673080" y="1556792"/>
                <a:ext cx="1368152" cy="1296144"/>
              </a:xfrm>
              <a:prstGeom prst="rect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304928" y="1556792"/>
                <a:ext cx="1368152" cy="1296144"/>
              </a:xfrm>
              <a:prstGeom prst="rect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7041232" y="1556792"/>
                <a:ext cx="1368152" cy="1296144"/>
              </a:xfrm>
              <a:prstGeom prst="rect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00472" y="2852936"/>
                <a:ext cx="1368152" cy="1296144"/>
              </a:xfrm>
              <a:prstGeom prst="rect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568624" y="2852936"/>
                <a:ext cx="1368152" cy="1296144"/>
              </a:xfrm>
              <a:prstGeom prst="rect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2936776" y="2852936"/>
                <a:ext cx="1368152" cy="1296144"/>
              </a:xfrm>
              <a:prstGeom prst="rect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5673080" y="2852936"/>
                <a:ext cx="1368152" cy="1296144"/>
              </a:xfrm>
              <a:prstGeom prst="rect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4304928" y="2852936"/>
                <a:ext cx="1368152" cy="1296144"/>
              </a:xfrm>
              <a:prstGeom prst="rect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7041232" y="2852936"/>
                <a:ext cx="1368152" cy="1296144"/>
              </a:xfrm>
              <a:prstGeom prst="rect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200472" y="4149080"/>
                <a:ext cx="1368152" cy="1296144"/>
              </a:xfrm>
              <a:prstGeom prst="rect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1568624" y="4149080"/>
                <a:ext cx="1368152" cy="1296144"/>
              </a:xfrm>
              <a:prstGeom prst="rect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2936776" y="4149080"/>
                <a:ext cx="1368152" cy="1296144"/>
              </a:xfrm>
              <a:prstGeom prst="rect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673080" y="4149080"/>
                <a:ext cx="1368152" cy="1296144"/>
              </a:xfrm>
              <a:prstGeom prst="rect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4304928" y="4149080"/>
                <a:ext cx="1368152" cy="1296144"/>
              </a:xfrm>
              <a:prstGeom prst="rect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7041232" y="4149080"/>
                <a:ext cx="1368152" cy="1296144"/>
              </a:xfrm>
              <a:prstGeom prst="rect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pic>
          <p:nvPicPr>
            <p:cNvPr id="69" name="Picture 9" descr="C:\Users\astrid\AppData\Local\Microsoft\Windows\Temporary Internet Files\Content.IE5\Z659MSNA\MC90029059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5748" y="4338551"/>
              <a:ext cx="1126511" cy="9172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0" name="Picture 10" descr="C:\Users\astrid\AppData\Local\Microsoft\Windows\Temporary Internet Files\Content.IE5\5UT4W7I4\MC900410487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4166" y="4284387"/>
              <a:ext cx="747441" cy="1080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11" descr="C:\Users\astrid\AppData\Local\Microsoft\Windows\Temporary Internet Files\Content.IE5\Z659MSNA\MC900335877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7095" y="4309746"/>
              <a:ext cx="1127305" cy="9914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5" name="Picture 12" descr="C:\Users\astrid\AppData\Local\Microsoft\Windows\Temporary Internet Files\Content.IE5\5TBD4U6G\MC900434816[1]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2036" y="4241284"/>
              <a:ext cx="1099434" cy="10994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6" name="Groupe 75"/>
            <p:cNvGrpSpPr/>
            <p:nvPr/>
          </p:nvGrpSpPr>
          <p:grpSpPr>
            <a:xfrm>
              <a:off x="7185248" y="4293096"/>
              <a:ext cx="1080120" cy="1008112"/>
              <a:chOff x="4326954" y="5241032"/>
              <a:chExt cx="826815" cy="801985"/>
            </a:xfrm>
          </p:grpSpPr>
          <p:pic>
            <p:nvPicPr>
              <p:cNvPr id="77" name="Picture 13" descr="C:\Users\astrid\AppData\Local\Microsoft\Windows\Temporary Internet Files\Content.IE5\URSTNAUS\MC900435606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51784" y="5241032"/>
                <a:ext cx="801985" cy="80198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8" name="Flèche droite 77"/>
              <p:cNvSpPr/>
              <p:nvPr/>
            </p:nvSpPr>
            <p:spPr>
              <a:xfrm>
                <a:off x="4326954" y="5313040"/>
                <a:ext cx="299319" cy="216024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pic>
          <p:nvPicPr>
            <p:cNvPr id="1026" name="Picture 2" descr="C:\Users\astrid\AppData\Local\Microsoft\Windows\Temporary Internet Files\Content.IE5\URSTNAUS\MC900017021[1].wmf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495" y="4241285"/>
              <a:ext cx="717845" cy="11413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3" descr="C:\Users\astrid\AppData\Local\Microsoft\Windows\Temporary Internet Files\Content.IE5\3PWL3KKT\MC900340376[1].wmf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7720" y="2953049"/>
              <a:ext cx="1235176" cy="11960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C:\Users\astrid\AppData\Local\Microsoft\Windows\Temporary Internet Files\Content.IE5\X3Q6A2CA\MC900406332[1].wmf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51971" y="3008376"/>
              <a:ext cx="1210370" cy="1085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5" descr="C:\Users\astrid\AppData\Local\Microsoft\Windows\Temporary Internet Files\Content.IE5\8T294KQ2\MC900441283[1].png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01480" y="2871498"/>
              <a:ext cx="1371600" cy="1371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C:\Users\astrid\AppData\Local\Microsoft\Windows\Temporary Internet Files\Content.IE5\2VJMPTOL\MC900433916[1].png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211" y="2964354"/>
              <a:ext cx="1145282" cy="11452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1" name="Picture 7" descr="C:\Users\astrid\AppData\Local\Microsoft\Windows\Temporary Internet Files\Content.IE5\5UT4W7I4\MC900440393[1].png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8200" y="2883284"/>
              <a:ext cx="1335559" cy="13355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C:\Users\astrid\AppData\Local\Microsoft\Windows\Temporary Internet Files\Content.IE5\5TBD4U6G\MC900280915[1].wmf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472" y="3058833"/>
              <a:ext cx="1382412" cy="8843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3" name="Picture 9" descr="C:\Users\astrid\AppData\Local\Microsoft\Windows\Temporary Internet Files\Content.IE5\TYW60ZLQ\MC900424718[1].wmf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6" y="309680"/>
              <a:ext cx="978024" cy="11980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C:\Users\astrid\AppData\Local\Microsoft\Windows\Temporary Internet Files\Content.IE5\2VJMPTOL\MC900413458[1].wmf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2036" y="309680"/>
              <a:ext cx="1124826" cy="12612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5" name="Picture 11" descr="C:\Users\astrid\AppData\Local\Microsoft\Windows\Temporary Internet Files\Content.IE5\6BPABJ1Y\MC900413638[1].wmf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73319" y="373875"/>
              <a:ext cx="875619" cy="11338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C:\Users\astrid\AppData\Local\Microsoft\Windows\Temporary Internet Files\Content.IE5\6BPABJ1Y\MC900351240[1].wmf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0344" y="276442"/>
              <a:ext cx="1113407" cy="12151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7" name="Picture 13" descr="C:\Users\astrid\AppData\Local\Microsoft\Windows\Temporary Internet Files\Content.IE5\8CYP521H\MC900436907[1].png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51971" y="418349"/>
              <a:ext cx="1073274" cy="10732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C:\Users\astrid\AppData\Local\Microsoft\Windows\Temporary Internet Files\Content.IE5\5TBD4U6G\MC900197387[1].wmf"/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545" y="1706578"/>
              <a:ext cx="1190006" cy="10513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9" name="Picture 15" descr="C:\Users\astrid\AppData\Local\Microsoft\Windows\Temporary Internet Files\Content.IE5\3PWL3KKT\MC900215168[1].wmf"/>
            <p:cNvPicPr>
              <a:picLocks noChangeAspect="1" noChangeArrowheads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140" y="1615495"/>
              <a:ext cx="724617" cy="11787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C:\Users\astrid\AppData\Local\Microsoft\Windows\Temporary Internet Files\Content.IE5\8CYP521H\MC900232926[1].wmf"/>
            <p:cNvPicPr>
              <a:picLocks noChangeAspect="1" noChangeArrowheads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9684" y="1649047"/>
              <a:ext cx="1222888" cy="11664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1" name="Picture 17" descr="C:\Users\astrid\AppData\Local\Microsoft\Windows\Temporary Internet Files\Content.IE5\5TBD4U6G\MC900438207[1].wmf"/>
            <p:cNvPicPr>
              <a:picLocks noChangeAspect="1" noChangeArrowheads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9940" y="1623910"/>
              <a:ext cx="838127" cy="11619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2" name="Picture 18" descr="C:\Users\astrid\AppData\Local\Microsoft\Windows\Temporary Internet Files\Content.IE5\3PWL3KKT\MC900436906[1].png"/>
            <p:cNvPicPr>
              <a:picLocks noChangeAspect="1" noChangeArrowheads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72102" y="1656751"/>
              <a:ext cx="1217290" cy="12172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3" name="Picture 19" descr="C:\Users\astrid\AppData\Local\Microsoft\Windows\Temporary Internet Files\Content.IE5\TYW60ZLQ\MC900438151[1].wmf"/>
            <p:cNvPicPr>
              <a:picLocks noChangeAspect="1" noChangeArrowheads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55202" y="1580076"/>
              <a:ext cx="740212" cy="1186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4" name="Picture 20" descr="C:\Users\astrid\AppData\Local\Microsoft\Windows\Temporary Internet Files\Content.IE5\5UT4W7I4\MC900434842[1].png"/>
            <p:cNvPicPr>
              <a:picLocks noChangeAspect="1" noChangeArrowheads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5660" y="348766"/>
              <a:ext cx="1142857" cy="11428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00118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 rot="16200000">
            <a:off x="1553747" y="-1028943"/>
            <a:ext cx="6829114" cy="9102625"/>
            <a:chOff x="72630" y="200472"/>
            <a:chExt cx="6829114" cy="9102625"/>
          </a:xfrm>
        </p:grpSpPr>
        <p:pic>
          <p:nvPicPr>
            <p:cNvPr id="3" name="Picture 4" descr="http://lh4.ggpht.com/_jLvmG_gvlEw/SV5SFJU9o9I/AAAAAAAAB1Y/MwCIh_0wNms/s144/oiseau_clr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3136" y="6753200"/>
              <a:ext cx="1161566" cy="11615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393229" y="200472"/>
              <a:ext cx="595387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fr-FR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Suplexmentary Comic NC" pitchFamily="66" charset="0"/>
                </a:rPr>
                <a:t>Le pluriel des noms</a:t>
              </a:r>
              <a:endParaRPr lang="fr-FR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uplexmentary Comic NC" pitchFamily="66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72630" y="1243424"/>
              <a:ext cx="6766596" cy="147732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r>
                <a:rPr lang="fr-FR" sz="3600" b="1" cap="none" spc="0" dirty="0" smtClean="0">
                  <a:ln w="11430"/>
                  <a:solidFill>
                    <a:srgbClr val="00B050"/>
                  </a:solidFill>
                  <a:latin typeface="Suplexmentary Comic NC" pitchFamily="66" charset="0"/>
                </a:rPr>
                <a:t>En  général,  les  noms  </a:t>
              </a:r>
              <a:r>
                <a:rPr lang="fr-FR" sz="3600" b="1" dirty="0" smtClean="0">
                  <a:ln w="11430"/>
                  <a:solidFill>
                    <a:srgbClr val="00B050"/>
                  </a:solidFill>
                  <a:latin typeface="Suplexmentary Comic NC" pitchFamily="66" charset="0"/>
                </a:rPr>
                <a:t>prennent</a:t>
              </a:r>
            </a:p>
            <a:p>
              <a:pPr algn="ctr"/>
              <a:r>
                <a:rPr lang="fr-FR" sz="3600" b="1" dirty="0" smtClean="0">
                  <a:ln w="11430"/>
                  <a:solidFill>
                    <a:srgbClr val="00B050"/>
                  </a:solidFill>
                  <a:latin typeface="Suplexmentary Comic NC" pitchFamily="66" charset="0"/>
                </a:rPr>
                <a:t> </a:t>
              </a:r>
              <a:r>
                <a:rPr lang="fr-FR" sz="5400" b="1" dirty="0" smtClean="0">
                  <a:ln w="11430"/>
                  <a:solidFill>
                    <a:srgbClr val="0070C0"/>
                  </a:solidFill>
                  <a:latin typeface="Suplexmentary Comic NC" pitchFamily="66" charset="0"/>
                </a:rPr>
                <a:t>-s</a:t>
              </a:r>
              <a:endParaRPr lang="fr-FR" sz="5400" b="1" cap="none" spc="0" dirty="0">
                <a:ln w="11430"/>
                <a:solidFill>
                  <a:srgbClr val="0070C0"/>
                </a:solidFill>
                <a:latin typeface="Suplexmentary Comic NC" pitchFamily="66" charset="0"/>
              </a:endParaRPr>
            </a:p>
          </p:txBody>
        </p:sp>
        <p:pic>
          <p:nvPicPr>
            <p:cNvPr id="6" name="Picture 2" descr="http://lh5.ggpht.com/cathyb66/SKr1c017EFI/AAAAAAAAAlQ/eP-K2xFt3Oc/herisson_clr%5B1%5D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229" y="2576736"/>
              <a:ext cx="1667619" cy="13896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ZoneTexte 6"/>
            <p:cNvSpPr txBox="1"/>
            <p:nvPr/>
          </p:nvSpPr>
          <p:spPr>
            <a:xfrm>
              <a:off x="209402" y="4023072"/>
              <a:ext cx="18742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2400" dirty="0" smtClean="0">
                  <a:latin typeface="Suplexmentary Comic NC" pitchFamily="66" charset="0"/>
                </a:rPr>
                <a:t>un  hérisson</a:t>
              </a:r>
              <a:endParaRPr lang="fr-CH" sz="2400" dirty="0">
                <a:latin typeface="Suplexmentary Comic NC" pitchFamily="66" charset="0"/>
              </a:endParaRPr>
            </a:p>
          </p:txBody>
        </p:sp>
        <p:sp>
          <p:nvSpPr>
            <p:cNvPr id="8" name="Flèche droite 7"/>
            <p:cNvSpPr/>
            <p:nvPr/>
          </p:nvSpPr>
          <p:spPr>
            <a:xfrm>
              <a:off x="2348880" y="3271577"/>
              <a:ext cx="864096" cy="241263"/>
            </a:xfrm>
            <a:prstGeom prst="rightArrow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3848697" y="4023071"/>
              <a:ext cx="223490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2400" dirty="0" smtClean="0">
                  <a:latin typeface="Suplexmentary Comic NC" pitchFamily="66" charset="0"/>
                </a:rPr>
                <a:t>des  hérisson</a:t>
              </a:r>
              <a:r>
                <a:rPr lang="fr-CH" sz="2400" b="1" dirty="0" smtClean="0">
                  <a:solidFill>
                    <a:srgbClr val="0070C0"/>
                  </a:solidFill>
                  <a:latin typeface="Suplexmentary Comic NC" pitchFamily="66" charset="0"/>
                </a:rPr>
                <a:t>s</a:t>
              </a:r>
              <a:endParaRPr lang="fr-CH" sz="2400" b="1" dirty="0">
                <a:solidFill>
                  <a:srgbClr val="0070C0"/>
                </a:solidFill>
                <a:latin typeface="Suplexmentary Comic NC" pitchFamily="66" charset="0"/>
              </a:endParaRPr>
            </a:p>
          </p:txBody>
        </p:sp>
        <p:grpSp>
          <p:nvGrpSpPr>
            <p:cNvPr id="10" name="Groupe 9"/>
            <p:cNvGrpSpPr/>
            <p:nvPr/>
          </p:nvGrpSpPr>
          <p:grpSpPr>
            <a:xfrm>
              <a:off x="3518358" y="2720752"/>
              <a:ext cx="2777476" cy="1239491"/>
              <a:chOff x="3675860" y="2633389"/>
              <a:chExt cx="3483364" cy="1394142"/>
            </a:xfrm>
          </p:grpSpPr>
          <p:pic>
            <p:nvPicPr>
              <p:cNvPr id="18" name="Picture 2" descr="http://lh5.ggpht.com/cathyb66/SKr1c017EFI/AAAAAAAAAlQ/eP-K2xFt3Oc/herisson_clr%5B1%5D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75860" y="2633389"/>
                <a:ext cx="1667619" cy="138968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" name="Picture 2" descr="http://lh5.ggpht.com/cathyb66/SKr1c017EFI/AAAAAAAAAlQ/eP-K2xFt3Oc/herisson_clr%5B1%5D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5491605" y="2637848"/>
                <a:ext cx="1667619" cy="138968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1" name="Rectangle 10"/>
            <p:cNvSpPr/>
            <p:nvPr/>
          </p:nvSpPr>
          <p:spPr>
            <a:xfrm>
              <a:off x="72630" y="5025008"/>
              <a:ext cx="6829114" cy="215443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fr-FR" sz="3600" b="1" cap="none" spc="0" dirty="0" smtClean="0">
                  <a:ln w="11430"/>
                  <a:solidFill>
                    <a:srgbClr val="00B0F0"/>
                  </a:solidFill>
                  <a:latin typeface="Suplexmentary Comic NC" pitchFamily="66" charset="0"/>
                </a:rPr>
                <a:t>Les  noms  terminés  par </a:t>
              </a:r>
              <a:endParaRPr lang="fr-FR" sz="3600" b="1" dirty="0">
                <a:ln w="11430"/>
                <a:solidFill>
                  <a:srgbClr val="00B0F0"/>
                </a:solidFill>
                <a:latin typeface="Suplexmentary Comic NC" pitchFamily="66" charset="0"/>
              </a:endParaRPr>
            </a:p>
            <a:p>
              <a:pPr algn="ctr"/>
              <a:r>
                <a:rPr lang="fr-FR" sz="4400" b="1" dirty="0" smtClean="0">
                  <a:ln w="11430"/>
                  <a:solidFill>
                    <a:srgbClr val="92D050"/>
                  </a:solidFill>
                  <a:latin typeface="Suplexmentary Comic NC" pitchFamily="66" charset="0"/>
                </a:rPr>
                <a:t>-au  /  -eau  /  -eu  </a:t>
              </a:r>
              <a:r>
                <a:rPr lang="fr-FR" sz="3600" b="1" dirty="0" smtClean="0">
                  <a:ln w="11430"/>
                  <a:solidFill>
                    <a:srgbClr val="00B0F0"/>
                  </a:solidFill>
                  <a:latin typeface="Suplexmentary Comic NC" pitchFamily="66" charset="0"/>
                </a:rPr>
                <a:t>prennent </a:t>
              </a:r>
            </a:p>
            <a:p>
              <a:pPr algn="ctr"/>
              <a:r>
                <a:rPr lang="fr-FR" sz="3600" b="1" dirty="0" smtClean="0">
                  <a:ln w="11430"/>
                  <a:solidFill>
                    <a:srgbClr val="92D050"/>
                  </a:solidFill>
                  <a:latin typeface="Suplexmentary Comic NC" pitchFamily="66" charset="0"/>
                </a:rPr>
                <a:t> </a:t>
              </a:r>
              <a:r>
                <a:rPr lang="fr-FR" sz="5400" b="1" dirty="0" smtClean="0">
                  <a:ln w="11430"/>
                  <a:solidFill>
                    <a:srgbClr val="92D050"/>
                  </a:solidFill>
                  <a:latin typeface="Suplexmentary Comic NC" pitchFamily="66" charset="0"/>
                </a:rPr>
                <a:t>-x</a:t>
              </a:r>
              <a:endParaRPr lang="fr-FR" sz="5400" b="1" cap="none" spc="0" dirty="0">
                <a:ln w="11430"/>
                <a:solidFill>
                  <a:srgbClr val="92D050"/>
                </a:solidFill>
                <a:latin typeface="Suplexmentary Comic NC" pitchFamily="66" charset="0"/>
              </a:endParaRP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489700" y="8841432"/>
              <a:ext cx="15728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2400" dirty="0" smtClean="0">
                  <a:latin typeface="Suplexmentary Comic NC" pitchFamily="66" charset="0"/>
                </a:rPr>
                <a:t>un  oiseau</a:t>
              </a:r>
              <a:endParaRPr lang="fr-CH" sz="2400" dirty="0">
                <a:latin typeface="Suplexmentary Comic NC" pitchFamily="66" charset="0"/>
              </a:endParaRPr>
            </a:p>
          </p:txBody>
        </p:sp>
        <p:sp>
          <p:nvSpPr>
            <p:cNvPr id="13" name="Flèche droite 12"/>
            <p:cNvSpPr/>
            <p:nvPr/>
          </p:nvSpPr>
          <p:spPr>
            <a:xfrm>
              <a:off x="2478495" y="8089937"/>
              <a:ext cx="864096" cy="241263"/>
            </a:xfrm>
            <a:prstGeom prst="rightArrow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4131399" y="8841431"/>
              <a:ext cx="19287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2400" dirty="0" smtClean="0">
                  <a:latin typeface="Suplexmentary Comic NC" pitchFamily="66" charset="0"/>
                </a:rPr>
                <a:t>des  oiseau</a:t>
              </a:r>
              <a:r>
                <a:rPr lang="fr-CH" sz="2400" b="1" dirty="0" smtClean="0">
                  <a:solidFill>
                    <a:srgbClr val="92D050"/>
                  </a:solidFill>
                  <a:latin typeface="Suplexmentary Comic NC" pitchFamily="66" charset="0"/>
                </a:rPr>
                <a:t>x</a:t>
              </a:r>
              <a:endParaRPr lang="fr-CH" sz="2400" b="1" dirty="0">
                <a:solidFill>
                  <a:srgbClr val="92D050"/>
                </a:solidFill>
                <a:latin typeface="Suplexmentary Comic NC" pitchFamily="66" charset="0"/>
              </a:endParaRPr>
            </a:p>
          </p:txBody>
        </p:sp>
        <p:pic>
          <p:nvPicPr>
            <p:cNvPr id="15" name="Picture 4" descr="http://lh4.ggpht.com/_jLvmG_gvlEw/SV5SFJU9o9I/AAAAAAAAB1Y/MwCIh_0wNms/s144/oiseau_clr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311" y="6910175"/>
              <a:ext cx="1807642" cy="18076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4" descr="http://lh4.ggpht.com/_jLvmG_gvlEw/SV5SFJU9o9I/AAAAAAAAB1Y/MwCIh_0wNms/s144/oiseau_clr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76655" y="7583750"/>
              <a:ext cx="1171387" cy="11713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4" descr="http://lh4.ggpht.com/_jLvmG_gvlEw/SV5SFJU9o9I/AAAAAAAAB1Y/MwCIh_0wNms/s144/oiseau_clr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7910" y="7784851"/>
              <a:ext cx="1171387" cy="11713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81139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e 39"/>
          <p:cNvGrpSpPr/>
          <p:nvPr/>
        </p:nvGrpSpPr>
        <p:grpSpPr>
          <a:xfrm>
            <a:off x="-25152" y="27253"/>
            <a:ext cx="4974810" cy="7069614"/>
            <a:chOff x="-25152" y="0"/>
            <a:chExt cx="4974810" cy="7069614"/>
          </a:xfrm>
        </p:grpSpPr>
        <p:sp>
          <p:nvSpPr>
            <p:cNvPr id="2" name="ZoneTexte 1"/>
            <p:cNvSpPr txBox="1"/>
            <p:nvPr/>
          </p:nvSpPr>
          <p:spPr>
            <a:xfrm>
              <a:off x="719832" y="0"/>
              <a:ext cx="31133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sz="1800" dirty="0" smtClean="0">
                  <a:latin typeface="Agent Orange" pitchFamily="2" charset="0"/>
                  <a:cs typeface="Agent Orange" pitchFamily="2" charset="0"/>
                </a:rPr>
                <a:t>Pluriel des noms</a:t>
              </a:r>
              <a:endParaRPr lang="fr-CH" sz="1800" dirty="0">
                <a:latin typeface="Agent Orange" pitchFamily="2" charset="0"/>
                <a:cs typeface="Agent Orange" pitchFamily="2" charset="0"/>
              </a:endParaRP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10485" y="378305"/>
              <a:ext cx="493917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400" dirty="0" smtClean="0">
                  <a:latin typeface="Suplexmentary Comic NC" pitchFamily="66" charset="0"/>
                </a:rPr>
                <a:t>En général, les noms prennent </a:t>
              </a:r>
              <a:r>
                <a:rPr lang="fr-CH" sz="2400" b="1" dirty="0" smtClean="0">
                  <a:latin typeface="Suplexmentary Comic NC" pitchFamily="66" charset="0"/>
                </a:rPr>
                <a:t>–s </a:t>
              </a:r>
              <a:r>
                <a:rPr lang="fr-CH" sz="1400" dirty="0" smtClean="0">
                  <a:latin typeface="Suplexmentary Comic NC" pitchFamily="66" charset="0"/>
                </a:rPr>
                <a:t>au pluriel	</a:t>
              </a:r>
            </a:p>
            <a:p>
              <a:pPr algn="ctr"/>
              <a:r>
                <a:rPr lang="fr-CH" sz="1400" dirty="0" smtClean="0">
                  <a:latin typeface="Suplexmentary Comic NC" pitchFamily="66" charset="0"/>
                </a:rPr>
                <a:t>Les noms terminés par </a:t>
              </a:r>
              <a:r>
                <a:rPr lang="fr-CH" sz="2000" b="1" dirty="0" smtClean="0">
                  <a:latin typeface="Suplexmentary Comic NC" pitchFamily="66" charset="0"/>
                </a:rPr>
                <a:t>–au  -eau  -eu  </a:t>
              </a:r>
              <a:r>
                <a:rPr lang="fr-CH" sz="1400" dirty="0" smtClean="0">
                  <a:latin typeface="Suplexmentary Comic NC" pitchFamily="66" charset="0"/>
                </a:rPr>
                <a:t>prennent</a:t>
              </a:r>
              <a:r>
                <a:rPr lang="fr-CH" sz="1600" dirty="0" smtClean="0">
                  <a:latin typeface="Suplexmentary Comic NC" pitchFamily="66" charset="0"/>
                </a:rPr>
                <a:t> </a:t>
              </a:r>
              <a:r>
                <a:rPr lang="fr-CH" sz="2000" b="1" dirty="0" smtClean="0">
                  <a:latin typeface="Suplexmentary Comic NC" pitchFamily="66" charset="0"/>
                </a:rPr>
                <a:t>-x</a:t>
              </a:r>
              <a:endParaRPr lang="fr-CH" sz="2000" b="1" dirty="0">
                <a:latin typeface="Suplexmentary Comic NC" pitchFamily="66" charset="0"/>
              </a:endParaRPr>
            </a:p>
          </p:txBody>
        </p:sp>
        <p:sp>
          <p:nvSpPr>
            <p:cNvPr id="10" name="Rectangle à coins arrondis 9"/>
            <p:cNvSpPr/>
            <p:nvPr/>
          </p:nvSpPr>
          <p:spPr>
            <a:xfrm>
              <a:off x="37179" y="394982"/>
              <a:ext cx="4912479" cy="769441"/>
            </a:xfrm>
            <a:prstGeom prst="round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-25152" y="1274564"/>
              <a:ext cx="488306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sz="1400" u="sng" dirty="0" smtClean="0">
                  <a:latin typeface="Suplexmentary Comic NC" pitchFamily="66" charset="0"/>
                </a:rPr>
                <a:t>1. Observe la terminaison du nom puis écris le déterminant</a:t>
              </a:r>
              <a:endParaRPr lang="fr-CH" sz="1400" u="sng" dirty="0">
                <a:latin typeface="Suplexmentary Comic NC" pitchFamily="66" charset="0"/>
              </a:endParaRP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334640" y="1582339"/>
              <a:ext cx="1709122" cy="20313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sz="1400" dirty="0" smtClean="0">
                  <a:latin typeface="Comic Sans MS" pitchFamily="66" charset="0"/>
                </a:rPr>
                <a:t>…………… bateau</a:t>
              </a:r>
            </a:p>
            <a:p>
              <a:endParaRPr lang="fr-CH" sz="1400" dirty="0">
                <a:latin typeface="Comic Sans MS" pitchFamily="66" charset="0"/>
              </a:endParaRPr>
            </a:p>
            <a:p>
              <a:r>
                <a:rPr lang="fr-CH" sz="1400" dirty="0">
                  <a:latin typeface="Comic Sans MS" pitchFamily="66" charset="0"/>
                </a:rPr>
                <a:t>…………… </a:t>
              </a:r>
              <a:r>
                <a:rPr lang="fr-CH" sz="1400" dirty="0" smtClean="0">
                  <a:latin typeface="Comic Sans MS" pitchFamily="66" charset="0"/>
                </a:rPr>
                <a:t>cheminées</a:t>
              </a:r>
              <a:endParaRPr lang="fr-CH" sz="1400" dirty="0">
                <a:latin typeface="Comic Sans MS" pitchFamily="66" charset="0"/>
              </a:endParaRPr>
            </a:p>
            <a:p>
              <a:endParaRPr lang="fr-CH" sz="1400" dirty="0" smtClean="0">
                <a:latin typeface="Comic Sans MS" pitchFamily="66" charset="0"/>
              </a:endParaRPr>
            </a:p>
            <a:p>
              <a:r>
                <a:rPr lang="fr-CH" sz="1400" dirty="0">
                  <a:latin typeface="Comic Sans MS" pitchFamily="66" charset="0"/>
                </a:rPr>
                <a:t>…………… </a:t>
              </a:r>
              <a:r>
                <a:rPr lang="fr-CH" sz="1400" dirty="0" smtClean="0">
                  <a:latin typeface="Comic Sans MS" pitchFamily="66" charset="0"/>
                </a:rPr>
                <a:t>voiture</a:t>
              </a:r>
              <a:endParaRPr lang="fr-CH" sz="1400" dirty="0">
                <a:latin typeface="Comic Sans MS" pitchFamily="66" charset="0"/>
              </a:endParaRPr>
            </a:p>
            <a:p>
              <a:endParaRPr lang="fr-CH" sz="1400" dirty="0" smtClean="0">
                <a:latin typeface="Comic Sans MS" pitchFamily="66" charset="0"/>
              </a:endParaRPr>
            </a:p>
            <a:p>
              <a:r>
                <a:rPr lang="fr-CH" sz="1400" dirty="0">
                  <a:latin typeface="Comic Sans MS" pitchFamily="66" charset="0"/>
                </a:rPr>
                <a:t>…………… </a:t>
              </a:r>
              <a:r>
                <a:rPr lang="fr-CH" sz="1400" dirty="0" smtClean="0">
                  <a:latin typeface="Comic Sans MS" pitchFamily="66" charset="0"/>
                </a:rPr>
                <a:t>esquimaux</a:t>
              </a:r>
              <a:endParaRPr lang="fr-CH" sz="1400" dirty="0">
                <a:latin typeface="Comic Sans MS" pitchFamily="66" charset="0"/>
              </a:endParaRPr>
            </a:p>
            <a:p>
              <a:endParaRPr lang="fr-CH" sz="1400" dirty="0" smtClean="0">
                <a:latin typeface="Comic Sans MS" pitchFamily="66" charset="0"/>
              </a:endParaRPr>
            </a:p>
            <a:p>
              <a:r>
                <a:rPr lang="fr-CH" sz="1400" dirty="0">
                  <a:latin typeface="Comic Sans MS" pitchFamily="66" charset="0"/>
                </a:rPr>
                <a:t>…………… </a:t>
              </a:r>
              <a:r>
                <a:rPr lang="fr-CH" sz="1400" dirty="0" smtClean="0">
                  <a:latin typeface="Comic Sans MS" pitchFamily="66" charset="0"/>
                </a:rPr>
                <a:t>armoires</a:t>
              </a:r>
              <a:endParaRPr lang="fr-CH" sz="1400" dirty="0">
                <a:latin typeface="Comic Sans MS" pitchFamily="66" charset="0"/>
              </a:endParaRPr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2792447" y="1582338"/>
              <a:ext cx="1731564" cy="20313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sz="1400" dirty="0" smtClean="0">
                  <a:latin typeface="Comic Sans MS" pitchFamily="66" charset="0"/>
                </a:rPr>
                <a:t>…………… cheveux</a:t>
              </a:r>
            </a:p>
            <a:p>
              <a:endParaRPr lang="fr-CH" sz="1400" dirty="0">
                <a:latin typeface="Comic Sans MS" pitchFamily="66" charset="0"/>
              </a:endParaRPr>
            </a:p>
            <a:p>
              <a:r>
                <a:rPr lang="fr-CH" sz="1400" dirty="0">
                  <a:latin typeface="Comic Sans MS" pitchFamily="66" charset="0"/>
                </a:rPr>
                <a:t>…………… </a:t>
              </a:r>
              <a:r>
                <a:rPr lang="fr-CH" sz="1400" dirty="0" smtClean="0">
                  <a:latin typeface="Comic Sans MS" pitchFamily="66" charset="0"/>
                </a:rPr>
                <a:t>ordinateur</a:t>
              </a:r>
              <a:endParaRPr lang="fr-CH" sz="1400" dirty="0">
                <a:latin typeface="Comic Sans MS" pitchFamily="66" charset="0"/>
              </a:endParaRPr>
            </a:p>
            <a:p>
              <a:endParaRPr lang="fr-CH" sz="1400" dirty="0" smtClean="0">
                <a:latin typeface="Comic Sans MS" pitchFamily="66" charset="0"/>
              </a:endParaRPr>
            </a:p>
            <a:p>
              <a:r>
                <a:rPr lang="fr-CH" sz="1400" dirty="0">
                  <a:latin typeface="Comic Sans MS" pitchFamily="66" charset="0"/>
                </a:rPr>
                <a:t>…………… </a:t>
              </a:r>
              <a:r>
                <a:rPr lang="fr-CH" sz="1400" dirty="0" smtClean="0">
                  <a:latin typeface="Comic Sans MS" pitchFamily="66" charset="0"/>
                </a:rPr>
                <a:t>feu</a:t>
              </a:r>
              <a:endParaRPr lang="fr-CH" sz="1400" dirty="0">
                <a:latin typeface="Comic Sans MS" pitchFamily="66" charset="0"/>
              </a:endParaRPr>
            </a:p>
            <a:p>
              <a:endParaRPr lang="fr-CH" sz="1400" dirty="0" smtClean="0">
                <a:latin typeface="Comic Sans MS" pitchFamily="66" charset="0"/>
              </a:endParaRPr>
            </a:p>
            <a:p>
              <a:r>
                <a:rPr lang="fr-CH" sz="1400" dirty="0">
                  <a:latin typeface="Comic Sans MS" pitchFamily="66" charset="0"/>
                </a:rPr>
                <a:t>…………… </a:t>
              </a:r>
              <a:r>
                <a:rPr lang="fr-CH" sz="1400" dirty="0" smtClean="0">
                  <a:latin typeface="Comic Sans MS" pitchFamily="66" charset="0"/>
                </a:rPr>
                <a:t>jupe</a:t>
              </a:r>
              <a:endParaRPr lang="fr-CH" sz="1400" dirty="0">
                <a:latin typeface="Comic Sans MS" pitchFamily="66" charset="0"/>
              </a:endParaRPr>
            </a:p>
            <a:p>
              <a:endParaRPr lang="fr-CH" sz="1400" dirty="0" smtClean="0">
                <a:latin typeface="Comic Sans MS" pitchFamily="66" charset="0"/>
              </a:endParaRPr>
            </a:p>
            <a:p>
              <a:r>
                <a:rPr lang="fr-CH" sz="1400" dirty="0">
                  <a:latin typeface="Comic Sans MS" pitchFamily="66" charset="0"/>
                </a:rPr>
                <a:t>…………… </a:t>
              </a:r>
              <a:r>
                <a:rPr lang="fr-CH" sz="1400" dirty="0" smtClean="0">
                  <a:latin typeface="Comic Sans MS" pitchFamily="66" charset="0"/>
                </a:rPr>
                <a:t>gâteaux</a:t>
              </a:r>
              <a:endParaRPr lang="fr-CH" sz="1400" dirty="0">
                <a:latin typeface="Comic Sans MS" pitchFamily="66" charset="0"/>
              </a:endParaRPr>
            </a:p>
          </p:txBody>
        </p:sp>
        <p:cxnSp>
          <p:nvCxnSpPr>
            <p:cNvPr id="19" name="Connecteur droit 18"/>
            <p:cNvCxnSpPr/>
            <p:nvPr/>
          </p:nvCxnSpPr>
          <p:spPr>
            <a:xfrm>
              <a:off x="2350864" y="1582339"/>
              <a:ext cx="0" cy="2031324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25"/>
            <p:cNvSpPr txBox="1"/>
            <p:nvPr/>
          </p:nvSpPr>
          <p:spPr>
            <a:xfrm>
              <a:off x="0" y="3744466"/>
              <a:ext cx="341952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sz="1400" u="sng" dirty="0" smtClean="0">
                  <a:latin typeface="Suplexmentary Comic NC" pitchFamily="66" charset="0"/>
                </a:rPr>
                <a:t>2. Écris les noms au singulier ou au pluriel</a:t>
              </a:r>
              <a:endParaRPr lang="fr-CH" sz="1400" u="sng" dirty="0">
                <a:latin typeface="Suplexmentary Comic NC" pitchFamily="66" charset="0"/>
              </a:endParaRPr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244070" y="4176514"/>
              <a:ext cx="1890261" cy="28931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400" dirty="0" smtClean="0">
                  <a:latin typeface="Comic Sans MS" pitchFamily="66" charset="0"/>
                </a:rPr>
                <a:t>Un cadeau</a:t>
              </a:r>
            </a:p>
            <a:p>
              <a:pPr algn="ctr"/>
              <a:endParaRPr lang="fr-CH" sz="1400" dirty="0">
                <a:latin typeface="Comic Sans MS" pitchFamily="66" charset="0"/>
              </a:endParaRPr>
            </a:p>
            <a:p>
              <a:pPr algn="ctr"/>
              <a:r>
                <a:rPr lang="fr-CH" sz="1400" dirty="0" smtClean="0">
                  <a:latin typeface="Comic Sans MS" pitchFamily="66" charset="0"/>
                </a:rPr>
                <a:t>……………………………………</a:t>
              </a:r>
            </a:p>
            <a:p>
              <a:pPr algn="ctr"/>
              <a:endParaRPr lang="fr-CH" sz="1400" dirty="0">
                <a:latin typeface="Comic Sans MS" pitchFamily="66" charset="0"/>
              </a:endParaRPr>
            </a:p>
            <a:p>
              <a:pPr algn="ctr"/>
              <a:r>
                <a:rPr lang="fr-CH" sz="1400" dirty="0" smtClean="0">
                  <a:latin typeface="Comic Sans MS" pitchFamily="66" charset="0"/>
                </a:rPr>
                <a:t>La recette</a:t>
              </a:r>
            </a:p>
            <a:p>
              <a:pPr algn="ctr"/>
              <a:endParaRPr lang="fr-CH" sz="1400" dirty="0">
                <a:latin typeface="Comic Sans MS" pitchFamily="66" charset="0"/>
              </a:endParaRPr>
            </a:p>
            <a:p>
              <a:pPr algn="ctr"/>
              <a:r>
                <a:rPr lang="fr-CH" sz="1400" dirty="0">
                  <a:latin typeface="Comic Sans MS" pitchFamily="66" charset="0"/>
                </a:rPr>
                <a:t>……………………………………</a:t>
              </a:r>
              <a:endParaRPr lang="fr-CH" sz="1400" dirty="0" smtClean="0">
                <a:latin typeface="Comic Sans MS" pitchFamily="66" charset="0"/>
              </a:endParaRPr>
            </a:p>
            <a:p>
              <a:pPr algn="ctr"/>
              <a:endParaRPr lang="fr-CH" sz="1400" dirty="0">
                <a:latin typeface="Comic Sans MS" pitchFamily="66" charset="0"/>
              </a:endParaRPr>
            </a:p>
            <a:p>
              <a:pPr algn="ctr"/>
              <a:r>
                <a:rPr lang="fr-CH" sz="1400" dirty="0" smtClean="0">
                  <a:latin typeface="Comic Sans MS" pitchFamily="66" charset="0"/>
                </a:rPr>
                <a:t>Une poire</a:t>
              </a:r>
            </a:p>
            <a:p>
              <a:pPr algn="ctr"/>
              <a:endParaRPr lang="fr-CH" sz="1400" dirty="0">
                <a:latin typeface="Comic Sans MS" pitchFamily="66" charset="0"/>
              </a:endParaRPr>
            </a:p>
            <a:p>
              <a:pPr algn="ctr"/>
              <a:r>
                <a:rPr lang="fr-CH" sz="1400" dirty="0">
                  <a:latin typeface="Comic Sans MS" pitchFamily="66" charset="0"/>
                </a:rPr>
                <a:t>……………………………………</a:t>
              </a:r>
              <a:endParaRPr lang="fr-CH" sz="1400" dirty="0" smtClean="0">
                <a:latin typeface="Comic Sans MS" pitchFamily="66" charset="0"/>
              </a:endParaRPr>
            </a:p>
            <a:p>
              <a:pPr algn="ctr"/>
              <a:endParaRPr lang="fr-CH" sz="1400" dirty="0">
                <a:latin typeface="Comic Sans MS" pitchFamily="66" charset="0"/>
              </a:endParaRPr>
            </a:p>
            <a:p>
              <a:pPr algn="ctr"/>
              <a:r>
                <a:rPr lang="fr-CH" sz="1400" dirty="0" smtClean="0">
                  <a:latin typeface="Comic Sans MS" pitchFamily="66" charset="0"/>
                </a:rPr>
                <a:t>Le râteaux</a:t>
              </a:r>
              <a:endParaRPr lang="fr-CH" sz="1400" dirty="0">
                <a:latin typeface="Comic Sans MS" pitchFamily="66" charset="0"/>
              </a:endParaRPr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2713098" y="4176514"/>
              <a:ext cx="1890261" cy="28931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400" dirty="0" smtClean="0">
                  <a:latin typeface="Comic Sans MS" pitchFamily="66" charset="0"/>
                </a:rPr>
                <a:t>……………………………………</a:t>
              </a:r>
            </a:p>
            <a:p>
              <a:pPr algn="ctr"/>
              <a:endParaRPr lang="fr-CH" sz="1400" dirty="0">
                <a:latin typeface="Comic Sans MS" pitchFamily="66" charset="0"/>
              </a:endParaRPr>
            </a:p>
            <a:p>
              <a:pPr algn="ctr"/>
              <a:r>
                <a:rPr lang="fr-CH" sz="1400" dirty="0" smtClean="0">
                  <a:latin typeface="Comic Sans MS" pitchFamily="66" charset="0"/>
                </a:rPr>
                <a:t>Des girafes</a:t>
              </a:r>
            </a:p>
            <a:p>
              <a:pPr algn="ctr"/>
              <a:endParaRPr lang="fr-CH" sz="1400" dirty="0">
                <a:latin typeface="Comic Sans MS" pitchFamily="66" charset="0"/>
              </a:endParaRPr>
            </a:p>
            <a:p>
              <a:pPr algn="ctr"/>
              <a:r>
                <a:rPr lang="fr-CH" sz="1400" dirty="0">
                  <a:latin typeface="Comic Sans MS" pitchFamily="66" charset="0"/>
                </a:rPr>
                <a:t>……………………………………</a:t>
              </a:r>
              <a:endParaRPr lang="fr-CH" sz="1400" dirty="0" smtClean="0">
                <a:latin typeface="Comic Sans MS" pitchFamily="66" charset="0"/>
              </a:endParaRPr>
            </a:p>
            <a:p>
              <a:pPr algn="ctr"/>
              <a:endParaRPr lang="fr-CH" sz="1400" dirty="0">
                <a:latin typeface="Comic Sans MS" pitchFamily="66" charset="0"/>
              </a:endParaRPr>
            </a:p>
            <a:p>
              <a:pPr algn="ctr"/>
              <a:r>
                <a:rPr lang="fr-CH" sz="1400" dirty="0" smtClean="0">
                  <a:latin typeface="Comic Sans MS" pitchFamily="66" charset="0"/>
                </a:rPr>
                <a:t>Les chameaux</a:t>
              </a:r>
            </a:p>
            <a:p>
              <a:pPr algn="ctr"/>
              <a:endParaRPr lang="fr-CH" sz="1400" dirty="0">
                <a:latin typeface="Comic Sans MS" pitchFamily="66" charset="0"/>
              </a:endParaRPr>
            </a:p>
            <a:p>
              <a:pPr algn="ctr"/>
              <a:r>
                <a:rPr lang="fr-CH" sz="1400" dirty="0">
                  <a:latin typeface="Comic Sans MS" pitchFamily="66" charset="0"/>
                </a:rPr>
                <a:t>……………………………………</a:t>
              </a:r>
              <a:endParaRPr lang="fr-CH" sz="1400" dirty="0" smtClean="0">
                <a:latin typeface="Comic Sans MS" pitchFamily="66" charset="0"/>
              </a:endParaRPr>
            </a:p>
            <a:p>
              <a:pPr algn="ctr"/>
              <a:endParaRPr lang="fr-CH" sz="1400" dirty="0">
                <a:latin typeface="Comic Sans MS" pitchFamily="66" charset="0"/>
              </a:endParaRPr>
            </a:p>
            <a:p>
              <a:pPr algn="ctr"/>
              <a:r>
                <a:rPr lang="fr-CH" sz="1400" dirty="0" smtClean="0">
                  <a:latin typeface="Comic Sans MS" pitchFamily="66" charset="0"/>
                </a:rPr>
                <a:t>Des pantalons</a:t>
              </a:r>
            </a:p>
            <a:p>
              <a:pPr algn="ctr"/>
              <a:endParaRPr lang="fr-CH" sz="1400" dirty="0">
                <a:latin typeface="Comic Sans MS" pitchFamily="66" charset="0"/>
              </a:endParaRPr>
            </a:p>
            <a:p>
              <a:pPr algn="ctr"/>
              <a:r>
                <a:rPr lang="fr-CH" sz="1400" dirty="0" smtClean="0">
                  <a:latin typeface="Comic Sans MS" pitchFamily="66" charset="0"/>
                </a:rPr>
                <a:t>……………………………………</a:t>
              </a:r>
              <a:endParaRPr lang="fr-CH" sz="1400" dirty="0">
                <a:latin typeface="Comic Sans MS" pitchFamily="66" charset="0"/>
              </a:endParaRPr>
            </a:p>
          </p:txBody>
        </p:sp>
        <p:cxnSp>
          <p:nvCxnSpPr>
            <p:cNvPr id="30" name="Connecteur droit avec flèche 29"/>
            <p:cNvCxnSpPr/>
            <p:nvPr/>
          </p:nvCxnSpPr>
          <p:spPr>
            <a:xfrm>
              <a:off x="2134331" y="4320530"/>
              <a:ext cx="578767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avec flèche 30"/>
            <p:cNvCxnSpPr/>
            <p:nvPr/>
          </p:nvCxnSpPr>
          <p:spPr>
            <a:xfrm flipH="1">
              <a:off x="2134331" y="4680570"/>
              <a:ext cx="578767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avec flèche 33"/>
            <p:cNvCxnSpPr/>
            <p:nvPr/>
          </p:nvCxnSpPr>
          <p:spPr>
            <a:xfrm>
              <a:off x="2126998" y="5184626"/>
              <a:ext cx="578767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avec flèche 34"/>
            <p:cNvCxnSpPr/>
            <p:nvPr/>
          </p:nvCxnSpPr>
          <p:spPr>
            <a:xfrm flipH="1">
              <a:off x="2126998" y="5544666"/>
              <a:ext cx="578767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avec flèche 35"/>
            <p:cNvCxnSpPr/>
            <p:nvPr/>
          </p:nvCxnSpPr>
          <p:spPr>
            <a:xfrm>
              <a:off x="2134331" y="6048722"/>
              <a:ext cx="578767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avec flèche 36"/>
            <p:cNvCxnSpPr/>
            <p:nvPr/>
          </p:nvCxnSpPr>
          <p:spPr>
            <a:xfrm flipH="1">
              <a:off x="2134331" y="6408762"/>
              <a:ext cx="578767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avec flèche 37"/>
            <p:cNvCxnSpPr/>
            <p:nvPr/>
          </p:nvCxnSpPr>
          <p:spPr>
            <a:xfrm>
              <a:off x="2134331" y="6865610"/>
              <a:ext cx="578767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e 40"/>
          <p:cNvGrpSpPr/>
          <p:nvPr/>
        </p:nvGrpSpPr>
        <p:grpSpPr>
          <a:xfrm>
            <a:off x="5073782" y="27253"/>
            <a:ext cx="4974810" cy="7069614"/>
            <a:chOff x="-25152" y="0"/>
            <a:chExt cx="4974810" cy="7069614"/>
          </a:xfrm>
        </p:grpSpPr>
        <p:sp>
          <p:nvSpPr>
            <p:cNvPr id="42" name="ZoneTexte 41"/>
            <p:cNvSpPr txBox="1"/>
            <p:nvPr/>
          </p:nvSpPr>
          <p:spPr>
            <a:xfrm>
              <a:off x="719832" y="0"/>
              <a:ext cx="31133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sz="1800" dirty="0" smtClean="0">
                  <a:latin typeface="Agent Orange" pitchFamily="2" charset="0"/>
                  <a:cs typeface="Agent Orange" pitchFamily="2" charset="0"/>
                </a:rPr>
                <a:t>Pluriel des noms</a:t>
              </a:r>
              <a:endParaRPr lang="fr-CH" sz="1800" dirty="0">
                <a:latin typeface="Agent Orange" pitchFamily="2" charset="0"/>
                <a:cs typeface="Agent Orange" pitchFamily="2" charset="0"/>
              </a:endParaRPr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10485" y="378305"/>
              <a:ext cx="493917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400" dirty="0" smtClean="0">
                  <a:latin typeface="Suplexmentary Comic NC" pitchFamily="66" charset="0"/>
                </a:rPr>
                <a:t>En général, les noms prennent </a:t>
              </a:r>
              <a:r>
                <a:rPr lang="fr-CH" sz="2400" b="1" dirty="0" smtClean="0">
                  <a:latin typeface="Suplexmentary Comic NC" pitchFamily="66" charset="0"/>
                </a:rPr>
                <a:t>–s </a:t>
              </a:r>
              <a:r>
                <a:rPr lang="fr-CH" sz="1400" dirty="0" smtClean="0">
                  <a:latin typeface="Suplexmentary Comic NC" pitchFamily="66" charset="0"/>
                </a:rPr>
                <a:t>au pluriel	</a:t>
              </a:r>
            </a:p>
            <a:p>
              <a:pPr algn="ctr"/>
              <a:r>
                <a:rPr lang="fr-CH" sz="1400" dirty="0" smtClean="0">
                  <a:latin typeface="Suplexmentary Comic NC" pitchFamily="66" charset="0"/>
                </a:rPr>
                <a:t>Les noms terminés par </a:t>
              </a:r>
              <a:r>
                <a:rPr lang="fr-CH" sz="2000" b="1" dirty="0" smtClean="0">
                  <a:latin typeface="Suplexmentary Comic NC" pitchFamily="66" charset="0"/>
                </a:rPr>
                <a:t>–au  -eau  -eu  </a:t>
              </a:r>
              <a:r>
                <a:rPr lang="fr-CH" sz="1400" dirty="0" smtClean="0">
                  <a:latin typeface="Suplexmentary Comic NC" pitchFamily="66" charset="0"/>
                </a:rPr>
                <a:t>prennent</a:t>
              </a:r>
              <a:r>
                <a:rPr lang="fr-CH" sz="1600" dirty="0" smtClean="0">
                  <a:latin typeface="Suplexmentary Comic NC" pitchFamily="66" charset="0"/>
                </a:rPr>
                <a:t> </a:t>
              </a:r>
              <a:r>
                <a:rPr lang="fr-CH" sz="2000" b="1" dirty="0" smtClean="0">
                  <a:latin typeface="Suplexmentary Comic NC" pitchFamily="66" charset="0"/>
                </a:rPr>
                <a:t>-x</a:t>
              </a:r>
              <a:endParaRPr lang="fr-CH" sz="2000" b="1" dirty="0">
                <a:latin typeface="Suplexmentary Comic NC" pitchFamily="66" charset="0"/>
              </a:endParaRPr>
            </a:p>
          </p:txBody>
        </p:sp>
        <p:sp>
          <p:nvSpPr>
            <p:cNvPr id="44" name="Rectangle à coins arrondis 43"/>
            <p:cNvSpPr/>
            <p:nvPr/>
          </p:nvSpPr>
          <p:spPr>
            <a:xfrm>
              <a:off x="37179" y="394982"/>
              <a:ext cx="4912479" cy="769441"/>
            </a:xfrm>
            <a:prstGeom prst="round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-25152" y="1274564"/>
              <a:ext cx="488306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sz="1400" u="sng" dirty="0" smtClean="0">
                  <a:latin typeface="Suplexmentary Comic NC" pitchFamily="66" charset="0"/>
                </a:rPr>
                <a:t>1. Observe la terminaison du nom puis écris le déterminant</a:t>
              </a:r>
              <a:endParaRPr lang="fr-CH" sz="1400" u="sng" dirty="0">
                <a:latin typeface="Suplexmentary Comic NC" pitchFamily="66" charset="0"/>
              </a:endParaRPr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334640" y="1582339"/>
              <a:ext cx="1709122" cy="20313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sz="1400" dirty="0" smtClean="0">
                  <a:latin typeface="Comic Sans MS" pitchFamily="66" charset="0"/>
                </a:rPr>
                <a:t>…………… bateau</a:t>
              </a:r>
            </a:p>
            <a:p>
              <a:endParaRPr lang="fr-CH" sz="1400" dirty="0">
                <a:latin typeface="Comic Sans MS" pitchFamily="66" charset="0"/>
              </a:endParaRPr>
            </a:p>
            <a:p>
              <a:r>
                <a:rPr lang="fr-CH" sz="1400" dirty="0">
                  <a:latin typeface="Comic Sans MS" pitchFamily="66" charset="0"/>
                </a:rPr>
                <a:t>…………… </a:t>
              </a:r>
              <a:r>
                <a:rPr lang="fr-CH" sz="1400" dirty="0" smtClean="0">
                  <a:latin typeface="Comic Sans MS" pitchFamily="66" charset="0"/>
                </a:rPr>
                <a:t>cheminées</a:t>
              </a:r>
              <a:endParaRPr lang="fr-CH" sz="1400" dirty="0">
                <a:latin typeface="Comic Sans MS" pitchFamily="66" charset="0"/>
              </a:endParaRPr>
            </a:p>
            <a:p>
              <a:endParaRPr lang="fr-CH" sz="1400" dirty="0" smtClean="0">
                <a:latin typeface="Comic Sans MS" pitchFamily="66" charset="0"/>
              </a:endParaRPr>
            </a:p>
            <a:p>
              <a:r>
                <a:rPr lang="fr-CH" sz="1400" dirty="0">
                  <a:latin typeface="Comic Sans MS" pitchFamily="66" charset="0"/>
                </a:rPr>
                <a:t>…………… </a:t>
              </a:r>
              <a:r>
                <a:rPr lang="fr-CH" sz="1400" dirty="0" smtClean="0">
                  <a:latin typeface="Comic Sans MS" pitchFamily="66" charset="0"/>
                </a:rPr>
                <a:t>voiture</a:t>
              </a:r>
              <a:endParaRPr lang="fr-CH" sz="1400" dirty="0">
                <a:latin typeface="Comic Sans MS" pitchFamily="66" charset="0"/>
              </a:endParaRPr>
            </a:p>
            <a:p>
              <a:endParaRPr lang="fr-CH" sz="1400" dirty="0" smtClean="0">
                <a:latin typeface="Comic Sans MS" pitchFamily="66" charset="0"/>
              </a:endParaRPr>
            </a:p>
            <a:p>
              <a:r>
                <a:rPr lang="fr-CH" sz="1400" dirty="0">
                  <a:latin typeface="Comic Sans MS" pitchFamily="66" charset="0"/>
                </a:rPr>
                <a:t>…………… </a:t>
              </a:r>
              <a:r>
                <a:rPr lang="fr-CH" sz="1400" dirty="0" smtClean="0">
                  <a:latin typeface="Comic Sans MS" pitchFamily="66" charset="0"/>
                </a:rPr>
                <a:t>esquimaux</a:t>
              </a:r>
              <a:endParaRPr lang="fr-CH" sz="1400" dirty="0">
                <a:latin typeface="Comic Sans MS" pitchFamily="66" charset="0"/>
              </a:endParaRPr>
            </a:p>
            <a:p>
              <a:endParaRPr lang="fr-CH" sz="1400" dirty="0" smtClean="0">
                <a:latin typeface="Comic Sans MS" pitchFamily="66" charset="0"/>
              </a:endParaRPr>
            </a:p>
            <a:p>
              <a:r>
                <a:rPr lang="fr-CH" sz="1400" dirty="0">
                  <a:latin typeface="Comic Sans MS" pitchFamily="66" charset="0"/>
                </a:rPr>
                <a:t>…………… </a:t>
              </a:r>
              <a:r>
                <a:rPr lang="fr-CH" sz="1400" dirty="0" smtClean="0">
                  <a:latin typeface="Comic Sans MS" pitchFamily="66" charset="0"/>
                </a:rPr>
                <a:t>armoires</a:t>
              </a:r>
              <a:endParaRPr lang="fr-CH" sz="1400" dirty="0">
                <a:latin typeface="Comic Sans MS" pitchFamily="66" charset="0"/>
              </a:endParaRPr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2792447" y="1582338"/>
              <a:ext cx="1731564" cy="20313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sz="1400" dirty="0" smtClean="0">
                  <a:latin typeface="Comic Sans MS" pitchFamily="66" charset="0"/>
                </a:rPr>
                <a:t>…………… cheveux</a:t>
              </a:r>
            </a:p>
            <a:p>
              <a:endParaRPr lang="fr-CH" sz="1400" dirty="0">
                <a:latin typeface="Comic Sans MS" pitchFamily="66" charset="0"/>
              </a:endParaRPr>
            </a:p>
            <a:p>
              <a:r>
                <a:rPr lang="fr-CH" sz="1400" dirty="0">
                  <a:latin typeface="Comic Sans MS" pitchFamily="66" charset="0"/>
                </a:rPr>
                <a:t>…………… </a:t>
              </a:r>
              <a:r>
                <a:rPr lang="fr-CH" sz="1400" dirty="0" smtClean="0">
                  <a:latin typeface="Comic Sans MS" pitchFamily="66" charset="0"/>
                </a:rPr>
                <a:t>ordinateur</a:t>
              </a:r>
              <a:endParaRPr lang="fr-CH" sz="1400" dirty="0">
                <a:latin typeface="Comic Sans MS" pitchFamily="66" charset="0"/>
              </a:endParaRPr>
            </a:p>
            <a:p>
              <a:endParaRPr lang="fr-CH" sz="1400" dirty="0" smtClean="0">
                <a:latin typeface="Comic Sans MS" pitchFamily="66" charset="0"/>
              </a:endParaRPr>
            </a:p>
            <a:p>
              <a:r>
                <a:rPr lang="fr-CH" sz="1400" dirty="0">
                  <a:latin typeface="Comic Sans MS" pitchFamily="66" charset="0"/>
                </a:rPr>
                <a:t>…………… </a:t>
              </a:r>
              <a:r>
                <a:rPr lang="fr-CH" sz="1400" dirty="0" smtClean="0">
                  <a:latin typeface="Comic Sans MS" pitchFamily="66" charset="0"/>
                </a:rPr>
                <a:t>feu</a:t>
              </a:r>
              <a:endParaRPr lang="fr-CH" sz="1400" dirty="0">
                <a:latin typeface="Comic Sans MS" pitchFamily="66" charset="0"/>
              </a:endParaRPr>
            </a:p>
            <a:p>
              <a:endParaRPr lang="fr-CH" sz="1400" dirty="0" smtClean="0">
                <a:latin typeface="Comic Sans MS" pitchFamily="66" charset="0"/>
              </a:endParaRPr>
            </a:p>
            <a:p>
              <a:r>
                <a:rPr lang="fr-CH" sz="1400" dirty="0">
                  <a:latin typeface="Comic Sans MS" pitchFamily="66" charset="0"/>
                </a:rPr>
                <a:t>…………… </a:t>
              </a:r>
              <a:r>
                <a:rPr lang="fr-CH" sz="1400" dirty="0" smtClean="0">
                  <a:latin typeface="Comic Sans MS" pitchFamily="66" charset="0"/>
                </a:rPr>
                <a:t>jupe</a:t>
              </a:r>
              <a:endParaRPr lang="fr-CH" sz="1400" dirty="0">
                <a:latin typeface="Comic Sans MS" pitchFamily="66" charset="0"/>
              </a:endParaRPr>
            </a:p>
            <a:p>
              <a:endParaRPr lang="fr-CH" sz="1400" dirty="0" smtClean="0">
                <a:latin typeface="Comic Sans MS" pitchFamily="66" charset="0"/>
              </a:endParaRPr>
            </a:p>
            <a:p>
              <a:r>
                <a:rPr lang="fr-CH" sz="1400" dirty="0">
                  <a:latin typeface="Comic Sans MS" pitchFamily="66" charset="0"/>
                </a:rPr>
                <a:t>…………… </a:t>
              </a:r>
              <a:r>
                <a:rPr lang="fr-CH" sz="1400" dirty="0" smtClean="0">
                  <a:latin typeface="Comic Sans MS" pitchFamily="66" charset="0"/>
                </a:rPr>
                <a:t>gâteaux</a:t>
              </a:r>
              <a:endParaRPr lang="fr-CH" sz="1400" dirty="0">
                <a:latin typeface="Comic Sans MS" pitchFamily="66" charset="0"/>
              </a:endParaRPr>
            </a:p>
          </p:txBody>
        </p:sp>
        <p:cxnSp>
          <p:nvCxnSpPr>
            <p:cNvPr id="48" name="Connecteur droit 47"/>
            <p:cNvCxnSpPr/>
            <p:nvPr/>
          </p:nvCxnSpPr>
          <p:spPr>
            <a:xfrm>
              <a:off x="2350864" y="1582339"/>
              <a:ext cx="0" cy="2031324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ZoneTexte 48"/>
            <p:cNvSpPr txBox="1"/>
            <p:nvPr/>
          </p:nvSpPr>
          <p:spPr>
            <a:xfrm>
              <a:off x="0" y="3744466"/>
              <a:ext cx="341952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sz="1400" u="sng" dirty="0" smtClean="0">
                  <a:latin typeface="Suplexmentary Comic NC" pitchFamily="66" charset="0"/>
                </a:rPr>
                <a:t>2. Écris les noms au singulier ou au pluriel</a:t>
              </a:r>
              <a:endParaRPr lang="fr-CH" sz="1400" u="sng" dirty="0">
                <a:latin typeface="Suplexmentary Comic NC" pitchFamily="66" charset="0"/>
              </a:endParaRP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244070" y="4176514"/>
              <a:ext cx="1890261" cy="28931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400" dirty="0" smtClean="0">
                  <a:latin typeface="Comic Sans MS" pitchFamily="66" charset="0"/>
                </a:rPr>
                <a:t>Un cadeau</a:t>
              </a:r>
            </a:p>
            <a:p>
              <a:pPr algn="ctr"/>
              <a:endParaRPr lang="fr-CH" sz="1400" dirty="0">
                <a:latin typeface="Comic Sans MS" pitchFamily="66" charset="0"/>
              </a:endParaRPr>
            </a:p>
            <a:p>
              <a:pPr algn="ctr"/>
              <a:r>
                <a:rPr lang="fr-CH" sz="1400" dirty="0" smtClean="0">
                  <a:latin typeface="Comic Sans MS" pitchFamily="66" charset="0"/>
                </a:rPr>
                <a:t>……………………………………</a:t>
              </a:r>
            </a:p>
            <a:p>
              <a:pPr algn="ctr"/>
              <a:endParaRPr lang="fr-CH" sz="1400" dirty="0">
                <a:latin typeface="Comic Sans MS" pitchFamily="66" charset="0"/>
              </a:endParaRPr>
            </a:p>
            <a:p>
              <a:pPr algn="ctr"/>
              <a:r>
                <a:rPr lang="fr-CH" sz="1400" dirty="0" smtClean="0">
                  <a:latin typeface="Comic Sans MS" pitchFamily="66" charset="0"/>
                </a:rPr>
                <a:t>La recette</a:t>
              </a:r>
            </a:p>
            <a:p>
              <a:pPr algn="ctr"/>
              <a:endParaRPr lang="fr-CH" sz="1400" dirty="0">
                <a:latin typeface="Comic Sans MS" pitchFamily="66" charset="0"/>
              </a:endParaRPr>
            </a:p>
            <a:p>
              <a:pPr algn="ctr"/>
              <a:r>
                <a:rPr lang="fr-CH" sz="1400" dirty="0">
                  <a:latin typeface="Comic Sans MS" pitchFamily="66" charset="0"/>
                </a:rPr>
                <a:t>……………………………………</a:t>
              </a:r>
              <a:endParaRPr lang="fr-CH" sz="1400" dirty="0" smtClean="0">
                <a:latin typeface="Comic Sans MS" pitchFamily="66" charset="0"/>
              </a:endParaRPr>
            </a:p>
            <a:p>
              <a:pPr algn="ctr"/>
              <a:endParaRPr lang="fr-CH" sz="1400" dirty="0">
                <a:latin typeface="Comic Sans MS" pitchFamily="66" charset="0"/>
              </a:endParaRPr>
            </a:p>
            <a:p>
              <a:pPr algn="ctr"/>
              <a:r>
                <a:rPr lang="fr-CH" sz="1400" dirty="0" smtClean="0">
                  <a:latin typeface="Comic Sans MS" pitchFamily="66" charset="0"/>
                </a:rPr>
                <a:t>Une poire</a:t>
              </a:r>
            </a:p>
            <a:p>
              <a:pPr algn="ctr"/>
              <a:endParaRPr lang="fr-CH" sz="1400" dirty="0">
                <a:latin typeface="Comic Sans MS" pitchFamily="66" charset="0"/>
              </a:endParaRPr>
            </a:p>
            <a:p>
              <a:pPr algn="ctr"/>
              <a:r>
                <a:rPr lang="fr-CH" sz="1400" dirty="0">
                  <a:latin typeface="Comic Sans MS" pitchFamily="66" charset="0"/>
                </a:rPr>
                <a:t>……………………………………</a:t>
              </a:r>
              <a:endParaRPr lang="fr-CH" sz="1400" dirty="0" smtClean="0">
                <a:latin typeface="Comic Sans MS" pitchFamily="66" charset="0"/>
              </a:endParaRPr>
            </a:p>
            <a:p>
              <a:pPr algn="ctr"/>
              <a:endParaRPr lang="fr-CH" sz="1400" dirty="0">
                <a:latin typeface="Comic Sans MS" pitchFamily="66" charset="0"/>
              </a:endParaRPr>
            </a:p>
            <a:p>
              <a:pPr algn="ctr"/>
              <a:r>
                <a:rPr lang="fr-CH" sz="1400" dirty="0" smtClean="0">
                  <a:latin typeface="Comic Sans MS" pitchFamily="66" charset="0"/>
                </a:rPr>
                <a:t>Le râteaux</a:t>
              </a:r>
              <a:endParaRPr lang="fr-CH" sz="1400" dirty="0">
                <a:latin typeface="Comic Sans MS" pitchFamily="66" charset="0"/>
              </a:endParaRPr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2713098" y="4176514"/>
              <a:ext cx="1890261" cy="28931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400" dirty="0" smtClean="0">
                  <a:latin typeface="Comic Sans MS" pitchFamily="66" charset="0"/>
                </a:rPr>
                <a:t>……………………………………</a:t>
              </a:r>
            </a:p>
            <a:p>
              <a:pPr algn="ctr"/>
              <a:endParaRPr lang="fr-CH" sz="1400" dirty="0">
                <a:latin typeface="Comic Sans MS" pitchFamily="66" charset="0"/>
              </a:endParaRPr>
            </a:p>
            <a:p>
              <a:pPr algn="ctr"/>
              <a:r>
                <a:rPr lang="fr-CH" sz="1400" dirty="0" smtClean="0">
                  <a:latin typeface="Comic Sans MS" pitchFamily="66" charset="0"/>
                </a:rPr>
                <a:t>Des girafes</a:t>
              </a:r>
            </a:p>
            <a:p>
              <a:pPr algn="ctr"/>
              <a:endParaRPr lang="fr-CH" sz="1400" dirty="0">
                <a:latin typeface="Comic Sans MS" pitchFamily="66" charset="0"/>
              </a:endParaRPr>
            </a:p>
            <a:p>
              <a:pPr algn="ctr"/>
              <a:r>
                <a:rPr lang="fr-CH" sz="1400" dirty="0">
                  <a:latin typeface="Comic Sans MS" pitchFamily="66" charset="0"/>
                </a:rPr>
                <a:t>……………………………………</a:t>
              </a:r>
              <a:endParaRPr lang="fr-CH" sz="1400" dirty="0" smtClean="0">
                <a:latin typeface="Comic Sans MS" pitchFamily="66" charset="0"/>
              </a:endParaRPr>
            </a:p>
            <a:p>
              <a:pPr algn="ctr"/>
              <a:endParaRPr lang="fr-CH" sz="1400" dirty="0">
                <a:latin typeface="Comic Sans MS" pitchFamily="66" charset="0"/>
              </a:endParaRPr>
            </a:p>
            <a:p>
              <a:pPr algn="ctr"/>
              <a:r>
                <a:rPr lang="fr-CH" sz="1400" dirty="0" smtClean="0">
                  <a:latin typeface="Comic Sans MS" pitchFamily="66" charset="0"/>
                </a:rPr>
                <a:t>Les chameaux</a:t>
              </a:r>
            </a:p>
            <a:p>
              <a:pPr algn="ctr"/>
              <a:endParaRPr lang="fr-CH" sz="1400" dirty="0">
                <a:latin typeface="Comic Sans MS" pitchFamily="66" charset="0"/>
              </a:endParaRPr>
            </a:p>
            <a:p>
              <a:pPr algn="ctr"/>
              <a:r>
                <a:rPr lang="fr-CH" sz="1400" dirty="0">
                  <a:latin typeface="Comic Sans MS" pitchFamily="66" charset="0"/>
                </a:rPr>
                <a:t>……………………………………</a:t>
              </a:r>
              <a:endParaRPr lang="fr-CH" sz="1400" dirty="0" smtClean="0">
                <a:latin typeface="Comic Sans MS" pitchFamily="66" charset="0"/>
              </a:endParaRPr>
            </a:p>
            <a:p>
              <a:pPr algn="ctr"/>
              <a:endParaRPr lang="fr-CH" sz="1400" dirty="0">
                <a:latin typeface="Comic Sans MS" pitchFamily="66" charset="0"/>
              </a:endParaRPr>
            </a:p>
            <a:p>
              <a:pPr algn="ctr"/>
              <a:r>
                <a:rPr lang="fr-CH" sz="1400" dirty="0" smtClean="0">
                  <a:latin typeface="Comic Sans MS" pitchFamily="66" charset="0"/>
                </a:rPr>
                <a:t>Des pantalons</a:t>
              </a:r>
            </a:p>
            <a:p>
              <a:pPr algn="ctr"/>
              <a:endParaRPr lang="fr-CH" sz="1400" dirty="0">
                <a:latin typeface="Comic Sans MS" pitchFamily="66" charset="0"/>
              </a:endParaRPr>
            </a:p>
            <a:p>
              <a:pPr algn="ctr"/>
              <a:r>
                <a:rPr lang="fr-CH" sz="1400" dirty="0" smtClean="0">
                  <a:latin typeface="Comic Sans MS" pitchFamily="66" charset="0"/>
                </a:rPr>
                <a:t>……………………………………</a:t>
              </a:r>
              <a:endParaRPr lang="fr-CH" sz="1400" dirty="0">
                <a:latin typeface="Comic Sans MS" pitchFamily="66" charset="0"/>
              </a:endParaRPr>
            </a:p>
          </p:txBody>
        </p:sp>
        <p:cxnSp>
          <p:nvCxnSpPr>
            <p:cNvPr id="52" name="Connecteur droit avec flèche 51"/>
            <p:cNvCxnSpPr/>
            <p:nvPr/>
          </p:nvCxnSpPr>
          <p:spPr>
            <a:xfrm>
              <a:off x="2134331" y="4320530"/>
              <a:ext cx="578767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avec flèche 52"/>
            <p:cNvCxnSpPr/>
            <p:nvPr/>
          </p:nvCxnSpPr>
          <p:spPr>
            <a:xfrm flipH="1">
              <a:off x="2134331" y="4680570"/>
              <a:ext cx="578767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avec flèche 53"/>
            <p:cNvCxnSpPr/>
            <p:nvPr/>
          </p:nvCxnSpPr>
          <p:spPr>
            <a:xfrm>
              <a:off x="2126998" y="5184626"/>
              <a:ext cx="578767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avec flèche 54"/>
            <p:cNvCxnSpPr/>
            <p:nvPr/>
          </p:nvCxnSpPr>
          <p:spPr>
            <a:xfrm flipH="1">
              <a:off x="2126998" y="5544666"/>
              <a:ext cx="578767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avec flèche 55"/>
            <p:cNvCxnSpPr/>
            <p:nvPr/>
          </p:nvCxnSpPr>
          <p:spPr>
            <a:xfrm>
              <a:off x="2134331" y="6048722"/>
              <a:ext cx="578767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cteur droit avec flèche 56"/>
            <p:cNvCxnSpPr/>
            <p:nvPr/>
          </p:nvCxnSpPr>
          <p:spPr>
            <a:xfrm flipH="1">
              <a:off x="2134331" y="6408762"/>
              <a:ext cx="578767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avec flèche 57"/>
            <p:cNvCxnSpPr/>
            <p:nvPr/>
          </p:nvCxnSpPr>
          <p:spPr>
            <a:xfrm>
              <a:off x="2134331" y="6865610"/>
              <a:ext cx="578767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888188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197</Words>
  <Application>Microsoft Office PowerPoint</Application>
  <PresentationFormat>Personnalisé</PresentationFormat>
  <Paragraphs>110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astrid</dc:creator>
  <cp:lastModifiedBy>astrid</cp:lastModifiedBy>
  <cp:revision>8</cp:revision>
  <cp:lastPrinted>2012-05-10T18:57:14Z</cp:lastPrinted>
  <dcterms:created xsi:type="dcterms:W3CDTF">2012-05-08T19:45:34Z</dcterms:created>
  <dcterms:modified xsi:type="dcterms:W3CDTF">2012-05-10T18:57:28Z</dcterms:modified>
</cp:coreProperties>
</file>