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6" r:id="rId2"/>
  </p:sldIdLst>
  <p:sldSz cx="6858000" cy="9906000" type="A4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52" y="54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712" cy="495779"/>
          </a:xfrm>
          <a:prstGeom prst="rect">
            <a:avLst/>
          </a:prstGeom>
        </p:spPr>
        <p:txBody>
          <a:bodyPr vert="horz" lIns="90868" tIns="45434" rIns="90868" bIns="45434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389" y="1"/>
            <a:ext cx="2945711" cy="495779"/>
          </a:xfrm>
          <a:prstGeom prst="rect">
            <a:avLst/>
          </a:prstGeom>
        </p:spPr>
        <p:txBody>
          <a:bodyPr vert="horz" lIns="90868" tIns="45434" rIns="90868" bIns="45434" rtlCol="0"/>
          <a:lstStyle>
            <a:lvl1pPr algn="r">
              <a:defRPr sz="1200"/>
            </a:lvl1pPr>
          </a:lstStyle>
          <a:p>
            <a:fld id="{C1825D8C-8FBF-4AC2-9EBF-7D6C856BEB07}" type="datetimeFigureOut">
              <a:rPr lang="fr-FR" smtClean="0"/>
              <a:pPr/>
              <a:t>06/05/2014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68" tIns="45434" rIns="90868" bIns="4543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296" y="4714640"/>
            <a:ext cx="5439085" cy="4466751"/>
          </a:xfrm>
          <a:prstGeom prst="rect">
            <a:avLst/>
          </a:prstGeom>
        </p:spPr>
        <p:txBody>
          <a:bodyPr vert="horz" lIns="90868" tIns="45434" rIns="90868" bIns="45434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280"/>
            <a:ext cx="2945712" cy="495779"/>
          </a:xfrm>
          <a:prstGeom prst="rect">
            <a:avLst/>
          </a:prstGeom>
        </p:spPr>
        <p:txBody>
          <a:bodyPr vert="horz" lIns="90868" tIns="45434" rIns="90868" bIns="45434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389" y="9429280"/>
            <a:ext cx="2945711" cy="495779"/>
          </a:xfrm>
          <a:prstGeom prst="rect">
            <a:avLst/>
          </a:prstGeom>
        </p:spPr>
        <p:txBody>
          <a:bodyPr vert="horz" lIns="90868" tIns="45434" rIns="90868" bIns="45434" rtlCol="0" anchor="b"/>
          <a:lstStyle>
            <a:lvl1pPr algn="r">
              <a:defRPr sz="1200"/>
            </a:lvl1pPr>
          </a:lstStyle>
          <a:p>
            <a:fld id="{1C37EC86-FB92-4FBD-8DAF-C073898237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8686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06/05/2014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06/05/2014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1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1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06/05/2014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06/05/2014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06/05/2014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06/05/2014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1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06/05/2014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06/05/2014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06/05/2014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06/05/2014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06/05/2014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2EF49-ACE4-4E7B-90A7-61E7C95D2038}" type="datetimeFigureOut">
              <a:rPr lang="fr-FR" smtClean="0"/>
              <a:pPr/>
              <a:t>06/05/2014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580129"/>
            <a:ext cx="685800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1340768" y="70132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Problèmes</a:t>
            </a:r>
            <a:endParaRPr lang="fr-FR" b="1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332657" y="735480"/>
            <a:ext cx="4104456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 </a:t>
            </a:r>
            <a:r>
              <a:rPr lang="fr-FR" sz="1300" b="1" dirty="0" smtClean="0"/>
              <a:t>: </a:t>
            </a:r>
            <a:r>
              <a:rPr lang="fr-FR" sz="1300" dirty="0" smtClean="0"/>
              <a:t>résoudre un problème multiplicatif</a:t>
            </a:r>
            <a:endParaRPr lang="fr-FR" sz="1300" dirty="0"/>
          </a:p>
        </p:txBody>
      </p:sp>
      <p:sp>
        <p:nvSpPr>
          <p:cNvPr id="11" name="ZoneTexte 10"/>
          <p:cNvSpPr txBox="1"/>
          <p:nvPr/>
        </p:nvSpPr>
        <p:spPr>
          <a:xfrm>
            <a:off x="4869161" y="819466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1</a:t>
            </a:r>
          </a:p>
        </p:txBody>
      </p:sp>
      <p:cxnSp>
        <p:nvCxnSpPr>
          <p:cNvPr id="26" name="Connecteur droit 25"/>
          <p:cNvCxnSpPr/>
          <p:nvPr/>
        </p:nvCxnSpPr>
        <p:spPr>
          <a:xfrm rot="5400000">
            <a:off x="-4023828" y="5343043"/>
            <a:ext cx="8424936" cy="0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llipse 3"/>
          <p:cNvSpPr/>
          <p:nvPr/>
        </p:nvSpPr>
        <p:spPr>
          <a:xfrm>
            <a:off x="5877273" y="735482"/>
            <a:ext cx="417210" cy="36098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8"/>
          <p:cNvSpPr txBox="1"/>
          <p:nvPr/>
        </p:nvSpPr>
        <p:spPr>
          <a:xfrm>
            <a:off x="5939878" y="53229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dirty="0" smtClean="0"/>
              <a:t>CM1</a:t>
            </a:r>
            <a:endParaRPr lang="fr-FR" sz="1200" dirty="0"/>
          </a:p>
        </p:txBody>
      </p:sp>
      <p:sp>
        <p:nvSpPr>
          <p:cNvPr id="25" name="Espace réservé du pied de page 6"/>
          <p:cNvSpPr>
            <a:spLocks noGrp="1"/>
          </p:cNvSpPr>
          <p:nvPr/>
        </p:nvSpPr>
        <p:spPr>
          <a:xfrm>
            <a:off x="4824095" y="175764"/>
            <a:ext cx="21717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plan de travail n°13</a:t>
            </a:r>
            <a:endParaRPr lang="fr-FR" dirty="0"/>
          </a:p>
        </p:txBody>
      </p:sp>
      <p:sp>
        <p:nvSpPr>
          <p:cNvPr id="27" name="Rectangle à coins arrondis 26"/>
          <p:cNvSpPr/>
          <p:nvPr/>
        </p:nvSpPr>
        <p:spPr>
          <a:xfrm>
            <a:off x="274738" y="3088374"/>
            <a:ext cx="4104456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smtClean="0"/>
              <a:t>Objectif </a:t>
            </a:r>
            <a:r>
              <a:rPr lang="fr-FR" sz="1300" b="1" smtClean="0"/>
              <a:t>: </a:t>
            </a:r>
            <a:r>
              <a:rPr lang="fr-FR" sz="1300"/>
              <a:t>résoudre un problème </a:t>
            </a:r>
            <a:r>
              <a:rPr lang="fr-FR" sz="1300"/>
              <a:t>à </a:t>
            </a:r>
            <a:r>
              <a:rPr lang="fr-FR" sz="1300" smtClean="0"/>
              <a:t>étapes</a:t>
            </a:r>
            <a:endParaRPr lang="fr-FR" sz="1300"/>
          </a:p>
        </p:txBody>
      </p:sp>
      <p:sp>
        <p:nvSpPr>
          <p:cNvPr id="28" name="ZoneTexte 27"/>
          <p:cNvSpPr txBox="1"/>
          <p:nvPr/>
        </p:nvSpPr>
        <p:spPr>
          <a:xfrm>
            <a:off x="4649046" y="3161466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2</a:t>
            </a:r>
          </a:p>
        </p:txBody>
      </p:sp>
      <p:sp>
        <p:nvSpPr>
          <p:cNvPr id="29" name="Ellipse 28"/>
          <p:cNvSpPr/>
          <p:nvPr/>
        </p:nvSpPr>
        <p:spPr>
          <a:xfrm>
            <a:off x="5613750" y="3077482"/>
            <a:ext cx="417210" cy="36098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286173" y="1310367"/>
            <a:ext cx="265222" cy="18624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à coins arrondis 32"/>
          <p:cNvSpPr/>
          <p:nvPr/>
        </p:nvSpPr>
        <p:spPr>
          <a:xfrm>
            <a:off x="286173" y="5343043"/>
            <a:ext cx="4104456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</a:t>
            </a:r>
            <a:r>
              <a:rPr lang="fr-FR" sz="1300" dirty="0" smtClean="0"/>
              <a:t> :  résoudre un problème à étapes</a:t>
            </a:r>
            <a:endParaRPr lang="fr-FR" sz="1300" dirty="0"/>
          </a:p>
        </p:txBody>
      </p:sp>
      <p:sp>
        <p:nvSpPr>
          <p:cNvPr id="35" name="ZoneTexte 34"/>
          <p:cNvSpPr txBox="1"/>
          <p:nvPr/>
        </p:nvSpPr>
        <p:spPr>
          <a:xfrm>
            <a:off x="4660481" y="5416135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3</a:t>
            </a:r>
          </a:p>
        </p:txBody>
      </p:sp>
      <p:sp>
        <p:nvSpPr>
          <p:cNvPr id="36" name="Ellipse 35"/>
          <p:cNvSpPr/>
          <p:nvPr/>
        </p:nvSpPr>
        <p:spPr>
          <a:xfrm>
            <a:off x="5625185" y="5332151"/>
            <a:ext cx="417210" cy="36098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à coins arrondis 36"/>
          <p:cNvSpPr/>
          <p:nvPr/>
        </p:nvSpPr>
        <p:spPr>
          <a:xfrm>
            <a:off x="274738" y="7639951"/>
            <a:ext cx="4104456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 </a:t>
            </a:r>
            <a:r>
              <a:rPr lang="fr-FR" sz="1300" b="1" dirty="0" smtClean="0"/>
              <a:t>: </a:t>
            </a:r>
            <a:r>
              <a:rPr lang="fr-FR" sz="1300" dirty="0" smtClean="0"/>
              <a:t>résoudre un problème relevant de la proportionnalité</a:t>
            </a:r>
            <a:endParaRPr lang="fr-FR" sz="1300" dirty="0"/>
          </a:p>
        </p:txBody>
      </p:sp>
      <p:sp>
        <p:nvSpPr>
          <p:cNvPr id="38" name="ZoneTexte 37"/>
          <p:cNvSpPr txBox="1"/>
          <p:nvPr/>
        </p:nvSpPr>
        <p:spPr>
          <a:xfrm>
            <a:off x="4649046" y="7713043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4</a:t>
            </a:r>
          </a:p>
        </p:txBody>
      </p:sp>
      <p:sp>
        <p:nvSpPr>
          <p:cNvPr id="39" name="Ellipse 38"/>
          <p:cNvSpPr/>
          <p:nvPr/>
        </p:nvSpPr>
        <p:spPr>
          <a:xfrm>
            <a:off x="5613750" y="7629059"/>
            <a:ext cx="417210" cy="36098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283916" y="8138487"/>
            <a:ext cx="6336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Cédric a fait le plein d’essence de sa mobylette. Dans le réservoir, il a mis 9 litres d’essence à 0,87 euro le litre. Combien doit-il payer ?</a:t>
            </a:r>
            <a:endParaRPr lang="fr-FR" sz="1200" dirty="0"/>
          </a:p>
        </p:txBody>
      </p:sp>
      <p:sp>
        <p:nvSpPr>
          <p:cNvPr id="3" name="ZoneTexte 2"/>
          <p:cNvSpPr txBox="1"/>
          <p:nvPr/>
        </p:nvSpPr>
        <p:spPr>
          <a:xfrm>
            <a:off x="291531" y="5811095"/>
            <a:ext cx="61472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Avec 738 trains, comprenant 15 wagons de 86 places, combien de voyageurs peut-on transporter ?</a:t>
            </a:r>
            <a:endParaRPr lang="fr-FR" sz="1200" dirty="0"/>
          </a:p>
        </p:txBody>
      </p:sp>
      <p:sp>
        <p:nvSpPr>
          <p:cNvPr id="6" name="ZoneTexte 5"/>
          <p:cNvSpPr txBox="1"/>
          <p:nvPr/>
        </p:nvSpPr>
        <p:spPr>
          <a:xfrm>
            <a:off x="314004" y="1265783"/>
            <a:ext cx="6278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Aujourd’hui, j’ai 9 ans. Sachant qu’il y a 365,25 jours par an, combien ai-je de jours se demande Carole ?</a:t>
            </a:r>
            <a:endParaRPr lang="fr-FR" sz="1200" dirty="0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738" y="1727448"/>
            <a:ext cx="6549862" cy="1299711"/>
          </a:xfrm>
          <a:prstGeom prst="rect">
            <a:avLst/>
          </a:prstGeom>
        </p:spPr>
      </p:pic>
      <p:sp>
        <p:nvSpPr>
          <p:cNvPr id="15" name="ZoneTexte 14"/>
          <p:cNvSpPr txBox="1"/>
          <p:nvPr/>
        </p:nvSpPr>
        <p:spPr>
          <a:xfrm>
            <a:off x="253058" y="3561228"/>
            <a:ext cx="63252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Un club de cyclisme achète 7 vélos de compétition à 852 euro le vélo et 7 tenues complètes à 148 euro la tenue. Combien ce club dépense-t-il en tout ?  </a:t>
            </a:r>
            <a:endParaRPr lang="fr-FR" sz="1200" dirty="0"/>
          </a:p>
        </p:txBody>
      </p:sp>
      <p:pic>
        <p:nvPicPr>
          <p:cNvPr id="30" name="Image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56" y="3995881"/>
            <a:ext cx="6549862" cy="1299711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738" y="6260771"/>
            <a:ext cx="6549862" cy="1299711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56" y="8566566"/>
            <a:ext cx="6549862" cy="12997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929</TotalTime>
  <Words>144</Words>
  <Application>Microsoft Office PowerPoint</Application>
  <PresentationFormat>Format A4 (210 x 297 mm)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Sandrine</dc:creator>
  <cp:lastModifiedBy>Magali</cp:lastModifiedBy>
  <cp:revision>326</cp:revision>
  <cp:lastPrinted>2014-05-06T09:09:12Z</cp:lastPrinted>
  <dcterms:created xsi:type="dcterms:W3CDTF">2011-03-18T16:06:50Z</dcterms:created>
  <dcterms:modified xsi:type="dcterms:W3CDTF">2014-05-06T09:09:16Z</dcterms:modified>
</cp:coreProperties>
</file>