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56" r:id="rId2"/>
    <p:sldId id="257" r:id="rId3"/>
    <p:sldId id="258" r:id="rId4"/>
    <p:sldId id="259" r:id="rId5"/>
    <p:sldId id="261" r:id="rId6"/>
    <p:sldId id="262" r:id="rId7"/>
    <p:sldId id="264" r:id="rId8"/>
    <p:sldId id="265" r:id="rId9"/>
    <p:sldId id="266" r:id="rId10"/>
    <p:sldId id="267" r:id="rId11"/>
    <p:sldId id="268" r:id="rId12"/>
    <p:sldId id="271" r:id="rId13"/>
    <p:sldId id="272" r:id="rId14"/>
    <p:sldId id="275" r:id="rId15"/>
    <p:sldId id="276" r:id="rId16"/>
  </p:sldIdLst>
  <p:sldSz cx="7561263" cy="10693400"/>
  <p:notesSz cx="6858000" cy="9144000"/>
  <p:defaultTextStyle>
    <a:defPPr>
      <a:defRPr lang="fr-FR"/>
    </a:defPPr>
    <a:lvl1pPr marL="0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1pPr>
    <a:lvl2pPr marL="521528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2pPr>
    <a:lvl3pPr marL="1043056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3pPr>
    <a:lvl4pPr marL="1564584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4pPr>
    <a:lvl5pPr marL="2086112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5pPr>
    <a:lvl6pPr marL="2607640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6pPr>
    <a:lvl7pPr marL="3129168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7pPr>
    <a:lvl8pPr marL="3650696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8pPr>
    <a:lvl9pPr marL="4172224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9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99265"/>
    <a:srgbClr val="DDBB9F"/>
    <a:srgbClr val="945F34"/>
    <a:srgbClr val="E3C7A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103" autoAdjust="0"/>
    <p:restoredTop sz="91382" autoAdjust="0"/>
  </p:normalViewPr>
  <p:slideViewPr>
    <p:cSldViewPr>
      <p:cViewPr>
        <p:scale>
          <a:sx n="100" d="100"/>
          <a:sy n="100" d="100"/>
        </p:scale>
        <p:origin x="912" y="-3078"/>
      </p:cViewPr>
      <p:guideLst>
        <p:guide orient="horz" pos="3369"/>
        <p:guide pos="2382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4" d="100"/>
          <a:sy n="54" d="100"/>
        </p:scale>
        <p:origin x="2820" y="7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242020-DFC4-408F-B2B0-6FF4A7273AFE}" type="datetimeFigureOut">
              <a:rPr lang="fr-FR" smtClean="0"/>
              <a:t>21/02/2017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9F8C2C-8E87-4D19-8987-D8E1D71F6B8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0020627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AFF1A0-EEC6-4352-A704-7E91198E29DA}" type="datetimeFigureOut">
              <a:rPr lang="fr-FR" smtClean="0"/>
              <a:t>21/02/2017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685800"/>
            <a:ext cx="24257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20DAC0-4C35-4573-B1AD-08E4E1F5174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650634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521528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1043056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564584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2086112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2607640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3129168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3650696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4172224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20DAC0-4C35-4573-B1AD-08E4E1F51744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0009912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20DAC0-4C35-4573-B1AD-08E4E1F51744}" type="slidenum">
              <a:rPr lang="fr-FR" smtClean="0"/>
              <a:t>10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1789676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20DAC0-4C35-4573-B1AD-08E4E1F51744}" type="slidenum">
              <a:rPr lang="fr-FR" smtClean="0"/>
              <a:t>11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3118083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20DAC0-4C35-4573-B1AD-08E4E1F51744}" type="slidenum">
              <a:rPr lang="fr-FR" smtClean="0"/>
              <a:t>12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5407654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20DAC0-4C35-4573-B1AD-08E4E1F51744}" type="slidenum">
              <a:rPr lang="fr-FR" smtClean="0"/>
              <a:t>13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5498706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20DAC0-4C35-4573-B1AD-08E4E1F51744}" type="slidenum">
              <a:rPr lang="fr-FR" smtClean="0"/>
              <a:t>14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9209294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20DAC0-4C35-4573-B1AD-08E4E1F51744}" type="slidenum">
              <a:rPr lang="fr-FR" smtClean="0"/>
              <a:t>15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620386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20DAC0-4C35-4573-B1AD-08E4E1F51744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000991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20DAC0-4C35-4573-B1AD-08E4E1F51744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4807709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20DAC0-4C35-4573-B1AD-08E4E1F51744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9594815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20DAC0-4C35-4573-B1AD-08E4E1F51744}" type="slidenum">
              <a:rPr lang="fr-FR" smtClean="0"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3255380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20DAC0-4C35-4573-B1AD-08E4E1F51744}" type="slidenum">
              <a:rPr lang="fr-FR" smtClean="0"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888132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20DAC0-4C35-4573-B1AD-08E4E1F51744}" type="slidenum">
              <a:rPr lang="fr-FR" smtClean="0"/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9595032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20DAC0-4C35-4573-B1AD-08E4E1F51744}" type="slidenum">
              <a:rPr lang="fr-FR" smtClean="0"/>
              <a:t>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8933453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20DAC0-4C35-4573-B1AD-08E4E1F51744}" type="slidenum">
              <a:rPr lang="fr-FR" smtClean="0"/>
              <a:t>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287752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67095" y="3321887"/>
            <a:ext cx="6427074" cy="2292150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34190" y="6059595"/>
            <a:ext cx="5292884" cy="273275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215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430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645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861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607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1291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506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722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AE3E4-9787-45BE-B49A-5A7E96FC8EF8}" type="datetimeFigureOut">
              <a:rPr lang="fr-FR" smtClean="0"/>
              <a:t>21/02/2017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6A717-01B9-451F-B5C3-045C37D89F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431800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AE3E4-9787-45BE-B49A-5A7E96FC8EF8}" type="datetimeFigureOut">
              <a:rPr lang="fr-FR" smtClean="0"/>
              <a:t>21/02/2017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6A717-01B9-451F-B5C3-045C37D89F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652927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411321" y="472787"/>
            <a:ext cx="1988770" cy="10059717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42387" y="472787"/>
            <a:ext cx="5842913" cy="10059717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AE3E4-9787-45BE-B49A-5A7E96FC8EF8}" type="datetimeFigureOut">
              <a:rPr lang="fr-FR" smtClean="0"/>
              <a:t>21/02/2017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6A717-01B9-451F-B5C3-045C37D89F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612164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AE3E4-9787-45BE-B49A-5A7E96FC8EF8}" type="datetimeFigureOut">
              <a:rPr lang="fr-FR" smtClean="0"/>
              <a:t>21/02/2017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6A717-01B9-451F-B5C3-045C37D89F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763575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97288" y="6871501"/>
            <a:ext cx="6427074" cy="2123828"/>
          </a:xfrm>
        </p:spPr>
        <p:txBody>
          <a:bodyPr anchor="t"/>
          <a:lstStyle>
            <a:lvl1pPr algn="l">
              <a:defRPr sz="46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97288" y="4532319"/>
            <a:ext cx="6427074" cy="2339181"/>
          </a:xfrm>
        </p:spPr>
        <p:txBody>
          <a:bodyPr anchor="b"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21528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104305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6458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8611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60764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12916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65069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17222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AE3E4-9787-45BE-B49A-5A7E96FC8EF8}" type="datetimeFigureOut">
              <a:rPr lang="fr-FR" smtClean="0"/>
              <a:t>21/02/2017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6A717-01B9-451F-B5C3-045C37D89F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466519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42387" y="2750086"/>
            <a:ext cx="3915841" cy="7782419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484250" y="2750086"/>
            <a:ext cx="3915842" cy="7782419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AE3E4-9787-45BE-B49A-5A7E96FC8EF8}" type="datetimeFigureOut">
              <a:rPr lang="fr-FR" smtClean="0"/>
              <a:t>21/02/2017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6A717-01B9-451F-B5C3-045C37D89F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32297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4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063" y="2393640"/>
            <a:ext cx="3340871" cy="997554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528" indent="0">
              <a:buNone/>
              <a:defRPr sz="2300" b="1"/>
            </a:lvl2pPr>
            <a:lvl3pPr marL="1043056" indent="0">
              <a:buNone/>
              <a:defRPr sz="2100" b="1"/>
            </a:lvl3pPr>
            <a:lvl4pPr marL="1564584" indent="0">
              <a:buNone/>
              <a:defRPr sz="1800" b="1"/>
            </a:lvl4pPr>
            <a:lvl5pPr marL="2086112" indent="0">
              <a:buNone/>
              <a:defRPr sz="1800" b="1"/>
            </a:lvl5pPr>
            <a:lvl6pPr marL="2607640" indent="0">
              <a:buNone/>
              <a:defRPr sz="1800" b="1"/>
            </a:lvl6pPr>
            <a:lvl7pPr marL="3129168" indent="0">
              <a:buNone/>
              <a:defRPr sz="1800" b="1"/>
            </a:lvl7pPr>
            <a:lvl8pPr marL="3650696" indent="0">
              <a:buNone/>
              <a:defRPr sz="1800" b="1"/>
            </a:lvl8pPr>
            <a:lvl9pPr marL="4172224" indent="0">
              <a:buNone/>
              <a:defRPr sz="18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78063" y="3391195"/>
            <a:ext cx="3340871" cy="6161082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841017" y="2393640"/>
            <a:ext cx="3342183" cy="997554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528" indent="0">
              <a:buNone/>
              <a:defRPr sz="2300" b="1"/>
            </a:lvl2pPr>
            <a:lvl3pPr marL="1043056" indent="0">
              <a:buNone/>
              <a:defRPr sz="2100" b="1"/>
            </a:lvl3pPr>
            <a:lvl4pPr marL="1564584" indent="0">
              <a:buNone/>
              <a:defRPr sz="1800" b="1"/>
            </a:lvl4pPr>
            <a:lvl5pPr marL="2086112" indent="0">
              <a:buNone/>
              <a:defRPr sz="1800" b="1"/>
            </a:lvl5pPr>
            <a:lvl6pPr marL="2607640" indent="0">
              <a:buNone/>
              <a:defRPr sz="1800" b="1"/>
            </a:lvl6pPr>
            <a:lvl7pPr marL="3129168" indent="0">
              <a:buNone/>
              <a:defRPr sz="1800" b="1"/>
            </a:lvl7pPr>
            <a:lvl8pPr marL="3650696" indent="0">
              <a:buNone/>
              <a:defRPr sz="1800" b="1"/>
            </a:lvl8pPr>
            <a:lvl9pPr marL="4172224" indent="0">
              <a:buNone/>
              <a:defRPr sz="18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841017" y="3391195"/>
            <a:ext cx="3342183" cy="6161082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AE3E4-9787-45BE-B49A-5A7E96FC8EF8}" type="datetimeFigureOut">
              <a:rPr lang="fr-FR" smtClean="0"/>
              <a:t>21/02/2017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6A717-01B9-451F-B5C3-045C37D89F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022650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AE3E4-9787-45BE-B49A-5A7E96FC8EF8}" type="datetimeFigureOut">
              <a:rPr lang="fr-FR" smtClean="0"/>
              <a:t>21/02/2017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6A717-01B9-451F-B5C3-045C37D89F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978070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AE3E4-9787-45BE-B49A-5A7E96FC8EF8}" type="datetimeFigureOut">
              <a:rPr lang="fr-FR" smtClean="0"/>
              <a:t>21/02/2017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6A717-01B9-451F-B5C3-045C37D89F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393625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064" y="425755"/>
            <a:ext cx="2487603" cy="1811937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956244" y="425757"/>
            <a:ext cx="4226956" cy="9126520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78064" y="2237694"/>
            <a:ext cx="2487603" cy="7314583"/>
          </a:xfrm>
        </p:spPr>
        <p:txBody>
          <a:bodyPr/>
          <a:lstStyle>
            <a:lvl1pPr marL="0" indent="0">
              <a:buNone/>
              <a:defRPr sz="1600"/>
            </a:lvl1pPr>
            <a:lvl2pPr marL="521528" indent="0">
              <a:buNone/>
              <a:defRPr sz="1400"/>
            </a:lvl2pPr>
            <a:lvl3pPr marL="1043056" indent="0">
              <a:buNone/>
              <a:defRPr sz="1100"/>
            </a:lvl3pPr>
            <a:lvl4pPr marL="1564584" indent="0">
              <a:buNone/>
              <a:defRPr sz="1000"/>
            </a:lvl4pPr>
            <a:lvl5pPr marL="2086112" indent="0">
              <a:buNone/>
              <a:defRPr sz="1000"/>
            </a:lvl5pPr>
            <a:lvl6pPr marL="2607640" indent="0">
              <a:buNone/>
              <a:defRPr sz="1000"/>
            </a:lvl6pPr>
            <a:lvl7pPr marL="3129168" indent="0">
              <a:buNone/>
              <a:defRPr sz="1000"/>
            </a:lvl7pPr>
            <a:lvl8pPr marL="3650696" indent="0">
              <a:buNone/>
              <a:defRPr sz="1000"/>
            </a:lvl8pPr>
            <a:lvl9pPr marL="4172224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AE3E4-9787-45BE-B49A-5A7E96FC8EF8}" type="datetimeFigureOut">
              <a:rPr lang="fr-FR" smtClean="0"/>
              <a:t>21/02/2017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6A717-01B9-451F-B5C3-045C37D89F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481880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2060" y="7485380"/>
            <a:ext cx="4536758" cy="883692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482060" y="955475"/>
            <a:ext cx="4536758" cy="6416040"/>
          </a:xfrm>
        </p:spPr>
        <p:txBody>
          <a:bodyPr/>
          <a:lstStyle>
            <a:lvl1pPr marL="0" indent="0">
              <a:buNone/>
              <a:defRPr sz="3700"/>
            </a:lvl1pPr>
            <a:lvl2pPr marL="521528" indent="0">
              <a:buNone/>
              <a:defRPr sz="3200"/>
            </a:lvl2pPr>
            <a:lvl3pPr marL="1043056" indent="0">
              <a:buNone/>
              <a:defRPr sz="2700"/>
            </a:lvl3pPr>
            <a:lvl4pPr marL="1564584" indent="0">
              <a:buNone/>
              <a:defRPr sz="2300"/>
            </a:lvl4pPr>
            <a:lvl5pPr marL="2086112" indent="0">
              <a:buNone/>
              <a:defRPr sz="2300"/>
            </a:lvl5pPr>
            <a:lvl6pPr marL="2607640" indent="0">
              <a:buNone/>
              <a:defRPr sz="2300"/>
            </a:lvl6pPr>
            <a:lvl7pPr marL="3129168" indent="0">
              <a:buNone/>
              <a:defRPr sz="2300"/>
            </a:lvl7pPr>
            <a:lvl8pPr marL="3650696" indent="0">
              <a:buNone/>
              <a:defRPr sz="2300"/>
            </a:lvl8pPr>
            <a:lvl9pPr marL="4172224" indent="0">
              <a:buNone/>
              <a:defRPr sz="23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482060" y="8369071"/>
            <a:ext cx="4536758" cy="1254989"/>
          </a:xfrm>
        </p:spPr>
        <p:txBody>
          <a:bodyPr/>
          <a:lstStyle>
            <a:lvl1pPr marL="0" indent="0">
              <a:buNone/>
              <a:defRPr sz="1600"/>
            </a:lvl1pPr>
            <a:lvl2pPr marL="521528" indent="0">
              <a:buNone/>
              <a:defRPr sz="1400"/>
            </a:lvl2pPr>
            <a:lvl3pPr marL="1043056" indent="0">
              <a:buNone/>
              <a:defRPr sz="1100"/>
            </a:lvl3pPr>
            <a:lvl4pPr marL="1564584" indent="0">
              <a:buNone/>
              <a:defRPr sz="1000"/>
            </a:lvl4pPr>
            <a:lvl5pPr marL="2086112" indent="0">
              <a:buNone/>
              <a:defRPr sz="1000"/>
            </a:lvl5pPr>
            <a:lvl6pPr marL="2607640" indent="0">
              <a:buNone/>
              <a:defRPr sz="1000"/>
            </a:lvl6pPr>
            <a:lvl7pPr marL="3129168" indent="0">
              <a:buNone/>
              <a:defRPr sz="1000"/>
            </a:lvl7pPr>
            <a:lvl8pPr marL="3650696" indent="0">
              <a:buNone/>
              <a:defRPr sz="1000"/>
            </a:lvl8pPr>
            <a:lvl9pPr marL="4172224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AE3E4-9787-45BE-B49A-5A7E96FC8EF8}" type="datetimeFigureOut">
              <a:rPr lang="fr-FR" smtClean="0"/>
              <a:t>21/02/2017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6A717-01B9-451F-B5C3-045C37D89F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511712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4"/>
          </a:xfrm>
          <a:prstGeom prst="rect">
            <a:avLst/>
          </a:prstGeom>
        </p:spPr>
        <p:txBody>
          <a:bodyPr vert="horz" lIns="104306" tIns="52153" rIns="104306" bIns="52153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063" y="2495127"/>
            <a:ext cx="6805137" cy="7057150"/>
          </a:xfrm>
          <a:prstGeom prst="rect">
            <a:avLst/>
          </a:prstGeom>
        </p:spPr>
        <p:txBody>
          <a:bodyPr vert="horz" lIns="104306" tIns="52153" rIns="104306" bIns="52153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78063" y="9911199"/>
            <a:ext cx="1764295" cy="569324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9AE3E4-9787-45BE-B49A-5A7E96FC8EF8}" type="datetimeFigureOut">
              <a:rPr lang="fr-FR" smtClean="0"/>
              <a:t>21/02/2017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583432" y="9911199"/>
            <a:ext cx="2394400" cy="569324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418905" y="9911199"/>
            <a:ext cx="1764295" cy="569324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B6A717-01B9-451F-B5C3-045C37D89F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877529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43056" rtl="0" eaLnBrk="1" latinLnBrk="0" hangingPunct="1">
        <a:spcBef>
          <a:spcPct val="0"/>
        </a:spcBef>
        <a:buNone/>
        <a:defRPr sz="5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91146" indent="-391146" algn="l" defTabSz="1043056" rtl="0" eaLnBrk="1" latinLnBrk="0" hangingPunct="1">
        <a:spcBef>
          <a:spcPct val="20000"/>
        </a:spcBef>
        <a:buFont typeface="Arial" panose="020B0604020202020204" pitchFamily="34" charset="0"/>
        <a:buChar char="•"/>
        <a:defRPr sz="3700" kern="1200">
          <a:solidFill>
            <a:schemeClr val="tx1"/>
          </a:solidFill>
          <a:latin typeface="+mn-lt"/>
          <a:ea typeface="+mn-ea"/>
          <a:cs typeface="+mn-cs"/>
        </a:defRPr>
      </a:lvl1pPr>
      <a:lvl2pPr marL="847483" indent="-325955" algn="l" defTabSz="1043056" rtl="0" eaLnBrk="1" latinLnBrk="0" hangingPunct="1">
        <a:spcBef>
          <a:spcPct val="20000"/>
        </a:spcBef>
        <a:buFont typeface="Arial" panose="020B0604020202020204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303820" indent="-260764" algn="l" defTabSz="1043056" rtl="0" eaLnBrk="1" latinLnBrk="0" hangingPunct="1">
        <a:spcBef>
          <a:spcPct val="2000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825348" indent="-260764" algn="l" defTabSz="1043056" rtl="0" eaLnBrk="1" latinLnBrk="0" hangingPunct="1">
        <a:spcBef>
          <a:spcPct val="20000"/>
        </a:spcBef>
        <a:buFont typeface="Arial" panose="020B0604020202020204" pitchFamily="34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46876" indent="-260764" algn="l" defTabSz="1043056" rtl="0" eaLnBrk="1" latinLnBrk="0" hangingPunct="1">
        <a:spcBef>
          <a:spcPct val="20000"/>
        </a:spcBef>
        <a:buFont typeface="Arial" panose="020B0604020202020204" pitchFamily="34" charset="0"/>
        <a:buChar char="»"/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868404" indent="-260764" algn="l" defTabSz="1043056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89932" indent="-260764" algn="l" defTabSz="1043056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911460" indent="-260764" algn="l" defTabSz="1043056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432988" indent="-260764" algn="l" defTabSz="1043056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21528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43056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564584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086112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07640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29168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50696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72224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image" Target="../media/image1.png"/><Relationship Id="rId7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microsoft.com/office/2007/relationships/hdphoto" Target="../media/hdphoto2.wdp"/><Relationship Id="rId5" Type="http://schemas.openxmlformats.org/officeDocument/2006/relationships/image" Target="../media/image2.png"/><Relationship Id="rId4" Type="http://schemas.microsoft.com/office/2007/relationships/hdphoto" Target="../media/hdphoto1.wdp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6" Type="http://schemas.microsoft.com/office/2007/relationships/hdphoto" Target="../media/hdphoto2.wdp"/><Relationship Id="rId5" Type="http://schemas.openxmlformats.org/officeDocument/2006/relationships/image" Target="../media/image2.png"/><Relationship Id="rId4" Type="http://schemas.microsoft.com/office/2007/relationships/hdphoto" Target="../media/hdphoto1.wdp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6" Type="http://schemas.microsoft.com/office/2007/relationships/hdphoto" Target="../media/hdphoto2.wdp"/><Relationship Id="rId5" Type="http://schemas.openxmlformats.org/officeDocument/2006/relationships/image" Target="../media/image2.png"/><Relationship Id="rId4" Type="http://schemas.microsoft.com/office/2007/relationships/hdphoto" Target="../media/hdphoto1.wdp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6" Type="http://schemas.microsoft.com/office/2007/relationships/hdphoto" Target="../media/hdphoto2.wdp"/><Relationship Id="rId5" Type="http://schemas.openxmlformats.org/officeDocument/2006/relationships/image" Target="../media/image2.png"/><Relationship Id="rId4" Type="http://schemas.microsoft.com/office/2007/relationships/hdphoto" Target="../media/hdphoto1.wdp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Relationship Id="rId6" Type="http://schemas.microsoft.com/office/2007/relationships/hdphoto" Target="../media/hdphoto2.wdp"/><Relationship Id="rId5" Type="http://schemas.openxmlformats.org/officeDocument/2006/relationships/image" Target="../media/image2.png"/><Relationship Id="rId4" Type="http://schemas.microsoft.com/office/2007/relationships/hdphoto" Target="../media/hdphoto1.wdp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Relationship Id="rId6" Type="http://schemas.microsoft.com/office/2007/relationships/hdphoto" Target="../media/hdphoto2.wdp"/><Relationship Id="rId5" Type="http://schemas.openxmlformats.org/officeDocument/2006/relationships/image" Target="../media/image2.png"/><Relationship Id="rId4" Type="http://schemas.microsoft.com/office/2007/relationships/hdphoto" Target="../media/hdphoto1.wdp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image" Target="../media/image1.png"/><Relationship Id="rId7" Type="http://schemas.openxmlformats.org/officeDocument/2006/relationships/image" Target="../media/image8.emf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Relationship Id="rId6" Type="http://schemas.microsoft.com/office/2007/relationships/hdphoto" Target="../media/hdphoto2.wdp"/><Relationship Id="rId5" Type="http://schemas.openxmlformats.org/officeDocument/2006/relationships/image" Target="../media/image2.png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microsoft.com/office/2007/relationships/hdphoto" Target="../media/hdphoto2.wdp"/><Relationship Id="rId5" Type="http://schemas.openxmlformats.org/officeDocument/2006/relationships/image" Target="../media/image2.png"/><Relationship Id="rId4" Type="http://schemas.microsoft.com/office/2007/relationships/hdphoto" Target="../media/hdphoto1.wdp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microsoft.com/office/2007/relationships/hdphoto" Target="../media/hdphoto2.wdp"/><Relationship Id="rId5" Type="http://schemas.openxmlformats.org/officeDocument/2006/relationships/image" Target="../media/image2.png"/><Relationship Id="rId4" Type="http://schemas.microsoft.com/office/2007/relationships/hdphoto" Target="../media/hdphoto1.wdp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microsoft.com/office/2007/relationships/hdphoto" Target="../media/hdphoto2.wdp"/><Relationship Id="rId5" Type="http://schemas.openxmlformats.org/officeDocument/2006/relationships/image" Target="../media/image2.png"/><Relationship Id="rId4" Type="http://schemas.microsoft.com/office/2007/relationships/hdphoto" Target="../media/hdphoto1.wdp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image" Target="../media/image1.png"/><Relationship Id="rId7" Type="http://schemas.openxmlformats.org/officeDocument/2006/relationships/image" Target="../media/image5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microsoft.com/office/2007/relationships/hdphoto" Target="../media/hdphoto2.wdp"/><Relationship Id="rId5" Type="http://schemas.openxmlformats.org/officeDocument/2006/relationships/image" Target="../media/image2.png"/><Relationship Id="rId4" Type="http://schemas.microsoft.com/office/2007/relationships/hdphoto" Target="../media/hdphoto1.wdp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1.png"/><Relationship Id="rId7" Type="http://schemas.openxmlformats.org/officeDocument/2006/relationships/image" Target="../media/image6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6" Type="http://schemas.microsoft.com/office/2007/relationships/hdphoto" Target="../media/hdphoto2.wdp"/><Relationship Id="rId5" Type="http://schemas.openxmlformats.org/officeDocument/2006/relationships/image" Target="../media/image2.png"/><Relationship Id="rId4" Type="http://schemas.microsoft.com/office/2007/relationships/hdphoto" Target="../media/hdphoto1.wdp"/><Relationship Id="rId9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6" Type="http://schemas.microsoft.com/office/2007/relationships/hdphoto" Target="../media/hdphoto2.wdp"/><Relationship Id="rId5" Type="http://schemas.openxmlformats.org/officeDocument/2006/relationships/image" Target="../media/image2.png"/><Relationship Id="rId4" Type="http://schemas.microsoft.com/office/2007/relationships/hdphoto" Target="../media/hdphoto1.wdp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6" Type="http://schemas.microsoft.com/office/2007/relationships/hdphoto" Target="../media/hdphoto2.wdp"/><Relationship Id="rId5" Type="http://schemas.openxmlformats.org/officeDocument/2006/relationships/image" Target="../media/image2.png"/><Relationship Id="rId4" Type="http://schemas.microsoft.com/office/2007/relationships/hdphoto" Target="../media/hdphoto1.wdp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6" Type="http://schemas.microsoft.com/office/2007/relationships/hdphoto" Target="../media/hdphoto2.wdp"/><Relationship Id="rId5" Type="http://schemas.openxmlformats.org/officeDocument/2006/relationships/image" Target="../media/image2.png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artisticFilmGrain/>
                    </a14:imgEffect>
                    <a14:imgEffect>
                      <a14:brightnessContrast brigh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243012"/>
            <a:ext cx="396875" cy="9450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5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artisticFilmGrain/>
                    </a14:imgEffect>
                    <a14:imgEffect>
                      <a14:brightnessContrast brigh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9"/>
            <a:ext cx="7559675" cy="665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1" name="Connecteur droit 10"/>
          <p:cNvCxnSpPr/>
          <p:nvPr/>
        </p:nvCxnSpPr>
        <p:spPr>
          <a:xfrm>
            <a:off x="396255" y="1381125"/>
            <a:ext cx="0" cy="9312275"/>
          </a:xfrm>
          <a:prstGeom prst="line">
            <a:avLst/>
          </a:prstGeom>
          <a:ln w="76200" cap="rnd">
            <a:solidFill>
              <a:schemeClr val="tx1">
                <a:lumMod val="75000"/>
                <a:lumOff val="2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ZoneTexte 5"/>
          <p:cNvSpPr txBox="1"/>
          <p:nvPr/>
        </p:nvSpPr>
        <p:spPr>
          <a:xfrm>
            <a:off x="1016631" y="-67303"/>
            <a:ext cx="60486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dirty="0" smtClean="0">
                <a:ln w="18415" cmpd="sng">
                  <a:solidFill>
                    <a:schemeClr val="bg1">
                      <a:lumMod val="95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Harry P" panose="00000400000000000000" pitchFamily="2" charset="0"/>
              </a:rPr>
              <a:t>Harry Potter </a:t>
            </a:r>
            <a:r>
              <a:rPr lang="fr-FR" sz="3200" dirty="0" smtClean="0">
                <a:ln w="18415" cmpd="sng">
                  <a:solidFill>
                    <a:schemeClr val="bg1">
                      <a:lumMod val="95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Old English Text MT" panose="03040902040508030806" pitchFamily="66" charset="0"/>
              </a:rPr>
              <a:t>à</a:t>
            </a:r>
            <a:r>
              <a:rPr lang="fr-FR" sz="4000" dirty="0" smtClean="0">
                <a:ln w="18415" cmpd="sng">
                  <a:solidFill>
                    <a:schemeClr val="bg1">
                      <a:lumMod val="95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Harry P" panose="00000400000000000000" pitchFamily="2" charset="0"/>
              </a:rPr>
              <a:t> l’</a:t>
            </a:r>
            <a:r>
              <a:rPr lang="fr-FR" sz="3200" dirty="0" smtClean="0">
                <a:ln w="18415" cmpd="sng">
                  <a:solidFill>
                    <a:schemeClr val="bg1">
                      <a:lumMod val="95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Old English Text MT" panose="03040902040508030806" pitchFamily="66" charset="0"/>
              </a:rPr>
              <a:t>é</a:t>
            </a:r>
            <a:r>
              <a:rPr lang="fr-FR" sz="4000" dirty="0" smtClean="0">
                <a:ln w="18415" cmpd="sng">
                  <a:solidFill>
                    <a:schemeClr val="bg1">
                      <a:lumMod val="95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Harry P" panose="00000400000000000000" pitchFamily="2" charset="0"/>
              </a:rPr>
              <a:t>cole des sorciers</a:t>
            </a:r>
            <a:endParaRPr lang="fr-FR" sz="4000" dirty="0">
              <a:ln w="18415" cmpd="sng">
                <a:solidFill>
                  <a:schemeClr val="bg1">
                    <a:lumMod val="95000"/>
                  </a:schemeClr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Harry P" panose="00000400000000000000" pitchFamily="2" charset="0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180231" y="810196"/>
            <a:ext cx="324036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smtClean="0">
                <a:latin typeface="Dekko" panose="00000500000000000000" pitchFamily="2" charset="0"/>
                <a:cs typeface="Dekko" panose="00000500000000000000" pitchFamily="2" charset="0"/>
              </a:rPr>
              <a:t>Prénom : ________________________</a:t>
            </a:r>
            <a:endParaRPr lang="fr-FR" sz="1200" dirty="0">
              <a:latin typeface="Dekko" panose="00000500000000000000" pitchFamily="2" charset="0"/>
              <a:cs typeface="Dekko" panose="00000500000000000000" pitchFamily="2" charset="0"/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4932759" y="810196"/>
            <a:ext cx="25922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smtClean="0">
                <a:latin typeface="Dekko" panose="00000500000000000000" pitchFamily="2" charset="0"/>
                <a:cs typeface="Dekko" panose="00000500000000000000" pitchFamily="2" charset="0"/>
              </a:rPr>
              <a:t>Date : _______ /_______ /__________</a:t>
            </a:r>
            <a:endParaRPr lang="fr-FR" sz="1200" dirty="0">
              <a:latin typeface="Dekko" panose="00000500000000000000" pitchFamily="2" charset="0"/>
              <a:cs typeface="Dekko" panose="00000500000000000000" pitchFamily="2" charset="0"/>
            </a:endParaRPr>
          </a:p>
        </p:txBody>
      </p:sp>
      <p:cxnSp>
        <p:nvCxnSpPr>
          <p:cNvPr id="17" name="Connecteur droit 16"/>
          <p:cNvCxnSpPr/>
          <p:nvPr/>
        </p:nvCxnSpPr>
        <p:spPr>
          <a:xfrm>
            <a:off x="0" y="671290"/>
            <a:ext cx="7561263" cy="0"/>
          </a:xfrm>
          <a:prstGeom prst="line">
            <a:avLst/>
          </a:prstGeom>
          <a:ln w="76200" cap="rnd">
            <a:solidFill>
              <a:schemeClr val="tx1">
                <a:lumMod val="75000"/>
                <a:lumOff val="2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cteur droit 23"/>
          <p:cNvCxnSpPr/>
          <p:nvPr/>
        </p:nvCxnSpPr>
        <p:spPr>
          <a:xfrm>
            <a:off x="0" y="1242244"/>
            <a:ext cx="7561263" cy="0"/>
          </a:xfrm>
          <a:prstGeom prst="line">
            <a:avLst/>
          </a:prstGeom>
          <a:ln w="57150" cap="rnd">
            <a:solidFill>
              <a:schemeClr val="tx1">
                <a:lumMod val="75000"/>
                <a:lumOff val="2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Arrondir un rectangle avec un coin diagonal 30"/>
          <p:cNvSpPr/>
          <p:nvPr/>
        </p:nvSpPr>
        <p:spPr>
          <a:xfrm>
            <a:off x="1908423" y="1419597"/>
            <a:ext cx="4032448" cy="338554"/>
          </a:xfrm>
          <a:prstGeom prst="round2DiagRect">
            <a:avLst>
              <a:gd name="adj1" fmla="val 50000"/>
              <a:gd name="adj2" fmla="val 0"/>
            </a:avLst>
          </a:prstGeom>
          <a:solidFill>
            <a:srgbClr val="C99265"/>
          </a:solidFill>
          <a:ln w="19050">
            <a:solidFill>
              <a:schemeClr val="tx1">
                <a:lumMod val="75000"/>
                <a:lumOff val="25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" name="ZoneTexte 26"/>
          <p:cNvSpPr txBox="1"/>
          <p:nvPr/>
        </p:nvSpPr>
        <p:spPr>
          <a:xfrm>
            <a:off x="2323046" y="1324702"/>
            <a:ext cx="32403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 smtClean="0">
                <a:solidFill>
                  <a:schemeClr val="bg1"/>
                </a:solidFill>
                <a:latin typeface="Harry P" panose="00000400000000000000" pitchFamily="2" charset="0"/>
              </a:rPr>
              <a:t>Pr</a:t>
            </a:r>
            <a:r>
              <a:rPr lang="fr-FR" sz="2400" b="1" dirty="0" smtClean="0">
                <a:solidFill>
                  <a:schemeClr val="bg1"/>
                </a:solidFill>
                <a:latin typeface="Old English Text MT" panose="03040902040508030806" pitchFamily="66" charset="0"/>
              </a:rPr>
              <a:t>é</a:t>
            </a:r>
            <a:r>
              <a:rPr lang="fr-FR" sz="2800" b="1" dirty="0" smtClean="0">
                <a:solidFill>
                  <a:schemeClr val="bg1"/>
                </a:solidFill>
                <a:latin typeface="Harry P" panose="00000400000000000000" pitchFamily="2" charset="0"/>
              </a:rPr>
              <a:t>sentation du livre</a:t>
            </a:r>
            <a:endParaRPr lang="fr-FR" sz="2800" b="1" dirty="0">
              <a:solidFill>
                <a:schemeClr val="bg1"/>
              </a:solidFill>
              <a:latin typeface="Harry P" panose="00000400000000000000" pitchFamily="2" charset="0"/>
            </a:endParaRPr>
          </a:p>
        </p:txBody>
      </p:sp>
      <p:sp>
        <p:nvSpPr>
          <p:cNvPr id="28" name="Arrondir un rectangle avec un coin diagonal 27"/>
          <p:cNvSpPr/>
          <p:nvPr/>
        </p:nvSpPr>
        <p:spPr>
          <a:xfrm>
            <a:off x="612279" y="2355509"/>
            <a:ext cx="4838528" cy="3203099"/>
          </a:xfrm>
          <a:prstGeom prst="round2DiagRect">
            <a:avLst>
              <a:gd name="adj1" fmla="val 0"/>
              <a:gd name="adj2" fmla="val 9493"/>
            </a:avLst>
          </a:prstGeom>
          <a:noFill/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latin typeface="Fineliner Script" panose="02000000000000000000" pitchFamily="50" charset="0"/>
            </a:endParaRPr>
          </a:p>
        </p:txBody>
      </p:sp>
      <p:sp>
        <p:nvSpPr>
          <p:cNvPr id="34" name="ZoneTexte 33"/>
          <p:cNvSpPr txBox="1"/>
          <p:nvPr/>
        </p:nvSpPr>
        <p:spPr>
          <a:xfrm>
            <a:off x="582005" y="1928983"/>
            <a:ext cx="32403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>
                <a:latin typeface="Harry P" panose="00000400000000000000" pitchFamily="2" charset="0"/>
              </a:rPr>
              <a:t>Remplis la carte d’identit</a:t>
            </a:r>
            <a:r>
              <a:rPr lang="fr-FR" sz="2400" dirty="0" smtClean="0">
                <a:latin typeface="Old English Text MT" panose="03040902040508030806" pitchFamily="66" charset="0"/>
              </a:rPr>
              <a:t>é</a:t>
            </a:r>
            <a:r>
              <a:rPr lang="fr-FR" sz="2400" dirty="0" smtClean="0">
                <a:latin typeface="Harry P" panose="00000400000000000000" pitchFamily="2" charset="0"/>
              </a:rPr>
              <a:t> du livre</a:t>
            </a:r>
            <a:endParaRPr lang="fr-FR" sz="2400" dirty="0">
              <a:latin typeface="Harry P" panose="00000400000000000000" pitchFamily="2" charset="0"/>
            </a:endParaRPr>
          </a:p>
        </p:txBody>
      </p:sp>
      <p:sp>
        <p:nvSpPr>
          <p:cNvPr id="29" name="ZoneTexte 28"/>
          <p:cNvSpPr txBox="1"/>
          <p:nvPr/>
        </p:nvSpPr>
        <p:spPr>
          <a:xfrm>
            <a:off x="648225" y="2428609"/>
            <a:ext cx="4716312" cy="29177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70000"/>
              </a:lnSpc>
            </a:pPr>
            <a:r>
              <a:rPr lang="fr-FR" sz="1200" dirty="0" smtClean="0">
                <a:latin typeface="Dekko" panose="00000500000000000000" pitchFamily="2" charset="0"/>
                <a:cs typeface="Dekko" panose="00000500000000000000" pitchFamily="2" charset="0"/>
              </a:rPr>
              <a:t>Titre du livre : </a:t>
            </a:r>
            <a:r>
              <a:rPr lang="fr-FR" sz="1200" dirty="0" smtClean="0">
                <a:latin typeface="Short Stack" panose="02010500040000000007" pitchFamily="2" charset="0"/>
                <a:cs typeface="Dekko" panose="00000500000000000000" pitchFamily="2" charset="0"/>
              </a:rPr>
              <a:t>_____________________________________</a:t>
            </a:r>
          </a:p>
          <a:p>
            <a:pPr>
              <a:lnSpc>
                <a:spcPct val="170000"/>
              </a:lnSpc>
            </a:pPr>
            <a:r>
              <a:rPr lang="fr-FR" sz="1200" dirty="0" smtClean="0">
                <a:latin typeface="Short Stack" panose="02010500040000000007" pitchFamily="2" charset="0"/>
                <a:cs typeface="Dekko" panose="00000500000000000000" pitchFamily="2" charset="0"/>
              </a:rPr>
              <a:t>______________________________________________</a:t>
            </a:r>
          </a:p>
          <a:p>
            <a:pPr>
              <a:lnSpc>
                <a:spcPct val="170000"/>
              </a:lnSpc>
            </a:pPr>
            <a:r>
              <a:rPr lang="fr-FR" sz="1200" dirty="0" smtClean="0">
                <a:latin typeface="Dekko" panose="00000500000000000000" pitchFamily="2" charset="0"/>
                <a:cs typeface="Dekko" panose="00000500000000000000" pitchFamily="2" charset="0"/>
              </a:rPr>
              <a:t>Titre en anglais :  </a:t>
            </a:r>
            <a:r>
              <a:rPr lang="fr-FR" sz="1200" dirty="0" smtClean="0">
                <a:latin typeface="Short Stack" panose="02010500040000000007" pitchFamily="2" charset="0"/>
                <a:cs typeface="Dekko" panose="00000500000000000000" pitchFamily="2" charset="0"/>
              </a:rPr>
              <a:t>____________________________________</a:t>
            </a:r>
          </a:p>
          <a:p>
            <a:pPr>
              <a:lnSpc>
                <a:spcPct val="170000"/>
              </a:lnSpc>
            </a:pPr>
            <a:r>
              <a:rPr lang="fr-FR" sz="1200" dirty="0" smtClean="0">
                <a:latin typeface="Short Stack" panose="02010500040000000007" pitchFamily="2" charset="0"/>
                <a:cs typeface="Dekko" panose="00000500000000000000" pitchFamily="2" charset="0"/>
              </a:rPr>
              <a:t>______________________________________________</a:t>
            </a:r>
          </a:p>
          <a:p>
            <a:pPr>
              <a:lnSpc>
                <a:spcPct val="170000"/>
              </a:lnSpc>
            </a:pPr>
            <a:r>
              <a:rPr lang="fr-FR" sz="1200" dirty="0" smtClean="0">
                <a:latin typeface="Dekko" panose="00000500000000000000" pitchFamily="2" charset="0"/>
                <a:cs typeface="Dekko" panose="00000500000000000000" pitchFamily="2" charset="0"/>
              </a:rPr>
              <a:t>Auteur : </a:t>
            </a:r>
            <a:r>
              <a:rPr lang="fr-FR" sz="1200" dirty="0" smtClean="0">
                <a:latin typeface="Short Stack" panose="02010500040000000007" pitchFamily="2" charset="0"/>
                <a:cs typeface="Dekko" panose="00000500000000000000" pitchFamily="2" charset="0"/>
              </a:rPr>
              <a:t>_________________________________________</a:t>
            </a:r>
            <a:endParaRPr lang="fr-FR" sz="1200" dirty="0">
              <a:latin typeface="Short Stack" panose="02010500040000000007" pitchFamily="2" charset="0"/>
              <a:cs typeface="Dekko" panose="00000500000000000000" pitchFamily="2" charset="0"/>
            </a:endParaRPr>
          </a:p>
          <a:p>
            <a:pPr>
              <a:lnSpc>
                <a:spcPct val="170000"/>
              </a:lnSpc>
            </a:pPr>
            <a:r>
              <a:rPr lang="fr-FR" sz="1200" dirty="0" smtClean="0">
                <a:latin typeface="Dekko" panose="00000500000000000000" pitchFamily="2" charset="0"/>
                <a:cs typeface="Dekko" panose="00000500000000000000" pitchFamily="2" charset="0"/>
              </a:rPr>
              <a:t>Editeur : </a:t>
            </a:r>
            <a:r>
              <a:rPr lang="fr-FR" sz="1200" dirty="0" smtClean="0">
                <a:latin typeface="Short Stack" panose="02010500040000000007" pitchFamily="2" charset="0"/>
                <a:cs typeface="Dekko" panose="00000500000000000000" pitchFamily="2" charset="0"/>
              </a:rPr>
              <a:t>_________________________________________</a:t>
            </a:r>
            <a:endParaRPr lang="fr-FR" sz="1200" dirty="0">
              <a:latin typeface="Short Stack" panose="02010500040000000007" pitchFamily="2" charset="0"/>
              <a:cs typeface="Dekko" panose="00000500000000000000" pitchFamily="2" charset="0"/>
            </a:endParaRPr>
          </a:p>
          <a:p>
            <a:pPr>
              <a:lnSpc>
                <a:spcPct val="170000"/>
              </a:lnSpc>
            </a:pPr>
            <a:r>
              <a:rPr lang="fr-FR" sz="1200" dirty="0" smtClean="0">
                <a:latin typeface="Dekko" panose="00000500000000000000" pitchFamily="2" charset="0"/>
                <a:cs typeface="Dekko" panose="00000500000000000000" pitchFamily="2" charset="0"/>
              </a:rPr>
              <a:t>Collection : </a:t>
            </a:r>
            <a:r>
              <a:rPr lang="fr-FR" sz="1200" dirty="0" smtClean="0">
                <a:latin typeface="Short Stack" panose="02010500040000000007" pitchFamily="2" charset="0"/>
                <a:cs typeface="Dekko" panose="00000500000000000000" pitchFamily="2" charset="0"/>
              </a:rPr>
              <a:t>_______________________________________</a:t>
            </a:r>
            <a:endParaRPr lang="fr-FR" sz="1200" dirty="0">
              <a:latin typeface="Short Stack" panose="02010500040000000007" pitchFamily="2" charset="0"/>
              <a:cs typeface="Dekko" panose="00000500000000000000" pitchFamily="2" charset="0"/>
            </a:endParaRPr>
          </a:p>
          <a:p>
            <a:pPr>
              <a:lnSpc>
                <a:spcPct val="170000"/>
              </a:lnSpc>
            </a:pPr>
            <a:r>
              <a:rPr lang="fr-FR" sz="1200" dirty="0" smtClean="0">
                <a:latin typeface="Dekko" panose="00000500000000000000" pitchFamily="2" charset="0"/>
                <a:cs typeface="Dekko" panose="00000500000000000000" pitchFamily="2" charset="0"/>
              </a:rPr>
              <a:t>Illustrateur : </a:t>
            </a:r>
            <a:r>
              <a:rPr lang="fr-FR" sz="1200" dirty="0" smtClean="0">
                <a:latin typeface="Short Stack" panose="02010500040000000007" pitchFamily="2" charset="0"/>
                <a:cs typeface="Dekko" panose="00000500000000000000" pitchFamily="2" charset="0"/>
              </a:rPr>
              <a:t>______________________________________</a:t>
            </a:r>
          </a:p>
          <a:p>
            <a:pPr>
              <a:lnSpc>
                <a:spcPct val="170000"/>
              </a:lnSpc>
            </a:pPr>
            <a:r>
              <a:rPr lang="fr-FR" sz="1200" dirty="0" smtClean="0">
                <a:latin typeface="Dekko" panose="00000500000000000000" pitchFamily="2" charset="0"/>
                <a:cs typeface="Dekko" panose="00000500000000000000" pitchFamily="2" charset="0"/>
              </a:rPr>
              <a:t>Année de parution en France : </a:t>
            </a:r>
            <a:r>
              <a:rPr lang="fr-FR" sz="1200" dirty="0" smtClean="0">
                <a:latin typeface="Short Stack" panose="02010500040000000007" pitchFamily="2" charset="0"/>
                <a:cs typeface="Dekko" panose="00000500000000000000" pitchFamily="2" charset="0"/>
              </a:rPr>
              <a:t>___________________________</a:t>
            </a:r>
            <a:endParaRPr lang="fr-FR" sz="1200" dirty="0">
              <a:latin typeface="Short Stack" panose="02010500040000000007" pitchFamily="2" charset="0"/>
              <a:cs typeface="Dekko" panose="00000500000000000000" pitchFamily="2" charset="0"/>
            </a:endParaRPr>
          </a:p>
        </p:txBody>
      </p:sp>
      <p:sp>
        <p:nvSpPr>
          <p:cNvPr id="36" name="ZoneTexte 35"/>
          <p:cNvSpPr txBox="1"/>
          <p:nvPr/>
        </p:nvSpPr>
        <p:spPr>
          <a:xfrm>
            <a:off x="547267" y="5760860"/>
            <a:ext cx="51947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>
                <a:latin typeface="Harry P" panose="00000400000000000000" pitchFamily="2" charset="0"/>
              </a:rPr>
              <a:t>Lis </a:t>
            </a:r>
            <a:r>
              <a:rPr lang="fr-FR" sz="2400" dirty="0" smtClean="0">
                <a:latin typeface="Harry P" panose="00000400000000000000" pitchFamily="2" charset="0"/>
              </a:rPr>
              <a:t>la 4</a:t>
            </a:r>
            <a:r>
              <a:rPr lang="fr-FR" sz="2000" dirty="0" smtClean="0">
                <a:latin typeface="Old English Text MT" panose="03040902040508030806" pitchFamily="66" charset="0"/>
              </a:rPr>
              <a:t>è</a:t>
            </a:r>
            <a:r>
              <a:rPr lang="fr-FR" sz="2400" dirty="0" smtClean="0">
                <a:latin typeface="Harry P" panose="00000400000000000000" pitchFamily="2" charset="0"/>
              </a:rPr>
              <a:t>me </a:t>
            </a:r>
            <a:r>
              <a:rPr lang="fr-FR" sz="2400" dirty="0" smtClean="0">
                <a:latin typeface="Harry P" panose="00000400000000000000" pitchFamily="2" charset="0"/>
              </a:rPr>
              <a:t>de couverture et réponds aux questions</a:t>
            </a:r>
            <a:endParaRPr lang="fr-FR" sz="2400" dirty="0">
              <a:latin typeface="Harry P" panose="00000400000000000000" pitchFamily="2" charset="0"/>
            </a:endParaRPr>
          </a:p>
        </p:txBody>
      </p:sp>
      <p:sp>
        <p:nvSpPr>
          <p:cNvPr id="39" name="ZoneTexte 38"/>
          <p:cNvSpPr txBox="1"/>
          <p:nvPr/>
        </p:nvSpPr>
        <p:spPr>
          <a:xfrm>
            <a:off x="540271" y="6164917"/>
            <a:ext cx="698477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smtClean="0">
                <a:latin typeface="Dekko" panose="00000500000000000000" pitchFamily="2" charset="0"/>
                <a:cs typeface="Dekko" panose="00000500000000000000" pitchFamily="2" charset="0"/>
              </a:rPr>
              <a:t>a) Quel est l’âge de Harry Potter au début du roman </a:t>
            </a:r>
            <a:r>
              <a:rPr lang="fr-FR" sz="1200" dirty="0" smtClean="0">
                <a:latin typeface="Short Stack" panose="02010500040000000007" pitchFamily="2" charset="0"/>
                <a:cs typeface="Dekko" panose="00000500000000000000" pitchFamily="2" charset="0"/>
              </a:rPr>
              <a:t>?  __________________________</a:t>
            </a:r>
          </a:p>
          <a:p>
            <a:endParaRPr lang="fr-FR" sz="1200" dirty="0" smtClean="0">
              <a:latin typeface="Dekko" panose="00000500000000000000" pitchFamily="2" charset="0"/>
              <a:cs typeface="Dekko" panose="00000500000000000000" pitchFamily="2" charset="0"/>
            </a:endParaRPr>
          </a:p>
          <a:p>
            <a:r>
              <a:rPr lang="fr-FR" sz="1200" dirty="0" smtClean="0">
                <a:latin typeface="Dekko" panose="00000500000000000000" pitchFamily="2" charset="0"/>
                <a:cs typeface="Dekko" panose="00000500000000000000" pitchFamily="2" charset="0"/>
              </a:rPr>
              <a:t>b) Comment s’appelle l’école de sorcellerie où va aller Harry Potter </a:t>
            </a:r>
            <a:r>
              <a:rPr lang="fr-FR" sz="1200" dirty="0" smtClean="0">
                <a:latin typeface="Short Stack" panose="02010500040000000007" pitchFamily="2" charset="0"/>
                <a:cs typeface="Dekko" panose="00000500000000000000" pitchFamily="2" charset="0"/>
              </a:rPr>
              <a:t>? __________________________</a:t>
            </a:r>
          </a:p>
          <a:p>
            <a:endParaRPr lang="fr-FR" sz="1200" dirty="0">
              <a:latin typeface="Dekko" panose="00000500000000000000" pitchFamily="2" charset="0"/>
              <a:cs typeface="Dekko" panose="00000500000000000000" pitchFamily="2" charset="0"/>
            </a:endParaRPr>
          </a:p>
          <a:p>
            <a:r>
              <a:rPr lang="fr-FR" sz="1200" dirty="0" smtClean="0">
                <a:latin typeface="Dekko" panose="00000500000000000000" pitchFamily="2" charset="0"/>
                <a:cs typeface="Dekko" panose="00000500000000000000" pitchFamily="2" charset="0"/>
              </a:rPr>
              <a:t>c) Qui vient le chercher pour l’y emmener </a:t>
            </a:r>
            <a:r>
              <a:rPr lang="fr-FR" sz="1200" dirty="0" smtClean="0">
                <a:latin typeface="Short Stack" panose="02010500040000000007" pitchFamily="2" charset="0"/>
                <a:cs typeface="Dekko" panose="00000500000000000000" pitchFamily="2" charset="0"/>
              </a:rPr>
              <a:t>? __________________________________________</a:t>
            </a:r>
          </a:p>
          <a:p>
            <a:endParaRPr lang="fr-FR" sz="1200" dirty="0">
              <a:latin typeface="Dekko" panose="00000500000000000000" pitchFamily="2" charset="0"/>
              <a:cs typeface="Dekko" panose="00000500000000000000" pitchFamily="2" charset="0"/>
            </a:endParaRPr>
          </a:p>
          <a:p>
            <a:r>
              <a:rPr lang="fr-FR" sz="1200" dirty="0" smtClean="0">
                <a:latin typeface="Dekko" panose="00000500000000000000" pitchFamily="2" charset="0"/>
                <a:cs typeface="Dekko" panose="00000500000000000000" pitchFamily="2" charset="0"/>
              </a:rPr>
              <a:t>d) Quels prix a obtenu ce roman et en quelle année </a:t>
            </a:r>
            <a:r>
              <a:rPr lang="fr-FR" sz="1200" dirty="0" smtClean="0">
                <a:latin typeface="Short Stack" panose="02010500040000000007" pitchFamily="2" charset="0"/>
                <a:cs typeface="Dekko" panose="00000500000000000000" pitchFamily="2" charset="0"/>
              </a:rPr>
              <a:t>? _____________________________________</a:t>
            </a:r>
          </a:p>
          <a:p>
            <a:pPr>
              <a:lnSpc>
                <a:spcPct val="200000"/>
              </a:lnSpc>
            </a:pPr>
            <a:r>
              <a:rPr lang="fr-FR" sz="1200" dirty="0" smtClean="0">
                <a:latin typeface="Short Stack" panose="02010500040000000007" pitchFamily="2" charset="0"/>
                <a:cs typeface="Dekko" panose="00000500000000000000" pitchFamily="2" charset="0"/>
              </a:rPr>
              <a:t>______________________________________________________________________</a:t>
            </a:r>
            <a:endParaRPr lang="fr-FR" sz="1200" dirty="0">
              <a:latin typeface="Short Stack" panose="02010500040000000007" pitchFamily="2" charset="0"/>
              <a:cs typeface="Dekko" panose="00000500000000000000" pitchFamily="2" charset="0"/>
            </a:endParaRPr>
          </a:p>
        </p:txBody>
      </p:sp>
      <p:sp>
        <p:nvSpPr>
          <p:cNvPr id="40" name="ZoneTexte 39"/>
          <p:cNvSpPr txBox="1"/>
          <p:nvPr/>
        </p:nvSpPr>
        <p:spPr>
          <a:xfrm>
            <a:off x="501338" y="7975510"/>
            <a:ext cx="30727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>
                <a:latin typeface="Harry P" panose="00000400000000000000" pitchFamily="2" charset="0"/>
              </a:rPr>
              <a:t>Retrouve l’organisation du livre</a:t>
            </a:r>
            <a:endParaRPr lang="fr-FR" sz="2400" dirty="0">
              <a:latin typeface="Harry P" panose="00000400000000000000" pitchFamily="2" charset="0"/>
            </a:endParaRPr>
          </a:p>
        </p:txBody>
      </p:sp>
      <p:sp>
        <p:nvSpPr>
          <p:cNvPr id="43" name="ZoneTexte 42"/>
          <p:cNvSpPr txBox="1"/>
          <p:nvPr/>
        </p:nvSpPr>
        <p:spPr>
          <a:xfrm>
            <a:off x="501957" y="8361393"/>
            <a:ext cx="7023090" cy="20867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lnSpc>
                <a:spcPct val="160000"/>
              </a:lnSpc>
              <a:buAutoNum type="alphaLcParenR"/>
            </a:pPr>
            <a:r>
              <a:rPr lang="fr-FR" sz="1200" dirty="0" smtClean="0">
                <a:latin typeface="Dekko" panose="00000500000000000000" pitchFamily="2" charset="0"/>
                <a:cs typeface="Dekko" panose="00000500000000000000" pitchFamily="2" charset="0"/>
              </a:rPr>
              <a:t>Combien y </a:t>
            </a:r>
            <a:r>
              <a:rPr lang="fr-FR" sz="1200" dirty="0" err="1" smtClean="0">
                <a:latin typeface="Dekko" panose="00000500000000000000" pitchFamily="2" charset="0"/>
                <a:cs typeface="Dekko" panose="00000500000000000000" pitchFamily="2" charset="0"/>
              </a:rPr>
              <a:t>a-t-il</a:t>
            </a:r>
            <a:r>
              <a:rPr lang="fr-FR" sz="1200" dirty="0" smtClean="0">
                <a:latin typeface="Dekko" panose="00000500000000000000" pitchFamily="2" charset="0"/>
                <a:cs typeface="Dekko" panose="00000500000000000000" pitchFamily="2" charset="0"/>
              </a:rPr>
              <a:t> de pages  </a:t>
            </a:r>
            <a:r>
              <a:rPr lang="fr-FR" sz="1200" dirty="0" smtClean="0">
                <a:latin typeface="Short Stack" panose="02010500040000000007" pitchFamily="2" charset="0"/>
                <a:cs typeface="Dekko" panose="00000500000000000000" pitchFamily="2" charset="0"/>
              </a:rPr>
              <a:t>? ________    </a:t>
            </a:r>
            <a:r>
              <a:rPr lang="fr-FR" sz="1200" dirty="0" smtClean="0">
                <a:latin typeface="Dekko" panose="00000500000000000000" pitchFamily="2" charset="0"/>
                <a:cs typeface="Dekko" panose="00000500000000000000" pitchFamily="2" charset="0"/>
              </a:rPr>
              <a:t>de chapitres </a:t>
            </a:r>
            <a:r>
              <a:rPr lang="fr-FR" sz="1200" dirty="0" smtClean="0">
                <a:latin typeface="Short Stack" panose="02010500040000000007" pitchFamily="2" charset="0"/>
                <a:cs typeface="Dekko" panose="00000500000000000000" pitchFamily="2" charset="0"/>
              </a:rPr>
              <a:t>? ________</a:t>
            </a:r>
          </a:p>
          <a:p>
            <a:pPr>
              <a:lnSpc>
                <a:spcPct val="160000"/>
              </a:lnSpc>
            </a:pPr>
            <a:endParaRPr lang="fr-FR" sz="1200" dirty="0" smtClean="0">
              <a:latin typeface="Dekko" panose="00000500000000000000" pitchFamily="2" charset="0"/>
              <a:cs typeface="Dekko" panose="00000500000000000000" pitchFamily="2" charset="0"/>
            </a:endParaRPr>
          </a:p>
          <a:p>
            <a:r>
              <a:rPr lang="fr-FR" sz="1200" dirty="0" smtClean="0">
                <a:latin typeface="Dekko" panose="00000500000000000000" pitchFamily="2" charset="0"/>
                <a:cs typeface="Dekko" panose="00000500000000000000" pitchFamily="2" charset="0"/>
              </a:rPr>
              <a:t>b)   Quels les titres des autres romans de la même série </a:t>
            </a:r>
            <a:r>
              <a:rPr lang="fr-FR" sz="1200" dirty="0" smtClean="0">
                <a:latin typeface="Short Stack" panose="02010500040000000007" pitchFamily="2" charset="0"/>
                <a:cs typeface="Dekko" panose="00000500000000000000" pitchFamily="2" charset="0"/>
              </a:rPr>
              <a:t>? </a:t>
            </a:r>
          </a:p>
          <a:p>
            <a:endParaRPr lang="fr-FR" sz="1200" dirty="0">
              <a:latin typeface="Short Stack" panose="02010500040000000007" pitchFamily="2" charset="0"/>
              <a:cs typeface="Dekko" panose="00000500000000000000" pitchFamily="2" charset="0"/>
            </a:endParaRPr>
          </a:p>
          <a:p>
            <a:r>
              <a:rPr lang="fr-FR" sz="1200" dirty="0" smtClean="0">
                <a:latin typeface="Short Stack" panose="02010500040000000007" pitchFamily="2" charset="0"/>
                <a:cs typeface="Dekko" panose="00000500000000000000" pitchFamily="2" charset="0"/>
              </a:rPr>
              <a:t>______________________________________________________________________</a:t>
            </a:r>
          </a:p>
          <a:p>
            <a:endParaRPr lang="fr-FR" sz="1200" dirty="0" smtClean="0">
              <a:latin typeface="Short Stack" panose="02010500040000000007" pitchFamily="2" charset="0"/>
              <a:cs typeface="Dekko" panose="00000500000000000000" pitchFamily="2" charset="0"/>
            </a:endParaRPr>
          </a:p>
          <a:p>
            <a:r>
              <a:rPr lang="fr-FR" sz="1200" dirty="0" smtClean="0">
                <a:latin typeface="Short Stack" panose="02010500040000000007" pitchFamily="2" charset="0"/>
                <a:cs typeface="Dekko" panose="00000500000000000000" pitchFamily="2" charset="0"/>
              </a:rPr>
              <a:t>______________________________________________________________________</a:t>
            </a:r>
          </a:p>
          <a:p>
            <a:endParaRPr lang="fr-FR" sz="1200" dirty="0" smtClean="0">
              <a:latin typeface="Dekko" panose="00000500000000000000" pitchFamily="2" charset="0"/>
              <a:cs typeface="Dekko" panose="00000500000000000000" pitchFamily="2" charset="0"/>
            </a:endParaRPr>
          </a:p>
          <a:p>
            <a:pPr marL="228600" indent="-228600">
              <a:lnSpc>
                <a:spcPct val="160000"/>
              </a:lnSpc>
              <a:buAutoNum type="alphaLcParenR" startAt="3"/>
            </a:pPr>
            <a:r>
              <a:rPr lang="fr-FR" sz="1200" dirty="0" smtClean="0">
                <a:latin typeface="Dekko" panose="00000500000000000000" pitchFamily="2" charset="0"/>
                <a:cs typeface="Dekko" panose="00000500000000000000" pitchFamily="2" charset="0"/>
              </a:rPr>
              <a:t>Y </a:t>
            </a:r>
            <a:r>
              <a:rPr lang="fr-FR" sz="1200" dirty="0" err="1" smtClean="0">
                <a:latin typeface="Dekko" panose="00000500000000000000" pitchFamily="2" charset="0"/>
                <a:cs typeface="Dekko" panose="00000500000000000000" pitchFamily="2" charset="0"/>
              </a:rPr>
              <a:t>a-t-il</a:t>
            </a:r>
            <a:r>
              <a:rPr lang="fr-FR" sz="1200" dirty="0" smtClean="0">
                <a:latin typeface="Dekko" panose="00000500000000000000" pitchFamily="2" charset="0"/>
                <a:cs typeface="Dekko" panose="00000500000000000000" pitchFamily="2" charset="0"/>
              </a:rPr>
              <a:t> des illustrations à l’intérieur du livre </a:t>
            </a:r>
            <a:r>
              <a:rPr lang="fr-FR" sz="1200" dirty="0" smtClean="0">
                <a:latin typeface="Short Stack" panose="02010500040000000007" pitchFamily="2" charset="0"/>
                <a:cs typeface="Dekko" panose="00000500000000000000" pitchFamily="2" charset="0"/>
              </a:rPr>
              <a:t>?  _____________</a:t>
            </a:r>
          </a:p>
        </p:txBody>
      </p:sp>
      <p:sp>
        <p:nvSpPr>
          <p:cNvPr id="52" name="Ellipse 51"/>
          <p:cNvSpPr/>
          <p:nvPr/>
        </p:nvSpPr>
        <p:spPr>
          <a:xfrm>
            <a:off x="122216" y="133450"/>
            <a:ext cx="850103" cy="366446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>
                <a:lumMod val="75000"/>
                <a:lumOff val="25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3" name="ZoneTexte 52"/>
          <p:cNvSpPr txBox="1"/>
          <p:nvPr/>
        </p:nvSpPr>
        <p:spPr>
          <a:xfrm>
            <a:off x="142936" y="184262"/>
            <a:ext cx="836257" cy="2958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fr-FR" sz="1600" dirty="0" smtClean="0">
                <a:latin typeface="Mrs Chocolat" pitchFamily="2" charset="0"/>
              </a:rPr>
              <a:t>Fiche 1</a:t>
            </a:r>
            <a:endParaRPr lang="fr-FR" sz="1600" dirty="0">
              <a:latin typeface="Mrs Chocolat" pitchFamily="2" charset="0"/>
            </a:endParaRPr>
          </a:p>
        </p:txBody>
      </p:sp>
      <p:pic>
        <p:nvPicPr>
          <p:cNvPr id="15" name="Image 14"/>
          <p:cNvPicPr>
            <a:picLocks noChangeAspect="1"/>
          </p:cNvPicPr>
          <p:nvPr/>
        </p:nvPicPr>
        <p:blipFill rotWithShape="1">
          <a:blip r:embed="rId7"/>
          <a:srcRect l="16401" t="3230" r="16401" b="2726"/>
          <a:stretch/>
        </p:blipFill>
        <p:spPr>
          <a:xfrm>
            <a:off x="5573023" y="2732271"/>
            <a:ext cx="1800136" cy="2519242"/>
          </a:xfrm>
          <a:prstGeom prst="rect">
            <a:avLst/>
          </a:prstGeom>
        </p:spPr>
      </p:pic>
      <p:pic>
        <p:nvPicPr>
          <p:cNvPr id="30" name="Image 29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46" y="9083364"/>
            <a:ext cx="329157" cy="13105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7365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artisticFilmGrain/>
                    </a14:imgEffect>
                    <a14:imgEffect>
                      <a14:brightnessContrast brigh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243012"/>
            <a:ext cx="396875" cy="9450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1" name="Connecteur droit 10"/>
          <p:cNvCxnSpPr/>
          <p:nvPr/>
        </p:nvCxnSpPr>
        <p:spPr>
          <a:xfrm>
            <a:off x="396255" y="1381125"/>
            <a:ext cx="0" cy="9312275"/>
          </a:xfrm>
          <a:prstGeom prst="line">
            <a:avLst/>
          </a:prstGeom>
          <a:ln w="76200" cap="rnd">
            <a:solidFill>
              <a:schemeClr val="tx1">
                <a:lumMod val="75000"/>
                <a:lumOff val="2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Arrondir un rectangle avec un coin diagonal 30"/>
          <p:cNvSpPr/>
          <p:nvPr/>
        </p:nvSpPr>
        <p:spPr>
          <a:xfrm>
            <a:off x="1620391" y="1422277"/>
            <a:ext cx="4752528" cy="338554"/>
          </a:xfrm>
          <a:prstGeom prst="round2DiagRect">
            <a:avLst>
              <a:gd name="adj1" fmla="val 50000"/>
              <a:gd name="adj2" fmla="val 0"/>
            </a:avLst>
          </a:prstGeom>
          <a:solidFill>
            <a:srgbClr val="C99265"/>
          </a:solidFill>
          <a:ln w="19050">
            <a:solidFill>
              <a:schemeClr val="tx1">
                <a:lumMod val="75000"/>
                <a:lumOff val="25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" name="ZoneTexte 26"/>
          <p:cNvSpPr txBox="1"/>
          <p:nvPr/>
        </p:nvSpPr>
        <p:spPr>
          <a:xfrm>
            <a:off x="1620391" y="1314252"/>
            <a:ext cx="47525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dirty="0" smtClean="0">
                <a:solidFill>
                  <a:schemeClr val="bg1"/>
                </a:solidFill>
                <a:latin typeface="Harry P" panose="00000400000000000000" pitchFamily="2" charset="0"/>
              </a:rPr>
              <a:t>Chapitre 9 : Duel à Minuit</a:t>
            </a:r>
            <a:endParaRPr lang="fr-FR" sz="2800" dirty="0">
              <a:solidFill>
                <a:schemeClr val="bg1"/>
              </a:solidFill>
              <a:latin typeface="Harry P" panose="00000400000000000000" pitchFamily="2" charset="0"/>
            </a:endParaRPr>
          </a:p>
        </p:txBody>
      </p:sp>
      <p:sp>
        <p:nvSpPr>
          <p:cNvPr id="29" name="ZoneTexte 28"/>
          <p:cNvSpPr txBox="1"/>
          <p:nvPr/>
        </p:nvSpPr>
        <p:spPr>
          <a:xfrm>
            <a:off x="491783" y="1890316"/>
            <a:ext cx="7069480" cy="47474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200" dirty="0" smtClean="0">
                <a:solidFill>
                  <a:srgbClr val="000000"/>
                </a:solidFill>
                <a:latin typeface="Harry P" panose="00000400000000000000" pitchFamily="2" charset="0"/>
                <a:cs typeface="Dekko" panose="00000500000000000000" pitchFamily="2" charset="0"/>
              </a:rPr>
              <a:t>Résume ce chapitre.</a:t>
            </a:r>
          </a:p>
          <a:p>
            <a:pPr>
              <a:lnSpc>
                <a:spcPct val="150000"/>
              </a:lnSpc>
            </a:pPr>
            <a:endParaRPr lang="fr-FR" sz="700" dirty="0" smtClean="0">
              <a:latin typeface="Dekko" panose="00000500000000000000" pitchFamily="2" charset="0"/>
              <a:cs typeface="Dekko" panose="00000500000000000000" pitchFamily="2" charset="0"/>
            </a:endParaRPr>
          </a:p>
          <a:p>
            <a:pPr>
              <a:lnSpc>
                <a:spcPct val="150000"/>
              </a:lnSpc>
            </a:pPr>
            <a:r>
              <a:rPr lang="fr-FR" sz="1200" dirty="0" smtClean="0">
                <a:latin typeface="Dekko" panose="00000500000000000000" pitchFamily="2" charset="0"/>
                <a:cs typeface="Dekko" panose="00000500000000000000" pitchFamily="2" charset="0"/>
              </a:rPr>
              <a:t>Harry apprend que les cours </a:t>
            </a:r>
            <a:r>
              <a:rPr lang="fr-FR" sz="1200" dirty="0" smtClean="0">
                <a:latin typeface="Dekko" panose="00000500000000000000" pitchFamily="2" charset="0"/>
                <a:cs typeface="Dekko" panose="00000500000000000000" pitchFamily="2" charset="0"/>
              </a:rPr>
              <a:t> de ____________________________ seraient communs _______________________ _____________________________ </a:t>
            </a:r>
            <a:r>
              <a:rPr lang="fr-FR" sz="1200" dirty="0" smtClean="0">
                <a:latin typeface="Dekko" panose="00000500000000000000" pitchFamily="2" charset="0"/>
                <a:cs typeface="Dekko" panose="00000500000000000000" pitchFamily="2" charset="0"/>
              </a:rPr>
              <a:t>. Harry n’aime pas </a:t>
            </a:r>
            <a:r>
              <a:rPr lang="fr-FR" sz="1200" dirty="0" err="1" smtClean="0">
                <a:latin typeface="Dekko" panose="00000500000000000000" pitchFamily="2" charset="0"/>
                <a:cs typeface="Dekko" panose="00000500000000000000" pitchFamily="2" charset="0"/>
              </a:rPr>
              <a:t>Drago</a:t>
            </a:r>
            <a:r>
              <a:rPr lang="fr-FR" sz="1200" dirty="0" smtClean="0">
                <a:latin typeface="Dekko" panose="00000500000000000000" pitchFamily="2" charset="0"/>
                <a:cs typeface="Dekko" panose="00000500000000000000" pitchFamily="2" charset="0"/>
              </a:rPr>
              <a:t> </a:t>
            </a:r>
            <a:r>
              <a:rPr lang="fr-FR" sz="1200" dirty="0" err="1" smtClean="0">
                <a:latin typeface="Dekko" panose="00000500000000000000" pitchFamily="2" charset="0"/>
                <a:cs typeface="Dekko" panose="00000500000000000000" pitchFamily="2" charset="0"/>
              </a:rPr>
              <a:t>Malefoy</a:t>
            </a:r>
            <a:r>
              <a:rPr lang="fr-FR" sz="1200" dirty="0" smtClean="0">
                <a:latin typeface="Dekko" panose="00000500000000000000" pitchFamily="2" charset="0"/>
                <a:cs typeface="Dekko" panose="00000500000000000000" pitchFamily="2" charset="0"/>
              </a:rPr>
              <a:t> qui parle sans arrêt de balais volant et __________________________________ . Neville ____________________________________________________ . Hermione veut ________________________________________________________________________________  .  Neville reçoit un ________________________ qui sert à ______________________________________________  . </a:t>
            </a:r>
          </a:p>
          <a:p>
            <a:pPr>
              <a:lnSpc>
                <a:spcPct val="150000"/>
              </a:lnSpc>
            </a:pPr>
            <a:r>
              <a:rPr lang="fr-FR" sz="1200" dirty="0" smtClean="0">
                <a:latin typeface="Dekko" panose="00000500000000000000" pitchFamily="2" charset="0"/>
                <a:cs typeface="Dekko" panose="00000500000000000000" pitchFamily="2" charset="0"/>
              </a:rPr>
              <a:t>Mme _____________________ est le professeur qui leur apprend à voler sur un balai. Pour se lancer, ils doivent ___________________________________ . Pour Neville c’est la catastrophe et il se casse __________________ . Leur professeur l’emmène à ______________________ et leur dit _____________________________________ . Mais </a:t>
            </a:r>
            <a:r>
              <a:rPr lang="fr-FR" sz="1200" dirty="0" err="1" smtClean="0">
                <a:latin typeface="Dekko" panose="00000500000000000000" pitchFamily="2" charset="0"/>
                <a:cs typeface="Dekko" panose="00000500000000000000" pitchFamily="2" charset="0"/>
              </a:rPr>
              <a:t>Drago</a:t>
            </a:r>
            <a:r>
              <a:rPr lang="fr-FR" sz="1200" dirty="0" smtClean="0">
                <a:latin typeface="Dekko" panose="00000500000000000000" pitchFamily="2" charset="0"/>
                <a:cs typeface="Dekko" panose="00000500000000000000" pitchFamily="2" charset="0"/>
              </a:rPr>
              <a:t> </a:t>
            </a:r>
            <a:r>
              <a:rPr lang="fr-FR" sz="1200" dirty="0" err="1" smtClean="0">
                <a:latin typeface="Dekko" panose="00000500000000000000" pitchFamily="2" charset="0"/>
                <a:cs typeface="Dekko" panose="00000500000000000000" pitchFamily="2" charset="0"/>
              </a:rPr>
              <a:t>Malefoy</a:t>
            </a:r>
            <a:r>
              <a:rPr lang="fr-FR" sz="1200" dirty="0" smtClean="0">
                <a:latin typeface="Dekko" panose="00000500000000000000" pitchFamily="2" charset="0"/>
                <a:cs typeface="Dekko" panose="00000500000000000000" pitchFamily="2" charset="0"/>
              </a:rPr>
              <a:t> défie Harry et ils _________________________ . Quand le professeur Mac </a:t>
            </a:r>
            <a:r>
              <a:rPr lang="fr-FR" sz="1200" dirty="0" err="1" smtClean="0">
                <a:latin typeface="Dekko" panose="00000500000000000000" pitchFamily="2" charset="0"/>
                <a:cs typeface="Dekko" panose="00000500000000000000" pitchFamily="2" charset="0"/>
              </a:rPr>
              <a:t>Gonagall</a:t>
            </a:r>
            <a:r>
              <a:rPr lang="fr-FR" sz="1200" dirty="0" smtClean="0">
                <a:latin typeface="Dekko" panose="00000500000000000000" pitchFamily="2" charset="0"/>
                <a:cs typeface="Dekko" panose="00000500000000000000" pitchFamily="2" charset="0"/>
              </a:rPr>
              <a:t> voit Harry voler ainsi, elle _____________________________________ . Harry devient alors __________________________ ____________________________________________________ . Le soir </a:t>
            </a:r>
            <a:r>
              <a:rPr lang="fr-FR" sz="1200" dirty="0" err="1" smtClean="0">
                <a:latin typeface="Dekko" panose="00000500000000000000" pitchFamily="2" charset="0"/>
                <a:cs typeface="Dekko" panose="00000500000000000000" pitchFamily="2" charset="0"/>
              </a:rPr>
              <a:t>Malefoy</a:t>
            </a:r>
            <a:r>
              <a:rPr lang="fr-FR" sz="1200" dirty="0" smtClean="0">
                <a:latin typeface="Dekko" panose="00000500000000000000" pitchFamily="2" charset="0"/>
                <a:cs typeface="Dekko" panose="00000500000000000000" pitchFamily="2" charset="0"/>
              </a:rPr>
              <a:t> lui lance ____________________ _________________________ . Harry, Ron et Hermione s’y rendent à l’heure mais __________________________ ___________________________________________________________ . Pour ne pas se faire prendre par </a:t>
            </a:r>
            <a:r>
              <a:rPr lang="fr-FR" sz="1200" dirty="0" err="1" smtClean="0">
                <a:latin typeface="Dekko" panose="00000500000000000000" pitchFamily="2" charset="0"/>
                <a:cs typeface="Dekko" panose="00000500000000000000" pitchFamily="2" charset="0"/>
              </a:rPr>
              <a:t>Rusard</a:t>
            </a:r>
            <a:r>
              <a:rPr lang="fr-FR" sz="1200" dirty="0" smtClean="0">
                <a:latin typeface="Dekko" panose="00000500000000000000" pitchFamily="2" charset="0"/>
                <a:cs typeface="Dekko" panose="00000500000000000000" pitchFamily="2" charset="0"/>
              </a:rPr>
              <a:t>, ils se réfugient dans une pièce où il y a ___________________________________________________ . Terrifiés, ils partent en courant et reviennent dans la ________________________________________ .</a:t>
            </a:r>
          </a:p>
        </p:txBody>
      </p:sp>
      <p:pic>
        <p:nvPicPr>
          <p:cNvPr id="25" name="Picture 3"/>
          <p:cNvPicPr>
            <a:picLocks noChangeAspect="1" noChangeArrowheads="1"/>
          </p:cNvPicPr>
          <p:nvPr/>
        </p:nvPicPr>
        <p:blipFill>
          <a:blip r:embed="rId5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artisticFilmGrain/>
                    </a14:imgEffect>
                    <a14:imgEffect>
                      <a14:brightnessContrast brigh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9"/>
            <a:ext cx="7559675" cy="665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6" name="ZoneTexte 25"/>
          <p:cNvSpPr txBox="1"/>
          <p:nvPr/>
        </p:nvSpPr>
        <p:spPr>
          <a:xfrm>
            <a:off x="1016631" y="-67303"/>
            <a:ext cx="60486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dirty="0" smtClean="0">
                <a:ln w="18415" cmpd="sng">
                  <a:solidFill>
                    <a:schemeClr val="bg1">
                      <a:lumMod val="95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Harry P" panose="00000400000000000000" pitchFamily="2" charset="0"/>
              </a:rPr>
              <a:t>Harry Potter </a:t>
            </a:r>
            <a:r>
              <a:rPr lang="fr-FR" sz="3200" dirty="0" smtClean="0">
                <a:ln w="18415" cmpd="sng">
                  <a:solidFill>
                    <a:schemeClr val="bg1">
                      <a:lumMod val="95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Old English Text MT" panose="03040902040508030806" pitchFamily="66" charset="0"/>
              </a:rPr>
              <a:t>à</a:t>
            </a:r>
            <a:r>
              <a:rPr lang="fr-FR" sz="4000" dirty="0" smtClean="0">
                <a:ln w="18415" cmpd="sng">
                  <a:solidFill>
                    <a:schemeClr val="bg1">
                      <a:lumMod val="95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Harry P" panose="00000400000000000000" pitchFamily="2" charset="0"/>
              </a:rPr>
              <a:t> l’</a:t>
            </a:r>
            <a:r>
              <a:rPr lang="fr-FR" sz="3200" dirty="0" smtClean="0">
                <a:ln w="18415" cmpd="sng">
                  <a:solidFill>
                    <a:schemeClr val="bg1">
                      <a:lumMod val="95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Old English Text MT" panose="03040902040508030806" pitchFamily="66" charset="0"/>
              </a:rPr>
              <a:t>é</a:t>
            </a:r>
            <a:r>
              <a:rPr lang="fr-FR" sz="4000" dirty="0" smtClean="0">
                <a:ln w="18415" cmpd="sng">
                  <a:solidFill>
                    <a:schemeClr val="bg1">
                      <a:lumMod val="95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Harry P" panose="00000400000000000000" pitchFamily="2" charset="0"/>
              </a:rPr>
              <a:t>cole des sorciers</a:t>
            </a:r>
            <a:endParaRPr lang="fr-FR" sz="4000" dirty="0">
              <a:ln w="18415" cmpd="sng">
                <a:solidFill>
                  <a:schemeClr val="bg1">
                    <a:lumMod val="95000"/>
                  </a:schemeClr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Harry P" panose="00000400000000000000" pitchFamily="2" charset="0"/>
            </a:endParaRPr>
          </a:p>
        </p:txBody>
      </p:sp>
      <p:sp>
        <p:nvSpPr>
          <p:cNvPr id="28" name="ZoneTexte 27"/>
          <p:cNvSpPr txBox="1"/>
          <p:nvPr/>
        </p:nvSpPr>
        <p:spPr>
          <a:xfrm>
            <a:off x="180231" y="810196"/>
            <a:ext cx="324036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smtClean="0">
                <a:latin typeface="Dekko" panose="00000500000000000000" pitchFamily="2" charset="0"/>
                <a:cs typeface="Dekko" panose="00000500000000000000" pitchFamily="2" charset="0"/>
              </a:rPr>
              <a:t>Prénom : ________________________</a:t>
            </a:r>
            <a:endParaRPr lang="fr-FR" sz="1200" dirty="0">
              <a:latin typeface="Dekko" panose="00000500000000000000" pitchFamily="2" charset="0"/>
              <a:cs typeface="Dekko" panose="00000500000000000000" pitchFamily="2" charset="0"/>
            </a:endParaRPr>
          </a:p>
        </p:txBody>
      </p:sp>
      <p:sp>
        <p:nvSpPr>
          <p:cNvPr id="35" name="ZoneTexte 34"/>
          <p:cNvSpPr txBox="1"/>
          <p:nvPr/>
        </p:nvSpPr>
        <p:spPr>
          <a:xfrm>
            <a:off x="4932759" y="810196"/>
            <a:ext cx="25922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smtClean="0">
                <a:latin typeface="Dekko" panose="00000500000000000000" pitchFamily="2" charset="0"/>
                <a:cs typeface="Dekko" panose="00000500000000000000" pitchFamily="2" charset="0"/>
              </a:rPr>
              <a:t>Date : _______ /_______ /__________</a:t>
            </a:r>
            <a:endParaRPr lang="fr-FR" sz="1200" dirty="0">
              <a:latin typeface="Dekko" panose="00000500000000000000" pitchFamily="2" charset="0"/>
              <a:cs typeface="Dekko" panose="00000500000000000000" pitchFamily="2" charset="0"/>
            </a:endParaRPr>
          </a:p>
        </p:txBody>
      </p:sp>
      <p:cxnSp>
        <p:nvCxnSpPr>
          <p:cNvPr id="36" name="Connecteur droit 35"/>
          <p:cNvCxnSpPr/>
          <p:nvPr/>
        </p:nvCxnSpPr>
        <p:spPr>
          <a:xfrm>
            <a:off x="0" y="671290"/>
            <a:ext cx="7561263" cy="0"/>
          </a:xfrm>
          <a:prstGeom prst="line">
            <a:avLst/>
          </a:prstGeom>
          <a:ln w="76200" cap="rnd">
            <a:solidFill>
              <a:schemeClr val="tx1">
                <a:lumMod val="75000"/>
                <a:lumOff val="2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necteur droit 36"/>
          <p:cNvCxnSpPr/>
          <p:nvPr/>
        </p:nvCxnSpPr>
        <p:spPr>
          <a:xfrm>
            <a:off x="0" y="1242244"/>
            <a:ext cx="7561263" cy="0"/>
          </a:xfrm>
          <a:prstGeom prst="line">
            <a:avLst/>
          </a:prstGeom>
          <a:ln w="57150" cap="rnd">
            <a:solidFill>
              <a:schemeClr val="tx1">
                <a:lumMod val="75000"/>
                <a:lumOff val="2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Ellipse 37"/>
          <p:cNvSpPr/>
          <p:nvPr/>
        </p:nvSpPr>
        <p:spPr>
          <a:xfrm>
            <a:off x="122216" y="133450"/>
            <a:ext cx="850103" cy="366446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>
                <a:lumMod val="75000"/>
                <a:lumOff val="25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9" name="ZoneTexte 38"/>
          <p:cNvSpPr txBox="1"/>
          <p:nvPr/>
        </p:nvSpPr>
        <p:spPr>
          <a:xfrm>
            <a:off x="73738" y="182369"/>
            <a:ext cx="951599" cy="2958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fr-FR" sz="1600" dirty="0" smtClean="0">
                <a:latin typeface="Mrs Chocolat" pitchFamily="2" charset="0"/>
              </a:rPr>
              <a:t>Fiche 8</a:t>
            </a:r>
            <a:endParaRPr lang="fr-FR" sz="1600" dirty="0">
              <a:latin typeface="Mrs Chocolat" pitchFamily="2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91783" y="7310080"/>
            <a:ext cx="7033264" cy="32316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400" dirty="0" smtClean="0">
                <a:solidFill>
                  <a:srgbClr val="000000"/>
                </a:solidFill>
                <a:latin typeface="Harry P" panose="00000400000000000000" pitchFamily="2" charset="0"/>
              </a:rPr>
              <a:t>Réponds aux questions. Sois le plus précis possible</a:t>
            </a:r>
            <a:endParaRPr lang="fr-FR" sz="2400" dirty="0">
              <a:solidFill>
                <a:srgbClr val="000000"/>
              </a:solidFill>
              <a:latin typeface="Harry P" panose="00000400000000000000" pitchFamily="2" charset="0"/>
            </a:endParaRPr>
          </a:p>
          <a:p>
            <a:pPr marL="228600" indent="-228600">
              <a:lnSpc>
                <a:spcPct val="150000"/>
              </a:lnSpc>
              <a:buAutoNum type="arabicParenR"/>
            </a:pPr>
            <a:r>
              <a:rPr lang="fr-FR" sz="1200" dirty="0" smtClean="0">
                <a:solidFill>
                  <a:srgbClr val="000000"/>
                </a:solidFill>
                <a:latin typeface="Dekko" panose="00000500000000000000" pitchFamily="2" charset="0"/>
                <a:cs typeface="Dekko" panose="00000500000000000000" pitchFamily="2" charset="0"/>
              </a:rPr>
              <a:t>Quel cadeau reçoit  Harry </a:t>
            </a:r>
            <a:r>
              <a:rPr lang="fr-FR" sz="1200" dirty="0" smtClean="0">
                <a:solidFill>
                  <a:srgbClr val="000000"/>
                </a:solidFill>
                <a:latin typeface="+mj-lt"/>
                <a:cs typeface="Dekko" panose="00000500000000000000" pitchFamily="2" charset="0"/>
              </a:rPr>
              <a:t>?</a:t>
            </a:r>
            <a:r>
              <a:rPr lang="fr-FR" sz="1200" dirty="0" smtClean="0">
                <a:solidFill>
                  <a:srgbClr val="000000"/>
                </a:solidFill>
                <a:latin typeface="Dekko" panose="00000500000000000000" pitchFamily="2" charset="0"/>
                <a:cs typeface="Dekko" panose="00000500000000000000" pitchFamily="2" charset="0"/>
              </a:rPr>
              <a:t> ___________________________________________________________________ </a:t>
            </a:r>
          </a:p>
          <a:p>
            <a:pPr marL="228600" indent="-228600">
              <a:lnSpc>
                <a:spcPct val="150000"/>
              </a:lnSpc>
              <a:buAutoNum type="arabicParenR"/>
            </a:pPr>
            <a:r>
              <a:rPr lang="fr-FR" sz="1200" dirty="0" smtClean="0">
                <a:solidFill>
                  <a:srgbClr val="000000"/>
                </a:solidFill>
                <a:latin typeface="Dekko" panose="00000500000000000000" pitchFamily="2" charset="0"/>
                <a:cs typeface="Dekko" panose="00000500000000000000" pitchFamily="2" charset="0"/>
              </a:rPr>
              <a:t>Qui le lui offre </a:t>
            </a:r>
            <a:r>
              <a:rPr lang="fr-FR" sz="1200" dirty="0" smtClean="0">
                <a:solidFill>
                  <a:srgbClr val="000000"/>
                </a:solidFill>
                <a:latin typeface="+mj-lt"/>
                <a:cs typeface="Dekko" panose="00000500000000000000" pitchFamily="2" charset="0"/>
              </a:rPr>
              <a:t>?</a:t>
            </a:r>
            <a:r>
              <a:rPr lang="fr-FR" sz="1200" dirty="0" smtClean="0">
                <a:solidFill>
                  <a:srgbClr val="000000"/>
                </a:solidFill>
                <a:latin typeface="Dekko" panose="00000500000000000000" pitchFamily="2" charset="0"/>
                <a:cs typeface="Dekko" panose="00000500000000000000" pitchFamily="2" charset="0"/>
              </a:rPr>
              <a:t> ____________________________________________________________________________</a:t>
            </a:r>
          </a:p>
          <a:p>
            <a:pPr marL="228600" indent="-228600">
              <a:lnSpc>
                <a:spcPct val="150000"/>
              </a:lnSpc>
              <a:buAutoNum type="arabicParenR"/>
            </a:pPr>
            <a:r>
              <a:rPr lang="fr-FR" sz="1200" dirty="0" smtClean="0">
                <a:solidFill>
                  <a:srgbClr val="000000"/>
                </a:solidFill>
                <a:latin typeface="Dekko" panose="00000500000000000000" pitchFamily="2" charset="0"/>
                <a:cs typeface="Dekko" panose="00000500000000000000" pitchFamily="2" charset="0"/>
              </a:rPr>
              <a:t>Qui est Olivier Dubois </a:t>
            </a:r>
            <a:r>
              <a:rPr lang="fr-FR" sz="1200" dirty="0" smtClean="0">
                <a:solidFill>
                  <a:srgbClr val="000000"/>
                </a:solidFill>
                <a:latin typeface="+mj-lt"/>
                <a:cs typeface="Dekko" panose="00000500000000000000" pitchFamily="2" charset="0"/>
              </a:rPr>
              <a:t>?</a:t>
            </a:r>
            <a:r>
              <a:rPr lang="fr-FR" sz="1200" dirty="0" smtClean="0">
                <a:solidFill>
                  <a:srgbClr val="000000"/>
                </a:solidFill>
                <a:latin typeface="Dekko" panose="00000500000000000000" pitchFamily="2" charset="0"/>
                <a:cs typeface="Dekko" panose="00000500000000000000" pitchFamily="2" charset="0"/>
              </a:rPr>
              <a:t> ______________________________________________________________________</a:t>
            </a:r>
          </a:p>
          <a:p>
            <a:pPr marL="228600" indent="-228600">
              <a:lnSpc>
                <a:spcPct val="150000"/>
              </a:lnSpc>
              <a:buAutoNum type="arabicParenR"/>
            </a:pPr>
            <a:r>
              <a:rPr lang="fr-FR" sz="1200" dirty="0" smtClean="0">
                <a:solidFill>
                  <a:srgbClr val="000000"/>
                </a:solidFill>
                <a:latin typeface="Dekko" panose="00000500000000000000" pitchFamily="2" charset="0"/>
                <a:cs typeface="Dekko" panose="00000500000000000000" pitchFamily="2" charset="0"/>
              </a:rPr>
              <a:t>Combien de joueur compte une équipe de </a:t>
            </a:r>
            <a:r>
              <a:rPr lang="fr-FR" sz="1200" dirty="0" err="1" smtClean="0">
                <a:solidFill>
                  <a:srgbClr val="000000"/>
                </a:solidFill>
                <a:latin typeface="Dekko" panose="00000500000000000000" pitchFamily="2" charset="0"/>
                <a:cs typeface="Dekko" panose="00000500000000000000" pitchFamily="2" charset="0"/>
              </a:rPr>
              <a:t>Quidditch</a:t>
            </a:r>
            <a:r>
              <a:rPr lang="fr-FR" sz="1200" dirty="0" smtClean="0">
                <a:solidFill>
                  <a:srgbClr val="000000"/>
                </a:solidFill>
                <a:latin typeface="Dekko" panose="00000500000000000000" pitchFamily="2" charset="0"/>
                <a:cs typeface="Dekko" panose="00000500000000000000" pitchFamily="2" charset="0"/>
              </a:rPr>
              <a:t> </a:t>
            </a:r>
            <a:r>
              <a:rPr lang="fr-FR" sz="1200" dirty="0" smtClean="0">
                <a:solidFill>
                  <a:srgbClr val="000000"/>
                </a:solidFill>
                <a:latin typeface="+mj-lt"/>
                <a:cs typeface="Dekko" panose="00000500000000000000" pitchFamily="2" charset="0"/>
              </a:rPr>
              <a:t>?</a:t>
            </a:r>
            <a:r>
              <a:rPr lang="fr-FR" sz="1200" dirty="0" smtClean="0">
                <a:solidFill>
                  <a:srgbClr val="000000"/>
                </a:solidFill>
                <a:latin typeface="Dekko" panose="00000500000000000000" pitchFamily="2" charset="0"/>
                <a:cs typeface="Dekko" panose="00000500000000000000" pitchFamily="2" charset="0"/>
              </a:rPr>
              <a:t> _____________</a:t>
            </a:r>
          </a:p>
          <a:p>
            <a:pPr marL="228600" indent="-228600">
              <a:lnSpc>
                <a:spcPct val="150000"/>
              </a:lnSpc>
              <a:buAutoNum type="arabicParenR"/>
            </a:pPr>
            <a:r>
              <a:rPr lang="fr-FR" sz="1200" dirty="0" smtClean="0">
                <a:solidFill>
                  <a:srgbClr val="000000"/>
                </a:solidFill>
                <a:latin typeface="Dekko" panose="00000500000000000000" pitchFamily="2" charset="0"/>
                <a:cs typeface="Dekko" panose="00000500000000000000" pitchFamily="2" charset="0"/>
              </a:rPr>
              <a:t>Que sais-tu sur ces joueurs </a:t>
            </a:r>
            <a:r>
              <a:rPr lang="fr-FR" sz="1200" dirty="0" smtClean="0">
                <a:solidFill>
                  <a:srgbClr val="000000"/>
                </a:solidFill>
                <a:latin typeface="+mj-lt"/>
                <a:cs typeface="Dekko" panose="00000500000000000000" pitchFamily="2" charset="0"/>
              </a:rPr>
              <a:t>?</a:t>
            </a:r>
            <a:r>
              <a:rPr lang="fr-FR" sz="1200" dirty="0" smtClean="0">
                <a:solidFill>
                  <a:srgbClr val="000000"/>
                </a:solidFill>
                <a:latin typeface="Dekko" panose="00000500000000000000" pitchFamily="2" charset="0"/>
                <a:cs typeface="Dekko" panose="00000500000000000000" pitchFamily="2" charset="0"/>
              </a:rPr>
              <a:t> _________________________________________________________________</a:t>
            </a:r>
          </a:p>
          <a:p>
            <a:pPr>
              <a:lnSpc>
                <a:spcPct val="150000"/>
              </a:lnSpc>
            </a:pPr>
            <a:r>
              <a:rPr lang="fr-FR" sz="1200" dirty="0" smtClean="0">
                <a:solidFill>
                  <a:srgbClr val="000000"/>
                </a:solidFill>
                <a:latin typeface="Dekko" panose="00000500000000000000" pitchFamily="2" charset="0"/>
                <a:cs typeface="Dekko" panose="00000500000000000000" pitchFamily="2" charset="0"/>
              </a:rPr>
              <a:t>_____________________________________________________________________________________________</a:t>
            </a:r>
          </a:p>
          <a:p>
            <a:pPr marL="228600" indent="-228600">
              <a:lnSpc>
                <a:spcPct val="150000"/>
              </a:lnSpc>
              <a:buAutoNum type="arabicParenR" startAt="6"/>
            </a:pPr>
            <a:r>
              <a:rPr lang="fr-FR" sz="1200" dirty="0" smtClean="0">
                <a:solidFill>
                  <a:srgbClr val="000000"/>
                </a:solidFill>
                <a:latin typeface="Dekko" panose="00000500000000000000" pitchFamily="2" charset="0"/>
                <a:cs typeface="Dekko" panose="00000500000000000000" pitchFamily="2" charset="0"/>
              </a:rPr>
              <a:t>Combien y </a:t>
            </a:r>
            <a:r>
              <a:rPr lang="fr-FR" sz="1200" dirty="0" err="1" smtClean="0">
                <a:solidFill>
                  <a:srgbClr val="000000"/>
                </a:solidFill>
                <a:latin typeface="Dekko" panose="00000500000000000000" pitchFamily="2" charset="0"/>
                <a:cs typeface="Dekko" panose="00000500000000000000" pitchFamily="2" charset="0"/>
              </a:rPr>
              <a:t>a-t-il</a:t>
            </a:r>
            <a:r>
              <a:rPr lang="fr-FR" sz="1200" dirty="0" smtClean="0">
                <a:solidFill>
                  <a:srgbClr val="000000"/>
                </a:solidFill>
                <a:latin typeface="Dekko" panose="00000500000000000000" pitchFamily="2" charset="0"/>
                <a:cs typeface="Dekko" panose="00000500000000000000" pitchFamily="2" charset="0"/>
              </a:rPr>
              <a:t> de balles </a:t>
            </a:r>
            <a:r>
              <a:rPr lang="fr-FR" sz="1200" dirty="0" smtClean="0">
                <a:solidFill>
                  <a:srgbClr val="000000"/>
                </a:solidFill>
                <a:latin typeface="+mj-lt"/>
                <a:cs typeface="Dekko" panose="00000500000000000000" pitchFamily="2" charset="0"/>
              </a:rPr>
              <a:t>? </a:t>
            </a:r>
            <a:r>
              <a:rPr lang="fr-FR" sz="1200" dirty="0" smtClean="0">
                <a:solidFill>
                  <a:srgbClr val="000000"/>
                </a:solidFill>
                <a:latin typeface="Dekko" panose="00000500000000000000" pitchFamily="2" charset="0"/>
                <a:cs typeface="Dekko" panose="00000500000000000000" pitchFamily="2" charset="0"/>
              </a:rPr>
              <a:t>_______________</a:t>
            </a:r>
          </a:p>
          <a:p>
            <a:pPr marL="228600" indent="-228600">
              <a:lnSpc>
                <a:spcPct val="150000"/>
              </a:lnSpc>
              <a:buAutoNum type="arabicParenR" startAt="6"/>
            </a:pPr>
            <a:r>
              <a:rPr lang="fr-FR" sz="1200" dirty="0" smtClean="0">
                <a:solidFill>
                  <a:srgbClr val="000000"/>
                </a:solidFill>
                <a:latin typeface="Dekko" panose="00000500000000000000" pitchFamily="2" charset="0"/>
                <a:cs typeface="Dekko" panose="00000500000000000000" pitchFamily="2" charset="0"/>
              </a:rPr>
              <a:t>Comment s’appellent-elles </a:t>
            </a:r>
            <a:r>
              <a:rPr lang="fr-FR" sz="1200" dirty="0" smtClean="0">
                <a:solidFill>
                  <a:srgbClr val="000000"/>
                </a:solidFill>
                <a:latin typeface="+mj-lt"/>
                <a:cs typeface="Dekko" panose="00000500000000000000" pitchFamily="2" charset="0"/>
              </a:rPr>
              <a:t>?</a:t>
            </a:r>
            <a:r>
              <a:rPr lang="fr-FR" sz="1200" dirty="0" smtClean="0">
                <a:solidFill>
                  <a:srgbClr val="000000"/>
                </a:solidFill>
                <a:latin typeface="Dekko" panose="00000500000000000000" pitchFamily="2" charset="0"/>
                <a:cs typeface="Dekko" panose="00000500000000000000" pitchFamily="2" charset="0"/>
              </a:rPr>
              <a:t> _________________________________________________________________</a:t>
            </a:r>
          </a:p>
          <a:p>
            <a:pPr marL="228600" indent="-228600">
              <a:lnSpc>
                <a:spcPct val="150000"/>
              </a:lnSpc>
              <a:buAutoNum type="arabicParenR" startAt="6"/>
            </a:pPr>
            <a:r>
              <a:rPr lang="fr-FR" sz="1200" dirty="0" smtClean="0">
                <a:solidFill>
                  <a:srgbClr val="000000"/>
                </a:solidFill>
                <a:latin typeface="Dekko" panose="00000500000000000000" pitchFamily="2" charset="0"/>
                <a:cs typeface="Dekko" panose="00000500000000000000" pitchFamily="2" charset="0"/>
              </a:rPr>
              <a:t>Quel est le rôle de Harry </a:t>
            </a:r>
            <a:r>
              <a:rPr lang="fr-FR" sz="1200" dirty="0" smtClean="0">
                <a:solidFill>
                  <a:srgbClr val="000000"/>
                </a:solidFill>
                <a:latin typeface="+mj-lt"/>
                <a:cs typeface="Dekko" panose="00000500000000000000" pitchFamily="2" charset="0"/>
              </a:rPr>
              <a:t>?</a:t>
            </a:r>
            <a:r>
              <a:rPr lang="fr-FR" sz="1200" dirty="0" smtClean="0">
                <a:solidFill>
                  <a:srgbClr val="000000"/>
                </a:solidFill>
                <a:latin typeface="Dekko" panose="00000500000000000000" pitchFamily="2" charset="0"/>
                <a:cs typeface="Dekko" panose="00000500000000000000" pitchFamily="2" charset="0"/>
              </a:rPr>
              <a:t> Que doit-il faire </a:t>
            </a:r>
            <a:r>
              <a:rPr lang="fr-FR" sz="1200" dirty="0" smtClean="0">
                <a:solidFill>
                  <a:srgbClr val="000000"/>
                </a:solidFill>
                <a:latin typeface="+mj-lt"/>
                <a:cs typeface="Dekko" panose="00000500000000000000" pitchFamily="2" charset="0"/>
              </a:rPr>
              <a:t>?</a:t>
            </a:r>
            <a:r>
              <a:rPr lang="fr-FR" sz="1200" dirty="0" smtClean="0">
                <a:solidFill>
                  <a:srgbClr val="000000"/>
                </a:solidFill>
                <a:latin typeface="Dekko" panose="00000500000000000000" pitchFamily="2" charset="0"/>
                <a:cs typeface="Dekko" panose="00000500000000000000" pitchFamily="2" charset="0"/>
              </a:rPr>
              <a:t> ____________________________________________________</a:t>
            </a:r>
          </a:p>
          <a:p>
            <a:pPr marL="228600" indent="-228600">
              <a:lnSpc>
                <a:spcPct val="150000"/>
              </a:lnSpc>
              <a:buAutoNum type="arabicParenR" startAt="6"/>
            </a:pPr>
            <a:r>
              <a:rPr lang="fr-FR" sz="1200" dirty="0" smtClean="0">
                <a:solidFill>
                  <a:srgbClr val="000000"/>
                </a:solidFill>
                <a:latin typeface="Dekko" panose="00000500000000000000" pitchFamily="2" charset="0"/>
                <a:cs typeface="Dekko" panose="00000500000000000000" pitchFamily="2" charset="0"/>
              </a:rPr>
              <a:t>Que se passe-t-il s’il y arrive </a:t>
            </a:r>
            <a:r>
              <a:rPr lang="fr-FR" sz="1200" dirty="0" smtClean="0">
                <a:solidFill>
                  <a:srgbClr val="000000"/>
                </a:solidFill>
                <a:latin typeface="+mj-lt"/>
                <a:cs typeface="Dekko" panose="00000500000000000000" pitchFamily="2" charset="0"/>
              </a:rPr>
              <a:t>?</a:t>
            </a:r>
            <a:r>
              <a:rPr lang="fr-FR" sz="1200" dirty="0" smtClean="0">
                <a:solidFill>
                  <a:srgbClr val="000000"/>
                </a:solidFill>
                <a:latin typeface="Dekko" panose="00000500000000000000" pitchFamily="2" charset="0"/>
                <a:cs typeface="Dekko" panose="00000500000000000000" pitchFamily="2" charset="0"/>
              </a:rPr>
              <a:t> ________________________________________________________________</a:t>
            </a:r>
          </a:p>
        </p:txBody>
      </p:sp>
      <p:sp>
        <p:nvSpPr>
          <p:cNvPr id="20" name="Arrondir un rectangle avec un coin diagonal 19"/>
          <p:cNvSpPr/>
          <p:nvPr/>
        </p:nvSpPr>
        <p:spPr>
          <a:xfrm>
            <a:off x="1620391" y="6786860"/>
            <a:ext cx="4752528" cy="338554"/>
          </a:xfrm>
          <a:prstGeom prst="round2DiagRect">
            <a:avLst>
              <a:gd name="adj1" fmla="val 50000"/>
              <a:gd name="adj2" fmla="val 0"/>
            </a:avLst>
          </a:prstGeom>
          <a:solidFill>
            <a:srgbClr val="C99265"/>
          </a:solidFill>
          <a:ln w="19050">
            <a:solidFill>
              <a:schemeClr val="tx1">
                <a:lumMod val="75000"/>
                <a:lumOff val="25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" name="ZoneTexte 20"/>
          <p:cNvSpPr txBox="1"/>
          <p:nvPr/>
        </p:nvSpPr>
        <p:spPr>
          <a:xfrm>
            <a:off x="1620391" y="6695688"/>
            <a:ext cx="47525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dirty="0" smtClean="0">
                <a:solidFill>
                  <a:schemeClr val="bg1"/>
                </a:solidFill>
                <a:latin typeface="Harry P" panose="00000400000000000000" pitchFamily="2" charset="0"/>
              </a:rPr>
              <a:t>Chapitre 10 : Halloween</a:t>
            </a:r>
            <a:endParaRPr lang="fr-FR" sz="2800" dirty="0">
              <a:solidFill>
                <a:schemeClr val="bg1"/>
              </a:solidFill>
              <a:latin typeface="Harry P" panose="00000400000000000000" pitchFamily="2" charset="0"/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5607427" y="1983810"/>
            <a:ext cx="1800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dirty="0" smtClean="0">
                <a:latin typeface="Dekko" panose="00000500000000000000" pitchFamily="2" charset="0"/>
                <a:cs typeface="Dekko" panose="00000500000000000000" pitchFamily="2" charset="0"/>
              </a:rPr>
              <a:t>Score :             /20</a:t>
            </a:r>
            <a:endParaRPr lang="fr-FR" sz="1600" dirty="0">
              <a:latin typeface="Dekko" panose="00000500000000000000" pitchFamily="2" charset="0"/>
              <a:cs typeface="Dekko" panose="00000500000000000000" pitchFamily="2" charset="0"/>
            </a:endParaRPr>
          </a:p>
        </p:txBody>
      </p:sp>
      <p:sp>
        <p:nvSpPr>
          <p:cNvPr id="7" name="Rectangle à coins arrondis 6"/>
          <p:cNvSpPr/>
          <p:nvPr/>
        </p:nvSpPr>
        <p:spPr>
          <a:xfrm>
            <a:off x="5607427" y="1907169"/>
            <a:ext cx="1800200" cy="412136"/>
          </a:xfrm>
          <a:prstGeom prst="roundRect">
            <a:avLst/>
          </a:prstGeom>
          <a:noFill/>
          <a:ln>
            <a:solidFill>
              <a:srgbClr val="945F3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" name="ZoneTexte 23"/>
          <p:cNvSpPr txBox="1"/>
          <p:nvPr/>
        </p:nvSpPr>
        <p:spPr>
          <a:xfrm>
            <a:off x="5607427" y="7295549"/>
            <a:ext cx="1800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dirty="0" smtClean="0">
                <a:latin typeface="Dekko" panose="00000500000000000000" pitchFamily="2" charset="0"/>
                <a:cs typeface="Dekko" panose="00000500000000000000" pitchFamily="2" charset="0"/>
              </a:rPr>
              <a:t>Score :             /17</a:t>
            </a:r>
            <a:endParaRPr lang="fr-FR" sz="1600" dirty="0">
              <a:latin typeface="Dekko" panose="00000500000000000000" pitchFamily="2" charset="0"/>
              <a:cs typeface="Dekko" panose="00000500000000000000" pitchFamily="2" charset="0"/>
            </a:endParaRPr>
          </a:p>
        </p:txBody>
      </p:sp>
      <p:sp>
        <p:nvSpPr>
          <p:cNvPr id="30" name="Rectangle à coins arrondis 29"/>
          <p:cNvSpPr/>
          <p:nvPr/>
        </p:nvSpPr>
        <p:spPr>
          <a:xfrm>
            <a:off x="5607427" y="7218908"/>
            <a:ext cx="1800200" cy="412136"/>
          </a:xfrm>
          <a:prstGeom prst="roundRect">
            <a:avLst/>
          </a:prstGeom>
          <a:noFill/>
          <a:ln>
            <a:solidFill>
              <a:srgbClr val="945F3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32" name="Image 31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151" y="9231202"/>
            <a:ext cx="329157" cy="13105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0729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artisticFilmGrain/>
                    </a14:imgEffect>
                    <a14:imgEffect>
                      <a14:brightnessContrast brigh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243012"/>
            <a:ext cx="396875" cy="9450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1" name="Connecteur droit 10"/>
          <p:cNvCxnSpPr/>
          <p:nvPr/>
        </p:nvCxnSpPr>
        <p:spPr>
          <a:xfrm>
            <a:off x="396255" y="1381125"/>
            <a:ext cx="0" cy="9312275"/>
          </a:xfrm>
          <a:prstGeom prst="line">
            <a:avLst/>
          </a:prstGeom>
          <a:ln w="76200" cap="rnd">
            <a:solidFill>
              <a:schemeClr val="tx1">
                <a:lumMod val="75000"/>
                <a:lumOff val="2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5" name="Picture 3"/>
          <p:cNvPicPr>
            <a:picLocks noChangeAspect="1" noChangeArrowheads="1"/>
          </p:cNvPicPr>
          <p:nvPr/>
        </p:nvPicPr>
        <p:blipFill>
          <a:blip r:embed="rId5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artisticFilmGrain/>
                    </a14:imgEffect>
                    <a14:imgEffect>
                      <a14:brightnessContrast brigh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9"/>
            <a:ext cx="7559675" cy="665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6" name="ZoneTexte 25"/>
          <p:cNvSpPr txBox="1"/>
          <p:nvPr/>
        </p:nvSpPr>
        <p:spPr>
          <a:xfrm>
            <a:off x="1016631" y="-67303"/>
            <a:ext cx="60486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dirty="0" smtClean="0">
                <a:ln w="18415" cmpd="sng">
                  <a:solidFill>
                    <a:schemeClr val="bg1">
                      <a:lumMod val="95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Harry P" panose="00000400000000000000" pitchFamily="2" charset="0"/>
              </a:rPr>
              <a:t>Harry Potter </a:t>
            </a:r>
            <a:r>
              <a:rPr lang="fr-FR" sz="3200" dirty="0" smtClean="0">
                <a:ln w="18415" cmpd="sng">
                  <a:solidFill>
                    <a:schemeClr val="bg1">
                      <a:lumMod val="95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Old English Text MT" panose="03040902040508030806" pitchFamily="66" charset="0"/>
              </a:rPr>
              <a:t>à</a:t>
            </a:r>
            <a:r>
              <a:rPr lang="fr-FR" sz="4000" dirty="0" smtClean="0">
                <a:ln w="18415" cmpd="sng">
                  <a:solidFill>
                    <a:schemeClr val="bg1">
                      <a:lumMod val="95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Harry P" panose="00000400000000000000" pitchFamily="2" charset="0"/>
              </a:rPr>
              <a:t> l’</a:t>
            </a:r>
            <a:r>
              <a:rPr lang="fr-FR" sz="3200" dirty="0" smtClean="0">
                <a:ln w="18415" cmpd="sng">
                  <a:solidFill>
                    <a:schemeClr val="bg1">
                      <a:lumMod val="95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Old English Text MT" panose="03040902040508030806" pitchFamily="66" charset="0"/>
              </a:rPr>
              <a:t>é</a:t>
            </a:r>
            <a:r>
              <a:rPr lang="fr-FR" sz="4000" dirty="0" smtClean="0">
                <a:ln w="18415" cmpd="sng">
                  <a:solidFill>
                    <a:schemeClr val="bg1">
                      <a:lumMod val="95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Harry P" panose="00000400000000000000" pitchFamily="2" charset="0"/>
              </a:rPr>
              <a:t>cole des sorciers</a:t>
            </a:r>
            <a:endParaRPr lang="fr-FR" sz="4000" dirty="0">
              <a:ln w="18415" cmpd="sng">
                <a:solidFill>
                  <a:schemeClr val="bg1">
                    <a:lumMod val="95000"/>
                  </a:schemeClr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Harry P" panose="00000400000000000000" pitchFamily="2" charset="0"/>
            </a:endParaRPr>
          </a:p>
        </p:txBody>
      </p:sp>
      <p:sp>
        <p:nvSpPr>
          <p:cNvPr id="28" name="ZoneTexte 27"/>
          <p:cNvSpPr txBox="1"/>
          <p:nvPr/>
        </p:nvSpPr>
        <p:spPr>
          <a:xfrm>
            <a:off x="180231" y="810196"/>
            <a:ext cx="324036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smtClean="0">
                <a:latin typeface="Dekko" panose="00000500000000000000" pitchFamily="2" charset="0"/>
                <a:cs typeface="Dekko" panose="00000500000000000000" pitchFamily="2" charset="0"/>
              </a:rPr>
              <a:t>Prénom : ________________________</a:t>
            </a:r>
            <a:endParaRPr lang="fr-FR" sz="1200" dirty="0">
              <a:latin typeface="Dekko" panose="00000500000000000000" pitchFamily="2" charset="0"/>
              <a:cs typeface="Dekko" panose="00000500000000000000" pitchFamily="2" charset="0"/>
            </a:endParaRPr>
          </a:p>
        </p:txBody>
      </p:sp>
      <p:sp>
        <p:nvSpPr>
          <p:cNvPr id="35" name="ZoneTexte 34"/>
          <p:cNvSpPr txBox="1"/>
          <p:nvPr/>
        </p:nvSpPr>
        <p:spPr>
          <a:xfrm>
            <a:off x="4932759" y="810196"/>
            <a:ext cx="25922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smtClean="0">
                <a:latin typeface="Dekko" panose="00000500000000000000" pitchFamily="2" charset="0"/>
                <a:cs typeface="Dekko" panose="00000500000000000000" pitchFamily="2" charset="0"/>
              </a:rPr>
              <a:t>Date : _______ /_______ /__________</a:t>
            </a:r>
            <a:endParaRPr lang="fr-FR" sz="1200" dirty="0">
              <a:latin typeface="Dekko" panose="00000500000000000000" pitchFamily="2" charset="0"/>
              <a:cs typeface="Dekko" panose="00000500000000000000" pitchFamily="2" charset="0"/>
            </a:endParaRPr>
          </a:p>
        </p:txBody>
      </p:sp>
      <p:cxnSp>
        <p:nvCxnSpPr>
          <p:cNvPr id="36" name="Connecteur droit 35"/>
          <p:cNvCxnSpPr/>
          <p:nvPr/>
        </p:nvCxnSpPr>
        <p:spPr>
          <a:xfrm>
            <a:off x="0" y="671290"/>
            <a:ext cx="7561263" cy="0"/>
          </a:xfrm>
          <a:prstGeom prst="line">
            <a:avLst/>
          </a:prstGeom>
          <a:ln w="76200" cap="rnd">
            <a:solidFill>
              <a:schemeClr val="tx1">
                <a:lumMod val="75000"/>
                <a:lumOff val="2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necteur droit 36"/>
          <p:cNvCxnSpPr/>
          <p:nvPr/>
        </p:nvCxnSpPr>
        <p:spPr>
          <a:xfrm>
            <a:off x="0" y="1242244"/>
            <a:ext cx="7561263" cy="0"/>
          </a:xfrm>
          <a:prstGeom prst="line">
            <a:avLst/>
          </a:prstGeom>
          <a:ln w="57150" cap="rnd">
            <a:solidFill>
              <a:schemeClr val="tx1">
                <a:lumMod val="75000"/>
                <a:lumOff val="2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Ellipse 37"/>
          <p:cNvSpPr/>
          <p:nvPr/>
        </p:nvSpPr>
        <p:spPr>
          <a:xfrm>
            <a:off x="122216" y="133450"/>
            <a:ext cx="850103" cy="366446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>
                <a:lumMod val="75000"/>
                <a:lumOff val="25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9" name="ZoneTexte 38"/>
          <p:cNvSpPr txBox="1"/>
          <p:nvPr/>
        </p:nvSpPr>
        <p:spPr>
          <a:xfrm>
            <a:off x="73738" y="182369"/>
            <a:ext cx="951599" cy="2958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fr-FR" sz="1600" dirty="0" smtClean="0">
                <a:latin typeface="Mrs Chocolat" pitchFamily="2" charset="0"/>
              </a:rPr>
              <a:t>Fiche 9</a:t>
            </a:r>
            <a:endParaRPr lang="fr-FR" sz="1600" dirty="0">
              <a:latin typeface="Mrs Chocolat" pitchFamily="2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92525" y="4741019"/>
            <a:ext cx="703326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400" dirty="0" smtClean="0">
                <a:solidFill>
                  <a:srgbClr val="000000"/>
                </a:solidFill>
                <a:latin typeface="Harry P" panose="00000400000000000000" pitchFamily="2" charset="0"/>
              </a:rPr>
              <a:t>Complète le tableau </a:t>
            </a:r>
            <a:endParaRPr lang="fr-FR" sz="2400" dirty="0">
              <a:solidFill>
                <a:srgbClr val="000000"/>
              </a:solidFill>
              <a:latin typeface="Harry P" panose="00000400000000000000" pitchFamily="2" charset="0"/>
            </a:endParaRPr>
          </a:p>
        </p:txBody>
      </p:sp>
      <p:sp>
        <p:nvSpPr>
          <p:cNvPr id="20" name="Arrondir un rectangle avec un coin diagonal 19"/>
          <p:cNvSpPr/>
          <p:nvPr/>
        </p:nvSpPr>
        <p:spPr>
          <a:xfrm>
            <a:off x="1620391" y="4256154"/>
            <a:ext cx="4752528" cy="338554"/>
          </a:xfrm>
          <a:prstGeom prst="round2DiagRect">
            <a:avLst>
              <a:gd name="adj1" fmla="val 50000"/>
              <a:gd name="adj2" fmla="val 0"/>
            </a:avLst>
          </a:prstGeom>
          <a:solidFill>
            <a:srgbClr val="C99265"/>
          </a:solidFill>
          <a:ln w="19050">
            <a:solidFill>
              <a:schemeClr val="tx1">
                <a:lumMod val="75000"/>
                <a:lumOff val="25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" name="ZoneTexte 20"/>
          <p:cNvSpPr txBox="1"/>
          <p:nvPr/>
        </p:nvSpPr>
        <p:spPr>
          <a:xfrm>
            <a:off x="1620391" y="4148129"/>
            <a:ext cx="47525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dirty="0" smtClean="0">
                <a:solidFill>
                  <a:schemeClr val="bg1"/>
                </a:solidFill>
                <a:latin typeface="Harry P" panose="00000400000000000000" pitchFamily="2" charset="0"/>
              </a:rPr>
              <a:t>Chapitre 11 : Le match de </a:t>
            </a:r>
            <a:r>
              <a:rPr lang="fr-FR" sz="2800" dirty="0" err="1" smtClean="0">
                <a:solidFill>
                  <a:schemeClr val="bg1"/>
                </a:solidFill>
                <a:latin typeface="Harry P" panose="00000400000000000000" pitchFamily="2" charset="0"/>
              </a:rPr>
              <a:t>Quidditch</a:t>
            </a:r>
            <a:endParaRPr lang="fr-FR" sz="2800" dirty="0">
              <a:solidFill>
                <a:schemeClr val="bg1"/>
              </a:solidFill>
              <a:latin typeface="Harry P" panose="00000400000000000000" pitchFamily="2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91783" y="1260242"/>
            <a:ext cx="7033264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fr-FR" sz="1200" dirty="0" smtClean="0">
                <a:solidFill>
                  <a:srgbClr val="000000"/>
                </a:solidFill>
                <a:latin typeface="Dekko" panose="00000500000000000000" pitchFamily="2" charset="0"/>
                <a:cs typeface="Dekko" panose="00000500000000000000" pitchFamily="2" charset="0"/>
              </a:rPr>
              <a:t>10)   Quelle formule magique apprennent-ils </a:t>
            </a:r>
            <a:r>
              <a:rPr lang="fr-FR" sz="1200" dirty="0" smtClean="0">
                <a:solidFill>
                  <a:srgbClr val="000000"/>
                </a:solidFill>
                <a:latin typeface="+mj-lt"/>
                <a:cs typeface="Dekko" panose="00000500000000000000" pitchFamily="2" charset="0"/>
              </a:rPr>
              <a:t>?</a:t>
            </a:r>
            <a:r>
              <a:rPr lang="fr-FR" sz="1200" dirty="0" smtClean="0">
                <a:solidFill>
                  <a:srgbClr val="000000"/>
                </a:solidFill>
                <a:latin typeface="Dekko" panose="00000500000000000000" pitchFamily="2" charset="0"/>
                <a:cs typeface="Dekko" panose="00000500000000000000" pitchFamily="2" charset="0"/>
              </a:rPr>
              <a:t> _______________________________________________________ </a:t>
            </a:r>
          </a:p>
          <a:p>
            <a:pPr>
              <a:lnSpc>
                <a:spcPct val="150000"/>
              </a:lnSpc>
            </a:pPr>
            <a:r>
              <a:rPr lang="fr-FR" sz="1200" dirty="0" smtClean="0">
                <a:solidFill>
                  <a:srgbClr val="000000"/>
                </a:solidFill>
                <a:latin typeface="Dekko" panose="00000500000000000000" pitchFamily="2" charset="0"/>
                <a:cs typeface="Dekko" panose="00000500000000000000" pitchFamily="2" charset="0"/>
              </a:rPr>
              <a:t>11)    A quoi sert-elle </a:t>
            </a:r>
            <a:r>
              <a:rPr lang="fr-FR" sz="1200" dirty="0" smtClean="0">
                <a:solidFill>
                  <a:srgbClr val="000000"/>
                </a:solidFill>
                <a:latin typeface="+mj-lt"/>
                <a:cs typeface="Dekko" panose="00000500000000000000" pitchFamily="2" charset="0"/>
              </a:rPr>
              <a:t>?</a:t>
            </a:r>
            <a:r>
              <a:rPr lang="fr-FR" sz="1200" dirty="0" smtClean="0">
                <a:solidFill>
                  <a:srgbClr val="000000"/>
                </a:solidFill>
                <a:latin typeface="Dekko" panose="00000500000000000000" pitchFamily="2" charset="0"/>
                <a:cs typeface="Dekko" panose="00000500000000000000" pitchFamily="2" charset="0"/>
              </a:rPr>
              <a:t> ____________________________________________________________________________</a:t>
            </a:r>
          </a:p>
          <a:p>
            <a:pPr marL="228600" indent="-228600">
              <a:lnSpc>
                <a:spcPct val="150000"/>
              </a:lnSpc>
              <a:buAutoNum type="arabicParenR" startAt="12"/>
            </a:pPr>
            <a:r>
              <a:rPr lang="fr-FR" sz="1200" dirty="0" smtClean="0">
                <a:solidFill>
                  <a:srgbClr val="000000"/>
                </a:solidFill>
                <a:latin typeface="Dekko" panose="00000500000000000000" pitchFamily="2" charset="0"/>
                <a:cs typeface="Dekko" panose="00000500000000000000" pitchFamily="2" charset="0"/>
              </a:rPr>
              <a:t>Que vient annoncer le professeur </a:t>
            </a:r>
            <a:r>
              <a:rPr lang="fr-FR" sz="1200" dirty="0" err="1" smtClean="0">
                <a:solidFill>
                  <a:srgbClr val="000000"/>
                </a:solidFill>
                <a:latin typeface="Dekko" panose="00000500000000000000" pitchFamily="2" charset="0"/>
                <a:cs typeface="Dekko" panose="00000500000000000000" pitchFamily="2" charset="0"/>
              </a:rPr>
              <a:t>Quirell</a:t>
            </a:r>
            <a:r>
              <a:rPr lang="fr-FR" sz="1200" dirty="0" smtClean="0">
                <a:solidFill>
                  <a:srgbClr val="000000"/>
                </a:solidFill>
                <a:latin typeface="Dekko" panose="00000500000000000000" pitchFamily="2" charset="0"/>
                <a:cs typeface="Dekko" panose="00000500000000000000" pitchFamily="2" charset="0"/>
              </a:rPr>
              <a:t> pendant le repas d’Halloween </a:t>
            </a:r>
            <a:r>
              <a:rPr lang="fr-FR" sz="1200" dirty="0" smtClean="0">
                <a:solidFill>
                  <a:srgbClr val="000000"/>
                </a:solidFill>
                <a:latin typeface="+mj-lt"/>
                <a:cs typeface="Dekko" panose="00000500000000000000" pitchFamily="2" charset="0"/>
              </a:rPr>
              <a:t>?</a:t>
            </a:r>
            <a:r>
              <a:rPr lang="fr-FR" sz="1200" dirty="0" smtClean="0">
                <a:solidFill>
                  <a:srgbClr val="000000"/>
                </a:solidFill>
                <a:latin typeface="Dekko" panose="00000500000000000000" pitchFamily="2" charset="0"/>
                <a:cs typeface="Dekko" panose="00000500000000000000" pitchFamily="2" charset="0"/>
              </a:rPr>
              <a:t> _____________________________ __________________________________________________________________________________________</a:t>
            </a:r>
          </a:p>
          <a:p>
            <a:pPr marL="228600" indent="-228600">
              <a:lnSpc>
                <a:spcPct val="150000"/>
              </a:lnSpc>
              <a:buAutoNum type="arabicParenR" startAt="12"/>
            </a:pPr>
            <a:r>
              <a:rPr lang="fr-FR" sz="1200" dirty="0" smtClean="0">
                <a:solidFill>
                  <a:srgbClr val="000000"/>
                </a:solidFill>
                <a:latin typeface="Dekko" panose="00000500000000000000" pitchFamily="2" charset="0"/>
                <a:cs typeface="Dekko" panose="00000500000000000000" pitchFamily="2" charset="0"/>
              </a:rPr>
              <a:t>Où Harry et Ron enferment-ils le troll </a:t>
            </a:r>
            <a:r>
              <a:rPr lang="fr-FR" sz="1200" dirty="0" smtClean="0">
                <a:solidFill>
                  <a:srgbClr val="000000"/>
                </a:solidFill>
                <a:latin typeface="+mj-lt"/>
                <a:cs typeface="Dekko" panose="00000500000000000000" pitchFamily="2" charset="0"/>
              </a:rPr>
              <a:t>?</a:t>
            </a:r>
            <a:r>
              <a:rPr lang="fr-FR" sz="1200" dirty="0" smtClean="0">
                <a:solidFill>
                  <a:srgbClr val="000000"/>
                </a:solidFill>
                <a:latin typeface="Dekko" panose="00000500000000000000" pitchFamily="2" charset="0"/>
                <a:cs typeface="Dekko" panose="00000500000000000000" pitchFamily="2" charset="0"/>
              </a:rPr>
              <a:t> _________________________________________________________</a:t>
            </a:r>
          </a:p>
          <a:p>
            <a:pPr marL="228600" indent="-228600">
              <a:lnSpc>
                <a:spcPct val="150000"/>
              </a:lnSpc>
              <a:buAutoNum type="arabicParenR" startAt="12"/>
            </a:pPr>
            <a:r>
              <a:rPr lang="fr-FR" sz="1200" dirty="0" smtClean="0">
                <a:solidFill>
                  <a:srgbClr val="000000"/>
                </a:solidFill>
                <a:latin typeface="Dekko" panose="00000500000000000000" pitchFamily="2" charset="0"/>
                <a:cs typeface="Dekko" panose="00000500000000000000" pitchFamily="2" charset="0"/>
              </a:rPr>
              <a:t>Que fait Harry au Troll </a:t>
            </a:r>
            <a:r>
              <a:rPr lang="fr-FR" sz="1200" dirty="0" smtClean="0">
                <a:solidFill>
                  <a:srgbClr val="000000"/>
                </a:solidFill>
                <a:latin typeface="+mj-lt"/>
                <a:cs typeface="Dekko" panose="00000500000000000000" pitchFamily="2" charset="0"/>
              </a:rPr>
              <a:t>?</a:t>
            </a:r>
            <a:r>
              <a:rPr lang="fr-FR" sz="1200" dirty="0" smtClean="0">
                <a:solidFill>
                  <a:srgbClr val="000000"/>
                </a:solidFill>
                <a:latin typeface="Dekko" panose="00000500000000000000" pitchFamily="2" charset="0"/>
                <a:cs typeface="Dekko" panose="00000500000000000000" pitchFamily="2" charset="0"/>
              </a:rPr>
              <a:t> _____________________________________________________________________</a:t>
            </a:r>
          </a:p>
          <a:p>
            <a:pPr marL="228600" indent="-228600">
              <a:lnSpc>
                <a:spcPct val="150000"/>
              </a:lnSpc>
              <a:buAutoNum type="arabicParenR" startAt="12"/>
            </a:pPr>
            <a:r>
              <a:rPr lang="fr-FR" sz="1200" dirty="0" smtClean="0">
                <a:solidFill>
                  <a:srgbClr val="000000"/>
                </a:solidFill>
                <a:latin typeface="Dekko" panose="00000500000000000000" pitchFamily="2" charset="0"/>
                <a:cs typeface="Dekko" panose="00000500000000000000" pitchFamily="2" charset="0"/>
              </a:rPr>
              <a:t>Que fait Ron </a:t>
            </a:r>
            <a:r>
              <a:rPr lang="fr-FR" sz="1200" dirty="0" smtClean="0">
                <a:solidFill>
                  <a:srgbClr val="000000"/>
                </a:solidFill>
                <a:latin typeface="+mj-lt"/>
                <a:cs typeface="Dekko" panose="00000500000000000000" pitchFamily="2" charset="0"/>
              </a:rPr>
              <a:t>? </a:t>
            </a:r>
            <a:r>
              <a:rPr lang="fr-FR" sz="1200" dirty="0" smtClean="0">
                <a:solidFill>
                  <a:srgbClr val="000000"/>
                </a:solidFill>
                <a:latin typeface="Dekko" panose="00000500000000000000" pitchFamily="2" charset="0"/>
                <a:cs typeface="Dekko" panose="00000500000000000000" pitchFamily="2" charset="0"/>
              </a:rPr>
              <a:t>_____________________________________________________________________________</a:t>
            </a:r>
          </a:p>
          <a:p>
            <a:pPr>
              <a:lnSpc>
                <a:spcPct val="150000"/>
              </a:lnSpc>
            </a:pPr>
            <a:r>
              <a:rPr lang="fr-FR" sz="1200" dirty="0" smtClean="0">
                <a:solidFill>
                  <a:srgbClr val="000000"/>
                </a:solidFill>
                <a:latin typeface="Dekko" panose="00000500000000000000" pitchFamily="2" charset="0"/>
                <a:cs typeface="Dekko" panose="00000500000000000000" pitchFamily="2" charset="0"/>
              </a:rPr>
              <a:t>_____________________________________________________________________________________________</a:t>
            </a:r>
          </a:p>
          <a:p>
            <a:pPr marL="228600" indent="-228600">
              <a:lnSpc>
                <a:spcPct val="150000"/>
              </a:lnSpc>
              <a:buAutoNum type="arabicParenR" startAt="16"/>
            </a:pPr>
            <a:r>
              <a:rPr lang="fr-FR" sz="1200" dirty="0" smtClean="0">
                <a:solidFill>
                  <a:srgbClr val="000000"/>
                </a:solidFill>
                <a:latin typeface="Dekko" panose="00000500000000000000" pitchFamily="2" charset="0"/>
                <a:cs typeface="Dekko" panose="00000500000000000000" pitchFamily="2" charset="0"/>
              </a:rPr>
              <a:t>A qui le Professeur Mac </a:t>
            </a:r>
            <a:r>
              <a:rPr lang="fr-FR" sz="1200" dirty="0" err="1" smtClean="0">
                <a:solidFill>
                  <a:srgbClr val="000000"/>
                </a:solidFill>
                <a:latin typeface="Dekko" panose="00000500000000000000" pitchFamily="2" charset="0"/>
                <a:cs typeface="Dekko" panose="00000500000000000000" pitchFamily="2" charset="0"/>
              </a:rPr>
              <a:t>Gonagall</a:t>
            </a:r>
            <a:r>
              <a:rPr lang="fr-FR" sz="1200" dirty="0" smtClean="0">
                <a:solidFill>
                  <a:srgbClr val="000000"/>
                </a:solidFill>
                <a:latin typeface="Dekko" panose="00000500000000000000" pitchFamily="2" charset="0"/>
                <a:cs typeface="Dekko" panose="00000500000000000000" pitchFamily="2" charset="0"/>
              </a:rPr>
              <a:t> enlève-t-elle des points et combien </a:t>
            </a:r>
            <a:r>
              <a:rPr lang="fr-FR" sz="1200" dirty="0" smtClean="0">
                <a:solidFill>
                  <a:srgbClr val="000000"/>
                </a:solidFill>
                <a:ea typeface="Clensey" panose="02000603000000000000" pitchFamily="2" charset="0"/>
                <a:cs typeface="Dekko" panose="00000500000000000000" pitchFamily="2" charset="0"/>
              </a:rPr>
              <a:t>?</a:t>
            </a:r>
            <a:r>
              <a:rPr lang="fr-FR" sz="1200" dirty="0" smtClean="0">
                <a:solidFill>
                  <a:srgbClr val="000000"/>
                </a:solidFill>
                <a:latin typeface="Dekko" panose="00000500000000000000" pitchFamily="2" charset="0"/>
                <a:cs typeface="Dekko" panose="00000500000000000000" pitchFamily="2" charset="0"/>
              </a:rPr>
              <a:t> _______________________________</a:t>
            </a:r>
          </a:p>
          <a:p>
            <a:pPr marL="228600" indent="-228600">
              <a:lnSpc>
                <a:spcPct val="150000"/>
              </a:lnSpc>
              <a:buAutoNum type="arabicParenR" startAt="16"/>
            </a:pPr>
            <a:r>
              <a:rPr lang="fr-FR" sz="1200" dirty="0" smtClean="0">
                <a:solidFill>
                  <a:srgbClr val="000000"/>
                </a:solidFill>
                <a:latin typeface="Dekko" panose="00000500000000000000" pitchFamily="2" charset="0"/>
                <a:cs typeface="Dekko" panose="00000500000000000000" pitchFamily="2" charset="0"/>
              </a:rPr>
              <a:t>A qui est combien en ajoute-t-elle </a:t>
            </a:r>
            <a:r>
              <a:rPr lang="fr-FR" sz="1200" dirty="0" smtClean="0">
                <a:solidFill>
                  <a:srgbClr val="000000"/>
                </a:solidFill>
                <a:latin typeface="+mj-lt"/>
                <a:cs typeface="Dekko" panose="00000500000000000000" pitchFamily="2" charset="0"/>
              </a:rPr>
              <a:t>?</a:t>
            </a:r>
            <a:r>
              <a:rPr lang="fr-FR" sz="1200" dirty="0" smtClean="0">
                <a:solidFill>
                  <a:srgbClr val="000000"/>
                </a:solidFill>
                <a:latin typeface="Dekko" panose="00000500000000000000" pitchFamily="2" charset="0"/>
                <a:cs typeface="Dekko" panose="00000500000000000000" pitchFamily="2" charset="0"/>
              </a:rPr>
              <a:t> _____________________________________________________________</a:t>
            </a:r>
          </a:p>
        </p:txBody>
      </p:sp>
      <p:graphicFrame>
        <p:nvGraphicFramePr>
          <p:cNvPr id="24" name="Tableau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2119281"/>
              </p:ext>
            </p:extLst>
          </p:nvPr>
        </p:nvGraphicFramePr>
        <p:xfrm>
          <a:off x="586581" y="5274692"/>
          <a:ext cx="6722442" cy="518457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93850"/>
                <a:gridCol w="2664296"/>
                <a:gridCol w="2664296"/>
              </a:tblGrid>
              <a:tr h="300028"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>
                          <a:latin typeface="Dekko" panose="00000500000000000000" pitchFamily="2" charset="0"/>
                          <a:cs typeface="Dekko" panose="00000500000000000000" pitchFamily="2" charset="0"/>
                        </a:rPr>
                        <a:t>Nom</a:t>
                      </a:r>
                      <a:endParaRPr lang="fr-FR" sz="1200" dirty="0">
                        <a:latin typeface="Dekko" panose="00000500000000000000" pitchFamily="2" charset="0"/>
                        <a:cs typeface="Dekko" panose="00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BB9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>
                          <a:latin typeface="Dekko" panose="00000500000000000000" pitchFamily="2" charset="0"/>
                          <a:cs typeface="Dekko" panose="00000500000000000000" pitchFamily="2" charset="0"/>
                        </a:rPr>
                        <a:t>Équipe </a:t>
                      </a:r>
                      <a:endParaRPr lang="fr-FR" sz="1200" dirty="0">
                        <a:latin typeface="Dekko" panose="00000500000000000000" pitchFamily="2" charset="0"/>
                        <a:cs typeface="Dekko" panose="00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BB9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>
                          <a:latin typeface="Dekko" panose="00000500000000000000" pitchFamily="2" charset="0"/>
                          <a:cs typeface="Dekko" panose="00000500000000000000" pitchFamily="2" charset="0"/>
                        </a:rPr>
                        <a:t>Poste</a:t>
                      </a:r>
                      <a:endParaRPr lang="fr-FR" sz="1200" dirty="0">
                        <a:latin typeface="Dekko" panose="00000500000000000000" pitchFamily="2" charset="0"/>
                        <a:cs typeface="Dekko" panose="00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BB9F"/>
                    </a:solidFill>
                  </a:tcPr>
                </a:tc>
              </a:tr>
              <a:tr h="444050">
                <a:tc>
                  <a:txBody>
                    <a:bodyPr/>
                    <a:lstStyle/>
                    <a:p>
                      <a:r>
                        <a:rPr lang="fr-FR" sz="1200" dirty="0" smtClean="0">
                          <a:latin typeface="Dekko" panose="00000500000000000000" pitchFamily="2" charset="0"/>
                          <a:cs typeface="Dekko" panose="00000500000000000000" pitchFamily="2" charset="0"/>
                        </a:rPr>
                        <a:t>Harry Potter</a:t>
                      </a:r>
                      <a:endParaRPr lang="fr-FR" sz="1200" dirty="0">
                        <a:latin typeface="Dekko" panose="00000500000000000000" pitchFamily="2" charset="0"/>
                        <a:cs typeface="Dekko" panose="00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Dekko" panose="00000500000000000000" pitchFamily="2" charset="0"/>
                        <a:cs typeface="Dekko" panose="00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>
                        <a:latin typeface="Dekko" panose="00000500000000000000" pitchFamily="2" charset="0"/>
                        <a:cs typeface="Dekko" panose="00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4050">
                <a:tc>
                  <a:txBody>
                    <a:bodyPr/>
                    <a:lstStyle/>
                    <a:p>
                      <a:r>
                        <a:rPr lang="fr-FR" sz="1200" dirty="0" smtClean="0">
                          <a:latin typeface="Dekko" panose="00000500000000000000" pitchFamily="2" charset="0"/>
                          <a:cs typeface="Dekko" panose="00000500000000000000" pitchFamily="2" charset="0"/>
                        </a:rPr>
                        <a:t>Fred Weasley</a:t>
                      </a:r>
                      <a:endParaRPr lang="fr-FR" sz="1200" dirty="0">
                        <a:latin typeface="Dekko" panose="00000500000000000000" pitchFamily="2" charset="0"/>
                        <a:cs typeface="Dekko" panose="00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Dekko" panose="00000500000000000000" pitchFamily="2" charset="0"/>
                        <a:cs typeface="Dekko" panose="00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Dekko" panose="00000500000000000000" pitchFamily="2" charset="0"/>
                        <a:cs typeface="Dekko" panose="00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4050">
                <a:tc>
                  <a:txBody>
                    <a:bodyPr/>
                    <a:lstStyle/>
                    <a:p>
                      <a:r>
                        <a:rPr lang="fr-FR" sz="1200" dirty="0" smtClean="0">
                          <a:latin typeface="Dekko" panose="00000500000000000000" pitchFamily="2" charset="0"/>
                          <a:cs typeface="Dekko" panose="00000500000000000000" pitchFamily="2" charset="0"/>
                        </a:rPr>
                        <a:t>Angelina Johnson</a:t>
                      </a:r>
                      <a:endParaRPr lang="fr-FR" sz="1200" dirty="0">
                        <a:latin typeface="Dekko" panose="00000500000000000000" pitchFamily="2" charset="0"/>
                        <a:cs typeface="Dekko" panose="00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>
                        <a:latin typeface="Dekko" panose="00000500000000000000" pitchFamily="2" charset="0"/>
                        <a:cs typeface="Dekko" panose="00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Dekko" panose="00000500000000000000" pitchFamily="2" charset="0"/>
                        <a:cs typeface="Dekko" panose="00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4050">
                <a:tc>
                  <a:txBody>
                    <a:bodyPr/>
                    <a:lstStyle/>
                    <a:p>
                      <a:r>
                        <a:rPr lang="fr-FR" sz="1200" dirty="0" smtClean="0">
                          <a:latin typeface="Dekko" panose="00000500000000000000" pitchFamily="2" charset="0"/>
                          <a:cs typeface="Dekko" panose="00000500000000000000" pitchFamily="2" charset="0"/>
                        </a:rPr>
                        <a:t>Marcus Flint</a:t>
                      </a:r>
                      <a:endParaRPr lang="fr-FR" sz="1200" dirty="0">
                        <a:latin typeface="Dekko" panose="00000500000000000000" pitchFamily="2" charset="0"/>
                        <a:cs typeface="Dekko" panose="00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>
                        <a:latin typeface="Dekko" panose="00000500000000000000" pitchFamily="2" charset="0"/>
                        <a:cs typeface="Dekko" panose="00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Dekko" panose="00000500000000000000" pitchFamily="2" charset="0"/>
                        <a:cs typeface="Dekko" panose="00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4050">
                <a:tc>
                  <a:txBody>
                    <a:bodyPr/>
                    <a:lstStyle/>
                    <a:p>
                      <a:r>
                        <a:rPr lang="fr-FR" sz="1200" dirty="0" smtClean="0">
                          <a:latin typeface="Dekko" panose="00000500000000000000" pitchFamily="2" charset="0"/>
                          <a:cs typeface="Dekko" panose="00000500000000000000" pitchFamily="2" charset="0"/>
                        </a:rPr>
                        <a:t>Lee Jordan</a:t>
                      </a:r>
                      <a:endParaRPr lang="fr-FR" sz="1200" dirty="0">
                        <a:latin typeface="Dekko" panose="00000500000000000000" pitchFamily="2" charset="0"/>
                        <a:cs typeface="Dekko" panose="00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>
                        <a:latin typeface="Dekko" panose="00000500000000000000" pitchFamily="2" charset="0"/>
                        <a:cs typeface="Dekko" panose="00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Dekko" panose="00000500000000000000" pitchFamily="2" charset="0"/>
                        <a:cs typeface="Dekko" panose="00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4050">
                <a:tc>
                  <a:txBody>
                    <a:bodyPr/>
                    <a:lstStyle/>
                    <a:p>
                      <a:r>
                        <a:rPr lang="fr-FR" sz="1200" dirty="0" smtClean="0">
                          <a:latin typeface="Dekko" panose="00000500000000000000" pitchFamily="2" charset="0"/>
                          <a:cs typeface="Dekko" panose="00000500000000000000" pitchFamily="2" charset="0"/>
                        </a:rPr>
                        <a:t>Adrian</a:t>
                      </a:r>
                      <a:r>
                        <a:rPr lang="fr-FR" sz="1200" baseline="0" dirty="0" smtClean="0">
                          <a:latin typeface="Dekko" panose="00000500000000000000" pitchFamily="2" charset="0"/>
                          <a:cs typeface="Dekko" panose="00000500000000000000" pitchFamily="2" charset="0"/>
                        </a:rPr>
                        <a:t> </a:t>
                      </a:r>
                      <a:r>
                        <a:rPr lang="fr-FR" sz="1200" baseline="0" dirty="0" err="1" smtClean="0">
                          <a:latin typeface="Dekko" panose="00000500000000000000" pitchFamily="2" charset="0"/>
                          <a:cs typeface="Dekko" panose="00000500000000000000" pitchFamily="2" charset="0"/>
                        </a:rPr>
                        <a:t>Pucey</a:t>
                      </a:r>
                      <a:endParaRPr lang="fr-FR" sz="1200" dirty="0">
                        <a:latin typeface="Dekko" panose="00000500000000000000" pitchFamily="2" charset="0"/>
                        <a:cs typeface="Dekko" panose="00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>
                        <a:latin typeface="Dekko" panose="00000500000000000000" pitchFamily="2" charset="0"/>
                        <a:cs typeface="Dekko" panose="00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Dekko" panose="00000500000000000000" pitchFamily="2" charset="0"/>
                        <a:cs typeface="Dekko" panose="00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4050">
                <a:tc>
                  <a:txBody>
                    <a:bodyPr/>
                    <a:lstStyle/>
                    <a:p>
                      <a:r>
                        <a:rPr lang="fr-FR" sz="1200" dirty="0" err="1" smtClean="0">
                          <a:latin typeface="Dekko" panose="00000500000000000000" pitchFamily="2" charset="0"/>
                          <a:cs typeface="Dekko" panose="00000500000000000000" pitchFamily="2" charset="0"/>
                        </a:rPr>
                        <a:t>Bletchley</a:t>
                      </a:r>
                      <a:endParaRPr lang="fr-FR" sz="1200" dirty="0">
                        <a:latin typeface="Dekko" panose="00000500000000000000" pitchFamily="2" charset="0"/>
                        <a:cs typeface="Dekko" panose="00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>
                        <a:latin typeface="Dekko" panose="00000500000000000000" pitchFamily="2" charset="0"/>
                        <a:cs typeface="Dekko" panose="00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Dekko" panose="00000500000000000000" pitchFamily="2" charset="0"/>
                        <a:cs typeface="Dekko" panose="00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4050">
                <a:tc>
                  <a:txBody>
                    <a:bodyPr/>
                    <a:lstStyle/>
                    <a:p>
                      <a:r>
                        <a:rPr lang="fr-FR" sz="1200" dirty="0" smtClean="0">
                          <a:latin typeface="Dekko" panose="00000500000000000000" pitchFamily="2" charset="0"/>
                          <a:cs typeface="Dekko" panose="00000500000000000000" pitchFamily="2" charset="0"/>
                        </a:rPr>
                        <a:t>Olivier Dubois</a:t>
                      </a:r>
                      <a:endParaRPr lang="fr-FR" sz="1200" dirty="0">
                        <a:latin typeface="Dekko" panose="00000500000000000000" pitchFamily="2" charset="0"/>
                        <a:cs typeface="Dekko" panose="00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>
                        <a:latin typeface="Dekko" panose="00000500000000000000" pitchFamily="2" charset="0"/>
                        <a:cs typeface="Dekko" panose="00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Dekko" panose="00000500000000000000" pitchFamily="2" charset="0"/>
                        <a:cs typeface="Dekko" panose="00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4050">
                <a:tc>
                  <a:txBody>
                    <a:bodyPr/>
                    <a:lstStyle/>
                    <a:p>
                      <a:r>
                        <a:rPr lang="fr-FR" sz="1200" dirty="0" smtClean="0">
                          <a:latin typeface="Dekko" panose="00000500000000000000" pitchFamily="2" charset="0"/>
                          <a:cs typeface="Dekko" panose="00000500000000000000" pitchFamily="2" charset="0"/>
                        </a:rPr>
                        <a:t>Katie Bell</a:t>
                      </a:r>
                      <a:endParaRPr lang="fr-FR" sz="1200" dirty="0">
                        <a:latin typeface="Dekko" panose="00000500000000000000" pitchFamily="2" charset="0"/>
                        <a:cs typeface="Dekko" panose="00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>
                        <a:latin typeface="Dekko" panose="00000500000000000000" pitchFamily="2" charset="0"/>
                        <a:cs typeface="Dekko" panose="00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Dekko" panose="00000500000000000000" pitchFamily="2" charset="0"/>
                        <a:cs typeface="Dekko" panose="00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4050">
                <a:tc>
                  <a:txBody>
                    <a:bodyPr/>
                    <a:lstStyle/>
                    <a:p>
                      <a:r>
                        <a:rPr lang="fr-FR" sz="1200" dirty="0" smtClean="0">
                          <a:latin typeface="Dekko" panose="00000500000000000000" pitchFamily="2" charset="0"/>
                          <a:cs typeface="Dekko" panose="00000500000000000000" pitchFamily="2" charset="0"/>
                        </a:rPr>
                        <a:t>Alicia</a:t>
                      </a:r>
                      <a:r>
                        <a:rPr lang="fr-FR" sz="1200" baseline="0" dirty="0" smtClean="0">
                          <a:latin typeface="Dekko" panose="00000500000000000000" pitchFamily="2" charset="0"/>
                          <a:cs typeface="Dekko" panose="00000500000000000000" pitchFamily="2" charset="0"/>
                        </a:rPr>
                        <a:t> </a:t>
                      </a:r>
                      <a:r>
                        <a:rPr lang="fr-FR" sz="1200" baseline="0" dirty="0" err="1" smtClean="0">
                          <a:latin typeface="Dekko" panose="00000500000000000000" pitchFamily="2" charset="0"/>
                          <a:cs typeface="Dekko" panose="00000500000000000000" pitchFamily="2" charset="0"/>
                        </a:rPr>
                        <a:t>Spinnet</a:t>
                      </a:r>
                      <a:endParaRPr lang="fr-FR" sz="1200" dirty="0">
                        <a:latin typeface="Dekko" panose="00000500000000000000" pitchFamily="2" charset="0"/>
                        <a:cs typeface="Dekko" panose="00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>
                        <a:latin typeface="Dekko" panose="00000500000000000000" pitchFamily="2" charset="0"/>
                        <a:cs typeface="Dekko" panose="00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Dekko" panose="00000500000000000000" pitchFamily="2" charset="0"/>
                        <a:cs typeface="Dekko" panose="00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4050">
                <a:tc>
                  <a:txBody>
                    <a:bodyPr/>
                    <a:lstStyle/>
                    <a:p>
                      <a:r>
                        <a:rPr lang="fr-FR" sz="1200" dirty="0" smtClean="0">
                          <a:latin typeface="Dekko" panose="00000500000000000000" pitchFamily="2" charset="0"/>
                          <a:cs typeface="Dekko" panose="00000500000000000000" pitchFamily="2" charset="0"/>
                        </a:rPr>
                        <a:t>Terence </a:t>
                      </a:r>
                      <a:r>
                        <a:rPr lang="fr-FR" sz="1200" dirty="0" err="1" smtClean="0">
                          <a:latin typeface="Dekko" panose="00000500000000000000" pitchFamily="2" charset="0"/>
                          <a:cs typeface="Dekko" panose="00000500000000000000" pitchFamily="2" charset="0"/>
                        </a:rPr>
                        <a:t>Higgs</a:t>
                      </a:r>
                      <a:endParaRPr lang="fr-FR" sz="1200" dirty="0">
                        <a:latin typeface="Dekko" panose="00000500000000000000" pitchFamily="2" charset="0"/>
                        <a:cs typeface="Dekko" panose="00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Dekko" panose="00000500000000000000" pitchFamily="2" charset="0"/>
                        <a:cs typeface="Dekko" panose="00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Dekko" panose="00000500000000000000" pitchFamily="2" charset="0"/>
                        <a:cs typeface="Dekko" panose="00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0" name="ZoneTexte 29"/>
          <p:cNvSpPr txBox="1"/>
          <p:nvPr/>
        </p:nvSpPr>
        <p:spPr>
          <a:xfrm>
            <a:off x="5516760" y="4764843"/>
            <a:ext cx="1800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dirty="0" smtClean="0">
                <a:latin typeface="Dekko" panose="00000500000000000000" pitchFamily="2" charset="0"/>
                <a:cs typeface="Dekko" panose="00000500000000000000" pitchFamily="2" charset="0"/>
              </a:rPr>
              <a:t>Score :             /</a:t>
            </a:r>
            <a:r>
              <a:rPr lang="fr-FR" sz="1600" dirty="0">
                <a:latin typeface="Dekko" panose="00000500000000000000" pitchFamily="2" charset="0"/>
                <a:cs typeface="Dekko" panose="00000500000000000000" pitchFamily="2" charset="0"/>
              </a:rPr>
              <a:t>2</a:t>
            </a:r>
            <a:r>
              <a:rPr lang="fr-FR" sz="1600" dirty="0" smtClean="0">
                <a:latin typeface="Dekko" panose="00000500000000000000" pitchFamily="2" charset="0"/>
                <a:cs typeface="Dekko" panose="00000500000000000000" pitchFamily="2" charset="0"/>
              </a:rPr>
              <a:t>2</a:t>
            </a:r>
            <a:endParaRPr lang="fr-FR" sz="1600" dirty="0">
              <a:latin typeface="Dekko" panose="00000500000000000000" pitchFamily="2" charset="0"/>
              <a:cs typeface="Dekko" panose="00000500000000000000" pitchFamily="2" charset="0"/>
            </a:endParaRPr>
          </a:p>
        </p:txBody>
      </p:sp>
      <p:sp>
        <p:nvSpPr>
          <p:cNvPr id="32" name="Rectangle à coins arrondis 31"/>
          <p:cNvSpPr/>
          <p:nvPr/>
        </p:nvSpPr>
        <p:spPr>
          <a:xfrm>
            <a:off x="5516760" y="4688202"/>
            <a:ext cx="1800200" cy="412136"/>
          </a:xfrm>
          <a:prstGeom prst="roundRect">
            <a:avLst/>
          </a:prstGeom>
          <a:noFill/>
          <a:ln>
            <a:solidFill>
              <a:srgbClr val="945F3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9" name="Image 18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98" y="9161407"/>
            <a:ext cx="329157" cy="13105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1748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artisticFilmGrain/>
                    </a14:imgEffect>
                    <a14:imgEffect>
                      <a14:brightnessContrast brigh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243012"/>
            <a:ext cx="396875" cy="9450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1" name="Connecteur droit 10"/>
          <p:cNvCxnSpPr/>
          <p:nvPr/>
        </p:nvCxnSpPr>
        <p:spPr>
          <a:xfrm>
            <a:off x="396255" y="1381125"/>
            <a:ext cx="0" cy="9312275"/>
          </a:xfrm>
          <a:prstGeom prst="line">
            <a:avLst/>
          </a:prstGeom>
          <a:ln w="76200" cap="rnd">
            <a:solidFill>
              <a:schemeClr val="tx1">
                <a:lumMod val="75000"/>
                <a:lumOff val="2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Arrondir un rectangle avec un coin diagonal 30"/>
          <p:cNvSpPr/>
          <p:nvPr/>
        </p:nvSpPr>
        <p:spPr>
          <a:xfrm>
            <a:off x="1620391" y="1422277"/>
            <a:ext cx="4752528" cy="338554"/>
          </a:xfrm>
          <a:prstGeom prst="round2DiagRect">
            <a:avLst>
              <a:gd name="adj1" fmla="val 50000"/>
              <a:gd name="adj2" fmla="val 0"/>
            </a:avLst>
          </a:prstGeom>
          <a:solidFill>
            <a:srgbClr val="C99265"/>
          </a:solidFill>
          <a:ln w="19050">
            <a:solidFill>
              <a:schemeClr val="tx1">
                <a:lumMod val="75000"/>
                <a:lumOff val="25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" name="ZoneTexte 26"/>
          <p:cNvSpPr txBox="1"/>
          <p:nvPr/>
        </p:nvSpPr>
        <p:spPr>
          <a:xfrm>
            <a:off x="1620391" y="1314252"/>
            <a:ext cx="47525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dirty="0" smtClean="0">
                <a:solidFill>
                  <a:schemeClr val="bg1"/>
                </a:solidFill>
                <a:latin typeface="Harry P" panose="00000400000000000000" pitchFamily="2" charset="0"/>
              </a:rPr>
              <a:t>Chapitre 12 : Le miroir du </a:t>
            </a:r>
            <a:r>
              <a:rPr lang="fr-FR" sz="2800" dirty="0" err="1" smtClean="0">
                <a:solidFill>
                  <a:schemeClr val="bg1"/>
                </a:solidFill>
                <a:latin typeface="Harry P" panose="00000400000000000000" pitchFamily="2" charset="0"/>
              </a:rPr>
              <a:t>Ris</a:t>
            </a:r>
            <a:r>
              <a:rPr lang="fr-FR" sz="2000" dirty="0" err="1" smtClean="0">
                <a:solidFill>
                  <a:schemeClr val="bg1"/>
                </a:solidFill>
                <a:latin typeface="Old English Text MT" panose="03040902040508030806" pitchFamily="66" charset="0"/>
              </a:rPr>
              <a:t>é</a:t>
            </a:r>
            <a:r>
              <a:rPr lang="fr-FR" sz="2800" dirty="0" err="1" smtClean="0">
                <a:solidFill>
                  <a:schemeClr val="bg1"/>
                </a:solidFill>
                <a:latin typeface="Harry P" panose="00000400000000000000" pitchFamily="2" charset="0"/>
              </a:rPr>
              <a:t>d</a:t>
            </a:r>
            <a:endParaRPr lang="fr-FR" sz="2800" dirty="0">
              <a:solidFill>
                <a:schemeClr val="bg1"/>
              </a:solidFill>
              <a:latin typeface="Harry P" panose="00000400000000000000" pitchFamily="2" charset="0"/>
            </a:endParaRPr>
          </a:p>
        </p:txBody>
      </p:sp>
      <p:sp>
        <p:nvSpPr>
          <p:cNvPr id="29" name="ZoneTexte 28"/>
          <p:cNvSpPr txBox="1"/>
          <p:nvPr/>
        </p:nvSpPr>
        <p:spPr>
          <a:xfrm>
            <a:off x="491783" y="2024882"/>
            <a:ext cx="400892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200" dirty="0" smtClean="0">
                <a:solidFill>
                  <a:srgbClr val="000000"/>
                </a:solidFill>
                <a:latin typeface="Harry P" panose="00000400000000000000" pitchFamily="2" charset="0"/>
                <a:cs typeface="Dekko" panose="00000500000000000000" pitchFamily="2" charset="0"/>
              </a:rPr>
              <a:t>Numérote les phrases du résumé dans l’ordre</a:t>
            </a:r>
          </a:p>
        </p:txBody>
      </p:sp>
      <p:pic>
        <p:nvPicPr>
          <p:cNvPr id="25" name="Picture 3"/>
          <p:cNvPicPr>
            <a:picLocks noChangeAspect="1" noChangeArrowheads="1"/>
          </p:cNvPicPr>
          <p:nvPr/>
        </p:nvPicPr>
        <p:blipFill>
          <a:blip r:embed="rId5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artisticFilmGrain/>
                    </a14:imgEffect>
                    <a14:imgEffect>
                      <a14:brightnessContrast brigh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9"/>
            <a:ext cx="7559675" cy="665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6" name="ZoneTexte 25"/>
          <p:cNvSpPr txBox="1"/>
          <p:nvPr/>
        </p:nvSpPr>
        <p:spPr>
          <a:xfrm>
            <a:off x="1016631" y="-67303"/>
            <a:ext cx="60486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dirty="0" smtClean="0">
                <a:ln w="18415" cmpd="sng">
                  <a:solidFill>
                    <a:schemeClr val="bg1">
                      <a:lumMod val="95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Harry P" panose="00000400000000000000" pitchFamily="2" charset="0"/>
              </a:rPr>
              <a:t>Harry Potter </a:t>
            </a:r>
            <a:r>
              <a:rPr lang="fr-FR" sz="3200" dirty="0" smtClean="0">
                <a:ln w="18415" cmpd="sng">
                  <a:solidFill>
                    <a:schemeClr val="bg1">
                      <a:lumMod val="95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Old English Text MT" panose="03040902040508030806" pitchFamily="66" charset="0"/>
              </a:rPr>
              <a:t>à</a:t>
            </a:r>
            <a:r>
              <a:rPr lang="fr-FR" sz="4000" dirty="0" smtClean="0">
                <a:ln w="18415" cmpd="sng">
                  <a:solidFill>
                    <a:schemeClr val="bg1">
                      <a:lumMod val="95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Harry P" panose="00000400000000000000" pitchFamily="2" charset="0"/>
              </a:rPr>
              <a:t> l’</a:t>
            </a:r>
            <a:r>
              <a:rPr lang="fr-FR" sz="3200" dirty="0" smtClean="0">
                <a:ln w="18415" cmpd="sng">
                  <a:solidFill>
                    <a:schemeClr val="bg1">
                      <a:lumMod val="95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Old English Text MT" panose="03040902040508030806" pitchFamily="66" charset="0"/>
              </a:rPr>
              <a:t>é</a:t>
            </a:r>
            <a:r>
              <a:rPr lang="fr-FR" sz="4000" dirty="0" smtClean="0">
                <a:ln w="18415" cmpd="sng">
                  <a:solidFill>
                    <a:schemeClr val="bg1">
                      <a:lumMod val="95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Harry P" panose="00000400000000000000" pitchFamily="2" charset="0"/>
              </a:rPr>
              <a:t>cole des sorciers</a:t>
            </a:r>
            <a:endParaRPr lang="fr-FR" sz="4000" dirty="0">
              <a:ln w="18415" cmpd="sng">
                <a:solidFill>
                  <a:schemeClr val="bg1">
                    <a:lumMod val="95000"/>
                  </a:schemeClr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Harry P" panose="00000400000000000000" pitchFamily="2" charset="0"/>
            </a:endParaRPr>
          </a:p>
        </p:txBody>
      </p:sp>
      <p:sp>
        <p:nvSpPr>
          <p:cNvPr id="28" name="ZoneTexte 27"/>
          <p:cNvSpPr txBox="1"/>
          <p:nvPr/>
        </p:nvSpPr>
        <p:spPr>
          <a:xfrm>
            <a:off x="180231" y="810196"/>
            <a:ext cx="324036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smtClean="0">
                <a:latin typeface="Dekko" panose="00000500000000000000" pitchFamily="2" charset="0"/>
                <a:cs typeface="Dekko" panose="00000500000000000000" pitchFamily="2" charset="0"/>
              </a:rPr>
              <a:t>Prénom : ________________________</a:t>
            </a:r>
            <a:endParaRPr lang="fr-FR" sz="1200" dirty="0">
              <a:latin typeface="Dekko" panose="00000500000000000000" pitchFamily="2" charset="0"/>
              <a:cs typeface="Dekko" panose="00000500000000000000" pitchFamily="2" charset="0"/>
            </a:endParaRPr>
          </a:p>
        </p:txBody>
      </p:sp>
      <p:sp>
        <p:nvSpPr>
          <p:cNvPr id="35" name="ZoneTexte 34"/>
          <p:cNvSpPr txBox="1"/>
          <p:nvPr/>
        </p:nvSpPr>
        <p:spPr>
          <a:xfrm>
            <a:off x="4932759" y="810196"/>
            <a:ext cx="25922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smtClean="0">
                <a:latin typeface="Dekko" panose="00000500000000000000" pitchFamily="2" charset="0"/>
                <a:cs typeface="Dekko" panose="00000500000000000000" pitchFamily="2" charset="0"/>
              </a:rPr>
              <a:t>Date : _______ /_______ /__________</a:t>
            </a:r>
            <a:endParaRPr lang="fr-FR" sz="1200" dirty="0">
              <a:latin typeface="Dekko" panose="00000500000000000000" pitchFamily="2" charset="0"/>
              <a:cs typeface="Dekko" panose="00000500000000000000" pitchFamily="2" charset="0"/>
            </a:endParaRPr>
          </a:p>
        </p:txBody>
      </p:sp>
      <p:cxnSp>
        <p:nvCxnSpPr>
          <p:cNvPr id="36" name="Connecteur droit 35"/>
          <p:cNvCxnSpPr/>
          <p:nvPr/>
        </p:nvCxnSpPr>
        <p:spPr>
          <a:xfrm>
            <a:off x="0" y="671290"/>
            <a:ext cx="7561263" cy="0"/>
          </a:xfrm>
          <a:prstGeom prst="line">
            <a:avLst/>
          </a:prstGeom>
          <a:ln w="76200" cap="rnd">
            <a:solidFill>
              <a:schemeClr val="tx1">
                <a:lumMod val="75000"/>
                <a:lumOff val="2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necteur droit 36"/>
          <p:cNvCxnSpPr/>
          <p:nvPr/>
        </p:nvCxnSpPr>
        <p:spPr>
          <a:xfrm>
            <a:off x="0" y="1242244"/>
            <a:ext cx="7561263" cy="0"/>
          </a:xfrm>
          <a:prstGeom prst="line">
            <a:avLst/>
          </a:prstGeom>
          <a:ln w="57150" cap="rnd">
            <a:solidFill>
              <a:schemeClr val="tx1">
                <a:lumMod val="75000"/>
                <a:lumOff val="2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Ellipse 37"/>
          <p:cNvSpPr/>
          <p:nvPr/>
        </p:nvSpPr>
        <p:spPr>
          <a:xfrm>
            <a:off x="122216" y="133450"/>
            <a:ext cx="850103" cy="366446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>
                <a:lumMod val="75000"/>
                <a:lumOff val="25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9" name="ZoneTexte 38"/>
          <p:cNvSpPr txBox="1"/>
          <p:nvPr/>
        </p:nvSpPr>
        <p:spPr>
          <a:xfrm>
            <a:off x="73738" y="182369"/>
            <a:ext cx="951599" cy="2958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fr-FR" sz="1600" dirty="0" smtClean="0">
                <a:latin typeface="Mrs Chocolat" pitchFamily="2" charset="0"/>
              </a:rPr>
              <a:t>Fiche 10</a:t>
            </a:r>
            <a:endParaRPr lang="fr-FR" sz="1600" dirty="0">
              <a:latin typeface="Mrs Chocolat" pitchFamily="2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91783" y="7310080"/>
            <a:ext cx="7033264" cy="32316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400" dirty="0" smtClean="0">
                <a:solidFill>
                  <a:srgbClr val="000000"/>
                </a:solidFill>
                <a:latin typeface="Harry P" panose="00000400000000000000" pitchFamily="2" charset="0"/>
              </a:rPr>
              <a:t>Entoure la bonne r</a:t>
            </a:r>
            <a:r>
              <a:rPr lang="fr-FR" sz="1800" dirty="0" smtClean="0">
                <a:solidFill>
                  <a:srgbClr val="000000"/>
                </a:solidFill>
                <a:latin typeface="Old English Text MT" panose="03040902040508030806" pitchFamily="66" charset="0"/>
              </a:rPr>
              <a:t>é</a:t>
            </a:r>
            <a:r>
              <a:rPr lang="fr-FR" sz="2400" dirty="0" smtClean="0">
                <a:solidFill>
                  <a:srgbClr val="000000"/>
                </a:solidFill>
                <a:latin typeface="Harry P" panose="00000400000000000000" pitchFamily="2" charset="0"/>
              </a:rPr>
              <a:t>ponse</a:t>
            </a:r>
            <a:endParaRPr lang="fr-FR" sz="2400" dirty="0">
              <a:solidFill>
                <a:srgbClr val="000000"/>
              </a:solidFill>
              <a:latin typeface="Harry P" panose="00000400000000000000" pitchFamily="2" charset="0"/>
            </a:endParaRPr>
          </a:p>
          <a:p>
            <a:pPr>
              <a:lnSpc>
                <a:spcPct val="150000"/>
              </a:lnSpc>
            </a:pPr>
            <a:r>
              <a:rPr lang="fr-FR" sz="1200" dirty="0" smtClean="0">
                <a:solidFill>
                  <a:srgbClr val="000000"/>
                </a:solidFill>
                <a:latin typeface="Dekko" panose="00000500000000000000" pitchFamily="2" charset="0"/>
                <a:cs typeface="Dekko" panose="00000500000000000000" pitchFamily="2" charset="0"/>
              </a:rPr>
              <a:t>1) Qui va arbitrer le prochain match de </a:t>
            </a:r>
            <a:r>
              <a:rPr lang="fr-FR" sz="1200" dirty="0" err="1" smtClean="0">
                <a:solidFill>
                  <a:srgbClr val="000000"/>
                </a:solidFill>
                <a:latin typeface="Dekko" panose="00000500000000000000" pitchFamily="2" charset="0"/>
                <a:cs typeface="Dekko" panose="00000500000000000000" pitchFamily="2" charset="0"/>
              </a:rPr>
              <a:t>Quidditch</a:t>
            </a:r>
            <a:r>
              <a:rPr lang="fr-FR" sz="1200" dirty="0" smtClean="0">
                <a:solidFill>
                  <a:srgbClr val="000000"/>
                </a:solidFill>
                <a:latin typeface="Dekko" panose="00000500000000000000" pitchFamily="2" charset="0"/>
                <a:cs typeface="Dekko" panose="00000500000000000000" pitchFamily="2" charset="0"/>
              </a:rPr>
              <a:t> </a:t>
            </a:r>
            <a:r>
              <a:rPr lang="fr-FR" sz="1200" dirty="0" smtClean="0">
                <a:solidFill>
                  <a:srgbClr val="000000"/>
                </a:solidFill>
                <a:latin typeface="+mj-lt"/>
                <a:cs typeface="Dekko" panose="00000500000000000000" pitchFamily="2" charset="0"/>
              </a:rPr>
              <a:t>?</a:t>
            </a:r>
            <a:r>
              <a:rPr lang="fr-FR" sz="1200" dirty="0" smtClean="0">
                <a:solidFill>
                  <a:srgbClr val="000000"/>
                </a:solidFill>
                <a:latin typeface="Dekko" panose="00000500000000000000" pitchFamily="2" charset="0"/>
                <a:cs typeface="Dekko" panose="00000500000000000000" pitchFamily="2" charset="0"/>
              </a:rPr>
              <a:t> </a:t>
            </a:r>
          </a:p>
          <a:p>
            <a:pPr>
              <a:lnSpc>
                <a:spcPct val="150000"/>
              </a:lnSpc>
            </a:pPr>
            <a:r>
              <a:rPr lang="fr-FR" sz="1200" dirty="0">
                <a:solidFill>
                  <a:srgbClr val="000000"/>
                </a:solidFill>
                <a:latin typeface="Dekko" panose="00000500000000000000" pitchFamily="2" charset="0"/>
                <a:cs typeface="Dekko" panose="00000500000000000000" pitchFamily="2" charset="0"/>
              </a:rPr>
              <a:t>	</a:t>
            </a:r>
            <a:r>
              <a:rPr lang="fr-FR" sz="1200" dirty="0" smtClean="0">
                <a:solidFill>
                  <a:srgbClr val="000000"/>
                </a:solidFill>
                <a:latin typeface="Dekko" panose="00000500000000000000" pitchFamily="2" charset="0"/>
                <a:cs typeface="Dekko" panose="00000500000000000000" pitchFamily="2" charset="0"/>
              </a:rPr>
              <a:t>a/ Mac </a:t>
            </a:r>
            <a:r>
              <a:rPr lang="fr-FR" sz="1200" dirty="0" err="1" smtClean="0">
                <a:solidFill>
                  <a:srgbClr val="000000"/>
                </a:solidFill>
                <a:latin typeface="Dekko" panose="00000500000000000000" pitchFamily="2" charset="0"/>
                <a:cs typeface="Dekko" panose="00000500000000000000" pitchFamily="2" charset="0"/>
              </a:rPr>
              <a:t>Gonagall</a:t>
            </a:r>
            <a:r>
              <a:rPr lang="fr-FR" sz="1200" dirty="0" smtClean="0">
                <a:solidFill>
                  <a:srgbClr val="000000"/>
                </a:solidFill>
                <a:latin typeface="Dekko" panose="00000500000000000000" pitchFamily="2" charset="0"/>
                <a:cs typeface="Dekko" panose="00000500000000000000" pitchFamily="2" charset="0"/>
              </a:rPr>
              <a:t>		b/ Rogue		c/ </a:t>
            </a:r>
            <a:r>
              <a:rPr lang="fr-FR" sz="1200" dirty="0" err="1" smtClean="0">
                <a:solidFill>
                  <a:srgbClr val="000000"/>
                </a:solidFill>
                <a:latin typeface="Dekko" panose="00000500000000000000" pitchFamily="2" charset="0"/>
                <a:cs typeface="Dekko" panose="00000500000000000000" pitchFamily="2" charset="0"/>
              </a:rPr>
              <a:t>Quirell</a:t>
            </a:r>
            <a:endParaRPr lang="fr-FR" sz="1200" dirty="0" smtClean="0">
              <a:solidFill>
                <a:srgbClr val="000000"/>
              </a:solidFill>
              <a:latin typeface="Dekko" panose="00000500000000000000" pitchFamily="2" charset="0"/>
              <a:cs typeface="Dekko" panose="00000500000000000000" pitchFamily="2" charset="0"/>
            </a:endParaRPr>
          </a:p>
          <a:p>
            <a:pPr>
              <a:lnSpc>
                <a:spcPct val="150000"/>
              </a:lnSpc>
            </a:pPr>
            <a:r>
              <a:rPr lang="fr-FR" sz="1200" dirty="0" smtClean="0">
                <a:solidFill>
                  <a:srgbClr val="000000"/>
                </a:solidFill>
                <a:latin typeface="Dekko" panose="00000500000000000000" pitchFamily="2" charset="0"/>
                <a:cs typeface="Dekko" panose="00000500000000000000" pitchFamily="2" charset="0"/>
              </a:rPr>
              <a:t>2) Quel est le seul jeu auquel Hermione perd </a:t>
            </a:r>
            <a:r>
              <a:rPr lang="fr-FR" sz="1200" dirty="0" smtClean="0">
                <a:solidFill>
                  <a:srgbClr val="000000"/>
                </a:solidFill>
                <a:latin typeface="+mj-lt"/>
                <a:cs typeface="Dekko" panose="00000500000000000000" pitchFamily="2" charset="0"/>
              </a:rPr>
              <a:t>?</a:t>
            </a:r>
            <a:r>
              <a:rPr lang="fr-FR" sz="1200" dirty="0" smtClean="0">
                <a:solidFill>
                  <a:srgbClr val="000000"/>
                </a:solidFill>
                <a:latin typeface="Dekko" panose="00000500000000000000" pitchFamily="2" charset="0"/>
                <a:cs typeface="Dekko" panose="00000500000000000000" pitchFamily="2" charset="0"/>
              </a:rPr>
              <a:t> </a:t>
            </a:r>
          </a:p>
          <a:p>
            <a:pPr>
              <a:lnSpc>
                <a:spcPct val="150000"/>
              </a:lnSpc>
            </a:pPr>
            <a:r>
              <a:rPr lang="fr-FR" sz="1200" dirty="0" smtClean="0">
                <a:solidFill>
                  <a:srgbClr val="000000"/>
                </a:solidFill>
                <a:latin typeface="Dekko" panose="00000500000000000000" pitchFamily="2" charset="0"/>
                <a:cs typeface="Dekko" panose="00000500000000000000" pitchFamily="2" charset="0"/>
              </a:rPr>
              <a:t>	a/ les dames		b/ les cartes		c/ les échecs</a:t>
            </a:r>
          </a:p>
          <a:p>
            <a:pPr>
              <a:lnSpc>
                <a:spcPct val="150000"/>
              </a:lnSpc>
            </a:pPr>
            <a:r>
              <a:rPr lang="fr-FR" sz="1200" dirty="0" smtClean="0">
                <a:solidFill>
                  <a:srgbClr val="000000"/>
                </a:solidFill>
                <a:latin typeface="Dekko" panose="00000500000000000000" pitchFamily="2" charset="0"/>
                <a:cs typeface="Dekko" panose="00000500000000000000" pitchFamily="2" charset="0"/>
              </a:rPr>
              <a:t>3) Sur quoi Harry découvre-t-il des renseignements sur Nicolas Flamel </a:t>
            </a:r>
            <a:r>
              <a:rPr lang="fr-FR" sz="1200" dirty="0" smtClean="0">
                <a:solidFill>
                  <a:srgbClr val="000000"/>
                </a:solidFill>
                <a:latin typeface="+mj-lt"/>
                <a:cs typeface="Dekko" panose="00000500000000000000" pitchFamily="2" charset="0"/>
              </a:rPr>
              <a:t>?</a:t>
            </a:r>
            <a:r>
              <a:rPr lang="fr-FR" sz="1200" dirty="0" smtClean="0">
                <a:solidFill>
                  <a:srgbClr val="000000"/>
                </a:solidFill>
                <a:latin typeface="Dekko" panose="00000500000000000000" pitchFamily="2" charset="0"/>
                <a:cs typeface="Dekko" panose="00000500000000000000" pitchFamily="2" charset="0"/>
              </a:rPr>
              <a:t> </a:t>
            </a:r>
          </a:p>
          <a:p>
            <a:pPr>
              <a:lnSpc>
                <a:spcPct val="150000"/>
              </a:lnSpc>
            </a:pPr>
            <a:r>
              <a:rPr lang="fr-FR" sz="1200" dirty="0">
                <a:solidFill>
                  <a:srgbClr val="000000"/>
                </a:solidFill>
                <a:latin typeface="Dekko" panose="00000500000000000000" pitchFamily="2" charset="0"/>
                <a:cs typeface="Dekko" panose="00000500000000000000" pitchFamily="2" charset="0"/>
              </a:rPr>
              <a:t>	</a:t>
            </a:r>
            <a:r>
              <a:rPr lang="fr-FR" sz="1200" dirty="0" smtClean="0">
                <a:solidFill>
                  <a:srgbClr val="000000"/>
                </a:solidFill>
                <a:latin typeface="Dekko" panose="00000500000000000000" pitchFamily="2" charset="0"/>
                <a:cs typeface="Dekko" panose="00000500000000000000" pitchFamily="2" charset="0"/>
              </a:rPr>
              <a:t>a/ </a:t>
            </a:r>
            <a:r>
              <a:rPr lang="fr-FR" sz="1200" spc="-50" dirty="0" smtClean="0">
                <a:solidFill>
                  <a:srgbClr val="000000"/>
                </a:solidFill>
                <a:latin typeface="Dekko" panose="00000500000000000000" pitchFamily="2" charset="0"/>
                <a:cs typeface="Dekko" panose="00000500000000000000" pitchFamily="2" charset="0"/>
              </a:rPr>
              <a:t>sur une carte de </a:t>
            </a:r>
            <a:r>
              <a:rPr lang="fr-FR" sz="1200" spc="-50" dirty="0" err="1" smtClean="0">
                <a:solidFill>
                  <a:srgbClr val="000000"/>
                </a:solidFill>
                <a:latin typeface="Dekko" panose="00000500000000000000" pitchFamily="2" charset="0"/>
                <a:cs typeface="Dekko" panose="00000500000000000000" pitchFamily="2" charset="0"/>
              </a:rPr>
              <a:t>chocogrenouilles</a:t>
            </a:r>
            <a:r>
              <a:rPr lang="fr-FR" sz="1200" spc="-50" dirty="0">
                <a:solidFill>
                  <a:srgbClr val="000000"/>
                </a:solidFill>
                <a:latin typeface="Dekko" panose="00000500000000000000" pitchFamily="2" charset="0"/>
                <a:cs typeface="Dekko" panose="00000500000000000000" pitchFamily="2" charset="0"/>
              </a:rPr>
              <a:t> </a:t>
            </a:r>
            <a:r>
              <a:rPr lang="fr-FR" sz="1200" dirty="0" smtClean="0">
                <a:solidFill>
                  <a:srgbClr val="000000"/>
                </a:solidFill>
                <a:latin typeface="Dekko" panose="00000500000000000000" pitchFamily="2" charset="0"/>
                <a:cs typeface="Dekko" panose="00000500000000000000" pitchFamily="2" charset="0"/>
              </a:rPr>
              <a:t>	b/ dans un livre de magie	c/ sur un tableau</a:t>
            </a:r>
          </a:p>
          <a:p>
            <a:pPr>
              <a:lnSpc>
                <a:spcPct val="150000"/>
              </a:lnSpc>
            </a:pPr>
            <a:r>
              <a:rPr lang="fr-FR" sz="1200" dirty="0" smtClean="0">
                <a:solidFill>
                  <a:srgbClr val="000000"/>
                </a:solidFill>
                <a:latin typeface="Dekko" panose="00000500000000000000" pitchFamily="2" charset="0"/>
                <a:cs typeface="Dekko" panose="00000500000000000000" pitchFamily="2" charset="0"/>
              </a:rPr>
              <a:t>4) Qu’a fabriqué Nicolas Flamel </a:t>
            </a:r>
            <a:r>
              <a:rPr lang="fr-FR" sz="1200" dirty="0" smtClean="0">
                <a:solidFill>
                  <a:srgbClr val="000000"/>
                </a:solidFill>
                <a:cs typeface="Dekko" panose="00000500000000000000" pitchFamily="2" charset="0"/>
              </a:rPr>
              <a:t>?</a:t>
            </a:r>
            <a:r>
              <a:rPr lang="fr-FR" sz="1200" dirty="0" smtClean="0">
                <a:solidFill>
                  <a:srgbClr val="000000"/>
                </a:solidFill>
                <a:latin typeface="Dekko" panose="00000500000000000000" pitchFamily="2" charset="0"/>
                <a:cs typeface="Dekko" panose="00000500000000000000" pitchFamily="2" charset="0"/>
              </a:rPr>
              <a:t> </a:t>
            </a:r>
          </a:p>
          <a:p>
            <a:pPr>
              <a:lnSpc>
                <a:spcPct val="150000"/>
              </a:lnSpc>
            </a:pPr>
            <a:r>
              <a:rPr lang="fr-FR" sz="1200" dirty="0">
                <a:solidFill>
                  <a:srgbClr val="000000"/>
                </a:solidFill>
                <a:latin typeface="Dekko" panose="00000500000000000000" pitchFamily="2" charset="0"/>
                <a:cs typeface="Dekko" panose="00000500000000000000" pitchFamily="2" charset="0"/>
              </a:rPr>
              <a:t>	</a:t>
            </a:r>
            <a:r>
              <a:rPr lang="fr-FR" sz="1200" dirty="0" smtClean="0">
                <a:solidFill>
                  <a:srgbClr val="000000"/>
                </a:solidFill>
                <a:latin typeface="Dekko" panose="00000500000000000000" pitchFamily="2" charset="0"/>
                <a:cs typeface="Dekko" panose="00000500000000000000" pitchFamily="2" charset="0"/>
              </a:rPr>
              <a:t>a/ la Pierre </a:t>
            </a:r>
            <a:r>
              <a:rPr lang="fr-FR" sz="1200" dirty="0" err="1" smtClean="0">
                <a:solidFill>
                  <a:srgbClr val="000000"/>
                </a:solidFill>
                <a:latin typeface="Dekko" panose="00000500000000000000" pitchFamily="2" charset="0"/>
                <a:cs typeface="Dekko" panose="00000500000000000000" pitchFamily="2" charset="0"/>
              </a:rPr>
              <a:t>philosofale</a:t>
            </a:r>
            <a:r>
              <a:rPr lang="fr-FR" sz="1200" dirty="0" smtClean="0">
                <a:solidFill>
                  <a:srgbClr val="000000"/>
                </a:solidFill>
                <a:latin typeface="Dekko" panose="00000500000000000000" pitchFamily="2" charset="0"/>
                <a:cs typeface="Dekko" panose="00000500000000000000" pitchFamily="2" charset="0"/>
              </a:rPr>
              <a:t>	b/ la Pierre </a:t>
            </a:r>
            <a:r>
              <a:rPr lang="fr-FR" sz="1200" dirty="0" err="1" smtClean="0">
                <a:solidFill>
                  <a:srgbClr val="000000"/>
                </a:solidFill>
                <a:latin typeface="Dekko" panose="00000500000000000000" pitchFamily="2" charset="0"/>
                <a:cs typeface="Dekko" panose="00000500000000000000" pitchFamily="2" charset="0"/>
              </a:rPr>
              <a:t>Filosophale</a:t>
            </a:r>
            <a:r>
              <a:rPr lang="fr-FR" sz="1200" dirty="0" smtClean="0">
                <a:solidFill>
                  <a:srgbClr val="000000"/>
                </a:solidFill>
                <a:latin typeface="Dekko" panose="00000500000000000000" pitchFamily="2" charset="0"/>
                <a:cs typeface="Dekko" panose="00000500000000000000" pitchFamily="2" charset="0"/>
              </a:rPr>
              <a:t>	c/ la Pierre philosophale</a:t>
            </a:r>
          </a:p>
          <a:p>
            <a:pPr>
              <a:lnSpc>
                <a:spcPct val="150000"/>
              </a:lnSpc>
            </a:pPr>
            <a:r>
              <a:rPr lang="fr-FR" sz="1200" dirty="0" smtClean="0">
                <a:solidFill>
                  <a:srgbClr val="000000"/>
                </a:solidFill>
                <a:latin typeface="Dekko" panose="00000500000000000000" pitchFamily="2" charset="0"/>
                <a:cs typeface="Dekko" panose="00000500000000000000" pitchFamily="2" charset="0"/>
              </a:rPr>
              <a:t>5) Quel est l’âge de Nicolas Flamel </a:t>
            </a:r>
            <a:r>
              <a:rPr lang="fr-FR" sz="1200" dirty="0" smtClean="0">
                <a:solidFill>
                  <a:srgbClr val="000000"/>
                </a:solidFill>
                <a:latin typeface="+mj-lt"/>
                <a:cs typeface="Dekko" panose="00000500000000000000" pitchFamily="2" charset="0"/>
              </a:rPr>
              <a:t>?</a:t>
            </a:r>
            <a:r>
              <a:rPr lang="fr-FR" sz="1200" dirty="0" smtClean="0">
                <a:solidFill>
                  <a:srgbClr val="000000"/>
                </a:solidFill>
                <a:latin typeface="Dekko" panose="00000500000000000000" pitchFamily="2" charset="0"/>
                <a:cs typeface="Dekko" panose="00000500000000000000" pitchFamily="2" charset="0"/>
              </a:rPr>
              <a:t> </a:t>
            </a:r>
            <a:endParaRPr lang="fr-FR" sz="1200" dirty="0">
              <a:solidFill>
                <a:srgbClr val="000000"/>
              </a:solidFill>
              <a:latin typeface="Dekko" panose="00000500000000000000" pitchFamily="2" charset="0"/>
              <a:cs typeface="Dekko" panose="00000500000000000000" pitchFamily="2" charset="0"/>
            </a:endParaRPr>
          </a:p>
          <a:p>
            <a:pPr>
              <a:lnSpc>
                <a:spcPct val="150000"/>
              </a:lnSpc>
            </a:pPr>
            <a:r>
              <a:rPr lang="fr-FR" sz="1200" dirty="0" smtClean="0">
                <a:solidFill>
                  <a:srgbClr val="000000"/>
                </a:solidFill>
                <a:latin typeface="Dekko" panose="00000500000000000000" pitchFamily="2" charset="0"/>
                <a:cs typeface="Dekko" panose="00000500000000000000" pitchFamily="2" charset="0"/>
              </a:rPr>
              <a:t>	a/ 655 ans		b/ 665 ans		c/565 ans</a:t>
            </a:r>
          </a:p>
        </p:txBody>
      </p:sp>
      <p:sp>
        <p:nvSpPr>
          <p:cNvPr id="20" name="Arrondir un rectangle avec un coin diagonal 19"/>
          <p:cNvSpPr/>
          <p:nvPr/>
        </p:nvSpPr>
        <p:spPr>
          <a:xfrm>
            <a:off x="1620391" y="6875721"/>
            <a:ext cx="4752528" cy="338554"/>
          </a:xfrm>
          <a:prstGeom prst="round2DiagRect">
            <a:avLst>
              <a:gd name="adj1" fmla="val 50000"/>
              <a:gd name="adj2" fmla="val 0"/>
            </a:avLst>
          </a:prstGeom>
          <a:solidFill>
            <a:srgbClr val="C99265"/>
          </a:solidFill>
          <a:ln w="19050">
            <a:solidFill>
              <a:schemeClr val="tx1">
                <a:lumMod val="75000"/>
                <a:lumOff val="25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" name="ZoneTexte 20"/>
          <p:cNvSpPr txBox="1"/>
          <p:nvPr/>
        </p:nvSpPr>
        <p:spPr>
          <a:xfrm>
            <a:off x="1620391" y="6784549"/>
            <a:ext cx="47525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dirty="0" smtClean="0">
                <a:solidFill>
                  <a:schemeClr val="bg1"/>
                </a:solidFill>
                <a:latin typeface="Harry P" panose="00000400000000000000" pitchFamily="2" charset="0"/>
              </a:rPr>
              <a:t>Chapitre 13 : Nicolas Flamel</a:t>
            </a:r>
            <a:endParaRPr lang="fr-FR" sz="2800" dirty="0">
              <a:solidFill>
                <a:schemeClr val="bg1"/>
              </a:solidFill>
              <a:latin typeface="Harry P" panose="00000400000000000000" pitchFamily="2" charset="0"/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5607427" y="1983810"/>
            <a:ext cx="1800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dirty="0" smtClean="0">
                <a:latin typeface="Dekko" panose="00000500000000000000" pitchFamily="2" charset="0"/>
                <a:cs typeface="Dekko" panose="00000500000000000000" pitchFamily="2" charset="0"/>
              </a:rPr>
              <a:t>Score :             /8</a:t>
            </a:r>
            <a:endParaRPr lang="fr-FR" sz="1600" dirty="0">
              <a:latin typeface="Dekko" panose="00000500000000000000" pitchFamily="2" charset="0"/>
              <a:cs typeface="Dekko" panose="00000500000000000000" pitchFamily="2" charset="0"/>
            </a:endParaRPr>
          </a:p>
        </p:txBody>
      </p:sp>
      <p:sp>
        <p:nvSpPr>
          <p:cNvPr id="7" name="Rectangle à coins arrondis 6"/>
          <p:cNvSpPr/>
          <p:nvPr/>
        </p:nvSpPr>
        <p:spPr>
          <a:xfrm>
            <a:off x="5607427" y="1907169"/>
            <a:ext cx="1800200" cy="412136"/>
          </a:xfrm>
          <a:prstGeom prst="roundRect">
            <a:avLst/>
          </a:prstGeom>
          <a:noFill/>
          <a:ln>
            <a:solidFill>
              <a:srgbClr val="945F3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" name="ZoneTexte 23"/>
          <p:cNvSpPr txBox="1"/>
          <p:nvPr/>
        </p:nvSpPr>
        <p:spPr>
          <a:xfrm>
            <a:off x="5607427" y="7456418"/>
            <a:ext cx="1800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dirty="0" smtClean="0">
                <a:latin typeface="Dekko" panose="00000500000000000000" pitchFamily="2" charset="0"/>
                <a:cs typeface="Dekko" panose="00000500000000000000" pitchFamily="2" charset="0"/>
              </a:rPr>
              <a:t>Score :             /10</a:t>
            </a:r>
            <a:endParaRPr lang="fr-FR" sz="1600" dirty="0">
              <a:latin typeface="Dekko" panose="00000500000000000000" pitchFamily="2" charset="0"/>
              <a:cs typeface="Dekko" panose="00000500000000000000" pitchFamily="2" charset="0"/>
            </a:endParaRPr>
          </a:p>
        </p:txBody>
      </p:sp>
      <p:sp>
        <p:nvSpPr>
          <p:cNvPr id="30" name="Rectangle à coins arrondis 29"/>
          <p:cNvSpPr/>
          <p:nvPr/>
        </p:nvSpPr>
        <p:spPr>
          <a:xfrm>
            <a:off x="5607427" y="7379777"/>
            <a:ext cx="1800200" cy="412136"/>
          </a:xfrm>
          <a:prstGeom prst="roundRect">
            <a:avLst/>
          </a:prstGeom>
          <a:noFill/>
          <a:ln>
            <a:solidFill>
              <a:srgbClr val="945F3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aphicFrame>
        <p:nvGraphicFramePr>
          <p:cNvPr id="32" name="Tableau 3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403866"/>
              </p:ext>
            </p:extLst>
          </p:nvPr>
        </p:nvGraphicFramePr>
        <p:xfrm>
          <a:off x="540271" y="2485543"/>
          <a:ext cx="6865369" cy="4206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53562"/>
                <a:gridCol w="6111807"/>
              </a:tblGrid>
              <a:tr h="425697">
                <a:tc>
                  <a:txBody>
                    <a:bodyPr/>
                    <a:lstStyle/>
                    <a:p>
                      <a:endParaRPr lang="fr-FR" sz="1200" dirty="0">
                        <a:latin typeface="Dekko" panose="00000500000000000000" pitchFamily="2" charset="0"/>
                        <a:cs typeface="Dekko" panose="00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1200" dirty="0" smtClean="0">
                          <a:latin typeface="Dekko" panose="00000500000000000000" pitchFamily="2" charset="0"/>
                          <a:cs typeface="Dekko" panose="00000500000000000000" pitchFamily="2" charset="0"/>
                        </a:rPr>
                        <a:t>Harry et Ron</a:t>
                      </a:r>
                      <a:r>
                        <a:rPr lang="fr-FR" sz="1200" baseline="0" dirty="0" smtClean="0">
                          <a:latin typeface="Dekko" panose="00000500000000000000" pitchFamily="2" charset="0"/>
                          <a:cs typeface="Dekko" panose="00000500000000000000" pitchFamily="2" charset="0"/>
                        </a:rPr>
                        <a:t> demandent des renseignements à </a:t>
                      </a:r>
                      <a:r>
                        <a:rPr lang="fr-FR" sz="1200" baseline="0" dirty="0" err="1" smtClean="0">
                          <a:latin typeface="Dekko" panose="00000500000000000000" pitchFamily="2" charset="0"/>
                          <a:cs typeface="Dekko" panose="00000500000000000000" pitchFamily="2" charset="0"/>
                        </a:rPr>
                        <a:t>Hagrid</a:t>
                      </a:r>
                      <a:r>
                        <a:rPr lang="fr-FR" sz="1200" baseline="0" dirty="0" smtClean="0">
                          <a:latin typeface="Dekko" panose="00000500000000000000" pitchFamily="2" charset="0"/>
                          <a:cs typeface="Dekko" panose="00000500000000000000" pitchFamily="2" charset="0"/>
                        </a:rPr>
                        <a:t> sur Nicolas Flamel mais il refuse de dire quoi que ce soit. Ils décident de chercher à la bibliothèque.</a:t>
                      </a:r>
                      <a:endParaRPr lang="fr-FR" sz="1200" dirty="0">
                        <a:latin typeface="Dekko" panose="00000500000000000000" pitchFamily="2" charset="0"/>
                        <a:cs typeface="Dekko" panose="00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5976">
                <a:tc>
                  <a:txBody>
                    <a:bodyPr/>
                    <a:lstStyle/>
                    <a:p>
                      <a:endParaRPr lang="fr-FR" sz="1200" dirty="0">
                        <a:latin typeface="Dekko" panose="00000500000000000000" pitchFamily="2" charset="0"/>
                        <a:cs typeface="Dekko" panose="00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dirty="0" smtClean="0">
                          <a:latin typeface="Dekko" panose="00000500000000000000" pitchFamily="2" charset="0"/>
                          <a:cs typeface="Dekko" panose="00000500000000000000" pitchFamily="2" charset="0"/>
                        </a:rPr>
                        <a:t>La</a:t>
                      </a:r>
                      <a:r>
                        <a:rPr lang="fr-FR" sz="1200" baseline="0" dirty="0" smtClean="0">
                          <a:latin typeface="Dekko" panose="00000500000000000000" pitchFamily="2" charset="0"/>
                          <a:cs typeface="Dekko" panose="00000500000000000000" pitchFamily="2" charset="0"/>
                        </a:rPr>
                        <a:t> veille </a:t>
                      </a:r>
                      <a:r>
                        <a:rPr lang="fr-FR" sz="1200" dirty="0" smtClean="0">
                          <a:latin typeface="Dekko" panose="00000500000000000000" pitchFamily="2" charset="0"/>
                          <a:cs typeface="Dekko" panose="00000500000000000000" pitchFamily="2" charset="0"/>
                        </a:rPr>
                        <a:t>de Noël, Harry</a:t>
                      </a:r>
                      <a:r>
                        <a:rPr lang="fr-FR" sz="1200" baseline="0" dirty="0" smtClean="0">
                          <a:latin typeface="Dekko" panose="00000500000000000000" pitchFamily="2" charset="0"/>
                          <a:cs typeface="Dekko" panose="00000500000000000000" pitchFamily="2" charset="0"/>
                        </a:rPr>
                        <a:t> est surpris de voir qu’il a reçu des cadeaux  ! Le dernier est la cape d’invisibilité de son père. Mais il ne sait pas qui la lui a </a:t>
                      </a:r>
                      <a:r>
                        <a:rPr lang="fr-FR" sz="1200" baseline="0" smtClean="0">
                          <a:latin typeface="Dekko" panose="00000500000000000000" pitchFamily="2" charset="0"/>
                          <a:cs typeface="Dekko" panose="00000500000000000000" pitchFamily="2" charset="0"/>
                        </a:rPr>
                        <a:t>envoyé. </a:t>
                      </a:r>
                      <a:r>
                        <a:rPr lang="fr-FR" sz="1200" smtClean="0">
                          <a:latin typeface="Dekko" panose="00000500000000000000" pitchFamily="2" charset="0"/>
                          <a:cs typeface="Dekko" panose="00000500000000000000" pitchFamily="2" charset="0"/>
                        </a:rPr>
                        <a:t>Harry n’a jamais passé</a:t>
                      </a:r>
                      <a:r>
                        <a:rPr lang="fr-FR" sz="1200" baseline="0" smtClean="0">
                          <a:latin typeface="Dekko" panose="00000500000000000000" pitchFamily="2" charset="0"/>
                          <a:cs typeface="Dekko" panose="00000500000000000000" pitchFamily="2" charset="0"/>
                        </a:rPr>
                        <a:t> un aussi bon réveillon. </a:t>
                      </a:r>
                      <a:endParaRPr lang="fr-FR" sz="1200" smtClean="0">
                        <a:latin typeface="Dekko" panose="00000500000000000000" pitchFamily="2" charset="0"/>
                        <a:cs typeface="Dekko" panose="00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5697">
                <a:tc>
                  <a:txBody>
                    <a:bodyPr/>
                    <a:lstStyle/>
                    <a:p>
                      <a:endParaRPr lang="fr-FR" sz="1200" dirty="0">
                        <a:latin typeface="Dekko" panose="00000500000000000000" pitchFamily="2" charset="0"/>
                        <a:cs typeface="Dekko" panose="00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1200" dirty="0" smtClean="0">
                          <a:latin typeface="Dekko" panose="00000500000000000000" pitchFamily="2" charset="0"/>
                          <a:cs typeface="Dekko" panose="00000500000000000000" pitchFamily="2" charset="0"/>
                        </a:rPr>
                        <a:t>En courant</a:t>
                      </a:r>
                      <a:r>
                        <a:rPr lang="fr-FR" sz="1200" baseline="0" dirty="0" smtClean="0">
                          <a:latin typeface="Dekko" panose="00000500000000000000" pitchFamily="2" charset="0"/>
                          <a:cs typeface="Dekko" panose="00000500000000000000" pitchFamily="2" charset="0"/>
                        </a:rPr>
                        <a:t> pour s’échapper de la bibliothèque, il entre dans une salle dans laquelle se trouve un immense miroir. Il y voit ses parents.</a:t>
                      </a:r>
                      <a:endParaRPr lang="fr-FR" sz="1200" dirty="0">
                        <a:latin typeface="Dekko" panose="00000500000000000000" pitchFamily="2" charset="0"/>
                        <a:cs typeface="Dekko" panose="00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5697">
                <a:tc>
                  <a:txBody>
                    <a:bodyPr/>
                    <a:lstStyle/>
                    <a:p>
                      <a:endParaRPr lang="fr-FR" sz="1200" dirty="0">
                        <a:latin typeface="Dekko" panose="00000500000000000000" pitchFamily="2" charset="0"/>
                        <a:cs typeface="Dekko" panose="00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aseline="0" dirty="0" smtClean="0">
                          <a:latin typeface="Dekko" panose="00000500000000000000" pitchFamily="2" charset="0"/>
                          <a:cs typeface="Dekko" panose="00000500000000000000" pitchFamily="2" charset="0"/>
                        </a:rPr>
                        <a:t>La nuit suivante, quand Harry revient, Dumbledore est là, et lui explique en quoi ce miroir est magique.</a:t>
                      </a:r>
                      <a:endParaRPr lang="fr-FR" sz="1200" dirty="0" smtClean="0">
                        <a:latin typeface="Dekko" panose="00000500000000000000" pitchFamily="2" charset="0"/>
                        <a:cs typeface="Dekko" panose="00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5976">
                <a:tc>
                  <a:txBody>
                    <a:bodyPr/>
                    <a:lstStyle/>
                    <a:p>
                      <a:endParaRPr lang="fr-FR" sz="1200" dirty="0">
                        <a:latin typeface="Dekko" panose="00000500000000000000" pitchFamily="2" charset="0"/>
                        <a:cs typeface="Dekko" panose="00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1200" smtClean="0">
                          <a:latin typeface="Dekko" panose="00000500000000000000" pitchFamily="2" charset="0"/>
                          <a:cs typeface="Dekko" panose="00000500000000000000" pitchFamily="2" charset="0"/>
                        </a:rPr>
                        <a:t>Au moment de se coucher, Harry décide</a:t>
                      </a:r>
                      <a:r>
                        <a:rPr lang="fr-FR" sz="1200" baseline="0" smtClean="0">
                          <a:latin typeface="Dekko" panose="00000500000000000000" pitchFamily="2" charset="0"/>
                          <a:cs typeface="Dekko" panose="00000500000000000000" pitchFamily="2" charset="0"/>
                        </a:rPr>
                        <a:t> de mettre sa cape d’invisibilité pour aller à la Réserve de la bibliothèque afin de chercher des informations sur Nicolas Flamel. Il ne trouve rien et Rusard est à deux doigts de le surprendre.</a:t>
                      </a:r>
                      <a:endParaRPr lang="fr-FR" sz="1200" dirty="0">
                        <a:latin typeface="Dekko" panose="00000500000000000000" pitchFamily="2" charset="0"/>
                        <a:cs typeface="Dekko" panose="00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5976">
                <a:tc>
                  <a:txBody>
                    <a:bodyPr/>
                    <a:lstStyle/>
                    <a:p>
                      <a:endParaRPr lang="fr-FR" sz="1200" dirty="0">
                        <a:latin typeface="Dekko" panose="00000500000000000000" pitchFamily="2" charset="0"/>
                        <a:cs typeface="Dekko" panose="00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dirty="0" smtClean="0">
                          <a:latin typeface="Dekko" panose="00000500000000000000" pitchFamily="2" charset="0"/>
                          <a:cs typeface="Dekko" panose="00000500000000000000" pitchFamily="2" charset="0"/>
                        </a:rPr>
                        <a:t>C’est Noël, il fait très froid, tout le monde attend les vacances avec impatience.</a:t>
                      </a:r>
                    </a:p>
                    <a:p>
                      <a:r>
                        <a:rPr lang="fr-FR" sz="1200" dirty="0" smtClean="0">
                          <a:latin typeface="Dekko" panose="00000500000000000000" pitchFamily="2" charset="0"/>
                          <a:cs typeface="Dekko" panose="00000500000000000000" pitchFamily="2" charset="0"/>
                        </a:rPr>
                        <a:t>Harry et Ron</a:t>
                      </a:r>
                      <a:r>
                        <a:rPr lang="fr-FR" sz="1200" baseline="0" dirty="0" smtClean="0">
                          <a:latin typeface="Dekko" panose="00000500000000000000" pitchFamily="2" charset="0"/>
                          <a:cs typeface="Dekko" panose="00000500000000000000" pitchFamily="2" charset="0"/>
                        </a:rPr>
                        <a:t> ne rentreront pas chez eux pendant les vacances.  La grande salle était magnifiquement décorée.</a:t>
                      </a:r>
                      <a:endParaRPr lang="fr-FR" sz="1200" dirty="0">
                        <a:latin typeface="Dekko" panose="00000500000000000000" pitchFamily="2" charset="0"/>
                        <a:cs typeface="Dekko" panose="00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5697">
                <a:tc>
                  <a:txBody>
                    <a:bodyPr/>
                    <a:lstStyle/>
                    <a:p>
                      <a:endParaRPr lang="fr-FR" sz="1200" dirty="0">
                        <a:latin typeface="Dekko" panose="00000500000000000000" pitchFamily="2" charset="0"/>
                        <a:cs typeface="Dekko" panose="00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1200" dirty="0" smtClean="0">
                          <a:latin typeface="Dekko" panose="00000500000000000000" pitchFamily="2" charset="0"/>
                          <a:cs typeface="Dekko" panose="00000500000000000000" pitchFamily="2" charset="0"/>
                        </a:rPr>
                        <a:t>Il va</a:t>
                      </a:r>
                      <a:r>
                        <a:rPr lang="fr-FR" sz="1200" baseline="0" dirty="0" smtClean="0">
                          <a:latin typeface="Dekko" panose="00000500000000000000" pitchFamily="2" charset="0"/>
                          <a:cs typeface="Dekko" panose="00000500000000000000" pitchFamily="2" charset="0"/>
                        </a:rPr>
                        <a:t> réveiller Ron et l’emmène dans cette salle pour lui montrer le miroir. Il se voit capitaine de </a:t>
                      </a:r>
                      <a:r>
                        <a:rPr lang="fr-FR" sz="1200" baseline="0" dirty="0" err="1" smtClean="0">
                          <a:latin typeface="Dekko" panose="00000500000000000000" pitchFamily="2" charset="0"/>
                          <a:cs typeface="Dekko" panose="00000500000000000000" pitchFamily="2" charset="0"/>
                        </a:rPr>
                        <a:t>Quidditch</a:t>
                      </a:r>
                      <a:r>
                        <a:rPr lang="fr-FR" sz="1200" baseline="0" dirty="0" smtClean="0">
                          <a:latin typeface="Dekko" panose="00000500000000000000" pitchFamily="2" charset="0"/>
                          <a:cs typeface="Dekko" panose="00000500000000000000" pitchFamily="2" charset="0"/>
                        </a:rPr>
                        <a:t>. Ils partent. </a:t>
                      </a:r>
                      <a:endParaRPr lang="fr-FR" sz="1200" dirty="0">
                        <a:latin typeface="Dekko" panose="00000500000000000000" pitchFamily="2" charset="0"/>
                        <a:cs typeface="Dekko" panose="00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5697">
                <a:tc>
                  <a:txBody>
                    <a:bodyPr/>
                    <a:lstStyle/>
                    <a:p>
                      <a:endParaRPr lang="fr-FR" sz="1200" dirty="0">
                        <a:latin typeface="Dekko" panose="00000500000000000000" pitchFamily="2" charset="0"/>
                        <a:cs typeface="Dekko" panose="00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1200" dirty="0" smtClean="0">
                          <a:latin typeface="Dekko" panose="00000500000000000000" pitchFamily="2" charset="0"/>
                          <a:cs typeface="Dekko" panose="00000500000000000000" pitchFamily="2" charset="0"/>
                        </a:rPr>
                        <a:t>Pendant les vacances,</a:t>
                      </a:r>
                      <a:r>
                        <a:rPr lang="fr-FR" sz="1200" baseline="0" dirty="0" smtClean="0">
                          <a:latin typeface="Dekko" panose="00000500000000000000" pitchFamily="2" charset="0"/>
                          <a:cs typeface="Dekko" panose="00000500000000000000" pitchFamily="2" charset="0"/>
                        </a:rPr>
                        <a:t> Ron et Harry s’amusent beaucoup, ils jouent aux échecs et ont tout le dortoir pour eux.</a:t>
                      </a:r>
                      <a:endParaRPr lang="fr-FR" sz="1200" dirty="0">
                        <a:latin typeface="Dekko" panose="00000500000000000000" pitchFamily="2" charset="0"/>
                        <a:cs typeface="Dekko" panose="00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33" name="Image 32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525" y="9202307"/>
            <a:ext cx="329157" cy="13105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27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artisticFilmGrain/>
                    </a14:imgEffect>
                    <a14:imgEffect>
                      <a14:brightnessContrast brigh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243012"/>
            <a:ext cx="396875" cy="9450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1" name="Connecteur droit 10"/>
          <p:cNvCxnSpPr/>
          <p:nvPr/>
        </p:nvCxnSpPr>
        <p:spPr>
          <a:xfrm>
            <a:off x="396255" y="1381125"/>
            <a:ext cx="0" cy="9312275"/>
          </a:xfrm>
          <a:prstGeom prst="line">
            <a:avLst/>
          </a:prstGeom>
          <a:ln w="76200" cap="rnd">
            <a:solidFill>
              <a:schemeClr val="tx1">
                <a:lumMod val="75000"/>
                <a:lumOff val="2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5" name="Picture 3"/>
          <p:cNvPicPr>
            <a:picLocks noChangeAspect="1" noChangeArrowheads="1"/>
          </p:cNvPicPr>
          <p:nvPr/>
        </p:nvPicPr>
        <p:blipFill>
          <a:blip r:embed="rId5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artisticFilmGrain/>
                    </a14:imgEffect>
                    <a14:imgEffect>
                      <a14:brightnessContrast brigh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9"/>
            <a:ext cx="7559675" cy="665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6" name="ZoneTexte 25"/>
          <p:cNvSpPr txBox="1"/>
          <p:nvPr/>
        </p:nvSpPr>
        <p:spPr>
          <a:xfrm>
            <a:off x="1016631" y="-67303"/>
            <a:ext cx="60486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dirty="0" smtClean="0">
                <a:ln w="18415" cmpd="sng">
                  <a:solidFill>
                    <a:schemeClr val="bg1">
                      <a:lumMod val="95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Harry P" panose="00000400000000000000" pitchFamily="2" charset="0"/>
              </a:rPr>
              <a:t>Harry Potter </a:t>
            </a:r>
            <a:r>
              <a:rPr lang="fr-FR" sz="3200" dirty="0" smtClean="0">
                <a:ln w="18415" cmpd="sng">
                  <a:solidFill>
                    <a:schemeClr val="bg1">
                      <a:lumMod val="95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Old English Text MT" panose="03040902040508030806" pitchFamily="66" charset="0"/>
              </a:rPr>
              <a:t>à</a:t>
            </a:r>
            <a:r>
              <a:rPr lang="fr-FR" sz="4000" dirty="0" smtClean="0">
                <a:ln w="18415" cmpd="sng">
                  <a:solidFill>
                    <a:schemeClr val="bg1">
                      <a:lumMod val="95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Harry P" panose="00000400000000000000" pitchFamily="2" charset="0"/>
              </a:rPr>
              <a:t> l’</a:t>
            </a:r>
            <a:r>
              <a:rPr lang="fr-FR" sz="3200" dirty="0" smtClean="0">
                <a:ln w="18415" cmpd="sng">
                  <a:solidFill>
                    <a:schemeClr val="bg1">
                      <a:lumMod val="95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Old English Text MT" panose="03040902040508030806" pitchFamily="66" charset="0"/>
              </a:rPr>
              <a:t>é</a:t>
            </a:r>
            <a:r>
              <a:rPr lang="fr-FR" sz="4000" dirty="0" smtClean="0">
                <a:ln w="18415" cmpd="sng">
                  <a:solidFill>
                    <a:schemeClr val="bg1">
                      <a:lumMod val="95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Harry P" panose="00000400000000000000" pitchFamily="2" charset="0"/>
              </a:rPr>
              <a:t>cole des sorciers</a:t>
            </a:r>
            <a:endParaRPr lang="fr-FR" sz="4000" dirty="0">
              <a:ln w="18415" cmpd="sng">
                <a:solidFill>
                  <a:schemeClr val="bg1">
                    <a:lumMod val="95000"/>
                  </a:schemeClr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Harry P" panose="00000400000000000000" pitchFamily="2" charset="0"/>
            </a:endParaRPr>
          </a:p>
        </p:txBody>
      </p:sp>
      <p:sp>
        <p:nvSpPr>
          <p:cNvPr id="28" name="ZoneTexte 27"/>
          <p:cNvSpPr txBox="1"/>
          <p:nvPr/>
        </p:nvSpPr>
        <p:spPr>
          <a:xfrm>
            <a:off x="180231" y="810196"/>
            <a:ext cx="324036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smtClean="0">
                <a:latin typeface="Dekko" panose="00000500000000000000" pitchFamily="2" charset="0"/>
                <a:cs typeface="Dekko" panose="00000500000000000000" pitchFamily="2" charset="0"/>
              </a:rPr>
              <a:t>Prénom : ________________________</a:t>
            </a:r>
            <a:endParaRPr lang="fr-FR" sz="1200" dirty="0">
              <a:latin typeface="Dekko" panose="00000500000000000000" pitchFamily="2" charset="0"/>
              <a:cs typeface="Dekko" panose="00000500000000000000" pitchFamily="2" charset="0"/>
            </a:endParaRPr>
          </a:p>
        </p:txBody>
      </p:sp>
      <p:sp>
        <p:nvSpPr>
          <p:cNvPr id="35" name="ZoneTexte 34"/>
          <p:cNvSpPr txBox="1"/>
          <p:nvPr/>
        </p:nvSpPr>
        <p:spPr>
          <a:xfrm>
            <a:off x="4932759" y="810196"/>
            <a:ext cx="25922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smtClean="0">
                <a:latin typeface="Dekko" panose="00000500000000000000" pitchFamily="2" charset="0"/>
                <a:cs typeface="Dekko" panose="00000500000000000000" pitchFamily="2" charset="0"/>
              </a:rPr>
              <a:t>Date : _______ /_______ /__________</a:t>
            </a:r>
            <a:endParaRPr lang="fr-FR" sz="1200" dirty="0">
              <a:latin typeface="Dekko" panose="00000500000000000000" pitchFamily="2" charset="0"/>
              <a:cs typeface="Dekko" panose="00000500000000000000" pitchFamily="2" charset="0"/>
            </a:endParaRPr>
          </a:p>
        </p:txBody>
      </p:sp>
      <p:cxnSp>
        <p:nvCxnSpPr>
          <p:cNvPr id="36" name="Connecteur droit 35"/>
          <p:cNvCxnSpPr/>
          <p:nvPr/>
        </p:nvCxnSpPr>
        <p:spPr>
          <a:xfrm>
            <a:off x="0" y="671290"/>
            <a:ext cx="7561263" cy="0"/>
          </a:xfrm>
          <a:prstGeom prst="line">
            <a:avLst/>
          </a:prstGeom>
          <a:ln w="76200" cap="rnd">
            <a:solidFill>
              <a:schemeClr val="tx1">
                <a:lumMod val="75000"/>
                <a:lumOff val="2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necteur droit 36"/>
          <p:cNvCxnSpPr/>
          <p:nvPr/>
        </p:nvCxnSpPr>
        <p:spPr>
          <a:xfrm>
            <a:off x="0" y="1242244"/>
            <a:ext cx="7561263" cy="0"/>
          </a:xfrm>
          <a:prstGeom prst="line">
            <a:avLst/>
          </a:prstGeom>
          <a:ln w="57150" cap="rnd">
            <a:solidFill>
              <a:schemeClr val="tx1">
                <a:lumMod val="75000"/>
                <a:lumOff val="2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Ellipse 37"/>
          <p:cNvSpPr/>
          <p:nvPr/>
        </p:nvSpPr>
        <p:spPr>
          <a:xfrm>
            <a:off x="122216" y="133450"/>
            <a:ext cx="850103" cy="366446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>
                <a:lumMod val="75000"/>
                <a:lumOff val="25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9" name="ZoneTexte 38"/>
          <p:cNvSpPr txBox="1"/>
          <p:nvPr/>
        </p:nvSpPr>
        <p:spPr>
          <a:xfrm>
            <a:off x="73738" y="182369"/>
            <a:ext cx="951599" cy="2958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fr-FR" sz="1600" dirty="0" smtClean="0">
                <a:latin typeface="Mrs Chocolat" pitchFamily="2" charset="0"/>
              </a:rPr>
              <a:t>Fiche 11</a:t>
            </a:r>
            <a:endParaRPr lang="fr-FR" sz="1600" dirty="0">
              <a:latin typeface="Mrs Chocolat" pitchFamily="2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92525" y="4741019"/>
            <a:ext cx="703326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400" dirty="0" smtClean="0">
                <a:solidFill>
                  <a:srgbClr val="000000"/>
                </a:solidFill>
                <a:latin typeface="Harry P" panose="00000400000000000000" pitchFamily="2" charset="0"/>
              </a:rPr>
              <a:t>Vrai ou faux ?</a:t>
            </a:r>
            <a:endParaRPr lang="fr-FR" sz="2400" dirty="0">
              <a:solidFill>
                <a:srgbClr val="000000"/>
              </a:solidFill>
              <a:latin typeface="Harry P" panose="00000400000000000000" pitchFamily="2" charset="0"/>
            </a:endParaRPr>
          </a:p>
        </p:txBody>
      </p:sp>
      <p:sp>
        <p:nvSpPr>
          <p:cNvPr id="20" name="Arrondir un rectangle avec un coin diagonal 19"/>
          <p:cNvSpPr/>
          <p:nvPr/>
        </p:nvSpPr>
        <p:spPr>
          <a:xfrm>
            <a:off x="1620391" y="4256154"/>
            <a:ext cx="4752528" cy="338554"/>
          </a:xfrm>
          <a:prstGeom prst="round2DiagRect">
            <a:avLst>
              <a:gd name="adj1" fmla="val 50000"/>
              <a:gd name="adj2" fmla="val 0"/>
            </a:avLst>
          </a:prstGeom>
          <a:solidFill>
            <a:srgbClr val="C99265"/>
          </a:solidFill>
          <a:ln w="19050">
            <a:solidFill>
              <a:schemeClr val="tx1">
                <a:lumMod val="75000"/>
                <a:lumOff val="25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" name="ZoneTexte 20"/>
          <p:cNvSpPr txBox="1"/>
          <p:nvPr/>
        </p:nvSpPr>
        <p:spPr>
          <a:xfrm>
            <a:off x="1620391" y="4148129"/>
            <a:ext cx="47525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dirty="0" smtClean="0">
                <a:solidFill>
                  <a:schemeClr val="bg1"/>
                </a:solidFill>
                <a:latin typeface="Harry P" panose="00000400000000000000" pitchFamily="2" charset="0"/>
              </a:rPr>
              <a:t>Chapitre 14 : Norbert le dragon</a:t>
            </a:r>
            <a:endParaRPr lang="fr-FR" sz="2800" dirty="0">
              <a:solidFill>
                <a:schemeClr val="bg1"/>
              </a:solidFill>
              <a:latin typeface="Harry P" panose="00000400000000000000" pitchFamily="2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91783" y="1260242"/>
            <a:ext cx="7033264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fr-FR" sz="1200" dirty="0" smtClean="0">
                <a:solidFill>
                  <a:srgbClr val="000000"/>
                </a:solidFill>
                <a:latin typeface="Dekko" panose="00000500000000000000" pitchFamily="2" charset="0"/>
                <a:cs typeface="Dekko" panose="00000500000000000000" pitchFamily="2" charset="0"/>
              </a:rPr>
              <a:t>6) Quelle est la formule du bloque-jambes </a:t>
            </a:r>
            <a:r>
              <a:rPr lang="fr-FR" sz="1200" dirty="0" smtClean="0">
                <a:solidFill>
                  <a:srgbClr val="000000"/>
                </a:solidFill>
                <a:latin typeface="+mj-lt"/>
                <a:cs typeface="Dekko" panose="00000500000000000000" pitchFamily="2" charset="0"/>
              </a:rPr>
              <a:t>?</a:t>
            </a:r>
            <a:r>
              <a:rPr lang="fr-FR" sz="1200" dirty="0" smtClean="0">
                <a:solidFill>
                  <a:srgbClr val="000000"/>
                </a:solidFill>
                <a:latin typeface="Dekko" panose="00000500000000000000" pitchFamily="2" charset="0"/>
                <a:cs typeface="Dekko" panose="00000500000000000000" pitchFamily="2" charset="0"/>
              </a:rPr>
              <a:t> </a:t>
            </a:r>
          </a:p>
          <a:p>
            <a:pPr>
              <a:lnSpc>
                <a:spcPct val="150000"/>
              </a:lnSpc>
            </a:pPr>
            <a:r>
              <a:rPr lang="fr-FR" sz="1200" dirty="0">
                <a:solidFill>
                  <a:srgbClr val="000000"/>
                </a:solidFill>
                <a:latin typeface="Dekko" panose="00000500000000000000" pitchFamily="2" charset="0"/>
                <a:cs typeface="Dekko" panose="00000500000000000000" pitchFamily="2" charset="0"/>
              </a:rPr>
              <a:t>	</a:t>
            </a:r>
            <a:r>
              <a:rPr lang="fr-FR" sz="1200" dirty="0" smtClean="0">
                <a:solidFill>
                  <a:srgbClr val="000000"/>
                </a:solidFill>
                <a:latin typeface="Dekko" panose="00000500000000000000" pitchFamily="2" charset="0"/>
                <a:cs typeface="Dekko" panose="00000500000000000000" pitchFamily="2" charset="0"/>
              </a:rPr>
              <a:t>a/ </a:t>
            </a:r>
            <a:r>
              <a:rPr lang="fr-FR" sz="1200" dirty="0" err="1" smtClean="0">
                <a:solidFill>
                  <a:srgbClr val="000000"/>
                </a:solidFill>
                <a:latin typeface="Dekko" panose="00000500000000000000" pitchFamily="2" charset="0"/>
                <a:cs typeface="Dekko" panose="00000500000000000000" pitchFamily="2" charset="0"/>
              </a:rPr>
              <a:t>Locomotis</a:t>
            </a:r>
            <a:r>
              <a:rPr lang="fr-FR" sz="1200" dirty="0" smtClean="0">
                <a:solidFill>
                  <a:srgbClr val="000000"/>
                </a:solidFill>
                <a:latin typeface="Dekko" panose="00000500000000000000" pitchFamily="2" charset="0"/>
                <a:cs typeface="Dekko" panose="00000500000000000000" pitchFamily="2" charset="0"/>
              </a:rPr>
              <a:t> </a:t>
            </a:r>
            <a:r>
              <a:rPr lang="fr-FR" sz="1200" dirty="0" err="1" smtClean="0">
                <a:solidFill>
                  <a:srgbClr val="000000"/>
                </a:solidFill>
                <a:latin typeface="Dekko" panose="00000500000000000000" pitchFamily="2" charset="0"/>
                <a:cs typeface="Dekko" panose="00000500000000000000" pitchFamily="2" charset="0"/>
              </a:rPr>
              <a:t>motor</a:t>
            </a:r>
            <a:r>
              <a:rPr lang="fr-FR" sz="1200" dirty="0" smtClean="0">
                <a:solidFill>
                  <a:srgbClr val="000000"/>
                </a:solidFill>
                <a:latin typeface="Dekko" panose="00000500000000000000" pitchFamily="2" charset="0"/>
                <a:cs typeface="Dekko" panose="00000500000000000000" pitchFamily="2" charset="0"/>
              </a:rPr>
              <a:t>	b/ </a:t>
            </a:r>
            <a:r>
              <a:rPr lang="fr-FR" sz="1200" dirty="0" err="1" smtClean="0">
                <a:solidFill>
                  <a:srgbClr val="000000"/>
                </a:solidFill>
                <a:latin typeface="Dekko" panose="00000500000000000000" pitchFamily="2" charset="0"/>
                <a:cs typeface="Dekko" panose="00000500000000000000" pitchFamily="2" charset="0"/>
              </a:rPr>
              <a:t>Locomotor</a:t>
            </a:r>
            <a:r>
              <a:rPr lang="fr-FR" sz="1200" dirty="0" smtClean="0">
                <a:solidFill>
                  <a:srgbClr val="000000"/>
                </a:solidFill>
                <a:latin typeface="Dekko" panose="00000500000000000000" pitchFamily="2" charset="0"/>
                <a:cs typeface="Dekko" panose="00000500000000000000" pitchFamily="2" charset="0"/>
              </a:rPr>
              <a:t> </a:t>
            </a:r>
            <a:r>
              <a:rPr lang="fr-FR" sz="1200" dirty="0" err="1" smtClean="0">
                <a:solidFill>
                  <a:srgbClr val="000000"/>
                </a:solidFill>
                <a:latin typeface="Dekko" panose="00000500000000000000" pitchFamily="2" charset="0"/>
                <a:cs typeface="Dekko" panose="00000500000000000000" pitchFamily="2" charset="0"/>
              </a:rPr>
              <a:t>mortis</a:t>
            </a:r>
            <a:r>
              <a:rPr lang="fr-FR" sz="1200" dirty="0" smtClean="0">
                <a:solidFill>
                  <a:srgbClr val="000000"/>
                </a:solidFill>
                <a:latin typeface="Dekko" panose="00000500000000000000" pitchFamily="2" charset="0"/>
                <a:cs typeface="Dekko" panose="00000500000000000000" pitchFamily="2" charset="0"/>
              </a:rPr>
              <a:t>	c/ </a:t>
            </a:r>
            <a:r>
              <a:rPr lang="fr-FR" sz="1200" dirty="0" err="1" smtClean="0">
                <a:solidFill>
                  <a:srgbClr val="000000"/>
                </a:solidFill>
                <a:latin typeface="Dekko" panose="00000500000000000000" pitchFamily="2" charset="0"/>
                <a:cs typeface="Dekko" panose="00000500000000000000" pitchFamily="2" charset="0"/>
              </a:rPr>
              <a:t>Locomotor</a:t>
            </a:r>
            <a:r>
              <a:rPr lang="fr-FR" sz="1200" dirty="0" smtClean="0">
                <a:solidFill>
                  <a:srgbClr val="000000"/>
                </a:solidFill>
                <a:latin typeface="Dekko" panose="00000500000000000000" pitchFamily="2" charset="0"/>
                <a:cs typeface="Dekko" panose="00000500000000000000" pitchFamily="2" charset="0"/>
              </a:rPr>
              <a:t> </a:t>
            </a:r>
            <a:r>
              <a:rPr lang="fr-FR" sz="1200" dirty="0" err="1" smtClean="0">
                <a:solidFill>
                  <a:srgbClr val="000000"/>
                </a:solidFill>
                <a:latin typeface="Dekko" panose="00000500000000000000" pitchFamily="2" charset="0"/>
                <a:cs typeface="Dekko" panose="00000500000000000000" pitchFamily="2" charset="0"/>
              </a:rPr>
              <a:t>mortus</a:t>
            </a:r>
            <a:endParaRPr lang="fr-FR" sz="1200" dirty="0" smtClean="0">
              <a:solidFill>
                <a:srgbClr val="000000"/>
              </a:solidFill>
              <a:latin typeface="Dekko" panose="00000500000000000000" pitchFamily="2" charset="0"/>
              <a:cs typeface="Dekko" panose="00000500000000000000" pitchFamily="2" charset="0"/>
            </a:endParaRPr>
          </a:p>
          <a:p>
            <a:pPr>
              <a:lnSpc>
                <a:spcPct val="150000"/>
              </a:lnSpc>
            </a:pPr>
            <a:r>
              <a:rPr lang="fr-FR" sz="1200" dirty="0" smtClean="0">
                <a:latin typeface="Dekko" panose="00000500000000000000" pitchFamily="2" charset="0"/>
                <a:cs typeface="Dekko" panose="00000500000000000000" pitchFamily="2" charset="0"/>
              </a:rPr>
              <a:t>7) Combien </a:t>
            </a:r>
            <a:r>
              <a:rPr lang="fr-FR" sz="1200" dirty="0">
                <a:latin typeface="Dekko" panose="00000500000000000000" pitchFamily="2" charset="0"/>
                <a:cs typeface="Dekko" panose="00000500000000000000" pitchFamily="2" charset="0"/>
              </a:rPr>
              <a:t>de temps a duré le match de </a:t>
            </a:r>
            <a:r>
              <a:rPr lang="fr-FR" sz="1200" dirty="0" err="1">
                <a:latin typeface="Dekko" panose="00000500000000000000" pitchFamily="2" charset="0"/>
                <a:cs typeface="Dekko" panose="00000500000000000000" pitchFamily="2" charset="0"/>
              </a:rPr>
              <a:t>Quidditch</a:t>
            </a:r>
            <a:r>
              <a:rPr lang="fr-FR" sz="1200" dirty="0">
                <a:latin typeface="Dekko" panose="00000500000000000000" pitchFamily="2" charset="0"/>
                <a:cs typeface="Dekko" panose="00000500000000000000" pitchFamily="2" charset="0"/>
              </a:rPr>
              <a:t> entre </a:t>
            </a:r>
            <a:r>
              <a:rPr lang="fr-FR" sz="1200" dirty="0" err="1">
                <a:latin typeface="Dekko" panose="00000500000000000000" pitchFamily="2" charset="0"/>
                <a:cs typeface="Dekko" panose="00000500000000000000" pitchFamily="2" charset="0"/>
              </a:rPr>
              <a:t>Gryffondor</a:t>
            </a:r>
            <a:r>
              <a:rPr lang="fr-FR" sz="1200" dirty="0">
                <a:latin typeface="Dekko" panose="00000500000000000000" pitchFamily="2" charset="0"/>
                <a:cs typeface="Dekko" panose="00000500000000000000" pitchFamily="2" charset="0"/>
              </a:rPr>
              <a:t> et </a:t>
            </a:r>
            <a:r>
              <a:rPr lang="fr-FR" sz="1200" dirty="0" err="1">
                <a:latin typeface="Dekko" panose="00000500000000000000" pitchFamily="2" charset="0"/>
                <a:cs typeface="Dekko" panose="00000500000000000000" pitchFamily="2" charset="0"/>
              </a:rPr>
              <a:t>Serpentard</a:t>
            </a:r>
            <a:r>
              <a:rPr lang="fr-FR" sz="1200" dirty="0">
                <a:latin typeface="Dekko" panose="00000500000000000000" pitchFamily="2" charset="0"/>
                <a:cs typeface="Dekko" panose="00000500000000000000" pitchFamily="2" charset="0"/>
              </a:rPr>
              <a:t> </a:t>
            </a:r>
            <a:r>
              <a:rPr lang="fr-FR" sz="1200" dirty="0">
                <a:latin typeface="+mj-lt"/>
                <a:cs typeface="Dekko" panose="00000500000000000000" pitchFamily="2" charset="0"/>
              </a:rPr>
              <a:t>? </a:t>
            </a:r>
          </a:p>
          <a:p>
            <a:pPr>
              <a:lnSpc>
                <a:spcPct val="150000"/>
              </a:lnSpc>
            </a:pPr>
            <a:r>
              <a:rPr lang="fr-FR" sz="1200" dirty="0" smtClean="0">
                <a:latin typeface="Dekko" panose="00000500000000000000" pitchFamily="2" charset="0"/>
                <a:cs typeface="Dekko" panose="00000500000000000000" pitchFamily="2" charset="0"/>
              </a:rPr>
              <a:t>	a/ Moins </a:t>
            </a:r>
            <a:r>
              <a:rPr lang="fr-FR" sz="1200" dirty="0">
                <a:latin typeface="Dekko" panose="00000500000000000000" pitchFamily="2" charset="0"/>
                <a:cs typeface="Dekko" panose="00000500000000000000" pitchFamily="2" charset="0"/>
              </a:rPr>
              <a:t>d’une minute </a:t>
            </a:r>
            <a:r>
              <a:rPr lang="fr-FR" sz="1200" dirty="0" smtClean="0">
                <a:latin typeface="Dekko" panose="00000500000000000000" pitchFamily="2" charset="0"/>
                <a:cs typeface="Dekko" panose="00000500000000000000" pitchFamily="2" charset="0"/>
              </a:rPr>
              <a:t>	b/ à </a:t>
            </a:r>
            <a:r>
              <a:rPr lang="fr-FR" sz="1200" dirty="0">
                <a:latin typeface="Dekko" panose="00000500000000000000" pitchFamily="2" charset="0"/>
                <a:cs typeface="Dekko" panose="00000500000000000000" pitchFamily="2" charset="0"/>
              </a:rPr>
              <a:t>peine cinq minutes </a:t>
            </a:r>
            <a:r>
              <a:rPr lang="fr-FR" sz="1200" dirty="0" smtClean="0">
                <a:latin typeface="Dekko" panose="00000500000000000000" pitchFamily="2" charset="0"/>
                <a:cs typeface="Dekko" panose="00000500000000000000" pitchFamily="2" charset="0"/>
              </a:rPr>
              <a:t>	c/ </a:t>
            </a:r>
            <a:r>
              <a:rPr lang="fr-FR" sz="1200" dirty="0">
                <a:latin typeface="Dekko" panose="00000500000000000000" pitchFamily="2" charset="0"/>
                <a:cs typeface="Dekko" panose="00000500000000000000" pitchFamily="2" charset="0"/>
              </a:rPr>
              <a:t>presque 10 minutes </a:t>
            </a:r>
          </a:p>
          <a:p>
            <a:pPr>
              <a:lnSpc>
                <a:spcPct val="150000"/>
              </a:lnSpc>
            </a:pPr>
            <a:r>
              <a:rPr lang="fr-FR" sz="1200" dirty="0" smtClean="0">
                <a:latin typeface="Dekko" panose="00000500000000000000" pitchFamily="2" charset="0"/>
                <a:cs typeface="Dekko" panose="00000500000000000000" pitchFamily="2" charset="0"/>
              </a:rPr>
              <a:t>8) </a:t>
            </a:r>
            <a:r>
              <a:rPr lang="fr-FR" sz="1200" dirty="0">
                <a:latin typeface="Dekko" panose="00000500000000000000" pitchFamily="2" charset="0"/>
                <a:cs typeface="Dekko" panose="00000500000000000000" pitchFamily="2" charset="0"/>
              </a:rPr>
              <a:t>Qui a gagné le match </a:t>
            </a:r>
            <a:r>
              <a:rPr lang="fr-FR" sz="1200" dirty="0">
                <a:latin typeface="+mj-lt"/>
                <a:cs typeface="Dekko" panose="00000500000000000000" pitchFamily="2" charset="0"/>
              </a:rPr>
              <a:t>?</a:t>
            </a:r>
            <a:r>
              <a:rPr lang="fr-FR" sz="1200" dirty="0">
                <a:latin typeface="Dekko" panose="00000500000000000000" pitchFamily="2" charset="0"/>
                <a:cs typeface="Dekko" panose="00000500000000000000" pitchFamily="2" charset="0"/>
              </a:rPr>
              <a:t> </a:t>
            </a:r>
          </a:p>
          <a:p>
            <a:pPr>
              <a:lnSpc>
                <a:spcPct val="150000"/>
              </a:lnSpc>
            </a:pPr>
            <a:r>
              <a:rPr lang="fr-FR" sz="1200" dirty="0" smtClean="0">
                <a:latin typeface="Dekko" panose="00000500000000000000" pitchFamily="2" charset="0"/>
                <a:cs typeface="Dekko" panose="00000500000000000000" pitchFamily="2" charset="0"/>
              </a:rPr>
              <a:t>	a/ </a:t>
            </a:r>
            <a:r>
              <a:rPr lang="fr-FR" sz="1200" dirty="0" err="1" smtClean="0">
                <a:latin typeface="Dekko" panose="00000500000000000000" pitchFamily="2" charset="0"/>
                <a:cs typeface="Dekko" panose="00000500000000000000" pitchFamily="2" charset="0"/>
              </a:rPr>
              <a:t>Serpentard</a:t>
            </a:r>
            <a:r>
              <a:rPr lang="fr-FR" sz="1200" dirty="0" smtClean="0">
                <a:latin typeface="Dekko" panose="00000500000000000000" pitchFamily="2" charset="0"/>
                <a:cs typeface="Dekko" panose="00000500000000000000" pitchFamily="2" charset="0"/>
              </a:rPr>
              <a:t> 		b/ Personne  		c/ </a:t>
            </a:r>
            <a:r>
              <a:rPr lang="fr-FR" sz="1200" dirty="0" err="1" smtClean="0">
                <a:latin typeface="Dekko" panose="00000500000000000000" pitchFamily="2" charset="0"/>
                <a:cs typeface="Dekko" panose="00000500000000000000" pitchFamily="2" charset="0"/>
              </a:rPr>
              <a:t>Gryffondor</a:t>
            </a:r>
            <a:endParaRPr lang="fr-FR" sz="1200" dirty="0">
              <a:latin typeface="Dekko" panose="00000500000000000000" pitchFamily="2" charset="0"/>
              <a:cs typeface="Dekko" panose="00000500000000000000" pitchFamily="2" charset="0"/>
            </a:endParaRPr>
          </a:p>
          <a:p>
            <a:pPr>
              <a:lnSpc>
                <a:spcPct val="150000"/>
              </a:lnSpc>
            </a:pPr>
            <a:r>
              <a:rPr lang="fr-FR" sz="1200" dirty="0" smtClean="0">
                <a:latin typeface="Dekko" panose="00000500000000000000" pitchFamily="2" charset="0"/>
                <a:cs typeface="Dekko" panose="00000500000000000000" pitchFamily="2" charset="0"/>
              </a:rPr>
              <a:t>9) </a:t>
            </a:r>
            <a:r>
              <a:rPr lang="fr-FR" sz="1200" dirty="0">
                <a:latin typeface="Dekko" panose="00000500000000000000" pitchFamily="2" charset="0"/>
                <a:cs typeface="Dekko" panose="00000500000000000000" pitchFamily="2" charset="0"/>
              </a:rPr>
              <a:t>Qui Rogue </a:t>
            </a:r>
            <a:r>
              <a:rPr lang="fr-FR" sz="1200" dirty="0" err="1">
                <a:latin typeface="Dekko" panose="00000500000000000000" pitchFamily="2" charset="0"/>
                <a:cs typeface="Dekko" panose="00000500000000000000" pitchFamily="2" charset="0"/>
              </a:rPr>
              <a:t>a-t-il</a:t>
            </a:r>
            <a:r>
              <a:rPr lang="fr-FR" sz="1200" dirty="0">
                <a:latin typeface="Dekko" panose="00000500000000000000" pitchFamily="2" charset="0"/>
                <a:cs typeface="Dekko" panose="00000500000000000000" pitchFamily="2" charset="0"/>
              </a:rPr>
              <a:t> rencontré dans la forêt </a:t>
            </a:r>
            <a:r>
              <a:rPr lang="fr-FR" sz="1200" dirty="0">
                <a:latin typeface="+mj-lt"/>
                <a:cs typeface="Dekko" panose="00000500000000000000" pitchFamily="2" charset="0"/>
              </a:rPr>
              <a:t>?</a:t>
            </a:r>
            <a:r>
              <a:rPr lang="fr-FR" sz="1200" dirty="0">
                <a:latin typeface="Dekko" panose="00000500000000000000" pitchFamily="2" charset="0"/>
                <a:cs typeface="Dekko" panose="00000500000000000000" pitchFamily="2" charset="0"/>
              </a:rPr>
              <a:t> </a:t>
            </a:r>
          </a:p>
          <a:p>
            <a:pPr>
              <a:lnSpc>
                <a:spcPct val="150000"/>
              </a:lnSpc>
            </a:pPr>
            <a:r>
              <a:rPr lang="fr-FR" sz="1200" dirty="0" smtClean="0">
                <a:latin typeface="Dekko" panose="00000500000000000000" pitchFamily="2" charset="0"/>
                <a:cs typeface="Dekko" panose="00000500000000000000" pitchFamily="2" charset="0"/>
              </a:rPr>
              <a:t>	a/ Le </a:t>
            </a:r>
            <a:r>
              <a:rPr lang="fr-FR" sz="1200" dirty="0">
                <a:latin typeface="Dekko" panose="00000500000000000000" pitchFamily="2" charset="0"/>
                <a:cs typeface="Dekko" panose="00000500000000000000" pitchFamily="2" charset="0"/>
              </a:rPr>
              <a:t>professeur </a:t>
            </a:r>
            <a:r>
              <a:rPr lang="fr-FR" sz="1200" dirty="0" err="1">
                <a:latin typeface="Dekko" panose="00000500000000000000" pitchFamily="2" charset="0"/>
                <a:cs typeface="Dekko" panose="00000500000000000000" pitchFamily="2" charset="0"/>
              </a:rPr>
              <a:t>Quirrell</a:t>
            </a:r>
            <a:r>
              <a:rPr lang="fr-FR" sz="1200" dirty="0">
                <a:latin typeface="Dekko" panose="00000500000000000000" pitchFamily="2" charset="0"/>
                <a:cs typeface="Dekko" panose="00000500000000000000" pitchFamily="2" charset="0"/>
              </a:rPr>
              <a:t> </a:t>
            </a:r>
            <a:r>
              <a:rPr lang="fr-FR" sz="1200" dirty="0" smtClean="0">
                <a:latin typeface="Dekko" panose="00000500000000000000" pitchFamily="2" charset="0"/>
                <a:cs typeface="Dekko" panose="00000500000000000000" pitchFamily="2" charset="0"/>
              </a:rPr>
              <a:t>	b/ </a:t>
            </a:r>
            <a:r>
              <a:rPr lang="fr-FR" sz="1200" dirty="0" err="1" smtClean="0">
                <a:latin typeface="Dekko" panose="00000500000000000000" pitchFamily="2" charset="0"/>
                <a:cs typeface="Dekko" panose="00000500000000000000" pitchFamily="2" charset="0"/>
              </a:rPr>
              <a:t>Albus</a:t>
            </a:r>
            <a:r>
              <a:rPr lang="fr-FR" sz="1200" dirty="0" smtClean="0">
                <a:latin typeface="Dekko" panose="00000500000000000000" pitchFamily="2" charset="0"/>
                <a:cs typeface="Dekko" panose="00000500000000000000" pitchFamily="2" charset="0"/>
              </a:rPr>
              <a:t> </a:t>
            </a:r>
            <a:r>
              <a:rPr lang="fr-FR" sz="1200" dirty="0">
                <a:latin typeface="Dekko" panose="00000500000000000000" pitchFamily="2" charset="0"/>
                <a:cs typeface="Dekko" panose="00000500000000000000" pitchFamily="2" charset="0"/>
              </a:rPr>
              <a:t>Dumbledore </a:t>
            </a:r>
            <a:r>
              <a:rPr lang="fr-FR" sz="1200" dirty="0" smtClean="0">
                <a:latin typeface="Dekko" panose="00000500000000000000" pitchFamily="2" charset="0"/>
                <a:cs typeface="Dekko" panose="00000500000000000000" pitchFamily="2" charset="0"/>
              </a:rPr>
              <a:t>	c/ </a:t>
            </a:r>
            <a:r>
              <a:rPr lang="fr-FR" sz="1200" dirty="0" err="1" smtClean="0">
                <a:latin typeface="Dekko" panose="00000500000000000000" pitchFamily="2" charset="0"/>
                <a:cs typeface="Dekko" panose="00000500000000000000" pitchFamily="2" charset="0"/>
              </a:rPr>
              <a:t>Hagrid</a:t>
            </a:r>
            <a:r>
              <a:rPr lang="fr-FR" sz="1200" dirty="0" smtClean="0">
                <a:latin typeface="Dekko" panose="00000500000000000000" pitchFamily="2" charset="0"/>
                <a:cs typeface="Dekko" panose="00000500000000000000" pitchFamily="2" charset="0"/>
              </a:rPr>
              <a:t> </a:t>
            </a:r>
            <a:endParaRPr lang="fr-FR" sz="1200" dirty="0">
              <a:latin typeface="Dekko" panose="00000500000000000000" pitchFamily="2" charset="0"/>
              <a:cs typeface="Dekko" panose="00000500000000000000" pitchFamily="2" charset="0"/>
            </a:endParaRPr>
          </a:p>
          <a:p>
            <a:pPr>
              <a:lnSpc>
                <a:spcPct val="150000"/>
              </a:lnSpc>
            </a:pPr>
            <a:r>
              <a:rPr lang="fr-FR" sz="1200" dirty="0" smtClean="0">
                <a:solidFill>
                  <a:srgbClr val="000000"/>
                </a:solidFill>
                <a:latin typeface="Dekko" panose="00000500000000000000" pitchFamily="2" charset="0"/>
                <a:cs typeface="Dekko" panose="00000500000000000000" pitchFamily="2" charset="0"/>
              </a:rPr>
              <a:t>10) Comment s’appelle le chien aux trois têtes </a:t>
            </a:r>
            <a:r>
              <a:rPr lang="fr-FR" sz="1200" dirty="0" smtClean="0">
                <a:solidFill>
                  <a:srgbClr val="000000"/>
                </a:solidFill>
                <a:cs typeface="Dekko" panose="00000500000000000000" pitchFamily="2" charset="0"/>
              </a:rPr>
              <a:t>?</a:t>
            </a:r>
          </a:p>
          <a:p>
            <a:pPr>
              <a:lnSpc>
                <a:spcPct val="150000"/>
              </a:lnSpc>
            </a:pPr>
            <a:r>
              <a:rPr lang="fr-FR" sz="1200" dirty="0">
                <a:solidFill>
                  <a:srgbClr val="000000"/>
                </a:solidFill>
                <a:latin typeface="Dekko" panose="00000500000000000000" pitchFamily="2" charset="0"/>
                <a:cs typeface="Dekko" panose="00000500000000000000" pitchFamily="2" charset="0"/>
              </a:rPr>
              <a:t>	</a:t>
            </a:r>
            <a:r>
              <a:rPr lang="fr-FR" sz="1200" dirty="0" smtClean="0">
                <a:solidFill>
                  <a:srgbClr val="000000"/>
                </a:solidFill>
                <a:latin typeface="Dekko" panose="00000500000000000000" pitchFamily="2" charset="0"/>
                <a:cs typeface="Dekko" panose="00000500000000000000" pitchFamily="2" charset="0"/>
              </a:rPr>
              <a:t>a/ Touffu		b/ </a:t>
            </a:r>
            <a:r>
              <a:rPr lang="fr-FR" sz="1200" dirty="0" err="1" smtClean="0">
                <a:solidFill>
                  <a:srgbClr val="000000"/>
                </a:solidFill>
                <a:latin typeface="Dekko" panose="00000500000000000000" pitchFamily="2" charset="0"/>
                <a:cs typeface="Dekko" panose="00000500000000000000" pitchFamily="2" charset="0"/>
              </a:rPr>
              <a:t>Futtou</a:t>
            </a:r>
            <a:r>
              <a:rPr lang="fr-FR" sz="1200" dirty="0" smtClean="0">
                <a:solidFill>
                  <a:srgbClr val="000000"/>
                </a:solidFill>
                <a:latin typeface="Dekko" panose="00000500000000000000" pitchFamily="2" charset="0"/>
                <a:cs typeface="Dekko" panose="00000500000000000000" pitchFamily="2" charset="0"/>
              </a:rPr>
              <a:t>		c/ </a:t>
            </a:r>
            <a:r>
              <a:rPr lang="fr-FR" sz="1200" dirty="0" err="1" smtClean="0">
                <a:solidFill>
                  <a:srgbClr val="000000"/>
                </a:solidFill>
                <a:latin typeface="Dekko" panose="00000500000000000000" pitchFamily="2" charset="0"/>
                <a:cs typeface="Dekko" panose="00000500000000000000" pitchFamily="2" charset="0"/>
              </a:rPr>
              <a:t>Tuffou</a:t>
            </a:r>
            <a:endParaRPr lang="fr-FR" sz="1200" dirty="0" smtClean="0">
              <a:solidFill>
                <a:srgbClr val="000000"/>
              </a:solidFill>
              <a:latin typeface="Dekko" panose="00000500000000000000" pitchFamily="2" charset="0"/>
              <a:cs typeface="Dekko" panose="00000500000000000000" pitchFamily="2" charset="0"/>
            </a:endParaRPr>
          </a:p>
        </p:txBody>
      </p:sp>
      <p:sp>
        <p:nvSpPr>
          <p:cNvPr id="30" name="ZoneTexte 29"/>
          <p:cNvSpPr txBox="1"/>
          <p:nvPr/>
        </p:nvSpPr>
        <p:spPr>
          <a:xfrm>
            <a:off x="5516760" y="4764843"/>
            <a:ext cx="1800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dirty="0" smtClean="0">
                <a:latin typeface="Dekko" panose="00000500000000000000" pitchFamily="2" charset="0"/>
                <a:cs typeface="Dekko" panose="00000500000000000000" pitchFamily="2" charset="0"/>
              </a:rPr>
              <a:t>Score :             /17</a:t>
            </a:r>
            <a:endParaRPr lang="fr-FR" sz="1600" dirty="0">
              <a:latin typeface="Dekko" panose="00000500000000000000" pitchFamily="2" charset="0"/>
              <a:cs typeface="Dekko" panose="00000500000000000000" pitchFamily="2" charset="0"/>
            </a:endParaRPr>
          </a:p>
        </p:txBody>
      </p:sp>
      <p:sp>
        <p:nvSpPr>
          <p:cNvPr id="32" name="Rectangle à coins arrondis 31"/>
          <p:cNvSpPr/>
          <p:nvPr/>
        </p:nvSpPr>
        <p:spPr>
          <a:xfrm>
            <a:off x="5516760" y="4688202"/>
            <a:ext cx="1800200" cy="412136"/>
          </a:xfrm>
          <a:prstGeom prst="roundRect">
            <a:avLst/>
          </a:prstGeom>
          <a:noFill/>
          <a:ln>
            <a:solidFill>
              <a:srgbClr val="945F3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Rectangle 18"/>
          <p:cNvSpPr/>
          <p:nvPr/>
        </p:nvSpPr>
        <p:spPr>
          <a:xfrm>
            <a:off x="494063" y="5176738"/>
            <a:ext cx="7033264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indent="-228600">
              <a:lnSpc>
                <a:spcPct val="150000"/>
              </a:lnSpc>
              <a:buAutoNum type="arabicParenR"/>
            </a:pPr>
            <a:r>
              <a:rPr lang="fr-FR" sz="1200" dirty="0" smtClean="0">
                <a:solidFill>
                  <a:srgbClr val="000000"/>
                </a:solidFill>
                <a:latin typeface="Dekko" panose="00000500000000000000" pitchFamily="2" charset="0"/>
                <a:cs typeface="Dekko" panose="00000500000000000000" pitchFamily="2" charset="0"/>
              </a:rPr>
              <a:t>Hermione défend tout le temps le professeur </a:t>
            </a:r>
            <a:r>
              <a:rPr lang="fr-FR" sz="1200" dirty="0" err="1" smtClean="0">
                <a:solidFill>
                  <a:srgbClr val="000000"/>
                </a:solidFill>
                <a:latin typeface="Dekko" panose="00000500000000000000" pitchFamily="2" charset="0"/>
                <a:cs typeface="Dekko" panose="00000500000000000000" pitchFamily="2" charset="0"/>
              </a:rPr>
              <a:t>Quirell</a:t>
            </a:r>
            <a:r>
              <a:rPr lang="fr-FR" sz="1200" dirty="0" smtClean="0">
                <a:solidFill>
                  <a:srgbClr val="000000"/>
                </a:solidFill>
                <a:latin typeface="Dekko" panose="00000500000000000000" pitchFamily="2" charset="0"/>
                <a:cs typeface="Dekko" panose="00000500000000000000" pitchFamily="2" charset="0"/>
              </a:rPr>
              <a:t>.		 ____________</a:t>
            </a:r>
          </a:p>
          <a:p>
            <a:pPr marL="228600" indent="-228600">
              <a:lnSpc>
                <a:spcPct val="150000"/>
              </a:lnSpc>
              <a:buAutoNum type="arabicParenR"/>
            </a:pPr>
            <a:r>
              <a:rPr lang="fr-FR" sz="1200" dirty="0" smtClean="0">
                <a:solidFill>
                  <a:srgbClr val="000000"/>
                </a:solidFill>
                <a:latin typeface="Dekko" panose="00000500000000000000" pitchFamily="2" charset="0"/>
                <a:cs typeface="Dekko" panose="00000500000000000000" pitchFamily="2" charset="0"/>
              </a:rPr>
              <a:t>Il reste environ 2 mois avant les examens de </a:t>
            </a:r>
            <a:r>
              <a:rPr lang="fr-FR" sz="1200" dirty="0">
                <a:solidFill>
                  <a:srgbClr val="000000"/>
                </a:solidFill>
                <a:latin typeface="Dekko" panose="00000500000000000000" pitchFamily="2" charset="0"/>
                <a:cs typeface="Dekko" panose="00000500000000000000" pitchFamily="2" charset="0"/>
              </a:rPr>
              <a:t>fin d’année.		 </a:t>
            </a:r>
            <a:r>
              <a:rPr lang="fr-FR" sz="1200" dirty="0" smtClean="0">
                <a:solidFill>
                  <a:srgbClr val="000000"/>
                </a:solidFill>
                <a:latin typeface="Dekko" panose="00000500000000000000" pitchFamily="2" charset="0"/>
                <a:cs typeface="Dekko" panose="00000500000000000000" pitchFamily="2" charset="0"/>
              </a:rPr>
              <a:t>____________</a:t>
            </a:r>
          </a:p>
          <a:p>
            <a:pPr marL="228600" indent="-228600">
              <a:lnSpc>
                <a:spcPct val="150000"/>
              </a:lnSpc>
              <a:buAutoNum type="arabicParenR"/>
            </a:pPr>
            <a:r>
              <a:rPr lang="fr-FR" sz="1200" dirty="0" smtClean="0">
                <a:solidFill>
                  <a:srgbClr val="000000"/>
                </a:solidFill>
                <a:latin typeface="Dekko" panose="00000500000000000000" pitchFamily="2" charset="0"/>
                <a:cs typeface="Dekko" panose="00000500000000000000" pitchFamily="2" charset="0"/>
              </a:rPr>
              <a:t>Les trois enfants rencontrent </a:t>
            </a:r>
            <a:r>
              <a:rPr lang="fr-FR" sz="1200" dirty="0" err="1" smtClean="0">
                <a:solidFill>
                  <a:srgbClr val="000000"/>
                </a:solidFill>
                <a:latin typeface="Dekko" panose="00000500000000000000" pitchFamily="2" charset="0"/>
                <a:cs typeface="Dekko" panose="00000500000000000000" pitchFamily="2" charset="0"/>
              </a:rPr>
              <a:t>Hagrid</a:t>
            </a:r>
            <a:r>
              <a:rPr lang="fr-FR" sz="1200" dirty="0" smtClean="0">
                <a:solidFill>
                  <a:srgbClr val="000000"/>
                </a:solidFill>
                <a:latin typeface="Dekko" panose="00000500000000000000" pitchFamily="2" charset="0"/>
                <a:cs typeface="Dekko" panose="00000500000000000000" pitchFamily="2" charset="0"/>
              </a:rPr>
              <a:t> à la bibliothèque.	</a:t>
            </a:r>
            <a:r>
              <a:rPr lang="fr-FR" sz="1200" dirty="0">
                <a:solidFill>
                  <a:srgbClr val="000000"/>
                </a:solidFill>
                <a:latin typeface="Dekko" panose="00000500000000000000" pitchFamily="2" charset="0"/>
                <a:cs typeface="Dekko" panose="00000500000000000000" pitchFamily="2" charset="0"/>
              </a:rPr>
              <a:t>	 </a:t>
            </a:r>
            <a:r>
              <a:rPr lang="fr-FR" sz="1200" dirty="0" smtClean="0">
                <a:solidFill>
                  <a:srgbClr val="000000"/>
                </a:solidFill>
                <a:latin typeface="Dekko" panose="00000500000000000000" pitchFamily="2" charset="0"/>
                <a:cs typeface="Dekko" panose="00000500000000000000" pitchFamily="2" charset="0"/>
              </a:rPr>
              <a:t>____________</a:t>
            </a:r>
          </a:p>
          <a:p>
            <a:pPr marL="228600" indent="-228600">
              <a:lnSpc>
                <a:spcPct val="150000"/>
              </a:lnSpc>
              <a:buAutoNum type="arabicParenR"/>
            </a:pPr>
            <a:r>
              <a:rPr lang="fr-FR" sz="1200" dirty="0" smtClean="0">
                <a:solidFill>
                  <a:srgbClr val="000000"/>
                </a:solidFill>
                <a:latin typeface="Dekko" panose="00000500000000000000" pitchFamily="2" charset="0"/>
                <a:cs typeface="Dekko" panose="00000500000000000000" pitchFamily="2" charset="0"/>
              </a:rPr>
              <a:t>Une loi de 1769 interdit l’élevage </a:t>
            </a:r>
            <a:r>
              <a:rPr lang="fr-FR" sz="1200" dirty="0">
                <a:solidFill>
                  <a:srgbClr val="000000"/>
                </a:solidFill>
                <a:latin typeface="Dekko" panose="00000500000000000000" pitchFamily="2" charset="0"/>
                <a:cs typeface="Dekko" panose="00000500000000000000" pitchFamily="2" charset="0"/>
              </a:rPr>
              <a:t>de dragons.			 </a:t>
            </a:r>
            <a:r>
              <a:rPr lang="fr-FR" sz="1200" dirty="0" smtClean="0">
                <a:solidFill>
                  <a:srgbClr val="000000"/>
                </a:solidFill>
                <a:latin typeface="Dekko" panose="00000500000000000000" pitchFamily="2" charset="0"/>
                <a:cs typeface="Dekko" panose="00000500000000000000" pitchFamily="2" charset="0"/>
              </a:rPr>
              <a:t>____________</a:t>
            </a:r>
          </a:p>
          <a:p>
            <a:pPr marL="228600" indent="-228600">
              <a:lnSpc>
                <a:spcPct val="150000"/>
              </a:lnSpc>
              <a:buAutoNum type="arabicParenR"/>
            </a:pPr>
            <a:r>
              <a:rPr lang="fr-FR" sz="1200" dirty="0" smtClean="0">
                <a:solidFill>
                  <a:srgbClr val="000000"/>
                </a:solidFill>
                <a:latin typeface="Dekko" panose="00000500000000000000" pitchFamily="2" charset="0"/>
                <a:cs typeface="Dekko" panose="00000500000000000000" pitchFamily="2" charset="0"/>
              </a:rPr>
              <a:t>Il n’y a pas de dragons sauvages </a:t>
            </a:r>
            <a:r>
              <a:rPr lang="fr-FR" sz="1200" dirty="0">
                <a:solidFill>
                  <a:srgbClr val="000000"/>
                </a:solidFill>
                <a:latin typeface="Dekko" panose="00000500000000000000" pitchFamily="2" charset="0"/>
                <a:cs typeface="Dekko" panose="00000500000000000000" pitchFamily="2" charset="0"/>
              </a:rPr>
              <a:t>en Angleterre.			 </a:t>
            </a:r>
            <a:r>
              <a:rPr lang="fr-FR" sz="1200" dirty="0" smtClean="0">
                <a:solidFill>
                  <a:srgbClr val="000000"/>
                </a:solidFill>
                <a:latin typeface="Dekko" panose="00000500000000000000" pitchFamily="2" charset="0"/>
                <a:cs typeface="Dekko" panose="00000500000000000000" pitchFamily="2" charset="0"/>
              </a:rPr>
              <a:t>____________</a:t>
            </a:r>
          </a:p>
          <a:p>
            <a:pPr marL="228600" indent="-228600">
              <a:lnSpc>
                <a:spcPct val="150000"/>
              </a:lnSpc>
              <a:buAutoNum type="arabicParenR"/>
            </a:pPr>
            <a:r>
              <a:rPr lang="fr-FR" sz="1200" dirty="0" smtClean="0">
                <a:solidFill>
                  <a:srgbClr val="000000"/>
                </a:solidFill>
                <a:latin typeface="Dekko" panose="00000500000000000000" pitchFamily="2" charset="0"/>
                <a:cs typeface="Dekko" panose="00000500000000000000" pitchFamily="2" charset="0"/>
              </a:rPr>
              <a:t>Rogue a aidé à protéger la </a:t>
            </a:r>
            <a:r>
              <a:rPr lang="fr-FR" sz="1200" dirty="0">
                <a:solidFill>
                  <a:srgbClr val="000000"/>
                </a:solidFill>
                <a:latin typeface="Dekko" panose="00000500000000000000" pitchFamily="2" charset="0"/>
                <a:cs typeface="Dekko" panose="00000500000000000000" pitchFamily="2" charset="0"/>
              </a:rPr>
              <a:t>Pierre Philosophale.			 </a:t>
            </a:r>
            <a:r>
              <a:rPr lang="fr-FR" sz="1200" dirty="0" smtClean="0">
                <a:solidFill>
                  <a:srgbClr val="000000"/>
                </a:solidFill>
                <a:latin typeface="Dekko" panose="00000500000000000000" pitchFamily="2" charset="0"/>
                <a:cs typeface="Dekko" panose="00000500000000000000" pitchFamily="2" charset="0"/>
              </a:rPr>
              <a:t>____________</a:t>
            </a:r>
          </a:p>
          <a:p>
            <a:pPr marL="228600" indent="-228600">
              <a:lnSpc>
                <a:spcPct val="150000"/>
              </a:lnSpc>
              <a:buAutoNum type="arabicParenR"/>
            </a:pPr>
            <a:r>
              <a:rPr lang="fr-FR" sz="1200" dirty="0" err="1" smtClean="0">
                <a:solidFill>
                  <a:srgbClr val="000000"/>
                </a:solidFill>
                <a:latin typeface="Dekko" panose="00000500000000000000" pitchFamily="2" charset="0"/>
                <a:cs typeface="Dekko" panose="00000500000000000000" pitchFamily="2" charset="0"/>
              </a:rPr>
              <a:t>Hagrid</a:t>
            </a:r>
            <a:r>
              <a:rPr lang="fr-FR" sz="1200" dirty="0" smtClean="0">
                <a:solidFill>
                  <a:srgbClr val="000000"/>
                </a:solidFill>
                <a:latin typeface="Dekko" panose="00000500000000000000" pitchFamily="2" charset="0"/>
                <a:cs typeface="Dekko" panose="00000500000000000000" pitchFamily="2" charset="0"/>
              </a:rPr>
              <a:t> a trouvé un œuf de dragon dans la </a:t>
            </a:r>
            <a:r>
              <a:rPr lang="fr-FR" sz="1200" dirty="0">
                <a:solidFill>
                  <a:srgbClr val="000000"/>
                </a:solidFill>
                <a:latin typeface="Dekko" panose="00000500000000000000" pitchFamily="2" charset="0"/>
                <a:cs typeface="Dekko" panose="00000500000000000000" pitchFamily="2" charset="0"/>
              </a:rPr>
              <a:t>forêt interdite.		 </a:t>
            </a:r>
            <a:r>
              <a:rPr lang="fr-FR" sz="1200" dirty="0" smtClean="0">
                <a:solidFill>
                  <a:srgbClr val="000000"/>
                </a:solidFill>
                <a:latin typeface="Dekko" panose="00000500000000000000" pitchFamily="2" charset="0"/>
                <a:cs typeface="Dekko" panose="00000500000000000000" pitchFamily="2" charset="0"/>
              </a:rPr>
              <a:t>____________</a:t>
            </a:r>
          </a:p>
          <a:p>
            <a:pPr marL="228600" indent="-228600">
              <a:lnSpc>
                <a:spcPct val="150000"/>
              </a:lnSpc>
              <a:buAutoNum type="arabicParenR"/>
            </a:pPr>
            <a:r>
              <a:rPr lang="fr-FR" sz="1200" dirty="0" smtClean="0">
                <a:solidFill>
                  <a:srgbClr val="000000"/>
                </a:solidFill>
                <a:latin typeface="Dekko" panose="00000500000000000000" pitchFamily="2" charset="0"/>
                <a:cs typeface="Dekko" panose="00000500000000000000" pitchFamily="2" charset="0"/>
              </a:rPr>
              <a:t>Quand l’œuf a éclos, Harry trouva le bébé dragon était </a:t>
            </a:r>
            <a:r>
              <a:rPr lang="fr-FR" sz="1200" dirty="0">
                <a:solidFill>
                  <a:srgbClr val="000000"/>
                </a:solidFill>
                <a:latin typeface="Dekko" panose="00000500000000000000" pitchFamily="2" charset="0"/>
                <a:cs typeface="Dekko" panose="00000500000000000000" pitchFamily="2" charset="0"/>
              </a:rPr>
              <a:t>très beau !	</a:t>
            </a:r>
            <a:r>
              <a:rPr lang="fr-FR" sz="1200" dirty="0" smtClean="0">
                <a:solidFill>
                  <a:srgbClr val="000000"/>
                </a:solidFill>
                <a:latin typeface="Dekko" panose="00000500000000000000" pitchFamily="2" charset="0"/>
                <a:cs typeface="Dekko" panose="00000500000000000000" pitchFamily="2" charset="0"/>
              </a:rPr>
              <a:t> ____________</a:t>
            </a:r>
          </a:p>
          <a:p>
            <a:pPr marL="228600" indent="-228600">
              <a:lnSpc>
                <a:spcPct val="150000"/>
              </a:lnSpc>
              <a:buAutoNum type="arabicParenR"/>
            </a:pPr>
            <a:r>
              <a:rPr lang="fr-FR" sz="1200" dirty="0" smtClean="0">
                <a:solidFill>
                  <a:srgbClr val="000000"/>
                </a:solidFill>
                <a:latin typeface="Dekko" panose="00000500000000000000" pitchFamily="2" charset="0"/>
                <a:cs typeface="Dekko" panose="00000500000000000000" pitchFamily="2" charset="0"/>
              </a:rPr>
              <a:t>En une semaine la taille du bébé dragon s’était multiplié </a:t>
            </a:r>
            <a:r>
              <a:rPr lang="fr-FR" sz="1200" dirty="0">
                <a:solidFill>
                  <a:srgbClr val="000000"/>
                </a:solidFill>
                <a:latin typeface="Dekko" panose="00000500000000000000" pitchFamily="2" charset="0"/>
                <a:cs typeface="Dekko" panose="00000500000000000000" pitchFamily="2" charset="0"/>
              </a:rPr>
              <a:t>par trois.	 </a:t>
            </a:r>
            <a:r>
              <a:rPr lang="fr-FR" sz="1200" dirty="0" smtClean="0">
                <a:solidFill>
                  <a:srgbClr val="000000"/>
                </a:solidFill>
                <a:latin typeface="Dekko" panose="00000500000000000000" pitchFamily="2" charset="0"/>
                <a:cs typeface="Dekko" panose="00000500000000000000" pitchFamily="2" charset="0"/>
              </a:rPr>
              <a:t>____________</a:t>
            </a:r>
          </a:p>
          <a:p>
            <a:pPr marL="228600" indent="-228600">
              <a:lnSpc>
                <a:spcPct val="150000"/>
              </a:lnSpc>
              <a:buAutoNum type="arabicParenR"/>
            </a:pPr>
            <a:r>
              <a:rPr lang="fr-FR" sz="1200" dirty="0" err="1" smtClean="0">
                <a:solidFill>
                  <a:srgbClr val="000000"/>
                </a:solidFill>
                <a:latin typeface="Dekko" panose="00000500000000000000" pitchFamily="2" charset="0"/>
                <a:cs typeface="Dekko" panose="00000500000000000000" pitchFamily="2" charset="0"/>
              </a:rPr>
              <a:t>Malefoy</a:t>
            </a:r>
            <a:r>
              <a:rPr lang="fr-FR" sz="1200" dirty="0" smtClean="0">
                <a:solidFill>
                  <a:srgbClr val="000000"/>
                </a:solidFill>
                <a:latin typeface="Dekko" panose="00000500000000000000" pitchFamily="2" charset="0"/>
                <a:cs typeface="Dekko" panose="00000500000000000000" pitchFamily="2" charset="0"/>
              </a:rPr>
              <a:t>, Crabbe et </a:t>
            </a:r>
            <a:r>
              <a:rPr lang="fr-FR" sz="1200" dirty="0" err="1" smtClean="0">
                <a:solidFill>
                  <a:srgbClr val="000000"/>
                </a:solidFill>
                <a:latin typeface="Dekko" panose="00000500000000000000" pitchFamily="2" charset="0"/>
                <a:cs typeface="Dekko" panose="00000500000000000000" pitchFamily="2" charset="0"/>
              </a:rPr>
              <a:t>Goyle</a:t>
            </a:r>
            <a:r>
              <a:rPr lang="fr-FR" sz="1200" dirty="0" smtClean="0">
                <a:solidFill>
                  <a:srgbClr val="000000"/>
                </a:solidFill>
                <a:latin typeface="Dekko" panose="00000500000000000000" pitchFamily="2" charset="0"/>
                <a:cs typeface="Dekko" panose="00000500000000000000" pitchFamily="2" charset="0"/>
              </a:rPr>
              <a:t> ont vu le </a:t>
            </a:r>
            <a:r>
              <a:rPr lang="fr-FR" sz="1200" dirty="0">
                <a:solidFill>
                  <a:srgbClr val="000000"/>
                </a:solidFill>
                <a:latin typeface="Dekko" panose="00000500000000000000" pitchFamily="2" charset="0"/>
                <a:cs typeface="Dekko" panose="00000500000000000000" pitchFamily="2" charset="0"/>
              </a:rPr>
              <a:t>bébé dragon.			 </a:t>
            </a:r>
            <a:r>
              <a:rPr lang="fr-FR" sz="1200" dirty="0" smtClean="0">
                <a:solidFill>
                  <a:srgbClr val="000000"/>
                </a:solidFill>
                <a:latin typeface="Dekko" panose="00000500000000000000" pitchFamily="2" charset="0"/>
                <a:cs typeface="Dekko" panose="00000500000000000000" pitchFamily="2" charset="0"/>
              </a:rPr>
              <a:t>____________</a:t>
            </a:r>
          </a:p>
          <a:p>
            <a:pPr marL="228600" indent="-228600">
              <a:lnSpc>
                <a:spcPct val="150000"/>
              </a:lnSpc>
              <a:buAutoNum type="arabicParenR"/>
            </a:pPr>
            <a:r>
              <a:rPr lang="fr-FR" sz="1200" dirty="0" smtClean="0">
                <a:solidFill>
                  <a:srgbClr val="000000"/>
                </a:solidFill>
                <a:latin typeface="Dekko" panose="00000500000000000000" pitchFamily="2" charset="0"/>
                <a:cs typeface="Dekko" panose="00000500000000000000" pitchFamily="2" charset="0"/>
              </a:rPr>
              <a:t>Harry eut l’idée d’envoyer le dragon à Percy, le frère de Ron, en Roumanie. 	</a:t>
            </a:r>
            <a:r>
              <a:rPr lang="fr-FR" sz="1200" dirty="0">
                <a:solidFill>
                  <a:srgbClr val="000000"/>
                </a:solidFill>
                <a:latin typeface="Dekko" panose="00000500000000000000" pitchFamily="2" charset="0"/>
                <a:cs typeface="Dekko" panose="00000500000000000000" pitchFamily="2" charset="0"/>
              </a:rPr>
              <a:t> </a:t>
            </a:r>
            <a:r>
              <a:rPr lang="fr-FR" sz="1200" dirty="0" smtClean="0">
                <a:solidFill>
                  <a:srgbClr val="000000"/>
                </a:solidFill>
                <a:latin typeface="Dekko" panose="00000500000000000000" pitchFamily="2" charset="0"/>
                <a:cs typeface="Dekko" panose="00000500000000000000" pitchFamily="2" charset="0"/>
              </a:rPr>
              <a:t>____________</a:t>
            </a:r>
          </a:p>
          <a:p>
            <a:pPr marL="228600" indent="-228600">
              <a:lnSpc>
                <a:spcPct val="150000"/>
              </a:lnSpc>
              <a:buAutoNum type="arabicParenR"/>
            </a:pPr>
            <a:r>
              <a:rPr lang="fr-FR" sz="1200" dirty="0" smtClean="0">
                <a:solidFill>
                  <a:srgbClr val="000000"/>
                </a:solidFill>
                <a:latin typeface="Dekko" panose="00000500000000000000" pitchFamily="2" charset="0"/>
                <a:cs typeface="Dekko" panose="00000500000000000000" pitchFamily="2" charset="0"/>
              </a:rPr>
              <a:t>Norbert mange des kilos de rats morts.			</a:t>
            </a:r>
            <a:r>
              <a:rPr lang="fr-FR" sz="1200" dirty="0">
                <a:solidFill>
                  <a:srgbClr val="000000"/>
                </a:solidFill>
                <a:latin typeface="Dekko" panose="00000500000000000000" pitchFamily="2" charset="0"/>
                <a:cs typeface="Dekko" panose="00000500000000000000" pitchFamily="2" charset="0"/>
              </a:rPr>
              <a:t> </a:t>
            </a:r>
            <a:r>
              <a:rPr lang="fr-FR" sz="1200" dirty="0" smtClean="0">
                <a:solidFill>
                  <a:srgbClr val="000000"/>
                </a:solidFill>
                <a:latin typeface="Dekko" panose="00000500000000000000" pitchFamily="2" charset="0"/>
                <a:cs typeface="Dekko" panose="00000500000000000000" pitchFamily="2" charset="0"/>
              </a:rPr>
              <a:t>____________</a:t>
            </a:r>
          </a:p>
          <a:p>
            <a:pPr marL="228600" indent="-228600">
              <a:lnSpc>
                <a:spcPct val="150000"/>
              </a:lnSpc>
              <a:buAutoNum type="arabicParenR"/>
            </a:pPr>
            <a:r>
              <a:rPr lang="fr-FR" sz="1200" dirty="0" smtClean="0">
                <a:solidFill>
                  <a:srgbClr val="000000"/>
                </a:solidFill>
                <a:latin typeface="Dekko" panose="00000500000000000000" pitchFamily="2" charset="0"/>
                <a:cs typeface="Dekko" panose="00000500000000000000" pitchFamily="2" charset="0"/>
              </a:rPr>
              <a:t>Ron a du aller à l’infirmerie pour soigner sa jambe que </a:t>
            </a:r>
            <a:r>
              <a:rPr lang="fr-FR" sz="1200" dirty="0">
                <a:solidFill>
                  <a:srgbClr val="000000"/>
                </a:solidFill>
                <a:latin typeface="Dekko" panose="00000500000000000000" pitchFamily="2" charset="0"/>
                <a:cs typeface="Dekko" panose="00000500000000000000" pitchFamily="2" charset="0"/>
              </a:rPr>
              <a:t>le dragon avait mordu.	 </a:t>
            </a:r>
            <a:r>
              <a:rPr lang="fr-FR" sz="1200" dirty="0" smtClean="0">
                <a:solidFill>
                  <a:srgbClr val="000000"/>
                </a:solidFill>
                <a:latin typeface="Dekko" panose="00000500000000000000" pitchFamily="2" charset="0"/>
                <a:cs typeface="Dekko" panose="00000500000000000000" pitchFamily="2" charset="0"/>
              </a:rPr>
              <a:t>____________</a:t>
            </a:r>
          </a:p>
          <a:p>
            <a:pPr marL="228600" indent="-228600">
              <a:lnSpc>
                <a:spcPct val="150000"/>
              </a:lnSpc>
              <a:buAutoNum type="arabicParenR"/>
            </a:pPr>
            <a:r>
              <a:rPr lang="fr-FR" sz="1200" dirty="0" smtClean="0">
                <a:solidFill>
                  <a:srgbClr val="000000"/>
                </a:solidFill>
                <a:latin typeface="Dekko" panose="00000500000000000000" pitchFamily="2" charset="0"/>
                <a:cs typeface="Dekko" panose="00000500000000000000" pitchFamily="2" charset="0"/>
              </a:rPr>
              <a:t>Le frère de Ron a répondu qu’il est d’accord pour prendre le dragon </a:t>
            </a:r>
            <a:r>
              <a:rPr lang="fr-FR" sz="1200" dirty="0">
                <a:solidFill>
                  <a:srgbClr val="000000"/>
                </a:solidFill>
                <a:latin typeface="Dekko" panose="00000500000000000000" pitchFamily="2" charset="0"/>
                <a:cs typeface="Dekko" panose="00000500000000000000" pitchFamily="2" charset="0"/>
              </a:rPr>
              <a:t>en Roumanie. </a:t>
            </a:r>
            <a:r>
              <a:rPr lang="fr-FR" sz="1200" dirty="0" smtClean="0">
                <a:solidFill>
                  <a:srgbClr val="000000"/>
                </a:solidFill>
                <a:latin typeface="Dekko" panose="00000500000000000000" pitchFamily="2" charset="0"/>
                <a:cs typeface="Dekko" panose="00000500000000000000" pitchFamily="2" charset="0"/>
              </a:rPr>
              <a:t>	 ____________</a:t>
            </a:r>
          </a:p>
          <a:p>
            <a:pPr marL="228600" indent="-228600">
              <a:lnSpc>
                <a:spcPct val="150000"/>
              </a:lnSpc>
              <a:buAutoNum type="arabicParenR"/>
            </a:pPr>
            <a:r>
              <a:rPr lang="fr-FR" sz="1200" dirty="0" smtClean="0">
                <a:solidFill>
                  <a:srgbClr val="000000"/>
                </a:solidFill>
                <a:latin typeface="Dekko" panose="00000500000000000000" pitchFamily="2" charset="0"/>
                <a:cs typeface="Dekko" panose="00000500000000000000" pitchFamily="2" charset="0"/>
              </a:rPr>
              <a:t>La nuit, ils mettent le dragon qui était dans une boite sous la cape d’invisibilité, </a:t>
            </a:r>
          </a:p>
          <a:p>
            <a:pPr>
              <a:lnSpc>
                <a:spcPct val="150000"/>
              </a:lnSpc>
            </a:pPr>
            <a:r>
              <a:rPr lang="fr-FR" sz="1200" dirty="0" smtClean="0">
                <a:solidFill>
                  <a:srgbClr val="000000"/>
                </a:solidFill>
                <a:latin typeface="Dekko" panose="00000500000000000000" pitchFamily="2" charset="0"/>
                <a:cs typeface="Dekko" panose="00000500000000000000" pitchFamily="2" charset="0"/>
              </a:rPr>
              <a:t>mais eux ne peuvent pas y entrer, il n’y a plus </a:t>
            </a:r>
            <a:r>
              <a:rPr lang="fr-FR" sz="1200" dirty="0">
                <a:solidFill>
                  <a:srgbClr val="000000"/>
                </a:solidFill>
                <a:latin typeface="Dekko" panose="00000500000000000000" pitchFamily="2" charset="0"/>
                <a:cs typeface="Dekko" panose="00000500000000000000" pitchFamily="2" charset="0"/>
              </a:rPr>
              <a:t>de place.		 </a:t>
            </a:r>
            <a:r>
              <a:rPr lang="fr-FR" sz="1200" dirty="0" smtClean="0">
                <a:solidFill>
                  <a:srgbClr val="000000"/>
                </a:solidFill>
                <a:latin typeface="Dekko" panose="00000500000000000000" pitchFamily="2" charset="0"/>
                <a:cs typeface="Dekko" panose="00000500000000000000" pitchFamily="2" charset="0"/>
              </a:rPr>
              <a:t>____________</a:t>
            </a:r>
          </a:p>
          <a:p>
            <a:pPr marL="228600" indent="-228600">
              <a:lnSpc>
                <a:spcPct val="150000"/>
              </a:lnSpc>
              <a:buAutoNum type="arabicParenR" startAt="16"/>
            </a:pPr>
            <a:r>
              <a:rPr lang="fr-FR" sz="1200" dirty="0" smtClean="0">
                <a:solidFill>
                  <a:srgbClr val="000000"/>
                </a:solidFill>
                <a:latin typeface="Dekko" panose="00000500000000000000" pitchFamily="2" charset="0"/>
                <a:cs typeface="Dekko" panose="00000500000000000000" pitchFamily="2" charset="0"/>
              </a:rPr>
              <a:t>Le professeur Mac </a:t>
            </a:r>
            <a:r>
              <a:rPr lang="fr-FR" sz="1200" dirty="0" err="1" smtClean="0">
                <a:solidFill>
                  <a:srgbClr val="000000"/>
                </a:solidFill>
                <a:latin typeface="Dekko" panose="00000500000000000000" pitchFamily="2" charset="0"/>
                <a:cs typeface="Dekko" panose="00000500000000000000" pitchFamily="2" charset="0"/>
              </a:rPr>
              <a:t>Gonagall</a:t>
            </a:r>
            <a:r>
              <a:rPr lang="fr-FR" sz="1200" dirty="0" smtClean="0">
                <a:solidFill>
                  <a:srgbClr val="000000"/>
                </a:solidFill>
                <a:latin typeface="Dekko" panose="00000500000000000000" pitchFamily="2" charset="0"/>
                <a:cs typeface="Dekko" panose="00000500000000000000" pitchFamily="2" charset="0"/>
              </a:rPr>
              <a:t> surprend </a:t>
            </a:r>
            <a:r>
              <a:rPr lang="fr-FR" sz="1200" dirty="0" err="1" smtClean="0">
                <a:solidFill>
                  <a:srgbClr val="000000"/>
                </a:solidFill>
                <a:latin typeface="Dekko" panose="00000500000000000000" pitchFamily="2" charset="0"/>
                <a:cs typeface="Dekko" panose="00000500000000000000" pitchFamily="2" charset="0"/>
              </a:rPr>
              <a:t>Malefoy</a:t>
            </a:r>
            <a:r>
              <a:rPr lang="fr-FR" sz="1200" dirty="0" smtClean="0">
                <a:solidFill>
                  <a:srgbClr val="000000"/>
                </a:solidFill>
                <a:latin typeface="Dekko" panose="00000500000000000000" pitchFamily="2" charset="0"/>
                <a:cs typeface="Dekko" panose="00000500000000000000" pitchFamily="2" charset="0"/>
              </a:rPr>
              <a:t> dehors et enlève 20 points </a:t>
            </a:r>
          </a:p>
          <a:p>
            <a:pPr>
              <a:lnSpc>
                <a:spcPct val="150000"/>
              </a:lnSpc>
            </a:pPr>
            <a:r>
              <a:rPr lang="fr-FR" sz="1200" dirty="0" smtClean="0">
                <a:solidFill>
                  <a:srgbClr val="000000"/>
                </a:solidFill>
                <a:latin typeface="Dekko" panose="00000500000000000000" pitchFamily="2" charset="0"/>
                <a:cs typeface="Dekko" panose="00000500000000000000" pitchFamily="2" charset="0"/>
              </a:rPr>
              <a:t>à </a:t>
            </a:r>
            <a:r>
              <a:rPr lang="fr-FR" sz="1200" dirty="0" err="1" smtClean="0">
                <a:solidFill>
                  <a:srgbClr val="000000"/>
                </a:solidFill>
                <a:latin typeface="Dekko" panose="00000500000000000000" pitchFamily="2" charset="0"/>
                <a:cs typeface="Dekko" panose="00000500000000000000" pitchFamily="2" charset="0"/>
              </a:rPr>
              <a:t>Serpentard</a:t>
            </a:r>
            <a:r>
              <a:rPr lang="fr-FR" sz="1200" dirty="0">
                <a:solidFill>
                  <a:srgbClr val="000000"/>
                </a:solidFill>
                <a:latin typeface="Dekko" panose="00000500000000000000" pitchFamily="2" charset="0"/>
                <a:cs typeface="Dekko" panose="00000500000000000000" pitchFamily="2" charset="0"/>
              </a:rPr>
              <a:t>.					 </a:t>
            </a:r>
            <a:r>
              <a:rPr lang="fr-FR" sz="1200" dirty="0" smtClean="0">
                <a:solidFill>
                  <a:srgbClr val="000000"/>
                </a:solidFill>
                <a:latin typeface="Dekko" panose="00000500000000000000" pitchFamily="2" charset="0"/>
                <a:cs typeface="Dekko" panose="00000500000000000000" pitchFamily="2" charset="0"/>
              </a:rPr>
              <a:t>____________</a:t>
            </a:r>
          </a:p>
          <a:p>
            <a:pPr>
              <a:lnSpc>
                <a:spcPct val="150000"/>
              </a:lnSpc>
            </a:pPr>
            <a:r>
              <a:rPr lang="fr-FR" sz="1200" dirty="0" smtClean="0">
                <a:solidFill>
                  <a:srgbClr val="000000"/>
                </a:solidFill>
                <a:latin typeface="Dekko" panose="00000500000000000000" pitchFamily="2" charset="0"/>
                <a:cs typeface="Dekko" panose="00000500000000000000" pitchFamily="2" charset="0"/>
              </a:rPr>
              <a:t>17) Une fois le dragon parti, les enfants n’ont aucun problème pour rentrer </a:t>
            </a:r>
            <a:r>
              <a:rPr lang="fr-FR" sz="1200" dirty="0">
                <a:solidFill>
                  <a:srgbClr val="000000"/>
                </a:solidFill>
                <a:latin typeface="Dekko" panose="00000500000000000000" pitchFamily="2" charset="0"/>
                <a:cs typeface="Dekko" panose="00000500000000000000" pitchFamily="2" charset="0"/>
              </a:rPr>
              <a:t>au château. ____________</a:t>
            </a:r>
            <a:endParaRPr lang="fr-FR" sz="1200" dirty="0" smtClean="0">
              <a:solidFill>
                <a:srgbClr val="000000"/>
              </a:solidFill>
              <a:latin typeface="Dekko" panose="00000500000000000000" pitchFamily="2" charset="0"/>
              <a:cs typeface="Dekko" panose="00000500000000000000" pitchFamily="2" charset="0"/>
            </a:endParaRPr>
          </a:p>
        </p:txBody>
      </p:sp>
      <p:pic>
        <p:nvPicPr>
          <p:cNvPr id="23" name="Image 22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858" y="9203742"/>
            <a:ext cx="329157" cy="13105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927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artisticFilmGrain/>
                    </a14:imgEffect>
                    <a14:imgEffect>
                      <a14:brightnessContrast brigh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243012"/>
            <a:ext cx="396875" cy="9450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1" name="Connecteur droit 10"/>
          <p:cNvCxnSpPr/>
          <p:nvPr/>
        </p:nvCxnSpPr>
        <p:spPr>
          <a:xfrm>
            <a:off x="396255" y="1381125"/>
            <a:ext cx="0" cy="9312275"/>
          </a:xfrm>
          <a:prstGeom prst="line">
            <a:avLst/>
          </a:prstGeom>
          <a:ln w="76200" cap="rnd">
            <a:solidFill>
              <a:schemeClr val="tx1">
                <a:lumMod val="75000"/>
                <a:lumOff val="2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Arrondir un rectangle avec un coin diagonal 30"/>
          <p:cNvSpPr/>
          <p:nvPr/>
        </p:nvSpPr>
        <p:spPr>
          <a:xfrm>
            <a:off x="1620391" y="1422277"/>
            <a:ext cx="4752528" cy="338554"/>
          </a:xfrm>
          <a:prstGeom prst="round2DiagRect">
            <a:avLst>
              <a:gd name="adj1" fmla="val 50000"/>
              <a:gd name="adj2" fmla="val 0"/>
            </a:avLst>
          </a:prstGeom>
          <a:solidFill>
            <a:srgbClr val="C99265"/>
          </a:solidFill>
          <a:ln w="19050">
            <a:solidFill>
              <a:schemeClr val="tx1">
                <a:lumMod val="75000"/>
                <a:lumOff val="25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" name="ZoneTexte 26"/>
          <p:cNvSpPr txBox="1"/>
          <p:nvPr/>
        </p:nvSpPr>
        <p:spPr>
          <a:xfrm>
            <a:off x="1620391" y="1314252"/>
            <a:ext cx="47525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dirty="0" smtClean="0">
                <a:solidFill>
                  <a:schemeClr val="bg1"/>
                </a:solidFill>
                <a:latin typeface="Harry P" panose="00000400000000000000" pitchFamily="2" charset="0"/>
              </a:rPr>
              <a:t>Chapitre 15 : La forêt interdite</a:t>
            </a:r>
            <a:endParaRPr lang="fr-FR" sz="2800" dirty="0">
              <a:solidFill>
                <a:schemeClr val="bg1"/>
              </a:solidFill>
              <a:latin typeface="Harry P" panose="00000400000000000000" pitchFamily="2" charset="0"/>
            </a:endParaRPr>
          </a:p>
        </p:txBody>
      </p:sp>
      <p:sp>
        <p:nvSpPr>
          <p:cNvPr id="29" name="ZoneTexte 28"/>
          <p:cNvSpPr txBox="1"/>
          <p:nvPr/>
        </p:nvSpPr>
        <p:spPr>
          <a:xfrm>
            <a:off x="491783" y="1871356"/>
            <a:ext cx="400892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200" dirty="0" smtClean="0">
                <a:solidFill>
                  <a:srgbClr val="000000"/>
                </a:solidFill>
                <a:latin typeface="Harry P" panose="00000400000000000000" pitchFamily="2" charset="0"/>
                <a:cs typeface="Dekko" panose="00000500000000000000" pitchFamily="2" charset="0"/>
              </a:rPr>
              <a:t>Ces passages apparaissent-ils dans le film ? Ecris « oui » ou « non »</a:t>
            </a:r>
          </a:p>
        </p:txBody>
      </p:sp>
      <p:pic>
        <p:nvPicPr>
          <p:cNvPr id="25" name="Picture 3"/>
          <p:cNvPicPr>
            <a:picLocks noChangeAspect="1" noChangeArrowheads="1"/>
          </p:cNvPicPr>
          <p:nvPr/>
        </p:nvPicPr>
        <p:blipFill>
          <a:blip r:embed="rId5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artisticFilmGrain/>
                    </a14:imgEffect>
                    <a14:imgEffect>
                      <a14:brightnessContrast brigh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9"/>
            <a:ext cx="7559675" cy="665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6" name="ZoneTexte 25"/>
          <p:cNvSpPr txBox="1"/>
          <p:nvPr/>
        </p:nvSpPr>
        <p:spPr>
          <a:xfrm>
            <a:off x="1016631" y="-67303"/>
            <a:ext cx="60486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dirty="0" smtClean="0">
                <a:ln w="18415" cmpd="sng">
                  <a:solidFill>
                    <a:schemeClr val="bg1">
                      <a:lumMod val="95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Harry P" panose="00000400000000000000" pitchFamily="2" charset="0"/>
              </a:rPr>
              <a:t>Harry Potter </a:t>
            </a:r>
            <a:r>
              <a:rPr lang="fr-FR" sz="3200" dirty="0" smtClean="0">
                <a:ln w="18415" cmpd="sng">
                  <a:solidFill>
                    <a:schemeClr val="bg1">
                      <a:lumMod val="95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Old English Text MT" panose="03040902040508030806" pitchFamily="66" charset="0"/>
              </a:rPr>
              <a:t>à</a:t>
            </a:r>
            <a:r>
              <a:rPr lang="fr-FR" sz="4000" dirty="0" smtClean="0">
                <a:ln w="18415" cmpd="sng">
                  <a:solidFill>
                    <a:schemeClr val="bg1">
                      <a:lumMod val="95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Harry P" panose="00000400000000000000" pitchFamily="2" charset="0"/>
              </a:rPr>
              <a:t> l’</a:t>
            </a:r>
            <a:r>
              <a:rPr lang="fr-FR" sz="3200" dirty="0" smtClean="0">
                <a:ln w="18415" cmpd="sng">
                  <a:solidFill>
                    <a:schemeClr val="bg1">
                      <a:lumMod val="95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Old English Text MT" panose="03040902040508030806" pitchFamily="66" charset="0"/>
              </a:rPr>
              <a:t>é</a:t>
            </a:r>
            <a:r>
              <a:rPr lang="fr-FR" sz="4000" dirty="0" smtClean="0">
                <a:ln w="18415" cmpd="sng">
                  <a:solidFill>
                    <a:schemeClr val="bg1">
                      <a:lumMod val="95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Harry P" panose="00000400000000000000" pitchFamily="2" charset="0"/>
              </a:rPr>
              <a:t>cole des sorciers</a:t>
            </a:r>
            <a:endParaRPr lang="fr-FR" sz="4000" dirty="0">
              <a:ln w="18415" cmpd="sng">
                <a:solidFill>
                  <a:schemeClr val="bg1">
                    <a:lumMod val="95000"/>
                  </a:schemeClr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Harry P" panose="00000400000000000000" pitchFamily="2" charset="0"/>
            </a:endParaRPr>
          </a:p>
        </p:txBody>
      </p:sp>
      <p:sp>
        <p:nvSpPr>
          <p:cNvPr id="28" name="ZoneTexte 27"/>
          <p:cNvSpPr txBox="1"/>
          <p:nvPr/>
        </p:nvSpPr>
        <p:spPr>
          <a:xfrm>
            <a:off x="180231" y="810196"/>
            <a:ext cx="324036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smtClean="0">
                <a:latin typeface="Dekko" panose="00000500000000000000" pitchFamily="2" charset="0"/>
                <a:cs typeface="Dekko" panose="00000500000000000000" pitchFamily="2" charset="0"/>
              </a:rPr>
              <a:t>Prénom : ________________________</a:t>
            </a:r>
            <a:endParaRPr lang="fr-FR" sz="1200" dirty="0">
              <a:latin typeface="Dekko" panose="00000500000000000000" pitchFamily="2" charset="0"/>
              <a:cs typeface="Dekko" panose="00000500000000000000" pitchFamily="2" charset="0"/>
            </a:endParaRPr>
          </a:p>
        </p:txBody>
      </p:sp>
      <p:sp>
        <p:nvSpPr>
          <p:cNvPr id="35" name="ZoneTexte 34"/>
          <p:cNvSpPr txBox="1"/>
          <p:nvPr/>
        </p:nvSpPr>
        <p:spPr>
          <a:xfrm>
            <a:off x="4932759" y="810196"/>
            <a:ext cx="25922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smtClean="0">
                <a:latin typeface="Dekko" panose="00000500000000000000" pitchFamily="2" charset="0"/>
                <a:cs typeface="Dekko" panose="00000500000000000000" pitchFamily="2" charset="0"/>
              </a:rPr>
              <a:t>Date : _______ /_______ /__________</a:t>
            </a:r>
            <a:endParaRPr lang="fr-FR" sz="1200" dirty="0">
              <a:latin typeface="Dekko" panose="00000500000000000000" pitchFamily="2" charset="0"/>
              <a:cs typeface="Dekko" panose="00000500000000000000" pitchFamily="2" charset="0"/>
            </a:endParaRPr>
          </a:p>
        </p:txBody>
      </p:sp>
      <p:cxnSp>
        <p:nvCxnSpPr>
          <p:cNvPr id="36" name="Connecteur droit 35"/>
          <p:cNvCxnSpPr/>
          <p:nvPr/>
        </p:nvCxnSpPr>
        <p:spPr>
          <a:xfrm>
            <a:off x="0" y="671290"/>
            <a:ext cx="7561263" cy="0"/>
          </a:xfrm>
          <a:prstGeom prst="line">
            <a:avLst/>
          </a:prstGeom>
          <a:ln w="76200" cap="rnd">
            <a:solidFill>
              <a:schemeClr val="tx1">
                <a:lumMod val="75000"/>
                <a:lumOff val="2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necteur droit 36"/>
          <p:cNvCxnSpPr/>
          <p:nvPr/>
        </p:nvCxnSpPr>
        <p:spPr>
          <a:xfrm>
            <a:off x="0" y="1242244"/>
            <a:ext cx="7561263" cy="0"/>
          </a:xfrm>
          <a:prstGeom prst="line">
            <a:avLst/>
          </a:prstGeom>
          <a:ln w="57150" cap="rnd">
            <a:solidFill>
              <a:schemeClr val="tx1">
                <a:lumMod val="75000"/>
                <a:lumOff val="2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Ellipse 37"/>
          <p:cNvSpPr/>
          <p:nvPr/>
        </p:nvSpPr>
        <p:spPr>
          <a:xfrm>
            <a:off x="122216" y="133450"/>
            <a:ext cx="850103" cy="366446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>
                <a:lumMod val="75000"/>
                <a:lumOff val="25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9" name="ZoneTexte 38"/>
          <p:cNvSpPr txBox="1"/>
          <p:nvPr/>
        </p:nvSpPr>
        <p:spPr>
          <a:xfrm>
            <a:off x="73738" y="182369"/>
            <a:ext cx="951599" cy="2958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fr-FR" sz="1600" dirty="0" smtClean="0">
                <a:latin typeface="Mrs Chocolat" pitchFamily="2" charset="0"/>
              </a:rPr>
              <a:t>Fiche 12</a:t>
            </a:r>
            <a:endParaRPr lang="fr-FR" sz="1600" dirty="0">
              <a:latin typeface="Mrs Chocolat" pitchFamily="2" charset="0"/>
            </a:endParaRPr>
          </a:p>
        </p:txBody>
      </p:sp>
      <p:sp>
        <p:nvSpPr>
          <p:cNvPr id="20" name="Arrondir un rectangle avec un coin diagonal 19"/>
          <p:cNvSpPr/>
          <p:nvPr/>
        </p:nvSpPr>
        <p:spPr>
          <a:xfrm>
            <a:off x="1620391" y="7883833"/>
            <a:ext cx="4752528" cy="338554"/>
          </a:xfrm>
          <a:prstGeom prst="round2DiagRect">
            <a:avLst>
              <a:gd name="adj1" fmla="val 50000"/>
              <a:gd name="adj2" fmla="val 0"/>
            </a:avLst>
          </a:prstGeom>
          <a:solidFill>
            <a:srgbClr val="C99265"/>
          </a:solidFill>
          <a:ln w="19050">
            <a:solidFill>
              <a:schemeClr val="tx1">
                <a:lumMod val="75000"/>
                <a:lumOff val="25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" name="ZoneTexte 20"/>
          <p:cNvSpPr txBox="1"/>
          <p:nvPr/>
        </p:nvSpPr>
        <p:spPr>
          <a:xfrm>
            <a:off x="1620391" y="7792661"/>
            <a:ext cx="47525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dirty="0" smtClean="0">
                <a:solidFill>
                  <a:schemeClr val="bg1"/>
                </a:solidFill>
                <a:latin typeface="Harry P" panose="00000400000000000000" pitchFamily="2" charset="0"/>
              </a:rPr>
              <a:t>Chapitre 16 : Sous la trappe</a:t>
            </a:r>
            <a:endParaRPr lang="fr-FR" sz="2800" dirty="0">
              <a:solidFill>
                <a:schemeClr val="bg1"/>
              </a:solidFill>
              <a:latin typeface="Harry P" panose="00000400000000000000" pitchFamily="2" charset="0"/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5607427" y="1983810"/>
            <a:ext cx="1800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dirty="0" smtClean="0">
                <a:latin typeface="Dekko" panose="00000500000000000000" pitchFamily="2" charset="0"/>
                <a:cs typeface="Dekko" panose="00000500000000000000" pitchFamily="2" charset="0"/>
              </a:rPr>
              <a:t>Score :             /11</a:t>
            </a:r>
            <a:endParaRPr lang="fr-FR" sz="1600" dirty="0">
              <a:latin typeface="Dekko" panose="00000500000000000000" pitchFamily="2" charset="0"/>
              <a:cs typeface="Dekko" panose="00000500000000000000" pitchFamily="2" charset="0"/>
            </a:endParaRPr>
          </a:p>
        </p:txBody>
      </p:sp>
      <p:sp>
        <p:nvSpPr>
          <p:cNvPr id="7" name="Rectangle à coins arrondis 6"/>
          <p:cNvSpPr/>
          <p:nvPr/>
        </p:nvSpPr>
        <p:spPr>
          <a:xfrm>
            <a:off x="5607427" y="1907169"/>
            <a:ext cx="1800200" cy="412136"/>
          </a:xfrm>
          <a:prstGeom prst="roundRect">
            <a:avLst/>
          </a:prstGeom>
          <a:noFill/>
          <a:ln>
            <a:solidFill>
              <a:srgbClr val="945F3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" name="ZoneTexte 23"/>
          <p:cNvSpPr txBox="1"/>
          <p:nvPr/>
        </p:nvSpPr>
        <p:spPr>
          <a:xfrm>
            <a:off x="5607427" y="8464530"/>
            <a:ext cx="1800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dirty="0" smtClean="0">
                <a:latin typeface="Dekko" panose="00000500000000000000" pitchFamily="2" charset="0"/>
                <a:cs typeface="Dekko" panose="00000500000000000000" pitchFamily="2" charset="0"/>
              </a:rPr>
              <a:t>Score :             /13</a:t>
            </a:r>
            <a:endParaRPr lang="fr-FR" sz="1600" dirty="0">
              <a:latin typeface="Dekko" panose="00000500000000000000" pitchFamily="2" charset="0"/>
              <a:cs typeface="Dekko" panose="00000500000000000000" pitchFamily="2" charset="0"/>
            </a:endParaRPr>
          </a:p>
        </p:txBody>
      </p:sp>
      <p:sp>
        <p:nvSpPr>
          <p:cNvPr id="30" name="Rectangle à coins arrondis 29"/>
          <p:cNvSpPr/>
          <p:nvPr/>
        </p:nvSpPr>
        <p:spPr>
          <a:xfrm>
            <a:off x="5607427" y="8387889"/>
            <a:ext cx="1800200" cy="412136"/>
          </a:xfrm>
          <a:prstGeom prst="roundRect">
            <a:avLst/>
          </a:prstGeom>
          <a:noFill/>
          <a:ln>
            <a:solidFill>
              <a:srgbClr val="945F3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aphicFrame>
        <p:nvGraphicFramePr>
          <p:cNvPr id="32" name="Tableau 3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946251"/>
              </p:ext>
            </p:extLst>
          </p:nvPr>
        </p:nvGraphicFramePr>
        <p:xfrm>
          <a:off x="562470" y="2698698"/>
          <a:ext cx="6845156" cy="492767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882457"/>
                <a:gridCol w="962699"/>
              </a:tblGrid>
              <a:tr h="251835"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>
                          <a:latin typeface="Dekko" panose="00000500000000000000" pitchFamily="2" charset="0"/>
                          <a:cs typeface="Dekko" panose="00000500000000000000" pitchFamily="2" charset="0"/>
                        </a:rPr>
                        <a:t>Événement</a:t>
                      </a:r>
                      <a:r>
                        <a:rPr lang="fr-FR" sz="1200" baseline="0" dirty="0" smtClean="0">
                          <a:latin typeface="Dekko" panose="00000500000000000000" pitchFamily="2" charset="0"/>
                          <a:cs typeface="Dekko" panose="00000500000000000000" pitchFamily="2" charset="0"/>
                        </a:rPr>
                        <a:t> ou discussion</a:t>
                      </a:r>
                      <a:endParaRPr lang="fr-FR" sz="1200" dirty="0">
                        <a:latin typeface="Dekko" panose="00000500000000000000" pitchFamily="2" charset="0"/>
                        <a:cs typeface="Dekko" panose="00000500000000000000" pitchFamily="2" charset="0"/>
                      </a:endParaRPr>
                    </a:p>
                  </a:txBody>
                  <a:tcPr>
                    <a:solidFill>
                      <a:srgbClr val="DDBB9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>
                          <a:latin typeface="Dekko" panose="00000500000000000000" pitchFamily="2" charset="0"/>
                          <a:cs typeface="Dekko" panose="00000500000000000000" pitchFamily="2" charset="0"/>
                        </a:rPr>
                        <a:t>Oui / non</a:t>
                      </a:r>
                      <a:endParaRPr lang="fr-FR" sz="1200" dirty="0">
                        <a:latin typeface="Dekko" panose="00000500000000000000" pitchFamily="2" charset="0"/>
                        <a:cs typeface="Dekko" panose="00000500000000000000" pitchFamily="2" charset="0"/>
                      </a:endParaRPr>
                    </a:p>
                  </a:txBody>
                  <a:tcPr>
                    <a:solidFill>
                      <a:srgbClr val="DDBB9F"/>
                    </a:solidFill>
                  </a:tcPr>
                </a:tc>
              </a:tr>
              <a:tr h="351257">
                <a:tc>
                  <a:txBody>
                    <a:bodyPr/>
                    <a:lstStyle/>
                    <a:p>
                      <a:pPr marL="0" marR="0" lvl="0" indent="0" algn="l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dirty="0" smtClean="0">
                          <a:solidFill>
                            <a:srgbClr val="000000"/>
                          </a:solidFill>
                          <a:latin typeface="Dekko" panose="00000500000000000000" pitchFamily="2" charset="0"/>
                          <a:cs typeface="Dekko" panose="00000500000000000000" pitchFamily="2" charset="0"/>
                        </a:rPr>
                        <a:t>1) Les trois enfants se sont faits prendre en descendant de la plus haute tour d’astronomie.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 sz="1200">
                        <a:latin typeface="Dekko" panose="00000500000000000000" pitchFamily="2" charset="0"/>
                        <a:cs typeface="Dekko" panose="00000500000000000000" pitchFamily="2" charset="0"/>
                      </a:endParaRPr>
                    </a:p>
                  </a:txBody>
                  <a:tcPr anchor="ctr"/>
                </a:tc>
              </a:tr>
              <a:tr h="587614">
                <a:tc>
                  <a:txBody>
                    <a:bodyPr/>
                    <a:lstStyle/>
                    <a:p>
                      <a:pPr marL="0" marR="0" lvl="0" indent="0" algn="l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dirty="0" smtClean="0">
                          <a:solidFill>
                            <a:srgbClr val="000000"/>
                          </a:solidFill>
                          <a:latin typeface="Dekko" panose="00000500000000000000" pitchFamily="2" charset="0"/>
                          <a:cs typeface="Dekko" panose="00000500000000000000" pitchFamily="2" charset="0"/>
                        </a:rPr>
                        <a:t>2) « Je suis outrée, dit le professeur Mac </a:t>
                      </a:r>
                      <a:r>
                        <a:rPr lang="fr-FR" sz="1200" dirty="0" err="1" smtClean="0">
                          <a:solidFill>
                            <a:srgbClr val="000000"/>
                          </a:solidFill>
                          <a:latin typeface="Dekko" panose="00000500000000000000" pitchFamily="2" charset="0"/>
                          <a:cs typeface="Dekko" panose="00000500000000000000" pitchFamily="2" charset="0"/>
                        </a:rPr>
                        <a:t>Gonagall</a:t>
                      </a:r>
                      <a:r>
                        <a:rPr lang="fr-FR" sz="1200" dirty="0" smtClean="0">
                          <a:solidFill>
                            <a:srgbClr val="000000"/>
                          </a:solidFill>
                          <a:latin typeface="Dekko" panose="00000500000000000000" pitchFamily="2" charset="0"/>
                          <a:cs typeface="Dekko" panose="00000500000000000000" pitchFamily="2" charset="0"/>
                        </a:rPr>
                        <a:t>. Quatre élèves qui se promènent dans les couloirs la même nuit ! Je n’ai jamais vu une chose pareille ! Miss Granger je pensais que vous étiez plus raisonnable ! »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>
                        <a:latin typeface="Dekko" panose="00000500000000000000" pitchFamily="2" charset="0"/>
                        <a:cs typeface="Dekko" panose="00000500000000000000" pitchFamily="2" charset="0"/>
                      </a:endParaRPr>
                    </a:p>
                  </a:txBody>
                  <a:tcPr anchor="ctr"/>
                </a:tc>
              </a:tr>
              <a:tr h="351257">
                <a:tc>
                  <a:txBody>
                    <a:bodyPr/>
                    <a:lstStyle/>
                    <a:p>
                      <a:pPr marL="0" marR="0" lvl="0" indent="0" algn="l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dirty="0" smtClean="0">
                          <a:solidFill>
                            <a:srgbClr val="000000"/>
                          </a:solidFill>
                          <a:latin typeface="Dekko" panose="00000500000000000000" pitchFamily="2" charset="0"/>
                          <a:cs typeface="Dekko" panose="00000500000000000000" pitchFamily="2" charset="0"/>
                        </a:rPr>
                        <a:t>3) « J’enlève 50 points à </a:t>
                      </a:r>
                      <a:r>
                        <a:rPr lang="fr-FR" sz="1200" dirty="0" err="1" smtClean="0">
                          <a:solidFill>
                            <a:srgbClr val="000000"/>
                          </a:solidFill>
                          <a:latin typeface="Dekko" panose="00000500000000000000" pitchFamily="2" charset="0"/>
                          <a:cs typeface="Dekko" panose="00000500000000000000" pitchFamily="2" charset="0"/>
                        </a:rPr>
                        <a:t>Griffondor</a:t>
                      </a:r>
                      <a:r>
                        <a:rPr lang="fr-FR" sz="1200" dirty="0" smtClean="0">
                          <a:solidFill>
                            <a:srgbClr val="000000"/>
                          </a:solidFill>
                          <a:latin typeface="Dekko" panose="00000500000000000000" pitchFamily="2" charset="0"/>
                          <a:cs typeface="Dekko" panose="00000500000000000000" pitchFamily="2" charset="0"/>
                        </a:rPr>
                        <a:t> ! … 50 points chacun ! »</a:t>
                      </a:r>
                      <a:r>
                        <a:rPr lang="fr-FR" sz="1200" baseline="0" dirty="0">
                          <a:solidFill>
                            <a:schemeClr val="tx1"/>
                          </a:solidFill>
                          <a:latin typeface="Dekko" panose="00000500000000000000" pitchFamily="2" charset="0"/>
                          <a:cs typeface="Dekko" panose="00000500000000000000" pitchFamily="2" charset="0"/>
                        </a:rPr>
                        <a:t> </a:t>
                      </a:r>
                      <a:r>
                        <a:rPr lang="fr-FR" sz="1200" baseline="0" dirty="0" smtClean="0">
                          <a:solidFill>
                            <a:schemeClr val="tx1"/>
                          </a:solidFill>
                          <a:latin typeface="Dekko" panose="00000500000000000000" pitchFamily="2" charset="0"/>
                          <a:cs typeface="Dekko" panose="00000500000000000000" pitchFamily="2" charset="0"/>
                        </a:rPr>
                        <a:t>dit le professeur </a:t>
                      </a:r>
                      <a:r>
                        <a:rPr lang="fr-FR" sz="1200" baseline="0" dirty="0" err="1" smtClean="0">
                          <a:solidFill>
                            <a:schemeClr val="tx1"/>
                          </a:solidFill>
                          <a:latin typeface="Dekko" panose="00000500000000000000" pitchFamily="2" charset="0"/>
                          <a:cs typeface="Dekko" panose="00000500000000000000" pitchFamily="2" charset="0"/>
                        </a:rPr>
                        <a:t>MacGonagall</a:t>
                      </a:r>
                      <a:endParaRPr lang="fr-FR" sz="1200" dirty="0" smtClean="0">
                        <a:solidFill>
                          <a:srgbClr val="000000"/>
                        </a:solidFill>
                        <a:latin typeface="Dekko" panose="00000500000000000000" pitchFamily="2" charset="0"/>
                        <a:cs typeface="Dekko" panose="000005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>
                        <a:latin typeface="Dekko" panose="00000500000000000000" pitchFamily="2" charset="0"/>
                        <a:cs typeface="Dekko" panose="00000500000000000000" pitchFamily="2" charset="0"/>
                      </a:endParaRPr>
                    </a:p>
                  </a:txBody>
                  <a:tcPr anchor="ctr"/>
                </a:tc>
              </a:tr>
              <a:tr h="587614">
                <a:tc>
                  <a:txBody>
                    <a:bodyPr/>
                    <a:lstStyle/>
                    <a:p>
                      <a:pPr marL="0" marR="0" lvl="0" indent="0" algn="l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dirty="0" smtClean="0">
                          <a:solidFill>
                            <a:srgbClr val="000000"/>
                          </a:solidFill>
                          <a:latin typeface="Dekko" panose="00000500000000000000" pitchFamily="2" charset="0"/>
                          <a:cs typeface="Dekko" panose="00000500000000000000" pitchFamily="2" charset="0"/>
                        </a:rPr>
                        <a:t>4) Une semaine avant les examens, Harry surprend une conversation entre le Professeur </a:t>
                      </a:r>
                      <a:r>
                        <a:rPr lang="fr-FR" sz="1200" dirty="0" err="1" smtClean="0">
                          <a:solidFill>
                            <a:srgbClr val="000000"/>
                          </a:solidFill>
                          <a:latin typeface="Dekko" panose="00000500000000000000" pitchFamily="2" charset="0"/>
                          <a:cs typeface="Dekko" panose="00000500000000000000" pitchFamily="2" charset="0"/>
                        </a:rPr>
                        <a:t>Quirell</a:t>
                      </a:r>
                      <a:r>
                        <a:rPr lang="fr-FR" sz="1200" dirty="0" smtClean="0">
                          <a:solidFill>
                            <a:srgbClr val="000000"/>
                          </a:solidFill>
                          <a:latin typeface="Dekko" panose="00000500000000000000" pitchFamily="2" charset="0"/>
                          <a:cs typeface="Dekko" panose="00000500000000000000" pitchFamily="2" charset="0"/>
                        </a:rPr>
                        <a:t> et Rogue. Il va raconter ce qu’il a entendu à Ron et Hermione qui lui conseille d’en parler à Dumbledore.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>
                        <a:latin typeface="Dekko" panose="00000500000000000000" pitchFamily="2" charset="0"/>
                        <a:cs typeface="Dekko" panose="00000500000000000000" pitchFamily="2" charset="0"/>
                      </a:endParaRPr>
                    </a:p>
                  </a:txBody>
                  <a:tcPr anchor="ctr"/>
                </a:tc>
              </a:tr>
              <a:tr h="351257">
                <a:tc>
                  <a:txBody>
                    <a:bodyPr/>
                    <a:lstStyle/>
                    <a:p>
                      <a:pPr marL="0" marR="0" lvl="0" indent="0" algn="l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dirty="0" smtClean="0">
                          <a:solidFill>
                            <a:srgbClr val="000000"/>
                          </a:solidFill>
                          <a:latin typeface="Dekko" panose="00000500000000000000" pitchFamily="2" charset="0"/>
                          <a:cs typeface="Dekko" panose="00000500000000000000" pitchFamily="2" charset="0"/>
                        </a:rPr>
                        <a:t>5) Harry, Hermione et Neville sont mis en retenue et ont RDV avec </a:t>
                      </a:r>
                      <a:r>
                        <a:rPr lang="fr-FR" sz="1200" dirty="0" err="1" smtClean="0">
                          <a:solidFill>
                            <a:srgbClr val="000000"/>
                          </a:solidFill>
                          <a:latin typeface="Dekko" panose="00000500000000000000" pitchFamily="2" charset="0"/>
                          <a:cs typeface="Dekko" panose="00000500000000000000" pitchFamily="2" charset="0"/>
                        </a:rPr>
                        <a:t>Rusard</a:t>
                      </a:r>
                      <a:r>
                        <a:rPr lang="fr-FR" sz="1200" dirty="0" smtClean="0">
                          <a:solidFill>
                            <a:srgbClr val="000000"/>
                          </a:solidFill>
                          <a:latin typeface="Dekko" panose="00000500000000000000" pitchFamily="2" charset="0"/>
                          <a:cs typeface="Dekko" panose="00000500000000000000" pitchFamily="2" charset="0"/>
                        </a:rPr>
                        <a:t> à 11h.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>
                        <a:latin typeface="Dekko" panose="00000500000000000000" pitchFamily="2" charset="0"/>
                        <a:cs typeface="Dekko" panose="00000500000000000000" pitchFamily="2" charset="0"/>
                      </a:endParaRPr>
                    </a:p>
                  </a:txBody>
                  <a:tcPr anchor="ctr"/>
                </a:tc>
              </a:tr>
              <a:tr h="351257">
                <a:tc>
                  <a:txBody>
                    <a:bodyPr/>
                    <a:lstStyle/>
                    <a:p>
                      <a:pPr marL="0" marR="0" lvl="0" indent="0" algn="l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dirty="0" smtClean="0">
                          <a:solidFill>
                            <a:srgbClr val="000000"/>
                          </a:solidFill>
                          <a:latin typeface="Dekko" panose="00000500000000000000" pitchFamily="2" charset="0"/>
                          <a:cs typeface="Dekko" panose="00000500000000000000" pitchFamily="2" charset="0"/>
                        </a:rPr>
                        <a:t>6) </a:t>
                      </a:r>
                      <a:r>
                        <a:rPr lang="fr-FR" sz="1200" dirty="0" err="1" smtClean="0">
                          <a:solidFill>
                            <a:srgbClr val="000000"/>
                          </a:solidFill>
                          <a:latin typeface="Dekko" panose="00000500000000000000" pitchFamily="2" charset="0"/>
                          <a:cs typeface="Dekko" panose="00000500000000000000" pitchFamily="2" charset="0"/>
                        </a:rPr>
                        <a:t>Hagrid</a:t>
                      </a:r>
                      <a:r>
                        <a:rPr lang="fr-FR" sz="1200" dirty="0" smtClean="0">
                          <a:solidFill>
                            <a:srgbClr val="000000"/>
                          </a:solidFill>
                          <a:latin typeface="Dekko" panose="00000500000000000000" pitchFamily="2" charset="0"/>
                          <a:cs typeface="Dekko" panose="00000500000000000000" pitchFamily="2" charset="0"/>
                        </a:rPr>
                        <a:t> </a:t>
                      </a:r>
                      <a:r>
                        <a:rPr lang="fr-FR" sz="1200" dirty="0" err="1" smtClean="0">
                          <a:solidFill>
                            <a:srgbClr val="000000"/>
                          </a:solidFill>
                          <a:latin typeface="Dekko" panose="00000500000000000000" pitchFamily="2" charset="0"/>
                          <a:cs typeface="Dekko" panose="00000500000000000000" pitchFamily="2" charset="0"/>
                        </a:rPr>
                        <a:t>emmene</a:t>
                      </a:r>
                      <a:r>
                        <a:rPr lang="fr-FR" sz="1200" dirty="0" smtClean="0">
                          <a:solidFill>
                            <a:srgbClr val="000000"/>
                          </a:solidFill>
                          <a:latin typeface="Dekko" panose="00000500000000000000" pitchFamily="2" charset="0"/>
                          <a:cs typeface="Dekko" panose="00000500000000000000" pitchFamily="2" charset="0"/>
                        </a:rPr>
                        <a:t> les enfants dans la forêt interdite.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>
                        <a:latin typeface="Dekko" panose="00000500000000000000" pitchFamily="2" charset="0"/>
                        <a:cs typeface="Dekko" panose="00000500000000000000" pitchFamily="2" charset="0"/>
                      </a:endParaRPr>
                    </a:p>
                  </a:txBody>
                  <a:tcPr anchor="ctr"/>
                </a:tc>
              </a:tr>
              <a:tr h="419725">
                <a:tc>
                  <a:txBody>
                    <a:bodyPr/>
                    <a:lstStyle/>
                    <a:p>
                      <a:pPr marL="0" marR="0" lvl="0" indent="0" algn="l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dirty="0" smtClean="0">
                          <a:solidFill>
                            <a:srgbClr val="000000"/>
                          </a:solidFill>
                          <a:latin typeface="Dekko" panose="00000500000000000000" pitchFamily="2" charset="0"/>
                          <a:cs typeface="Dekko" panose="00000500000000000000" pitchFamily="2" charset="0"/>
                        </a:rPr>
                        <a:t>7) </a:t>
                      </a:r>
                      <a:r>
                        <a:rPr lang="fr-FR" sz="1200" dirty="0" err="1" smtClean="0">
                          <a:solidFill>
                            <a:srgbClr val="000000"/>
                          </a:solidFill>
                          <a:latin typeface="Dekko" panose="00000500000000000000" pitchFamily="2" charset="0"/>
                          <a:cs typeface="Dekko" panose="00000500000000000000" pitchFamily="2" charset="0"/>
                        </a:rPr>
                        <a:t>Hagrid</a:t>
                      </a:r>
                      <a:r>
                        <a:rPr lang="fr-FR" sz="1200" dirty="0" smtClean="0">
                          <a:solidFill>
                            <a:srgbClr val="000000"/>
                          </a:solidFill>
                          <a:latin typeface="Dekko" panose="00000500000000000000" pitchFamily="2" charset="0"/>
                          <a:cs typeface="Dekko" panose="00000500000000000000" pitchFamily="2" charset="0"/>
                        </a:rPr>
                        <a:t> et les enfants se séparent en 2 groupes mais </a:t>
                      </a:r>
                      <a:r>
                        <a:rPr lang="fr-FR" sz="1200" dirty="0" err="1" smtClean="0">
                          <a:solidFill>
                            <a:srgbClr val="000000"/>
                          </a:solidFill>
                          <a:latin typeface="Dekko" panose="00000500000000000000" pitchFamily="2" charset="0"/>
                          <a:cs typeface="Dekko" panose="00000500000000000000" pitchFamily="2" charset="0"/>
                        </a:rPr>
                        <a:t>Hagrid</a:t>
                      </a:r>
                      <a:r>
                        <a:rPr lang="fr-FR" sz="1200" dirty="0" smtClean="0">
                          <a:solidFill>
                            <a:srgbClr val="000000"/>
                          </a:solidFill>
                          <a:latin typeface="Dekko" panose="00000500000000000000" pitchFamily="2" charset="0"/>
                          <a:cs typeface="Dekko" panose="00000500000000000000" pitchFamily="2" charset="0"/>
                        </a:rPr>
                        <a:t> doit changer les groupes à cause de </a:t>
                      </a:r>
                      <a:r>
                        <a:rPr lang="fr-FR" sz="1200" dirty="0" err="1" smtClean="0">
                          <a:solidFill>
                            <a:srgbClr val="000000"/>
                          </a:solidFill>
                          <a:latin typeface="Dekko" panose="00000500000000000000" pitchFamily="2" charset="0"/>
                          <a:cs typeface="Dekko" panose="00000500000000000000" pitchFamily="2" charset="0"/>
                        </a:rPr>
                        <a:t>Malefoy</a:t>
                      </a:r>
                      <a:r>
                        <a:rPr lang="fr-FR" sz="1200" dirty="0" smtClean="0">
                          <a:solidFill>
                            <a:srgbClr val="000000"/>
                          </a:solidFill>
                          <a:latin typeface="Dekko" panose="00000500000000000000" pitchFamily="2" charset="0"/>
                          <a:cs typeface="Dekko" panose="00000500000000000000" pitchFamily="2" charset="0"/>
                        </a:rPr>
                        <a:t>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>
                        <a:latin typeface="Dekko" panose="00000500000000000000" pitchFamily="2" charset="0"/>
                        <a:cs typeface="Dekko" panose="00000500000000000000" pitchFamily="2" charset="0"/>
                      </a:endParaRPr>
                    </a:p>
                  </a:txBody>
                  <a:tcPr anchor="ctr"/>
                </a:tc>
              </a:tr>
              <a:tr h="351257">
                <a:tc>
                  <a:txBody>
                    <a:bodyPr/>
                    <a:lstStyle/>
                    <a:p>
                      <a:pPr marL="0" marR="0" lvl="0" indent="0" algn="l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dirty="0" smtClean="0">
                          <a:solidFill>
                            <a:srgbClr val="000000"/>
                          </a:solidFill>
                          <a:latin typeface="Dekko" panose="00000500000000000000" pitchFamily="2" charset="0"/>
                          <a:cs typeface="Dekko" panose="00000500000000000000" pitchFamily="2" charset="0"/>
                        </a:rPr>
                        <a:t>8) Dans la forêt</a:t>
                      </a:r>
                      <a:r>
                        <a:rPr lang="fr-FR" sz="1200" baseline="0" dirty="0" smtClean="0">
                          <a:solidFill>
                            <a:srgbClr val="000000"/>
                          </a:solidFill>
                          <a:latin typeface="Dekko" panose="00000500000000000000" pitchFamily="2" charset="0"/>
                          <a:cs typeface="Dekko" panose="00000500000000000000" pitchFamily="2" charset="0"/>
                        </a:rPr>
                        <a:t> interdite, Harry rencontre 3 centaures : Ronan, Bane et Firenze</a:t>
                      </a:r>
                      <a:endParaRPr lang="fr-FR" sz="1200" dirty="0" smtClean="0">
                        <a:solidFill>
                          <a:srgbClr val="000000"/>
                        </a:solidFill>
                        <a:latin typeface="Dekko" panose="00000500000000000000" pitchFamily="2" charset="0"/>
                        <a:cs typeface="Dekko" panose="000005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>
                        <a:latin typeface="Dekko" panose="00000500000000000000" pitchFamily="2" charset="0"/>
                        <a:cs typeface="Dekko" panose="00000500000000000000" pitchFamily="2" charset="0"/>
                      </a:endParaRPr>
                    </a:p>
                  </a:txBody>
                  <a:tcPr anchor="ctr"/>
                </a:tc>
              </a:tr>
              <a:tr h="351257">
                <a:tc>
                  <a:txBody>
                    <a:bodyPr/>
                    <a:lstStyle/>
                    <a:p>
                      <a:pPr marL="0" marR="0" lvl="0" indent="0" algn="l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dirty="0" smtClean="0">
                          <a:solidFill>
                            <a:srgbClr val="000000"/>
                          </a:solidFill>
                          <a:latin typeface="Dekko" panose="00000500000000000000" pitchFamily="2" charset="0"/>
                          <a:cs typeface="Dekko" panose="00000500000000000000" pitchFamily="2" charset="0"/>
                        </a:rPr>
                        <a:t>9) Harry retrouve la licorne morte.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>
                        <a:latin typeface="Dekko" panose="00000500000000000000" pitchFamily="2" charset="0"/>
                        <a:cs typeface="Dekko" panose="00000500000000000000" pitchFamily="2" charset="0"/>
                      </a:endParaRPr>
                    </a:p>
                  </a:txBody>
                  <a:tcPr anchor="ctr"/>
                </a:tc>
              </a:tr>
              <a:tr h="351257">
                <a:tc>
                  <a:txBody>
                    <a:bodyPr/>
                    <a:lstStyle/>
                    <a:p>
                      <a:pPr marL="0" marR="0" lvl="0" indent="0" algn="l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dirty="0" smtClean="0">
                          <a:solidFill>
                            <a:srgbClr val="000000"/>
                          </a:solidFill>
                          <a:latin typeface="Dekko" panose="00000500000000000000" pitchFamily="2" charset="0"/>
                          <a:cs typeface="Dekko" panose="00000500000000000000" pitchFamily="2" charset="0"/>
                        </a:rPr>
                        <a:t>10) Firenze ramène</a:t>
                      </a:r>
                      <a:r>
                        <a:rPr lang="fr-FR" sz="1200" baseline="0" dirty="0" smtClean="0">
                          <a:solidFill>
                            <a:srgbClr val="000000"/>
                          </a:solidFill>
                          <a:latin typeface="Dekko" panose="00000500000000000000" pitchFamily="2" charset="0"/>
                          <a:cs typeface="Dekko" panose="00000500000000000000" pitchFamily="2" charset="0"/>
                        </a:rPr>
                        <a:t> Harry à </a:t>
                      </a:r>
                      <a:r>
                        <a:rPr lang="fr-FR" sz="1200" baseline="0" dirty="0" err="1" smtClean="0">
                          <a:solidFill>
                            <a:srgbClr val="000000"/>
                          </a:solidFill>
                          <a:latin typeface="Dekko" panose="00000500000000000000" pitchFamily="2" charset="0"/>
                          <a:cs typeface="Dekko" panose="00000500000000000000" pitchFamily="2" charset="0"/>
                        </a:rPr>
                        <a:t>Hagrid</a:t>
                      </a:r>
                      <a:endParaRPr lang="fr-FR" sz="1200" dirty="0" smtClean="0">
                        <a:solidFill>
                          <a:srgbClr val="000000"/>
                        </a:solidFill>
                        <a:latin typeface="Dekko" panose="00000500000000000000" pitchFamily="2" charset="0"/>
                        <a:cs typeface="Dekko" panose="000005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>
                        <a:latin typeface="Dekko" panose="00000500000000000000" pitchFamily="2" charset="0"/>
                        <a:cs typeface="Dekko" panose="00000500000000000000" pitchFamily="2" charset="0"/>
                      </a:endParaRPr>
                    </a:p>
                  </a:txBody>
                  <a:tcPr anchor="ctr"/>
                </a:tc>
              </a:tr>
              <a:tr h="351257">
                <a:tc>
                  <a:txBody>
                    <a:bodyPr/>
                    <a:lstStyle/>
                    <a:p>
                      <a:pPr marL="0" marR="0" lvl="0" indent="0" algn="l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dirty="0" smtClean="0">
                          <a:solidFill>
                            <a:srgbClr val="000000"/>
                          </a:solidFill>
                          <a:latin typeface="Dekko" panose="00000500000000000000" pitchFamily="2" charset="0"/>
                          <a:cs typeface="Dekko" panose="00000500000000000000" pitchFamily="2" charset="0"/>
                        </a:rPr>
                        <a:t>11) Harry</a:t>
                      </a:r>
                      <a:r>
                        <a:rPr lang="fr-FR" sz="1200" baseline="0" dirty="0" smtClean="0">
                          <a:solidFill>
                            <a:srgbClr val="000000"/>
                          </a:solidFill>
                          <a:latin typeface="Dekko" panose="00000500000000000000" pitchFamily="2" charset="0"/>
                          <a:cs typeface="Dekko" panose="00000500000000000000" pitchFamily="2" charset="0"/>
                        </a:rPr>
                        <a:t> retrouve sa cape d’invisibilité soigneusement pliée entre les draps avec un mot épinglé « Au cas où »</a:t>
                      </a:r>
                      <a:endParaRPr lang="fr-FR" sz="1200" dirty="0" smtClean="0">
                        <a:solidFill>
                          <a:srgbClr val="000000"/>
                        </a:solidFill>
                        <a:latin typeface="Dekko" panose="00000500000000000000" pitchFamily="2" charset="0"/>
                        <a:cs typeface="Dekko" panose="000005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>
                        <a:latin typeface="Dekko" panose="00000500000000000000" pitchFamily="2" charset="0"/>
                        <a:cs typeface="Dekko" panose="00000500000000000000" pitchFamily="2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34" name="ZoneTexte 33"/>
          <p:cNvSpPr txBox="1"/>
          <p:nvPr/>
        </p:nvSpPr>
        <p:spPr>
          <a:xfrm>
            <a:off x="491783" y="8300189"/>
            <a:ext cx="4657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200" dirty="0" smtClean="0">
                <a:solidFill>
                  <a:srgbClr val="000000"/>
                </a:solidFill>
                <a:latin typeface="Harry P" panose="00000400000000000000" pitchFamily="2" charset="0"/>
                <a:cs typeface="Dekko" panose="00000500000000000000" pitchFamily="2" charset="0"/>
              </a:rPr>
              <a:t>Indique qui parle : Harry, Hermione, Ron, Prof. Rogue, Neville, prof. Mc </a:t>
            </a:r>
            <a:r>
              <a:rPr lang="fr-FR" sz="2200" dirty="0" err="1" smtClean="0">
                <a:solidFill>
                  <a:srgbClr val="000000"/>
                </a:solidFill>
                <a:latin typeface="Harry P" panose="00000400000000000000" pitchFamily="2" charset="0"/>
                <a:cs typeface="Dekko" panose="00000500000000000000" pitchFamily="2" charset="0"/>
              </a:rPr>
              <a:t>Gonagall</a:t>
            </a:r>
            <a:endParaRPr lang="fr-FR" sz="2200" dirty="0" smtClean="0">
              <a:solidFill>
                <a:srgbClr val="000000"/>
              </a:solidFill>
              <a:latin typeface="Harry P" panose="00000400000000000000" pitchFamily="2" charset="0"/>
              <a:cs typeface="Dekko" panose="00000500000000000000" pitchFamily="2" charset="0"/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491783" y="9076015"/>
            <a:ext cx="706948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indent="-228600">
              <a:lnSpc>
                <a:spcPct val="150000"/>
              </a:lnSpc>
              <a:buAutoNum type="arabicParenR"/>
            </a:pPr>
            <a:r>
              <a:rPr lang="fr-FR" sz="1200" dirty="0" smtClean="0">
                <a:solidFill>
                  <a:srgbClr val="000000"/>
                </a:solidFill>
                <a:latin typeface="Dekko" panose="00000500000000000000" pitchFamily="2" charset="0"/>
                <a:cs typeface="Dekko" panose="00000500000000000000" pitchFamily="2" charset="0"/>
              </a:rPr>
              <a:t>C’était beaucoup plus facile que je ne le pensais.		</a:t>
            </a:r>
            <a:r>
              <a:rPr lang="fr-FR" sz="1200" dirty="0">
                <a:solidFill>
                  <a:srgbClr val="000000"/>
                </a:solidFill>
                <a:latin typeface="Dekko" panose="00000500000000000000" pitchFamily="2" charset="0"/>
                <a:cs typeface="Dekko" panose="00000500000000000000" pitchFamily="2" charset="0"/>
              </a:rPr>
              <a:t>	 ______________________</a:t>
            </a:r>
            <a:endParaRPr lang="fr-FR" sz="1200" dirty="0" smtClean="0">
              <a:solidFill>
                <a:srgbClr val="000000"/>
              </a:solidFill>
              <a:latin typeface="Dekko" panose="00000500000000000000" pitchFamily="2" charset="0"/>
              <a:cs typeface="Dekko" panose="00000500000000000000" pitchFamily="2" charset="0"/>
            </a:endParaRPr>
          </a:p>
          <a:p>
            <a:pPr marL="228600" indent="-228600">
              <a:lnSpc>
                <a:spcPct val="150000"/>
              </a:lnSpc>
              <a:buAutoNum type="arabicParenR"/>
            </a:pPr>
            <a:r>
              <a:rPr lang="fr-FR" sz="1200" dirty="0" smtClean="0">
                <a:solidFill>
                  <a:srgbClr val="000000"/>
                </a:solidFill>
                <a:latin typeface="Dekko" panose="00000500000000000000" pitchFamily="2" charset="0"/>
                <a:cs typeface="Dekko" panose="00000500000000000000" pitchFamily="2" charset="0"/>
              </a:rPr>
              <a:t>Fini les révisions, on a une semaine de tranquillité avant de savoir si on a </a:t>
            </a:r>
          </a:p>
          <a:p>
            <a:r>
              <a:rPr lang="fr-FR" sz="1200" dirty="0" smtClean="0">
                <a:solidFill>
                  <a:srgbClr val="000000"/>
                </a:solidFill>
                <a:latin typeface="Dekko" panose="00000500000000000000" pitchFamily="2" charset="0"/>
                <a:cs typeface="Dekko" panose="00000500000000000000" pitchFamily="2" charset="0"/>
              </a:rPr>
              <a:t>tout fait de travers !				 ______________________</a:t>
            </a:r>
          </a:p>
          <a:p>
            <a:pPr>
              <a:lnSpc>
                <a:spcPct val="150000"/>
              </a:lnSpc>
            </a:pPr>
            <a:r>
              <a:rPr lang="fr-FR" sz="1200" dirty="0" smtClean="0">
                <a:solidFill>
                  <a:srgbClr val="000000"/>
                </a:solidFill>
                <a:latin typeface="Dekko" panose="00000500000000000000" pitchFamily="2" charset="0"/>
                <a:cs typeface="Dekko" panose="00000500000000000000" pitchFamily="2" charset="0"/>
              </a:rPr>
              <a:t>3)   </a:t>
            </a:r>
            <a:r>
              <a:rPr lang="fr-FR" sz="1200" dirty="0" err="1" smtClean="0">
                <a:solidFill>
                  <a:srgbClr val="000000"/>
                </a:solidFill>
                <a:latin typeface="Dekko" panose="00000500000000000000" pitchFamily="2" charset="0"/>
                <a:cs typeface="Dekko" panose="00000500000000000000" pitchFamily="2" charset="0"/>
              </a:rPr>
              <a:t>Hagrid</a:t>
            </a:r>
            <a:r>
              <a:rPr lang="fr-FR" sz="1200" dirty="0" smtClean="0">
                <a:solidFill>
                  <a:srgbClr val="000000"/>
                </a:solidFill>
                <a:latin typeface="Dekko" panose="00000500000000000000" pitchFamily="2" charset="0"/>
                <a:cs typeface="Dekko" panose="00000500000000000000" pitchFamily="2" charset="0"/>
              </a:rPr>
              <a:t>, le soir où vous avez gagné Norbert le dragon, à quoi ressemblait </a:t>
            </a:r>
          </a:p>
          <a:p>
            <a:r>
              <a:rPr lang="fr-FR" sz="1200" dirty="0" smtClean="0">
                <a:solidFill>
                  <a:srgbClr val="000000"/>
                </a:solidFill>
                <a:latin typeface="Dekko" panose="00000500000000000000" pitchFamily="2" charset="0"/>
                <a:cs typeface="Dekko" panose="00000500000000000000" pitchFamily="2" charset="0"/>
              </a:rPr>
              <a:t>le voyageur qui vous l’a donné </a:t>
            </a:r>
            <a:r>
              <a:rPr lang="fr-FR" sz="1200" dirty="0" smtClean="0">
                <a:solidFill>
                  <a:srgbClr val="000000"/>
                </a:solidFill>
                <a:cs typeface="Dekko" panose="00000500000000000000" pitchFamily="2" charset="0"/>
              </a:rPr>
              <a:t>?				</a:t>
            </a:r>
            <a:r>
              <a:rPr lang="fr-FR" sz="1200" dirty="0">
                <a:solidFill>
                  <a:srgbClr val="000000"/>
                </a:solidFill>
                <a:latin typeface="Dekko" panose="00000500000000000000" pitchFamily="2" charset="0"/>
                <a:cs typeface="Dekko" panose="00000500000000000000" pitchFamily="2" charset="0"/>
              </a:rPr>
              <a:t> ______________________</a:t>
            </a:r>
            <a:endParaRPr lang="fr-FR" sz="1200" dirty="0" smtClean="0">
              <a:solidFill>
                <a:srgbClr val="000000"/>
              </a:solidFill>
              <a:cs typeface="Dekko" panose="00000500000000000000" pitchFamily="2" charset="0"/>
            </a:endParaRPr>
          </a:p>
          <a:p>
            <a:pPr>
              <a:lnSpc>
                <a:spcPct val="150000"/>
              </a:lnSpc>
            </a:pPr>
            <a:r>
              <a:rPr lang="fr-FR" sz="1200" dirty="0" smtClean="0">
                <a:solidFill>
                  <a:srgbClr val="000000"/>
                </a:solidFill>
                <a:latin typeface="Dekko" panose="00000500000000000000" pitchFamily="2" charset="0"/>
                <a:cs typeface="Dekko" panose="00000500000000000000" pitchFamily="2" charset="0"/>
              </a:rPr>
              <a:t>4)   Professeur, je crois que quelqu’un va voler la Pierre .		</a:t>
            </a:r>
            <a:r>
              <a:rPr lang="fr-FR" sz="1200" dirty="0">
                <a:solidFill>
                  <a:srgbClr val="000000"/>
                </a:solidFill>
                <a:latin typeface="Dekko" panose="00000500000000000000" pitchFamily="2" charset="0"/>
                <a:cs typeface="Dekko" panose="00000500000000000000" pitchFamily="2" charset="0"/>
              </a:rPr>
              <a:t> </a:t>
            </a:r>
            <a:r>
              <a:rPr lang="fr-FR" sz="1200" dirty="0" smtClean="0">
                <a:solidFill>
                  <a:srgbClr val="000000"/>
                </a:solidFill>
                <a:latin typeface="Dekko" panose="00000500000000000000" pitchFamily="2" charset="0"/>
                <a:cs typeface="Dekko" panose="00000500000000000000" pitchFamily="2" charset="0"/>
              </a:rPr>
              <a:t>______________________</a:t>
            </a:r>
          </a:p>
        </p:txBody>
      </p:sp>
      <p:pic>
        <p:nvPicPr>
          <p:cNvPr id="33" name="Image 32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858" y="9087473"/>
            <a:ext cx="329157" cy="13105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175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artisticFilmGrain/>
                    </a14:imgEffect>
                    <a14:imgEffect>
                      <a14:brightnessContrast brigh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243012"/>
            <a:ext cx="396875" cy="9450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1" name="Connecteur droit 10"/>
          <p:cNvCxnSpPr/>
          <p:nvPr/>
        </p:nvCxnSpPr>
        <p:spPr>
          <a:xfrm>
            <a:off x="396255" y="1381125"/>
            <a:ext cx="0" cy="9312275"/>
          </a:xfrm>
          <a:prstGeom prst="line">
            <a:avLst/>
          </a:prstGeom>
          <a:ln w="76200" cap="rnd">
            <a:solidFill>
              <a:schemeClr val="tx1">
                <a:lumMod val="75000"/>
                <a:lumOff val="2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5" name="Picture 3"/>
          <p:cNvPicPr>
            <a:picLocks noChangeAspect="1" noChangeArrowheads="1"/>
          </p:cNvPicPr>
          <p:nvPr/>
        </p:nvPicPr>
        <p:blipFill>
          <a:blip r:embed="rId5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artisticFilmGrain/>
                    </a14:imgEffect>
                    <a14:imgEffect>
                      <a14:brightnessContrast brigh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9"/>
            <a:ext cx="7559675" cy="665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6" name="ZoneTexte 25"/>
          <p:cNvSpPr txBox="1"/>
          <p:nvPr/>
        </p:nvSpPr>
        <p:spPr>
          <a:xfrm>
            <a:off x="1016631" y="-67303"/>
            <a:ext cx="60486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dirty="0" smtClean="0">
                <a:ln w="18415" cmpd="sng">
                  <a:solidFill>
                    <a:schemeClr val="bg1">
                      <a:lumMod val="95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Harry P" panose="00000400000000000000" pitchFamily="2" charset="0"/>
              </a:rPr>
              <a:t>Harry Potter </a:t>
            </a:r>
            <a:r>
              <a:rPr lang="fr-FR" sz="3200" dirty="0" smtClean="0">
                <a:ln w="18415" cmpd="sng">
                  <a:solidFill>
                    <a:schemeClr val="bg1">
                      <a:lumMod val="95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Old English Text MT" panose="03040902040508030806" pitchFamily="66" charset="0"/>
              </a:rPr>
              <a:t>à</a:t>
            </a:r>
            <a:r>
              <a:rPr lang="fr-FR" sz="4000" dirty="0" smtClean="0">
                <a:ln w="18415" cmpd="sng">
                  <a:solidFill>
                    <a:schemeClr val="bg1">
                      <a:lumMod val="95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Harry P" panose="00000400000000000000" pitchFamily="2" charset="0"/>
              </a:rPr>
              <a:t> l’</a:t>
            </a:r>
            <a:r>
              <a:rPr lang="fr-FR" sz="3200" dirty="0" smtClean="0">
                <a:ln w="18415" cmpd="sng">
                  <a:solidFill>
                    <a:schemeClr val="bg1">
                      <a:lumMod val="95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Old English Text MT" panose="03040902040508030806" pitchFamily="66" charset="0"/>
              </a:rPr>
              <a:t>é</a:t>
            </a:r>
            <a:r>
              <a:rPr lang="fr-FR" sz="4000" dirty="0" smtClean="0">
                <a:ln w="18415" cmpd="sng">
                  <a:solidFill>
                    <a:schemeClr val="bg1">
                      <a:lumMod val="95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Harry P" panose="00000400000000000000" pitchFamily="2" charset="0"/>
              </a:rPr>
              <a:t>cole des sorciers</a:t>
            </a:r>
            <a:endParaRPr lang="fr-FR" sz="4000" dirty="0">
              <a:ln w="18415" cmpd="sng">
                <a:solidFill>
                  <a:schemeClr val="bg1">
                    <a:lumMod val="95000"/>
                  </a:schemeClr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Harry P" panose="00000400000000000000" pitchFamily="2" charset="0"/>
            </a:endParaRPr>
          </a:p>
        </p:txBody>
      </p:sp>
      <p:sp>
        <p:nvSpPr>
          <p:cNvPr id="28" name="ZoneTexte 27"/>
          <p:cNvSpPr txBox="1"/>
          <p:nvPr/>
        </p:nvSpPr>
        <p:spPr>
          <a:xfrm>
            <a:off x="180231" y="810196"/>
            <a:ext cx="324036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smtClean="0">
                <a:latin typeface="Dekko" panose="00000500000000000000" pitchFamily="2" charset="0"/>
                <a:cs typeface="Dekko" panose="00000500000000000000" pitchFamily="2" charset="0"/>
              </a:rPr>
              <a:t>Prénom : ________________________</a:t>
            </a:r>
            <a:endParaRPr lang="fr-FR" sz="1200" dirty="0">
              <a:latin typeface="Dekko" panose="00000500000000000000" pitchFamily="2" charset="0"/>
              <a:cs typeface="Dekko" panose="00000500000000000000" pitchFamily="2" charset="0"/>
            </a:endParaRPr>
          </a:p>
        </p:txBody>
      </p:sp>
      <p:sp>
        <p:nvSpPr>
          <p:cNvPr id="35" name="ZoneTexte 34"/>
          <p:cNvSpPr txBox="1"/>
          <p:nvPr/>
        </p:nvSpPr>
        <p:spPr>
          <a:xfrm>
            <a:off x="4932759" y="810196"/>
            <a:ext cx="25922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smtClean="0">
                <a:latin typeface="Dekko" panose="00000500000000000000" pitchFamily="2" charset="0"/>
                <a:cs typeface="Dekko" panose="00000500000000000000" pitchFamily="2" charset="0"/>
              </a:rPr>
              <a:t>Date : _______ /_______ /__________</a:t>
            </a:r>
            <a:endParaRPr lang="fr-FR" sz="1200" dirty="0">
              <a:latin typeface="Dekko" panose="00000500000000000000" pitchFamily="2" charset="0"/>
              <a:cs typeface="Dekko" panose="00000500000000000000" pitchFamily="2" charset="0"/>
            </a:endParaRPr>
          </a:p>
        </p:txBody>
      </p:sp>
      <p:cxnSp>
        <p:nvCxnSpPr>
          <p:cNvPr id="36" name="Connecteur droit 35"/>
          <p:cNvCxnSpPr/>
          <p:nvPr/>
        </p:nvCxnSpPr>
        <p:spPr>
          <a:xfrm>
            <a:off x="0" y="671290"/>
            <a:ext cx="7561263" cy="0"/>
          </a:xfrm>
          <a:prstGeom prst="line">
            <a:avLst/>
          </a:prstGeom>
          <a:ln w="76200" cap="rnd">
            <a:solidFill>
              <a:schemeClr val="tx1">
                <a:lumMod val="75000"/>
                <a:lumOff val="2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necteur droit 36"/>
          <p:cNvCxnSpPr/>
          <p:nvPr/>
        </p:nvCxnSpPr>
        <p:spPr>
          <a:xfrm>
            <a:off x="0" y="1242244"/>
            <a:ext cx="7561263" cy="0"/>
          </a:xfrm>
          <a:prstGeom prst="line">
            <a:avLst/>
          </a:prstGeom>
          <a:ln w="57150" cap="rnd">
            <a:solidFill>
              <a:schemeClr val="tx1">
                <a:lumMod val="75000"/>
                <a:lumOff val="2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Ellipse 37"/>
          <p:cNvSpPr/>
          <p:nvPr/>
        </p:nvSpPr>
        <p:spPr>
          <a:xfrm>
            <a:off x="122216" y="133450"/>
            <a:ext cx="850103" cy="366446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>
                <a:lumMod val="75000"/>
                <a:lumOff val="25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9" name="ZoneTexte 38"/>
          <p:cNvSpPr txBox="1"/>
          <p:nvPr/>
        </p:nvSpPr>
        <p:spPr>
          <a:xfrm>
            <a:off x="73738" y="182369"/>
            <a:ext cx="951599" cy="2958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fr-FR" sz="1600" dirty="0" smtClean="0">
                <a:latin typeface="Mrs Chocolat" pitchFamily="2" charset="0"/>
              </a:rPr>
              <a:t>Fiche 13</a:t>
            </a:r>
            <a:endParaRPr lang="fr-FR" sz="1600" dirty="0">
              <a:latin typeface="Mrs Chocolat" pitchFamily="2" charset="0"/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491783" y="1496591"/>
            <a:ext cx="7033264" cy="27699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fr-FR" sz="1200" dirty="0" smtClean="0">
                <a:solidFill>
                  <a:srgbClr val="000000"/>
                </a:solidFill>
                <a:latin typeface="Dekko" panose="00000500000000000000" pitchFamily="2" charset="0"/>
                <a:cs typeface="Dekko" panose="00000500000000000000" pitchFamily="2" charset="0"/>
              </a:rPr>
              <a:t>5)   Je suggère que vous retourniez tous les trois dehors pour profiter du soleil.  	______________________</a:t>
            </a:r>
          </a:p>
          <a:p>
            <a:pPr>
              <a:lnSpc>
                <a:spcPct val="150000"/>
              </a:lnSpc>
            </a:pPr>
            <a:r>
              <a:rPr lang="fr-FR" sz="1200" dirty="0" smtClean="0">
                <a:solidFill>
                  <a:srgbClr val="000000"/>
                </a:solidFill>
                <a:latin typeface="Dekko" panose="00000500000000000000" pitchFamily="2" charset="0"/>
                <a:cs typeface="Dekko" panose="00000500000000000000" pitchFamily="2" charset="0"/>
              </a:rPr>
              <a:t>6)   A </a:t>
            </a:r>
            <a:r>
              <a:rPr lang="fr-FR" sz="1200" dirty="0">
                <a:solidFill>
                  <a:srgbClr val="000000"/>
                </a:solidFill>
                <a:latin typeface="Dekko" panose="00000500000000000000" pitchFamily="2" charset="0"/>
                <a:cs typeface="Dekko" panose="00000500000000000000" pitchFamily="2" charset="0"/>
              </a:rPr>
              <a:t>vous voir comme ça, on dirait que vous préparez un sale coup</a:t>
            </a:r>
            <a:r>
              <a:rPr lang="fr-FR" sz="1200" dirty="0" smtClean="0">
                <a:solidFill>
                  <a:srgbClr val="000000"/>
                </a:solidFill>
                <a:latin typeface="Dekko" panose="00000500000000000000" pitchFamily="2" charset="0"/>
                <a:cs typeface="Dekko" panose="00000500000000000000" pitchFamily="2" charset="0"/>
              </a:rPr>
              <a:t>.		______________________</a:t>
            </a:r>
            <a:endParaRPr lang="fr-FR" sz="1200" dirty="0">
              <a:solidFill>
                <a:srgbClr val="000000"/>
              </a:solidFill>
              <a:latin typeface="Dekko" panose="00000500000000000000" pitchFamily="2" charset="0"/>
              <a:cs typeface="Dekko" panose="00000500000000000000" pitchFamily="2" charset="0"/>
            </a:endParaRPr>
          </a:p>
          <a:p>
            <a:pPr>
              <a:lnSpc>
                <a:spcPct val="150000"/>
              </a:lnSpc>
            </a:pPr>
            <a:r>
              <a:rPr lang="fr-FR" sz="1200" dirty="0">
                <a:solidFill>
                  <a:srgbClr val="000000"/>
                </a:solidFill>
                <a:latin typeface="Dekko" panose="00000500000000000000" pitchFamily="2" charset="0"/>
                <a:cs typeface="Dekko" panose="00000500000000000000" pitchFamily="2" charset="0"/>
              </a:rPr>
              <a:t>7</a:t>
            </a:r>
            <a:r>
              <a:rPr lang="fr-FR" sz="1200" dirty="0" smtClean="0">
                <a:solidFill>
                  <a:srgbClr val="000000"/>
                </a:solidFill>
                <a:latin typeface="Dekko" panose="00000500000000000000" pitchFamily="2" charset="0"/>
                <a:cs typeface="Dekko" panose="00000500000000000000" pitchFamily="2" charset="0"/>
              </a:rPr>
              <a:t>)   Et </a:t>
            </a:r>
            <a:r>
              <a:rPr lang="fr-FR" sz="1200" dirty="0">
                <a:solidFill>
                  <a:srgbClr val="000000"/>
                </a:solidFill>
                <a:latin typeface="Dekko" panose="00000500000000000000" pitchFamily="2" charset="0"/>
                <a:cs typeface="Dekko" panose="00000500000000000000" pitchFamily="2" charset="0"/>
              </a:rPr>
              <a:t>tu crois que la cape est assez grande pour nous couvrir tous les trois </a:t>
            </a:r>
            <a:r>
              <a:rPr lang="fr-FR" sz="1200" dirty="0" smtClean="0">
                <a:solidFill>
                  <a:srgbClr val="000000"/>
                </a:solidFill>
                <a:cs typeface="Dekko" panose="00000500000000000000" pitchFamily="2" charset="0"/>
              </a:rPr>
              <a:t>?	</a:t>
            </a:r>
            <a:r>
              <a:rPr lang="fr-FR" sz="1200" dirty="0" smtClean="0">
                <a:solidFill>
                  <a:srgbClr val="000000"/>
                </a:solidFill>
                <a:latin typeface="Dekko" panose="00000500000000000000" pitchFamily="2" charset="0"/>
                <a:cs typeface="Dekko" panose="00000500000000000000" pitchFamily="2" charset="0"/>
              </a:rPr>
              <a:t>______________________</a:t>
            </a:r>
          </a:p>
          <a:p>
            <a:pPr marL="228600" indent="-228600">
              <a:lnSpc>
                <a:spcPct val="150000"/>
              </a:lnSpc>
              <a:buAutoNum type="arabicParenR" startAt="8"/>
            </a:pPr>
            <a:r>
              <a:rPr lang="fr-FR" sz="1200" dirty="0" smtClean="0">
                <a:solidFill>
                  <a:srgbClr val="000000"/>
                </a:solidFill>
                <a:latin typeface="Dekko" panose="00000500000000000000" pitchFamily="2" charset="0"/>
                <a:cs typeface="Dekko" panose="00000500000000000000" pitchFamily="2" charset="0"/>
              </a:rPr>
              <a:t>Si vous sortez, vous allez vous faire prendre et </a:t>
            </a:r>
            <a:r>
              <a:rPr lang="fr-FR" sz="1200" dirty="0" err="1" smtClean="0">
                <a:solidFill>
                  <a:srgbClr val="000000"/>
                </a:solidFill>
                <a:latin typeface="Dekko" panose="00000500000000000000" pitchFamily="2" charset="0"/>
                <a:cs typeface="Dekko" panose="00000500000000000000" pitchFamily="2" charset="0"/>
              </a:rPr>
              <a:t>Gryffondor</a:t>
            </a:r>
            <a:r>
              <a:rPr lang="fr-FR" sz="1200" dirty="0" smtClean="0">
                <a:solidFill>
                  <a:srgbClr val="000000"/>
                </a:solidFill>
                <a:latin typeface="Dekko" panose="00000500000000000000" pitchFamily="2" charset="0"/>
                <a:cs typeface="Dekko" panose="00000500000000000000" pitchFamily="2" charset="0"/>
              </a:rPr>
              <a:t> aura encore </a:t>
            </a:r>
          </a:p>
          <a:p>
            <a:r>
              <a:rPr lang="fr-FR" sz="1200" dirty="0" smtClean="0">
                <a:solidFill>
                  <a:srgbClr val="000000"/>
                </a:solidFill>
                <a:latin typeface="Dekko" panose="00000500000000000000" pitchFamily="2" charset="0"/>
                <a:cs typeface="Dekko" panose="00000500000000000000" pitchFamily="2" charset="0"/>
              </a:rPr>
              <a:t>plus d’ennuis.					______________________</a:t>
            </a:r>
          </a:p>
          <a:p>
            <a:pPr>
              <a:lnSpc>
                <a:spcPct val="150000"/>
              </a:lnSpc>
            </a:pPr>
            <a:r>
              <a:rPr lang="fr-FR" sz="1200" dirty="0" smtClean="0">
                <a:solidFill>
                  <a:srgbClr val="000000"/>
                </a:solidFill>
                <a:latin typeface="Dekko" panose="00000500000000000000" pitchFamily="2" charset="0"/>
                <a:cs typeface="Dekko" panose="00000500000000000000" pitchFamily="2" charset="0"/>
              </a:rPr>
              <a:t>9)   Une chance qu’il y ait cette </a:t>
            </a:r>
            <a:r>
              <a:rPr lang="fr-FR" sz="1200" dirty="0">
                <a:solidFill>
                  <a:srgbClr val="000000"/>
                </a:solidFill>
                <a:latin typeface="Dekko" panose="00000500000000000000" pitchFamily="2" charset="0"/>
                <a:cs typeface="Dekko" panose="00000500000000000000" pitchFamily="2" charset="0"/>
              </a:rPr>
              <a:t>plante !			</a:t>
            </a:r>
            <a:r>
              <a:rPr lang="fr-FR" sz="1200" dirty="0" smtClean="0">
                <a:solidFill>
                  <a:srgbClr val="000000"/>
                </a:solidFill>
                <a:latin typeface="Dekko" panose="00000500000000000000" pitchFamily="2" charset="0"/>
                <a:cs typeface="Dekko" panose="00000500000000000000" pitchFamily="2" charset="0"/>
              </a:rPr>
              <a:t>______________________</a:t>
            </a:r>
            <a:endParaRPr lang="fr-FR" sz="1200" dirty="0" smtClean="0">
              <a:solidFill>
                <a:srgbClr val="000000"/>
              </a:solidFill>
              <a:cs typeface="Dekko" panose="00000500000000000000" pitchFamily="2" charset="0"/>
            </a:endParaRPr>
          </a:p>
          <a:p>
            <a:pPr>
              <a:lnSpc>
                <a:spcPct val="150000"/>
              </a:lnSpc>
            </a:pPr>
            <a:r>
              <a:rPr lang="fr-FR" sz="1200" dirty="0" smtClean="0">
                <a:solidFill>
                  <a:srgbClr val="000000"/>
                </a:solidFill>
                <a:latin typeface="Dekko" panose="00000500000000000000" pitchFamily="2" charset="0"/>
                <a:cs typeface="Dekko" panose="00000500000000000000" pitchFamily="2" charset="0"/>
              </a:rPr>
              <a:t>10)   Ce ne sont pas oiseaux ! Ce sont des clés ! Des clés volantes !		______________________</a:t>
            </a:r>
          </a:p>
          <a:p>
            <a:pPr>
              <a:lnSpc>
                <a:spcPct val="150000"/>
              </a:lnSpc>
            </a:pPr>
            <a:r>
              <a:rPr lang="fr-FR" sz="1200" dirty="0" smtClean="0">
                <a:solidFill>
                  <a:srgbClr val="000000"/>
                </a:solidFill>
                <a:latin typeface="Dekko" panose="00000500000000000000" pitchFamily="2" charset="0"/>
                <a:cs typeface="Dekko" panose="00000500000000000000" pitchFamily="2" charset="0"/>
              </a:rPr>
              <a:t>11)    Il va falloir jouer une partie d’échecs pour arriver de l’autre </a:t>
            </a:r>
            <a:r>
              <a:rPr lang="fr-FR" sz="1200" dirty="0">
                <a:solidFill>
                  <a:srgbClr val="000000"/>
                </a:solidFill>
                <a:latin typeface="Dekko" panose="00000500000000000000" pitchFamily="2" charset="0"/>
                <a:cs typeface="Dekko" panose="00000500000000000000" pitchFamily="2" charset="0"/>
              </a:rPr>
              <a:t>côté.	</a:t>
            </a:r>
            <a:r>
              <a:rPr lang="fr-FR" sz="1200" dirty="0" smtClean="0">
                <a:solidFill>
                  <a:srgbClr val="000000"/>
                </a:solidFill>
                <a:latin typeface="Dekko" panose="00000500000000000000" pitchFamily="2" charset="0"/>
                <a:cs typeface="Dekko" panose="00000500000000000000" pitchFamily="2" charset="0"/>
              </a:rPr>
              <a:t>______________________</a:t>
            </a:r>
          </a:p>
          <a:p>
            <a:pPr>
              <a:lnSpc>
                <a:spcPct val="150000"/>
              </a:lnSpc>
            </a:pPr>
            <a:r>
              <a:rPr lang="fr-FR" sz="1200" dirty="0" smtClean="0">
                <a:solidFill>
                  <a:srgbClr val="000000"/>
                </a:solidFill>
                <a:latin typeface="Dekko" panose="00000500000000000000" pitchFamily="2" charset="0"/>
                <a:cs typeface="Dekko" panose="00000500000000000000" pitchFamily="2" charset="0"/>
              </a:rPr>
              <a:t>12)   Et qu’est-ce qui se passera si jamais Tu-Sais-Qui est avec Rogue </a:t>
            </a:r>
            <a:r>
              <a:rPr lang="fr-FR" sz="1200" dirty="0" smtClean="0">
                <a:solidFill>
                  <a:srgbClr val="000000"/>
                </a:solidFill>
                <a:cs typeface="Dekko" panose="00000500000000000000" pitchFamily="2" charset="0"/>
              </a:rPr>
              <a:t>?	</a:t>
            </a:r>
            <a:r>
              <a:rPr lang="fr-FR" sz="1200" dirty="0" smtClean="0">
                <a:solidFill>
                  <a:srgbClr val="000000"/>
                </a:solidFill>
                <a:latin typeface="Dekko" panose="00000500000000000000" pitchFamily="2" charset="0"/>
                <a:cs typeface="Dekko" panose="00000500000000000000" pitchFamily="2" charset="0"/>
              </a:rPr>
              <a:t>______________________</a:t>
            </a:r>
            <a:endParaRPr lang="fr-FR" sz="1200" dirty="0" smtClean="0">
              <a:solidFill>
                <a:srgbClr val="000000"/>
              </a:solidFill>
              <a:cs typeface="Dekko" panose="00000500000000000000" pitchFamily="2" charset="0"/>
            </a:endParaRPr>
          </a:p>
          <a:p>
            <a:pPr>
              <a:lnSpc>
                <a:spcPct val="150000"/>
              </a:lnSpc>
            </a:pPr>
            <a:r>
              <a:rPr lang="fr-FR" sz="1200" dirty="0" smtClean="0">
                <a:solidFill>
                  <a:srgbClr val="000000"/>
                </a:solidFill>
                <a:latin typeface="Dekko" panose="00000500000000000000" pitchFamily="2" charset="0"/>
                <a:cs typeface="Dekko" panose="00000500000000000000" pitchFamily="2" charset="0"/>
              </a:rPr>
              <a:t>13)   Dépêche-toi, vas-y avant que les effets </a:t>
            </a:r>
            <a:r>
              <a:rPr lang="fr-FR" sz="1200" dirty="0">
                <a:solidFill>
                  <a:srgbClr val="000000"/>
                </a:solidFill>
                <a:latin typeface="Dekko" panose="00000500000000000000" pitchFamily="2" charset="0"/>
                <a:cs typeface="Dekko" panose="00000500000000000000" pitchFamily="2" charset="0"/>
              </a:rPr>
              <a:t>disparaissent !		</a:t>
            </a:r>
            <a:r>
              <a:rPr lang="fr-FR" sz="1200" dirty="0" smtClean="0">
                <a:solidFill>
                  <a:srgbClr val="000000"/>
                </a:solidFill>
                <a:latin typeface="Dekko" panose="00000500000000000000" pitchFamily="2" charset="0"/>
                <a:cs typeface="Dekko" panose="00000500000000000000" pitchFamily="2" charset="0"/>
              </a:rPr>
              <a:t>______________________</a:t>
            </a:r>
          </a:p>
        </p:txBody>
      </p:sp>
      <p:sp>
        <p:nvSpPr>
          <p:cNvPr id="33" name="Rectangle 32"/>
          <p:cNvSpPr/>
          <p:nvPr/>
        </p:nvSpPr>
        <p:spPr>
          <a:xfrm>
            <a:off x="492525" y="5053835"/>
            <a:ext cx="703326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400" dirty="0" smtClean="0">
                <a:solidFill>
                  <a:srgbClr val="000000"/>
                </a:solidFill>
                <a:latin typeface="Harry P" panose="00000400000000000000" pitchFamily="2" charset="0"/>
              </a:rPr>
              <a:t>Mots croisés</a:t>
            </a:r>
            <a:endParaRPr lang="fr-FR" sz="2400" dirty="0">
              <a:solidFill>
                <a:srgbClr val="000000"/>
              </a:solidFill>
              <a:latin typeface="Harry P" panose="00000400000000000000" pitchFamily="2" charset="0"/>
            </a:endParaRPr>
          </a:p>
        </p:txBody>
      </p:sp>
      <p:sp>
        <p:nvSpPr>
          <p:cNvPr id="41" name="Arrondir un rectangle avec un coin diagonal 40"/>
          <p:cNvSpPr/>
          <p:nvPr/>
        </p:nvSpPr>
        <p:spPr>
          <a:xfrm>
            <a:off x="1620391" y="4446613"/>
            <a:ext cx="4752528" cy="338554"/>
          </a:xfrm>
          <a:prstGeom prst="round2DiagRect">
            <a:avLst>
              <a:gd name="adj1" fmla="val 50000"/>
              <a:gd name="adj2" fmla="val 0"/>
            </a:avLst>
          </a:prstGeom>
          <a:solidFill>
            <a:srgbClr val="C99265"/>
          </a:solidFill>
          <a:ln w="19050">
            <a:solidFill>
              <a:schemeClr val="tx1">
                <a:lumMod val="75000"/>
                <a:lumOff val="25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2" name="ZoneTexte 41"/>
          <p:cNvSpPr txBox="1"/>
          <p:nvPr/>
        </p:nvSpPr>
        <p:spPr>
          <a:xfrm>
            <a:off x="1620391" y="4338588"/>
            <a:ext cx="47525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dirty="0" smtClean="0">
                <a:solidFill>
                  <a:schemeClr val="bg1"/>
                </a:solidFill>
                <a:latin typeface="Harry P" panose="00000400000000000000" pitchFamily="2" charset="0"/>
              </a:rPr>
              <a:t>Chapitre 17 : L’homme aux deux visages</a:t>
            </a:r>
            <a:endParaRPr lang="fr-FR" sz="2800" dirty="0">
              <a:solidFill>
                <a:schemeClr val="bg1"/>
              </a:solidFill>
              <a:latin typeface="Harry P" panose="00000400000000000000" pitchFamily="2" charset="0"/>
            </a:endParaRPr>
          </a:p>
        </p:txBody>
      </p:sp>
      <p:sp>
        <p:nvSpPr>
          <p:cNvPr id="43" name="ZoneTexte 42"/>
          <p:cNvSpPr txBox="1"/>
          <p:nvPr/>
        </p:nvSpPr>
        <p:spPr>
          <a:xfrm>
            <a:off x="5580831" y="5176946"/>
            <a:ext cx="1800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dirty="0" smtClean="0">
                <a:latin typeface="Dekko" panose="00000500000000000000" pitchFamily="2" charset="0"/>
                <a:cs typeface="Dekko" panose="00000500000000000000" pitchFamily="2" charset="0"/>
              </a:rPr>
              <a:t>Score :             /12</a:t>
            </a:r>
            <a:endParaRPr lang="fr-FR" sz="1600" dirty="0">
              <a:latin typeface="Dekko" panose="00000500000000000000" pitchFamily="2" charset="0"/>
              <a:cs typeface="Dekko" panose="00000500000000000000" pitchFamily="2" charset="0"/>
            </a:endParaRPr>
          </a:p>
        </p:txBody>
      </p:sp>
      <p:sp>
        <p:nvSpPr>
          <p:cNvPr id="44" name="Rectangle à coins arrondis 43"/>
          <p:cNvSpPr/>
          <p:nvPr/>
        </p:nvSpPr>
        <p:spPr>
          <a:xfrm>
            <a:off x="5580831" y="5100305"/>
            <a:ext cx="1800200" cy="412136"/>
          </a:xfrm>
          <a:prstGeom prst="roundRect">
            <a:avLst/>
          </a:prstGeom>
          <a:noFill/>
          <a:ln>
            <a:solidFill>
              <a:srgbClr val="945F3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5" name="Rectangle 44"/>
          <p:cNvSpPr/>
          <p:nvPr/>
        </p:nvSpPr>
        <p:spPr>
          <a:xfrm>
            <a:off x="420032" y="5585170"/>
            <a:ext cx="328859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indent="-228600">
              <a:lnSpc>
                <a:spcPct val="150000"/>
              </a:lnSpc>
              <a:buAutoNum type="arabicParenR"/>
            </a:pPr>
            <a:r>
              <a:rPr lang="fr-FR" sz="1200" dirty="0" smtClean="0">
                <a:solidFill>
                  <a:srgbClr val="000000"/>
                </a:solidFill>
                <a:latin typeface="Dekko" panose="00000500000000000000" pitchFamily="2" charset="0"/>
                <a:cs typeface="Dekko" panose="00000500000000000000" pitchFamily="2" charset="0"/>
              </a:rPr>
              <a:t>Il a essayé de sauver Harry	</a:t>
            </a:r>
          </a:p>
          <a:p>
            <a:pPr marL="228600" indent="-228600">
              <a:lnSpc>
                <a:spcPct val="150000"/>
              </a:lnSpc>
              <a:buAutoNum type="arabicParenR"/>
            </a:pPr>
            <a:r>
              <a:rPr lang="fr-FR" sz="1200" dirty="0" smtClean="0">
                <a:solidFill>
                  <a:srgbClr val="000000"/>
                </a:solidFill>
                <a:latin typeface="Dekko" panose="00000500000000000000" pitchFamily="2" charset="0"/>
                <a:cs typeface="Dekko" panose="00000500000000000000" pitchFamily="2" charset="0"/>
              </a:rPr>
              <a:t>Il a fait entrer le troll à Poudlard</a:t>
            </a:r>
          </a:p>
          <a:p>
            <a:pPr>
              <a:lnSpc>
                <a:spcPct val="150000"/>
              </a:lnSpc>
            </a:pPr>
            <a:r>
              <a:rPr lang="fr-FR" sz="1200" dirty="0" smtClean="0">
                <a:solidFill>
                  <a:srgbClr val="000000"/>
                </a:solidFill>
                <a:latin typeface="Dekko" panose="00000500000000000000" pitchFamily="2" charset="0"/>
                <a:cs typeface="Dekko" panose="00000500000000000000" pitchFamily="2" charset="0"/>
              </a:rPr>
              <a:t>3)   </a:t>
            </a:r>
            <a:r>
              <a:rPr lang="fr-FR" sz="1200" dirty="0" err="1" smtClean="0">
                <a:solidFill>
                  <a:srgbClr val="000000"/>
                </a:solidFill>
                <a:latin typeface="Dekko" panose="00000500000000000000" pitchFamily="2" charset="0"/>
                <a:cs typeface="Dekko" panose="00000500000000000000" pitchFamily="2" charset="0"/>
              </a:rPr>
              <a:t>Quirell</a:t>
            </a:r>
            <a:r>
              <a:rPr lang="fr-FR" sz="1200" dirty="0" smtClean="0">
                <a:solidFill>
                  <a:srgbClr val="000000"/>
                </a:solidFill>
                <a:latin typeface="Dekko" panose="00000500000000000000" pitchFamily="2" charset="0"/>
                <a:cs typeface="Dekko" panose="00000500000000000000" pitchFamily="2" charset="0"/>
              </a:rPr>
              <a:t> pense qu’il est la clé qui mène à la Pierre</a:t>
            </a:r>
            <a:endParaRPr lang="fr-FR" sz="1200" dirty="0" smtClean="0">
              <a:solidFill>
                <a:srgbClr val="000000"/>
              </a:solidFill>
              <a:cs typeface="Dekko" panose="00000500000000000000" pitchFamily="2" charset="0"/>
            </a:endParaRPr>
          </a:p>
          <a:p>
            <a:pPr marL="228600" indent="-228600">
              <a:lnSpc>
                <a:spcPct val="150000"/>
              </a:lnSpc>
              <a:buFontTx/>
              <a:buAutoNum type="arabicParenR" startAt="4"/>
            </a:pPr>
            <a:r>
              <a:rPr lang="fr-FR" sz="1200" dirty="0">
                <a:solidFill>
                  <a:srgbClr val="000000"/>
                </a:solidFill>
                <a:latin typeface="Dekko" panose="00000500000000000000" pitchFamily="2" charset="0"/>
                <a:cs typeface="Dekko" panose="00000500000000000000" pitchFamily="2" charset="0"/>
              </a:rPr>
              <a:t>Couleur de la Pierre Philosophale</a:t>
            </a:r>
          </a:p>
          <a:p>
            <a:pPr marL="228600" indent="-228600">
              <a:lnSpc>
                <a:spcPct val="150000"/>
              </a:lnSpc>
              <a:buAutoNum type="arabicParenR" startAt="4"/>
            </a:pPr>
            <a:r>
              <a:rPr lang="fr-FR" sz="1200" dirty="0" smtClean="0">
                <a:solidFill>
                  <a:srgbClr val="000000"/>
                </a:solidFill>
                <a:latin typeface="Dekko" panose="00000500000000000000" pitchFamily="2" charset="0"/>
                <a:cs typeface="Dekko" panose="00000500000000000000" pitchFamily="2" charset="0"/>
              </a:rPr>
              <a:t>Ville </a:t>
            </a:r>
            <a:r>
              <a:rPr lang="fr-FR" sz="1200" dirty="0">
                <a:solidFill>
                  <a:srgbClr val="000000"/>
                </a:solidFill>
                <a:latin typeface="Dekko" panose="00000500000000000000" pitchFamily="2" charset="0"/>
                <a:cs typeface="Dekko" panose="00000500000000000000" pitchFamily="2" charset="0"/>
              </a:rPr>
              <a:t>où </a:t>
            </a:r>
            <a:r>
              <a:rPr lang="fr-FR" sz="1200" dirty="0" err="1">
                <a:solidFill>
                  <a:srgbClr val="000000"/>
                </a:solidFill>
                <a:latin typeface="Dekko" panose="00000500000000000000" pitchFamily="2" charset="0"/>
                <a:cs typeface="Dekko" panose="00000500000000000000" pitchFamily="2" charset="0"/>
              </a:rPr>
              <a:t>Quirell</a:t>
            </a:r>
            <a:r>
              <a:rPr lang="fr-FR" sz="1200" dirty="0">
                <a:solidFill>
                  <a:srgbClr val="000000"/>
                </a:solidFill>
                <a:latin typeface="Dekko" panose="00000500000000000000" pitchFamily="2" charset="0"/>
                <a:cs typeface="Dekko" panose="00000500000000000000" pitchFamily="2" charset="0"/>
              </a:rPr>
              <a:t> croit que Dumbledore </a:t>
            </a:r>
            <a:r>
              <a:rPr lang="fr-FR" sz="1200" dirty="0" smtClean="0">
                <a:solidFill>
                  <a:srgbClr val="000000"/>
                </a:solidFill>
                <a:latin typeface="Dekko" panose="00000500000000000000" pitchFamily="2" charset="0"/>
                <a:cs typeface="Dekko" panose="00000500000000000000" pitchFamily="2" charset="0"/>
              </a:rPr>
              <a:t>est</a:t>
            </a:r>
          </a:p>
          <a:p>
            <a:pPr marL="228600" indent="-228600">
              <a:lnSpc>
                <a:spcPct val="150000"/>
              </a:lnSpc>
              <a:buAutoNum type="arabicParenR" startAt="4"/>
            </a:pPr>
            <a:r>
              <a:rPr lang="fr-FR" sz="1200" dirty="0" smtClean="0">
                <a:solidFill>
                  <a:srgbClr val="000000"/>
                </a:solidFill>
                <a:latin typeface="Dekko" panose="00000500000000000000" pitchFamily="2" charset="0"/>
                <a:cs typeface="Dekko" panose="00000500000000000000" pitchFamily="2" charset="0"/>
              </a:rPr>
              <a:t>Son visage sur le crâne de </a:t>
            </a:r>
            <a:r>
              <a:rPr lang="fr-FR" sz="1200" dirty="0" err="1" smtClean="0">
                <a:solidFill>
                  <a:srgbClr val="000000"/>
                </a:solidFill>
                <a:latin typeface="Dekko" panose="00000500000000000000" pitchFamily="2" charset="0"/>
                <a:cs typeface="Dekko" panose="00000500000000000000" pitchFamily="2" charset="0"/>
              </a:rPr>
              <a:t>Quirrell</a:t>
            </a:r>
            <a:endParaRPr lang="fr-FR" sz="1200" dirty="0" smtClean="0">
              <a:solidFill>
                <a:srgbClr val="000000"/>
              </a:solidFill>
              <a:latin typeface="Dekko" panose="00000500000000000000" pitchFamily="2" charset="0"/>
              <a:cs typeface="Dekko" panose="00000500000000000000" pitchFamily="2" charset="0"/>
            </a:endParaRPr>
          </a:p>
          <a:p>
            <a:pPr marL="228600" indent="-228600">
              <a:lnSpc>
                <a:spcPct val="150000"/>
              </a:lnSpc>
              <a:buAutoNum type="arabicParenR" startAt="4"/>
            </a:pPr>
            <a:r>
              <a:rPr lang="fr-FR" sz="1200" dirty="0" smtClean="0">
                <a:solidFill>
                  <a:srgbClr val="000000"/>
                </a:solidFill>
                <a:latin typeface="Dekko" panose="00000500000000000000" pitchFamily="2" charset="0"/>
                <a:cs typeface="Dekko" panose="00000500000000000000" pitchFamily="2" charset="0"/>
              </a:rPr>
              <a:t>Quand Harry se réveille à l’infirmerie, c’est la 1</a:t>
            </a:r>
            <a:r>
              <a:rPr lang="fr-FR" sz="1200" baseline="30000" dirty="0" smtClean="0">
                <a:solidFill>
                  <a:srgbClr val="000000"/>
                </a:solidFill>
                <a:latin typeface="Dekko" panose="00000500000000000000" pitchFamily="2" charset="0"/>
                <a:cs typeface="Dekko" panose="00000500000000000000" pitchFamily="2" charset="0"/>
              </a:rPr>
              <a:t>ère</a:t>
            </a:r>
            <a:r>
              <a:rPr lang="fr-FR" sz="1200" dirty="0" smtClean="0">
                <a:solidFill>
                  <a:srgbClr val="000000"/>
                </a:solidFill>
                <a:latin typeface="Dekko" panose="00000500000000000000" pitchFamily="2" charset="0"/>
                <a:cs typeface="Dekko" panose="00000500000000000000" pitchFamily="2" charset="0"/>
              </a:rPr>
              <a:t> personne qu’il voit</a:t>
            </a:r>
          </a:p>
          <a:p>
            <a:pPr marL="228600" indent="-228600">
              <a:lnSpc>
                <a:spcPct val="150000"/>
              </a:lnSpc>
              <a:buAutoNum type="arabicParenR" startAt="4"/>
            </a:pPr>
            <a:r>
              <a:rPr lang="fr-FR" sz="1200" dirty="0" smtClean="0">
                <a:solidFill>
                  <a:srgbClr val="000000"/>
                </a:solidFill>
                <a:latin typeface="Dekko" panose="00000500000000000000" pitchFamily="2" charset="0"/>
                <a:cs typeface="Dekko" panose="00000500000000000000" pitchFamily="2" charset="0"/>
              </a:rPr>
              <a:t>Nombre de jours pendant lesquels Harry est resté à l’infirmerie	</a:t>
            </a:r>
          </a:p>
          <a:p>
            <a:pPr marL="228600" indent="-228600">
              <a:lnSpc>
                <a:spcPct val="150000"/>
              </a:lnSpc>
              <a:buAutoNum type="arabicParenR" startAt="4"/>
            </a:pPr>
            <a:r>
              <a:rPr lang="fr-FR" sz="1200" dirty="0" smtClean="0">
                <a:solidFill>
                  <a:srgbClr val="000000"/>
                </a:solidFill>
                <a:latin typeface="Dekko" panose="00000500000000000000" pitchFamily="2" charset="0"/>
                <a:cs typeface="Dekko" panose="00000500000000000000" pitchFamily="2" charset="0"/>
              </a:rPr>
              <a:t>Sentiment que Voldemort est incapable de comprendre, l’…</a:t>
            </a:r>
          </a:p>
          <a:p>
            <a:pPr marL="228600" indent="-228600">
              <a:lnSpc>
                <a:spcPct val="150000"/>
              </a:lnSpc>
              <a:buAutoNum type="arabicParenR" startAt="4"/>
            </a:pPr>
            <a:r>
              <a:rPr lang="fr-FR" sz="1200" dirty="0" smtClean="0">
                <a:solidFill>
                  <a:srgbClr val="000000"/>
                </a:solidFill>
                <a:latin typeface="Dekko" panose="00000500000000000000" pitchFamily="2" charset="0"/>
                <a:cs typeface="Dekko" panose="00000500000000000000" pitchFamily="2" charset="0"/>
              </a:rPr>
              <a:t>Comme la Pierre a été détruite, il va mourir</a:t>
            </a:r>
          </a:p>
          <a:p>
            <a:pPr marL="228600" indent="-228600">
              <a:lnSpc>
                <a:spcPct val="150000"/>
              </a:lnSpc>
              <a:buAutoNum type="arabicParenR" startAt="4"/>
            </a:pPr>
            <a:r>
              <a:rPr lang="fr-FR" sz="1200" dirty="0" smtClean="0">
                <a:solidFill>
                  <a:srgbClr val="000000"/>
                </a:solidFill>
                <a:latin typeface="Dekko" panose="00000500000000000000" pitchFamily="2" charset="0"/>
                <a:cs typeface="Dekko" panose="00000500000000000000" pitchFamily="2" charset="0"/>
              </a:rPr>
              <a:t>Fête de fin d’année synonyme de festin</a:t>
            </a:r>
          </a:p>
          <a:p>
            <a:pPr marL="228600" indent="-228600">
              <a:lnSpc>
                <a:spcPct val="150000"/>
              </a:lnSpc>
              <a:buAutoNum type="arabicParenR" startAt="4"/>
            </a:pPr>
            <a:r>
              <a:rPr lang="fr-FR" sz="1200" dirty="0" smtClean="0">
                <a:solidFill>
                  <a:srgbClr val="000000"/>
                </a:solidFill>
                <a:latin typeface="Dekko" panose="00000500000000000000" pitchFamily="2" charset="0"/>
                <a:cs typeface="Dekko" panose="00000500000000000000" pitchFamily="2" charset="0"/>
              </a:rPr>
              <a:t>Prénom de celui à qui Dumbledore donne les 10 derniers points	</a:t>
            </a:r>
          </a:p>
        </p:txBody>
      </p:sp>
      <p:pic>
        <p:nvPicPr>
          <p:cNvPr id="8" name="Image 7"/>
          <p:cNvPicPr>
            <a:picLocks noChangeAspect="1"/>
          </p:cNvPicPr>
          <p:nvPr/>
        </p:nvPicPr>
        <p:blipFill rotWithShape="1">
          <a:blip r:embed="rId7"/>
          <a:srcRect l="3107" r="9863" b="3243"/>
          <a:stretch/>
        </p:blipFill>
        <p:spPr>
          <a:xfrm>
            <a:off x="3816080" y="5558911"/>
            <a:ext cx="3636959" cy="5020713"/>
          </a:xfrm>
          <a:prstGeom prst="rect">
            <a:avLst/>
          </a:prstGeom>
        </p:spPr>
      </p:pic>
      <p:pic>
        <p:nvPicPr>
          <p:cNvPr id="20" name="Image 19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269092"/>
            <a:ext cx="329157" cy="13105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9000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artisticFilmGrain/>
                    </a14:imgEffect>
                    <a14:imgEffect>
                      <a14:brightnessContrast brigh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243012"/>
            <a:ext cx="396875" cy="9450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1" name="Connecteur droit 10"/>
          <p:cNvCxnSpPr/>
          <p:nvPr/>
        </p:nvCxnSpPr>
        <p:spPr>
          <a:xfrm>
            <a:off x="396255" y="1381125"/>
            <a:ext cx="0" cy="9312275"/>
          </a:xfrm>
          <a:prstGeom prst="line">
            <a:avLst/>
          </a:prstGeom>
          <a:ln w="76200" cap="rnd">
            <a:solidFill>
              <a:schemeClr val="tx1">
                <a:lumMod val="75000"/>
                <a:lumOff val="2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Arrondir un rectangle avec un coin diagonal 30"/>
          <p:cNvSpPr/>
          <p:nvPr/>
        </p:nvSpPr>
        <p:spPr>
          <a:xfrm>
            <a:off x="1908423" y="1468116"/>
            <a:ext cx="4032448" cy="338554"/>
          </a:xfrm>
          <a:prstGeom prst="round2DiagRect">
            <a:avLst>
              <a:gd name="adj1" fmla="val 50000"/>
              <a:gd name="adj2" fmla="val 0"/>
            </a:avLst>
          </a:prstGeom>
          <a:solidFill>
            <a:srgbClr val="C99265"/>
          </a:solidFill>
          <a:ln w="19050">
            <a:solidFill>
              <a:schemeClr val="tx1">
                <a:lumMod val="75000"/>
                <a:lumOff val="25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" name="ZoneTexte 26"/>
          <p:cNvSpPr txBox="1"/>
          <p:nvPr/>
        </p:nvSpPr>
        <p:spPr>
          <a:xfrm>
            <a:off x="2304467" y="1367096"/>
            <a:ext cx="32403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dirty="0" smtClean="0">
                <a:solidFill>
                  <a:schemeClr val="bg1"/>
                </a:solidFill>
                <a:latin typeface="Harry P" panose="00000400000000000000" pitchFamily="2" charset="0"/>
              </a:rPr>
              <a:t>Chapitre 1 : le survivant</a:t>
            </a:r>
            <a:endParaRPr lang="fr-FR" sz="2800" dirty="0">
              <a:solidFill>
                <a:schemeClr val="bg1"/>
              </a:solidFill>
              <a:latin typeface="Harry P" panose="00000400000000000000" pitchFamily="2" charset="0"/>
            </a:endParaRPr>
          </a:p>
        </p:txBody>
      </p:sp>
      <p:sp>
        <p:nvSpPr>
          <p:cNvPr id="29" name="ZoneTexte 28"/>
          <p:cNvSpPr txBox="1"/>
          <p:nvPr/>
        </p:nvSpPr>
        <p:spPr>
          <a:xfrm>
            <a:off x="449201" y="1922829"/>
            <a:ext cx="6944732" cy="4431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smtClean="0">
                <a:latin typeface="Dekko" panose="00000500000000000000" pitchFamily="2" charset="0"/>
                <a:cs typeface="Dekko" panose="00000500000000000000" pitchFamily="2" charset="0"/>
              </a:rPr>
              <a:t>1) Qui sont les </a:t>
            </a:r>
            <a:r>
              <a:rPr lang="fr-FR" sz="1200" dirty="0" err="1" smtClean="0">
                <a:latin typeface="Dekko" panose="00000500000000000000" pitchFamily="2" charset="0"/>
                <a:cs typeface="Dekko" panose="00000500000000000000" pitchFamily="2" charset="0"/>
              </a:rPr>
              <a:t>Dursley</a:t>
            </a:r>
            <a:r>
              <a:rPr lang="fr-FR" sz="1200" dirty="0" smtClean="0">
                <a:latin typeface="Dekko" panose="00000500000000000000" pitchFamily="2" charset="0"/>
                <a:cs typeface="Dekko" panose="00000500000000000000" pitchFamily="2" charset="0"/>
              </a:rPr>
              <a:t> </a:t>
            </a:r>
            <a:r>
              <a:rPr lang="fr-FR" sz="1200" dirty="0" smtClean="0">
                <a:latin typeface="+mj-lt"/>
                <a:cs typeface="Dekko" panose="00000500000000000000" pitchFamily="2" charset="0"/>
              </a:rPr>
              <a:t>?</a:t>
            </a:r>
            <a:r>
              <a:rPr lang="fr-FR" sz="1200" dirty="0" smtClean="0">
                <a:latin typeface="Dekko" panose="00000500000000000000" pitchFamily="2" charset="0"/>
                <a:cs typeface="Dekko" panose="00000500000000000000" pitchFamily="2" charset="0"/>
              </a:rPr>
              <a:t>	a) Les grands-parents de Harry Potter</a:t>
            </a:r>
          </a:p>
          <a:p>
            <a:r>
              <a:rPr lang="fr-FR" sz="1200" dirty="0" smtClean="0">
                <a:latin typeface="Dekko" panose="00000500000000000000" pitchFamily="2" charset="0"/>
                <a:cs typeface="Dekko" panose="00000500000000000000" pitchFamily="2" charset="0"/>
              </a:rPr>
              <a:t>		b) Des amis à Harry Potter</a:t>
            </a:r>
          </a:p>
          <a:p>
            <a:r>
              <a:rPr lang="fr-FR" sz="1200" dirty="0">
                <a:latin typeface="Dekko" panose="00000500000000000000" pitchFamily="2" charset="0"/>
                <a:cs typeface="Dekko" panose="00000500000000000000" pitchFamily="2" charset="0"/>
              </a:rPr>
              <a:t>	</a:t>
            </a:r>
            <a:r>
              <a:rPr lang="fr-FR" sz="1200" dirty="0" smtClean="0">
                <a:latin typeface="Dekko" panose="00000500000000000000" pitchFamily="2" charset="0"/>
                <a:cs typeface="Dekko" panose="00000500000000000000" pitchFamily="2" charset="0"/>
              </a:rPr>
              <a:t>	c) L’oncle et la tante de Harry Potter</a:t>
            </a:r>
          </a:p>
          <a:p>
            <a:endParaRPr lang="fr-FR" sz="1000" dirty="0">
              <a:latin typeface="Dekko" panose="00000500000000000000" pitchFamily="2" charset="0"/>
              <a:cs typeface="Dekko" panose="00000500000000000000" pitchFamily="2" charset="0"/>
            </a:endParaRPr>
          </a:p>
          <a:p>
            <a:pPr>
              <a:lnSpc>
                <a:spcPct val="150000"/>
              </a:lnSpc>
            </a:pPr>
            <a:r>
              <a:rPr lang="fr-FR" sz="1200" dirty="0" smtClean="0">
                <a:latin typeface="Dekko" panose="00000500000000000000" pitchFamily="2" charset="0"/>
                <a:cs typeface="Dekko" panose="00000500000000000000" pitchFamily="2" charset="0"/>
              </a:rPr>
              <a:t>2) Quelle est l’unique chose indésirable dans la vie des </a:t>
            </a:r>
            <a:r>
              <a:rPr lang="fr-FR" sz="1200" dirty="0" err="1" smtClean="0">
                <a:latin typeface="Dekko" panose="00000500000000000000" pitchFamily="2" charset="0"/>
                <a:cs typeface="Dekko" panose="00000500000000000000" pitchFamily="2" charset="0"/>
              </a:rPr>
              <a:t>Dursley</a:t>
            </a:r>
            <a:r>
              <a:rPr lang="fr-FR" sz="1200" dirty="0" smtClean="0">
                <a:latin typeface="Dekko" panose="00000500000000000000" pitchFamily="2" charset="0"/>
                <a:cs typeface="Dekko" panose="00000500000000000000" pitchFamily="2" charset="0"/>
              </a:rPr>
              <a:t> </a:t>
            </a:r>
            <a:r>
              <a:rPr lang="fr-FR" sz="1200" dirty="0" smtClean="0">
                <a:latin typeface="+mj-lt"/>
                <a:cs typeface="Dekko" panose="00000500000000000000" pitchFamily="2" charset="0"/>
              </a:rPr>
              <a:t>?	</a:t>
            </a:r>
          </a:p>
          <a:p>
            <a:r>
              <a:rPr lang="fr-FR" sz="1200" dirty="0" smtClean="0">
                <a:latin typeface="Dekko" panose="00000500000000000000" pitchFamily="2" charset="0"/>
                <a:cs typeface="Dekko" panose="00000500000000000000" pitchFamily="2" charset="0"/>
              </a:rPr>
              <a:t>		a) le secret sur les Potter</a:t>
            </a:r>
          </a:p>
          <a:p>
            <a:r>
              <a:rPr lang="fr-FR" sz="1200" dirty="0">
                <a:latin typeface="Dekko" panose="00000500000000000000" pitchFamily="2" charset="0"/>
                <a:cs typeface="Dekko" panose="00000500000000000000" pitchFamily="2" charset="0"/>
              </a:rPr>
              <a:t>	</a:t>
            </a:r>
            <a:r>
              <a:rPr lang="fr-FR" sz="1200" dirty="0" smtClean="0">
                <a:latin typeface="Dekko" panose="00000500000000000000" pitchFamily="2" charset="0"/>
                <a:cs typeface="Dekko" panose="00000500000000000000" pitchFamily="2" charset="0"/>
              </a:rPr>
              <a:t>	b) Leurs voisins</a:t>
            </a:r>
          </a:p>
          <a:p>
            <a:r>
              <a:rPr lang="fr-FR" sz="1200" dirty="0">
                <a:latin typeface="Dekko" panose="00000500000000000000" pitchFamily="2" charset="0"/>
                <a:cs typeface="Dekko" panose="00000500000000000000" pitchFamily="2" charset="0"/>
              </a:rPr>
              <a:t>	</a:t>
            </a:r>
            <a:r>
              <a:rPr lang="fr-FR" sz="1200" dirty="0" smtClean="0">
                <a:latin typeface="Dekko" panose="00000500000000000000" pitchFamily="2" charset="0"/>
                <a:cs typeface="Dekko" panose="00000500000000000000" pitchFamily="2" charset="0"/>
              </a:rPr>
              <a:t>	c) Leur entreprise qui ne marche pas très bien</a:t>
            </a:r>
          </a:p>
          <a:p>
            <a:endParaRPr lang="fr-FR" sz="1000" dirty="0">
              <a:latin typeface="Dekko" panose="00000500000000000000" pitchFamily="2" charset="0"/>
              <a:cs typeface="Dekko" panose="00000500000000000000" pitchFamily="2" charset="0"/>
            </a:endParaRPr>
          </a:p>
          <a:p>
            <a:r>
              <a:rPr lang="fr-FR" sz="1200" dirty="0" smtClean="0">
                <a:latin typeface="Dekko" panose="00000500000000000000" pitchFamily="2" charset="0"/>
                <a:cs typeface="Dekko" panose="00000500000000000000" pitchFamily="2" charset="0"/>
              </a:rPr>
              <a:t>3) Que se passe-t-il de bizarre ce mardi où débute cette histoire </a:t>
            </a:r>
            <a:r>
              <a:rPr lang="fr-FR" sz="1200" dirty="0" smtClean="0">
                <a:latin typeface="+mj-lt"/>
                <a:cs typeface="Dekko" panose="00000500000000000000" pitchFamily="2" charset="0"/>
              </a:rPr>
              <a:t>?</a:t>
            </a:r>
          </a:p>
          <a:p>
            <a:r>
              <a:rPr lang="fr-FR" sz="1200" dirty="0">
                <a:latin typeface="Dekko" panose="00000500000000000000" pitchFamily="2" charset="0"/>
                <a:cs typeface="Dekko" panose="00000500000000000000" pitchFamily="2" charset="0"/>
              </a:rPr>
              <a:t>	</a:t>
            </a:r>
            <a:r>
              <a:rPr lang="fr-FR" sz="1200" dirty="0" smtClean="0">
                <a:latin typeface="Dekko" panose="00000500000000000000" pitchFamily="2" charset="0"/>
                <a:cs typeface="Dekko" panose="00000500000000000000" pitchFamily="2" charset="0"/>
              </a:rPr>
              <a:t>	a) De nombreux hiboux volent en journée</a:t>
            </a:r>
          </a:p>
          <a:p>
            <a:r>
              <a:rPr lang="fr-FR" sz="1200" dirty="0">
                <a:latin typeface="Dekko" panose="00000500000000000000" pitchFamily="2" charset="0"/>
                <a:cs typeface="Dekko" panose="00000500000000000000" pitchFamily="2" charset="0"/>
              </a:rPr>
              <a:t>	</a:t>
            </a:r>
            <a:r>
              <a:rPr lang="fr-FR" sz="1200" dirty="0" smtClean="0">
                <a:latin typeface="Dekko" panose="00000500000000000000" pitchFamily="2" charset="0"/>
                <a:cs typeface="Dekko" panose="00000500000000000000" pitchFamily="2" charset="0"/>
              </a:rPr>
              <a:t>	b) Des chats se sont mis à parler.</a:t>
            </a:r>
          </a:p>
          <a:p>
            <a:r>
              <a:rPr lang="fr-FR" sz="1200" dirty="0">
                <a:latin typeface="Dekko" panose="00000500000000000000" pitchFamily="2" charset="0"/>
                <a:cs typeface="Dekko" panose="00000500000000000000" pitchFamily="2" charset="0"/>
              </a:rPr>
              <a:t>	</a:t>
            </a:r>
            <a:r>
              <a:rPr lang="fr-FR" sz="1200" dirty="0" smtClean="0">
                <a:latin typeface="Dekko" panose="00000500000000000000" pitchFamily="2" charset="0"/>
                <a:cs typeface="Dekko" panose="00000500000000000000" pitchFamily="2" charset="0"/>
              </a:rPr>
              <a:t>	c) La pluie s’est transformée en neige.</a:t>
            </a:r>
          </a:p>
          <a:p>
            <a:endParaRPr lang="fr-FR" sz="1000" dirty="0" smtClean="0">
              <a:latin typeface="Dekko" panose="00000500000000000000" pitchFamily="2" charset="0"/>
              <a:cs typeface="Dekko" panose="00000500000000000000" pitchFamily="2" charset="0"/>
            </a:endParaRPr>
          </a:p>
          <a:p>
            <a:r>
              <a:rPr lang="fr-FR" sz="1200" dirty="0" smtClean="0">
                <a:latin typeface="Dekko" panose="00000500000000000000" pitchFamily="2" charset="0"/>
                <a:cs typeface="Dekko" panose="00000500000000000000" pitchFamily="2" charset="0"/>
              </a:rPr>
              <a:t>4) Pourquoi les gens avec des capes ont fait la fête ce jour-là dans les rues </a:t>
            </a:r>
            <a:r>
              <a:rPr lang="fr-FR" sz="1200" dirty="0" smtClean="0">
                <a:latin typeface="+mj-lt"/>
                <a:cs typeface="Dekko" panose="00000500000000000000" pitchFamily="2" charset="0"/>
              </a:rPr>
              <a:t>?</a:t>
            </a:r>
          </a:p>
          <a:p>
            <a:r>
              <a:rPr lang="fr-FR" sz="1200" dirty="0">
                <a:latin typeface="Dekko" panose="00000500000000000000" pitchFamily="2" charset="0"/>
                <a:cs typeface="Dekko" panose="00000500000000000000" pitchFamily="2" charset="0"/>
              </a:rPr>
              <a:t>	</a:t>
            </a:r>
            <a:r>
              <a:rPr lang="fr-FR" sz="1200" dirty="0" smtClean="0">
                <a:latin typeface="Dekko" panose="00000500000000000000" pitchFamily="2" charset="0"/>
                <a:cs typeface="Dekko" panose="00000500000000000000" pitchFamily="2" charset="0"/>
              </a:rPr>
              <a:t>	a) Parce que c’est la fête nationale</a:t>
            </a:r>
          </a:p>
          <a:p>
            <a:r>
              <a:rPr lang="fr-FR" sz="1200" dirty="0">
                <a:latin typeface="Dekko" panose="00000500000000000000" pitchFamily="2" charset="0"/>
                <a:cs typeface="Dekko" panose="00000500000000000000" pitchFamily="2" charset="0"/>
              </a:rPr>
              <a:t>	</a:t>
            </a:r>
            <a:r>
              <a:rPr lang="fr-FR" sz="1200" dirty="0" smtClean="0">
                <a:latin typeface="Dekko" panose="00000500000000000000" pitchFamily="2" charset="0"/>
                <a:cs typeface="Dekko" panose="00000500000000000000" pitchFamily="2" charset="0"/>
              </a:rPr>
              <a:t>	b) Parce que c’est Halloween</a:t>
            </a:r>
          </a:p>
          <a:p>
            <a:r>
              <a:rPr lang="fr-FR" sz="1200" dirty="0">
                <a:latin typeface="Dekko" panose="00000500000000000000" pitchFamily="2" charset="0"/>
                <a:cs typeface="Dekko" panose="00000500000000000000" pitchFamily="2" charset="0"/>
              </a:rPr>
              <a:t>	</a:t>
            </a:r>
            <a:r>
              <a:rPr lang="fr-FR" sz="1200" dirty="0" smtClean="0">
                <a:latin typeface="Dekko" panose="00000500000000000000" pitchFamily="2" charset="0"/>
                <a:cs typeface="Dekko" panose="00000500000000000000" pitchFamily="2" charset="0"/>
              </a:rPr>
              <a:t>	c) Parce que « vous savez-qui » a disparu</a:t>
            </a:r>
          </a:p>
          <a:p>
            <a:endParaRPr lang="fr-FR" sz="1000" dirty="0">
              <a:latin typeface="Dekko" panose="00000500000000000000" pitchFamily="2" charset="0"/>
              <a:cs typeface="Dekko" panose="00000500000000000000" pitchFamily="2" charset="0"/>
            </a:endParaRPr>
          </a:p>
          <a:p>
            <a:r>
              <a:rPr lang="fr-FR" sz="1200" dirty="0" smtClean="0">
                <a:latin typeface="Dekko" panose="00000500000000000000" pitchFamily="2" charset="0"/>
                <a:cs typeface="Dekko" panose="00000500000000000000" pitchFamily="2" charset="0"/>
              </a:rPr>
              <a:t>5) Pourquoi Harry va-t-il venir habiter chez son oncle et sa tante </a:t>
            </a:r>
            <a:r>
              <a:rPr lang="fr-FR" sz="1200" dirty="0" smtClean="0">
                <a:latin typeface="+mj-lt"/>
                <a:cs typeface="Dekko" panose="00000500000000000000" pitchFamily="2" charset="0"/>
              </a:rPr>
              <a:t>?</a:t>
            </a:r>
          </a:p>
          <a:p>
            <a:r>
              <a:rPr lang="fr-FR" sz="1200" dirty="0">
                <a:latin typeface="Dekko" panose="00000500000000000000" pitchFamily="2" charset="0"/>
                <a:cs typeface="Dekko" panose="00000500000000000000" pitchFamily="2" charset="0"/>
              </a:rPr>
              <a:t>	</a:t>
            </a:r>
            <a:r>
              <a:rPr lang="fr-FR" sz="1200" dirty="0" smtClean="0">
                <a:latin typeface="Dekko" panose="00000500000000000000" pitchFamily="2" charset="0"/>
                <a:cs typeface="Dekko" panose="00000500000000000000" pitchFamily="2" charset="0"/>
              </a:rPr>
              <a:t>	a) Parce que sa maison a brûlé</a:t>
            </a:r>
          </a:p>
          <a:p>
            <a:r>
              <a:rPr lang="fr-FR" sz="1200" dirty="0">
                <a:latin typeface="Dekko" panose="00000500000000000000" pitchFamily="2" charset="0"/>
                <a:cs typeface="Dekko" panose="00000500000000000000" pitchFamily="2" charset="0"/>
              </a:rPr>
              <a:t>	</a:t>
            </a:r>
            <a:r>
              <a:rPr lang="fr-FR" sz="1200" dirty="0" smtClean="0">
                <a:latin typeface="Dekko" panose="00000500000000000000" pitchFamily="2" charset="0"/>
                <a:cs typeface="Dekko" panose="00000500000000000000" pitchFamily="2" charset="0"/>
              </a:rPr>
              <a:t>	b) Parce que ses parents sont morts</a:t>
            </a:r>
          </a:p>
          <a:p>
            <a:r>
              <a:rPr lang="fr-FR" sz="1200" dirty="0">
                <a:latin typeface="Dekko" panose="00000500000000000000" pitchFamily="2" charset="0"/>
                <a:cs typeface="Dekko" panose="00000500000000000000" pitchFamily="2" charset="0"/>
              </a:rPr>
              <a:t>	</a:t>
            </a:r>
            <a:r>
              <a:rPr lang="fr-FR" sz="1200" dirty="0" smtClean="0">
                <a:latin typeface="Dekko" panose="00000500000000000000" pitchFamily="2" charset="0"/>
                <a:cs typeface="Dekko" panose="00000500000000000000" pitchFamily="2" charset="0"/>
              </a:rPr>
              <a:t>	c) Parce qu’ils ont proposé de l’héberger quelques temps</a:t>
            </a:r>
            <a:endParaRPr lang="fr-FR" sz="1200" dirty="0">
              <a:latin typeface="Dekko" panose="00000500000000000000" pitchFamily="2" charset="0"/>
              <a:cs typeface="Dekko" panose="00000500000000000000" pitchFamily="2" charset="0"/>
            </a:endParaRPr>
          </a:p>
        </p:txBody>
      </p:sp>
      <p:pic>
        <p:nvPicPr>
          <p:cNvPr id="25" name="Picture 3"/>
          <p:cNvPicPr>
            <a:picLocks noChangeAspect="1" noChangeArrowheads="1"/>
          </p:cNvPicPr>
          <p:nvPr/>
        </p:nvPicPr>
        <p:blipFill>
          <a:blip r:embed="rId5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artisticFilmGrain/>
                    </a14:imgEffect>
                    <a14:imgEffect>
                      <a14:brightnessContrast brigh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9"/>
            <a:ext cx="7559675" cy="665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6" name="ZoneTexte 25"/>
          <p:cNvSpPr txBox="1"/>
          <p:nvPr/>
        </p:nvSpPr>
        <p:spPr>
          <a:xfrm>
            <a:off x="1016631" y="-67303"/>
            <a:ext cx="60486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dirty="0" smtClean="0">
                <a:ln w="18415" cmpd="sng">
                  <a:solidFill>
                    <a:schemeClr val="bg1">
                      <a:lumMod val="95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Harry P" panose="00000400000000000000" pitchFamily="2" charset="0"/>
              </a:rPr>
              <a:t>Harry Potter </a:t>
            </a:r>
            <a:r>
              <a:rPr lang="fr-FR" sz="3200" dirty="0" smtClean="0">
                <a:ln w="18415" cmpd="sng">
                  <a:solidFill>
                    <a:schemeClr val="bg1">
                      <a:lumMod val="95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Old English Text MT" panose="03040902040508030806" pitchFamily="66" charset="0"/>
              </a:rPr>
              <a:t>à</a:t>
            </a:r>
            <a:r>
              <a:rPr lang="fr-FR" sz="4000" dirty="0" smtClean="0">
                <a:ln w="18415" cmpd="sng">
                  <a:solidFill>
                    <a:schemeClr val="bg1">
                      <a:lumMod val="95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Harry P" panose="00000400000000000000" pitchFamily="2" charset="0"/>
              </a:rPr>
              <a:t> l’</a:t>
            </a:r>
            <a:r>
              <a:rPr lang="fr-FR" sz="3200" dirty="0" smtClean="0">
                <a:ln w="18415" cmpd="sng">
                  <a:solidFill>
                    <a:schemeClr val="bg1">
                      <a:lumMod val="95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Old English Text MT" panose="03040902040508030806" pitchFamily="66" charset="0"/>
              </a:rPr>
              <a:t>é</a:t>
            </a:r>
            <a:r>
              <a:rPr lang="fr-FR" sz="4000" dirty="0" smtClean="0">
                <a:ln w="18415" cmpd="sng">
                  <a:solidFill>
                    <a:schemeClr val="bg1">
                      <a:lumMod val="95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Harry P" panose="00000400000000000000" pitchFamily="2" charset="0"/>
              </a:rPr>
              <a:t>cole des sorciers</a:t>
            </a:r>
            <a:endParaRPr lang="fr-FR" sz="4000" dirty="0">
              <a:ln w="18415" cmpd="sng">
                <a:solidFill>
                  <a:schemeClr val="bg1">
                    <a:lumMod val="95000"/>
                  </a:schemeClr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Harry P" panose="00000400000000000000" pitchFamily="2" charset="0"/>
            </a:endParaRPr>
          </a:p>
        </p:txBody>
      </p:sp>
      <p:sp>
        <p:nvSpPr>
          <p:cNvPr id="28" name="ZoneTexte 27"/>
          <p:cNvSpPr txBox="1"/>
          <p:nvPr/>
        </p:nvSpPr>
        <p:spPr>
          <a:xfrm>
            <a:off x="180231" y="810196"/>
            <a:ext cx="324036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smtClean="0">
                <a:latin typeface="Dekko" panose="00000500000000000000" pitchFamily="2" charset="0"/>
                <a:cs typeface="Dekko" panose="00000500000000000000" pitchFamily="2" charset="0"/>
              </a:rPr>
              <a:t>Prénom : ________________________</a:t>
            </a:r>
            <a:endParaRPr lang="fr-FR" sz="1200" dirty="0">
              <a:latin typeface="Dekko" panose="00000500000000000000" pitchFamily="2" charset="0"/>
              <a:cs typeface="Dekko" panose="00000500000000000000" pitchFamily="2" charset="0"/>
            </a:endParaRPr>
          </a:p>
        </p:txBody>
      </p:sp>
      <p:sp>
        <p:nvSpPr>
          <p:cNvPr id="35" name="ZoneTexte 34"/>
          <p:cNvSpPr txBox="1"/>
          <p:nvPr/>
        </p:nvSpPr>
        <p:spPr>
          <a:xfrm>
            <a:off x="4932759" y="810196"/>
            <a:ext cx="25922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smtClean="0">
                <a:latin typeface="Dekko" panose="00000500000000000000" pitchFamily="2" charset="0"/>
                <a:cs typeface="Dekko" panose="00000500000000000000" pitchFamily="2" charset="0"/>
              </a:rPr>
              <a:t>Date : _______ /_______ /__________</a:t>
            </a:r>
            <a:endParaRPr lang="fr-FR" sz="1200" dirty="0">
              <a:latin typeface="Dekko" panose="00000500000000000000" pitchFamily="2" charset="0"/>
              <a:cs typeface="Dekko" panose="00000500000000000000" pitchFamily="2" charset="0"/>
            </a:endParaRPr>
          </a:p>
        </p:txBody>
      </p:sp>
      <p:cxnSp>
        <p:nvCxnSpPr>
          <p:cNvPr id="36" name="Connecteur droit 35"/>
          <p:cNvCxnSpPr/>
          <p:nvPr/>
        </p:nvCxnSpPr>
        <p:spPr>
          <a:xfrm>
            <a:off x="0" y="671290"/>
            <a:ext cx="7561263" cy="0"/>
          </a:xfrm>
          <a:prstGeom prst="line">
            <a:avLst/>
          </a:prstGeom>
          <a:ln w="76200" cap="rnd">
            <a:solidFill>
              <a:schemeClr val="tx1">
                <a:lumMod val="75000"/>
                <a:lumOff val="2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necteur droit 36"/>
          <p:cNvCxnSpPr/>
          <p:nvPr/>
        </p:nvCxnSpPr>
        <p:spPr>
          <a:xfrm>
            <a:off x="0" y="1242244"/>
            <a:ext cx="7561263" cy="0"/>
          </a:xfrm>
          <a:prstGeom prst="line">
            <a:avLst/>
          </a:prstGeom>
          <a:ln w="57150" cap="rnd">
            <a:solidFill>
              <a:schemeClr val="tx1">
                <a:lumMod val="75000"/>
                <a:lumOff val="2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Ellipse 37"/>
          <p:cNvSpPr/>
          <p:nvPr/>
        </p:nvSpPr>
        <p:spPr>
          <a:xfrm>
            <a:off x="122216" y="133450"/>
            <a:ext cx="850103" cy="366446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>
                <a:lumMod val="75000"/>
                <a:lumOff val="25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9" name="ZoneTexte 38"/>
          <p:cNvSpPr txBox="1"/>
          <p:nvPr/>
        </p:nvSpPr>
        <p:spPr>
          <a:xfrm>
            <a:off x="142936" y="184262"/>
            <a:ext cx="836257" cy="2958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fr-FR" sz="1600" dirty="0" smtClean="0">
                <a:latin typeface="Mrs Chocolat" pitchFamily="2" charset="0"/>
              </a:rPr>
              <a:t>Fiche 2</a:t>
            </a:r>
            <a:endParaRPr lang="fr-FR" sz="1600" dirty="0">
              <a:latin typeface="Mrs Chocolat" pitchFamily="2" charset="0"/>
            </a:endParaRPr>
          </a:p>
        </p:txBody>
      </p:sp>
      <p:sp>
        <p:nvSpPr>
          <p:cNvPr id="44" name="Arrondir un rectangle avec un coin diagonal 43"/>
          <p:cNvSpPr/>
          <p:nvPr/>
        </p:nvSpPr>
        <p:spPr>
          <a:xfrm>
            <a:off x="1905343" y="6325372"/>
            <a:ext cx="4032448" cy="338554"/>
          </a:xfrm>
          <a:prstGeom prst="round2DiagRect">
            <a:avLst>
              <a:gd name="adj1" fmla="val 50000"/>
              <a:gd name="adj2" fmla="val 0"/>
            </a:avLst>
          </a:prstGeom>
          <a:solidFill>
            <a:srgbClr val="C99265"/>
          </a:solidFill>
          <a:ln w="19050">
            <a:solidFill>
              <a:schemeClr val="tx1">
                <a:lumMod val="75000"/>
                <a:lumOff val="25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5" name="ZoneTexte 44"/>
          <p:cNvSpPr txBox="1"/>
          <p:nvPr/>
        </p:nvSpPr>
        <p:spPr>
          <a:xfrm>
            <a:off x="1905343" y="6217347"/>
            <a:ext cx="40324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dirty="0" smtClean="0">
                <a:solidFill>
                  <a:schemeClr val="bg1"/>
                </a:solidFill>
                <a:latin typeface="Harry P" panose="00000400000000000000" pitchFamily="2" charset="0"/>
              </a:rPr>
              <a:t>Chapitre 2 : Une vitre disparait</a:t>
            </a:r>
            <a:endParaRPr lang="fr-FR" sz="2800" dirty="0">
              <a:solidFill>
                <a:schemeClr val="bg1"/>
              </a:solidFill>
              <a:latin typeface="Harry P" panose="00000400000000000000" pitchFamily="2" charset="0"/>
            </a:endParaRPr>
          </a:p>
        </p:txBody>
      </p:sp>
      <p:sp>
        <p:nvSpPr>
          <p:cNvPr id="46" name="ZoneTexte 45"/>
          <p:cNvSpPr txBox="1"/>
          <p:nvPr/>
        </p:nvSpPr>
        <p:spPr>
          <a:xfrm>
            <a:off x="449201" y="6771951"/>
            <a:ext cx="6944732" cy="38779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smtClean="0">
                <a:latin typeface="Dekko" panose="00000500000000000000" pitchFamily="2" charset="0"/>
                <a:cs typeface="Dekko" panose="00000500000000000000" pitchFamily="2" charset="0"/>
              </a:rPr>
              <a:t>1) Depuis combien de temps Harry Potter </a:t>
            </a:r>
            <a:r>
              <a:rPr lang="fr-FR" sz="1200" dirty="0" err="1" smtClean="0">
                <a:latin typeface="Dekko" panose="00000500000000000000" pitchFamily="2" charset="0"/>
                <a:cs typeface="Dekko" panose="00000500000000000000" pitchFamily="2" charset="0"/>
              </a:rPr>
              <a:t>vit-il</a:t>
            </a:r>
            <a:r>
              <a:rPr lang="fr-FR" sz="1200" dirty="0" smtClean="0">
                <a:latin typeface="Dekko" panose="00000500000000000000" pitchFamily="2" charset="0"/>
                <a:cs typeface="Dekko" panose="00000500000000000000" pitchFamily="2" charset="0"/>
              </a:rPr>
              <a:t> chez son oncle et sa tante </a:t>
            </a:r>
            <a:r>
              <a:rPr lang="fr-FR" sz="1200" dirty="0" smtClean="0">
                <a:latin typeface="+mj-lt"/>
                <a:cs typeface="Dekko" panose="00000500000000000000" pitchFamily="2" charset="0"/>
              </a:rPr>
              <a:t>?</a:t>
            </a:r>
            <a:r>
              <a:rPr lang="fr-FR" sz="1200" dirty="0" smtClean="0">
                <a:latin typeface="Dekko" panose="00000500000000000000" pitchFamily="2" charset="0"/>
                <a:cs typeface="Dekko" panose="00000500000000000000" pitchFamily="2" charset="0"/>
              </a:rPr>
              <a:t> 	a) 1 ans</a:t>
            </a:r>
          </a:p>
          <a:p>
            <a:r>
              <a:rPr lang="fr-FR" sz="1200" dirty="0" smtClean="0">
                <a:latin typeface="Dekko" panose="00000500000000000000" pitchFamily="2" charset="0"/>
                <a:cs typeface="Dekko" panose="00000500000000000000" pitchFamily="2" charset="0"/>
              </a:rPr>
              <a:t>					b) 5 ans</a:t>
            </a:r>
          </a:p>
          <a:p>
            <a:r>
              <a:rPr lang="fr-FR" sz="1200" dirty="0">
                <a:latin typeface="Dekko" panose="00000500000000000000" pitchFamily="2" charset="0"/>
                <a:cs typeface="Dekko" panose="00000500000000000000" pitchFamily="2" charset="0"/>
              </a:rPr>
              <a:t>	</a:t>
            </a:r>
            <a:r>
              <a:rPr lang="fr-FR" sz="1200" dirty="0" smtClean="0">
                <a:latin typeface="Dekko" panose="00000500000000000000" pitchFamily="2" charset="0"/>
                <a:cs typeface="Dekko" panose="00000500000000000000" pitchFamily="2" charset="0"/>
              </a:rPr>
              <a:t>				c) 10 ans</a:t>
            </a:r>
          </a:p>
          <a:p>
            <a:pPr>
              <a:lnSpc>
                <a:spcPct val="150000"/>
              </a:lnSpc>
            </a:pPr>
            <a:r>
              <a:rPr lang="fr-FR" sz="1200" dirty="0" smtClean="0">
                <a:latin typeface="Dekko" panose="00000500000000000000" pitchFamily="2" charset="0"/>
                <a:cs typeface="Dekko" panose="00000500000000000000" pitchFamily="2" charset="0"/>
              </a:rPr>
              <a:t>2) Pourquoi </a:t>
            </a:r>
            <a:r>
              <a:rPr lang="fr-FR" sz="1200" dirty="0" err="1" smtClean="0">
                <a:latin typeface="Dekko" panose="00000500000000000000" pitchFamily="2" charset="0"/>
                <a:cs typeface="Dekko" panose="00000500000000000000" pitchFamily="2" charset="0"/>
              </a:rPr>
              <a:t>Duddley</a:t>
            </a:r>
            <a:r>
              <a:rPr lang="fr-FR" sz="1200" dirty="0" smtClean="0">
                <a:latin typeface="Dekko" panose="00000500000000000000" pitchFamily="2" charset="0"/>
                <a:cs typeface="Dekko" panose="00000500000000000000" pitchFamily="2" charset="0"/>
              </a:rPr>
              <a:t> n’est pas content en ouvrant ses cadeaux </a:t>
            </a:r>
            <a:r>
              <a:rPr lang="fr-FR" sz="1200" dirty="0" smtClean="0">
                <a:cs typeface="Dekko" panose="00000500000000000000" pitchFamily="2" charset="0"/>
              </a:rPr>
              <a:t>?</a:t>
            </a:r>
          </a:p>
          <a:p>
            <a:r>
              <a:rPr lang="fr-FR" sz="1200" dirty="0">
                <a:latin typeface="Dekko" panose="00000500000000000000" pitchFamily="2" charset="0"/>
                <a:cs typeface="Dekko" panose="00000500000000000000" pitchFamily="2" charset="0"/>
              </a:rPr>
              <a:t>	</a:t>
            </a:r>
            <a:r>
              <a:rPr lang="fr-FR" sz="1200" dirty="0" smtClean="0">
                <a:latin typeface="Dekko" panose="00000500000000000000" pitchFamily="2" charset="0"/>
                <a:cs typeface="Dekko" panose="00000500000000000000" pitchFamily="2" charset="0"/>
              </a:rPr>
              <a:t>	a) Parce qu’il n’en a que 36 au lieu de 38 comme l’an pass</a:t>
            </a:r>
            <a:r>
              <a:rPr lang="fr-FR" sz="1200" dirty="0">
                <a:latin typeface="Dekko" panose="00000500000000000000" pitchFamily="2" charset="0"/>
                <a:cs typeface="Dekko" panose="00000500000000000000" pitchFamily="2" charset="0"/>
              </a:rPr>
              <a:t>é</a:t>
            </a:r>
            <a:endParaRPr lang="fr-FR" sz="1200" dirty="0" smtClean="0">
              <a:latin typeface="Dekko" panose="00000500000000000000" pitchFamily="2" charset="0"/>
              <a:cs typeface="Dekko" panose="00000500000000000000" pitchFamily="2" charset="0"/>
            </a:endParaRPr>
          </a:p>
          <a:p>
            <a:r>
              <a:rPr lang="fr-FR" sz="1200" dirty="0">
                <a:latin typeface="Dekko" panose="00000500000000000000" pitchFamily="2" charset="0"/>
                <a:cs typeface="Dekko" panose="00000500000000000000" pitchFamily="2" charset="0"/>
              </a:rPr>
              <a:t>	</a:t>
            </a:r>
            <a:r>
              <a:rPr lang="fr-FR" sz="1200" dirty="0" smtClean="0">
                <a:latin typeface="Dekko" panose="00000500000000000000" pitchFamily="2" charset="0"/>
                <a:cs typeface="Dekko" panose="00000500000000000000" pitchFamily="2" charset="0"/>
              </a:rPr>
              <a:t>	b) Parce qu’il n’a pas eu assez d’argent</a:t>
            </a:r>
          </a:p>
          <a:p>
            <a:r>
              <a:rPr lang="fr-FR" sz="1200" dirty="0">
                <a:latin typeface="Dekko" panose="00000500000000000000" pitchFamily="2" charset="0"/>
                <a:cs typeface="Dekko" panose="00000500000000000000" pitchFamily="2" charset="0"/>
              </a:rPr>
              <a:t>	</a:t>
            </a:r>
            <a:r>
              <a:rPr lang="fr-FR" sz="1200" dirty="0" smtClean="0">
                <a:latin typeface="Dekko" panose="00000500000000000000" pitchFamily="2" charset="0"/>
                <a:cs typeface="Dekko" panose="00000500000000000000" pitchFamily="2" charset="0"/>
              </a:rPr>
              <a:t>	c) Parce que ses 36 cadeaux sont trop petits</a:t>
            </a:r>
          </a:p>
          <a:p>
            <a:endParaRPr lang="fr-FR" sz="1200" dirty="0">
              <a:latin typeface="Dekko" panose="00000500000000000000" pitchFamily="2" charset="0"/>
              <a:cs typeface="Dekko" panose="00000500000000000000" pitchFamily="2" charset="0"/>
            </a:endParaRPr>
          </a:p>
          <a:p>
            <a:r>
              <a:rPr lang="fr-FR" sz="1200" dirty="0" smtClean="0">
                <a:latin typeface="Dekko" panose="00000500000000000000" pitchFamily="2" charset="0"/>
                <a:cs typeface="Dekko" panose="00000500000000000000" pitchFamily="2" charset="0"/>
              </a:rPr>
              <a:t>3) Pourquoi la voisine Mrs </a:t>
            </a:r>
            <a:r>
              <a:rPr lang="fr-FR" sz="1200" dirty="0" err="1" smtClean="0">
                <a:latin typeface="Dekko" panose="00000500000000000000" pitchFamily="2" charset="0"/>
                <a:cs typeface="Dekko" panose="00000500000000000000" pitchFamily="2" charset="0"/>
              </a:rPr>
              <a:t>Figg</a:t>
            </a:r>
            <a:r>
              <a:rPr lang="fr-FR" sz="1200" dirty="0" smtClean="0">
                <a:latin typeface="Dekko" panose="00000500000000000000" pitchFamily="2" charset="0"/>
                <a:cs typeface="Dekko" panose="00000500000000000000" pitchFamily="2" charset="0"/>
              </a:rPr>
              <a:t> ne peut-elle pas garder Harry </a:t>
            </a:r>
            <a:r>
              <a:rPr lang="fr-FR" sz="1200" dirty="0" smtClean="0">
                <a:cs typeface="Dekko" panose="00000500000000000000" pitchFamily="2" charset="0"/>
              </a:rPr>
              <a:t>?</a:t>
            </a:r>
          </a:p>
          <a:p>
            <a:r>
              <a:rPr lang="fr-FR" sz="1200" dirty="0">
                <a:latin typeface="Dekko" panose="00000500000000000000" pitchFamily="2" charset="0"/>
                <a:cs typeface="Dekko" panose="00000500000000000000" pitchFamily="2" charset="0"/>
              </a:rPr>
              <a:t>	</a:t>
            </a:r>
            <a:r>
              <a:rPr lang="fr-FR" sz="1200" dirty="0" smtClean="0">
                <a:latin typeface="Dekko" panose="00000500000000000000" pitchFamily="2" charset="0"/>
                <a:cs typeface="Dekko" panose="00000500000000000000" pitchFamily="2" charset="0"/>
              </a:rPr>
              <a:t>	a) Parce qu’elle est tombée malade</a:t>
            </a:r>
          </a:p>
          <a:p>
            <a:r>
              <a:rPr lang="fr-FR" sz="1200" dirty="0">
                <a:latin typeface="Dekko" panose="00000500000000000000" pitchFamily="2" charset="0"/>
                <a:cs typeface="Dekko" panose="00000500000000000000" pitchFamily="2" charset="0"/>
              </a:rPr>
              <a:t>	</a:t>
            </a:r>
            <a:r>
              <a:rPr lang="fr-FR" sz="1200" dirty="0" smtClean="0">
                <a:latin typeface="Dekko" panose="00000500000000000000" pitchFamily="2" charset="0"/>
                <a:cs typeface="Dekko" panose="00000500000000000000" pitchFamily="2" charset="0"/>
              </a:rPr>
              <a:t>	b) Parce qu’elle est partie en voyage</a:t>
            </a:r>
          </a:p>
          <a:p>
            <a:r>
              <a:rPr lang="fr-FR" sz="1200" dirty="0">
                <a:latin typeface="Dekko" panose="00000500000000000000" pitchFamily="2" charset="0"/>
                <a:cs typeface="Dekko" panose="00000500000000000000" pitchFamily="2" charset="0"/>
              </a:rPr>
              <a:t>	</a:t>
            </a:r>
            <a:r>
              <a:rPr lang="fr-FR" sz="1200" dirty="0" smtClean="0">
                <a:latin typeface="Dekko" panose="00000500000000000000" pitchFamily="2" charset="0"/>
                <a:cs typeface="Dekko" panose="00000500000000000000" pitchFamily="2" charset="0"/>
              </a:rPr>
              <a:t>	c) Parce qu’elle s’est cassé une jambe</a:t>
            </a:r>
          </a:p>
          <a:p>
            <a:endParaRPr lang="fr-FR" sz="1200" dirty="0" smtClean="0">
              <a:latin typeface="Dekko" panose="00000500000000000000" pitchFamily="2" charset="0"/>
              <a:cs typeface="Dekko" panose="00000500000000000000" pitchFamily="2" charset="0"/>
            </a:endParaRPr>
          </a:p>
          <a:p>
            <a:r>
              <a:rPr lang="fr-FR" sz="1200" dirty="0" smtClean="0">
                <a:latin typeface="Dekko" panose="00000500000000000000" pitchFamily="2" charset="0"/>
                <a:cs typeface="Dekko" panose="00000500000000000000" pitchFamily="2" charset="0"/>
              </a:rPr>
              <a:t>4) D’où vient le serpent </a:t>
            </a:r>
            <a:r>
              <a:rPr lang="fr-FR" sz="1200" dirty="0" smtClean="0">
                <a:cs typeface="Dekko" panose="00000500000000000000" pitchFamily="2" charset="0"/>
              </a:rPr>
              <a:t>?</a:t>
            </a:r>
            <a:r>
              <a:rPr lang="fr-FR" sz="1200" dirty="0" smtClean="0">
                <a:latin typeface="Dekko" panose="00000500000000000000" pitchFamily="2" charset="0"/>
                <a:cs typeface="Dekko" panose="00000500000000000000" pitchFamily="2" charset="0"/>
              </a:rPr>
              <a:t>	a) Du Brésil</a:t>
            </a:r>
          </a:p>
          <a:p>
            <a:r>
              <a:rPr lang="fr-FR" sz="1200" dirty="0">
                <a:latin typeface="Dekko" panose="00000500000000000000" pitchFamily="2" charset="0"/>
                <a:cs typeface="Dekko" panose="00000500000000000000" pitchFamily="2" charset="0"/>
              </a:rPr>
              <a:t>	</a:t>
            </a:r>
            <a:r>
              <a:rPr lang="fr-FR" sz="1200" dirty="0" smtClean="0">
                <a:latin typeface="Dekko" panose="00000500000000000000" pitchFamily="2" charset="0"/>
                <a:cs typeface="Dekko" panose="00000500000000000000" pitchFamily="2" charset="0"/>
              </a:rPr>
              <a:t>	b) D’Afrique </a:t>
            </a:r>
          </a:p>
          <a:p>
            <a:r>
              <a:rPr lang="fr-FR" sz="1200" dirty="0">
                <a:latin typeface="Dekko" panose="00000500000000000000" pitchFamily="2" charset="0"/>
                <a:cs typeface="Dekko" panose="00000500000000000000" pitchFamily="2" charset="0"/>
              </a:rPr>
              <a:t>	</a:t>
            </a:r>
            <a:r>
              <a:rPr lang="fr-FR" sz="1200" dirty="0" smtClean="0">
                <a:latin typeface="Dekko" panose="00000500000000000000" pitchFamily="2" charset="0"/>
                <a:cs typeface="Dekko" panose="00000500000000000000" pitchFamily="2" charset="0"/>
              </a:rPr>
              <a:t>	c) De ce zoo</a:t>
            </a:r>
          </a:p>
          <a:p>
            <a:endParaRPr lang="fr-FR" sz="1200" dirty="0">
              <a:latin typeface="Dekko" panose="00000500000000000000" pitchFamily="2" charset="0"/>
              <a:cs typeface="Dekko" panose="00000500000000000000" pitchFamily="2" charset="0"/>
            </a:endParaRPr>
          </a:p>
          <a:p>
            <a:r>
              <a:rPr lang="fr-FR" sz="1200" dirty="0" smtClean="0">
                <a:latin typeface="Dekko" panose="00000500000000000000" pitchFamily="2" charset="0"/>
                <a:cs typeface="Dekko" panose="00000500000000000000" pitchFamily="2" charset="0"/>
              </a:rPr>
              <a:t>5) Pourquoi le serpent </a:t>
            </a:r>
            <a:r>
              <a:rPr lang="fr-FR" sz="1200" dirty="0" err="1" smtClean="0">
                <a:latin typeface="Dekko" panose="00000500000000000000" pitchFamily="2" charset="0"/>
                <a:cs typeface="Dekko" panose="00000500000000000000" pitchFamily="2" charset="0"/>
              </a:rPr>
              <a:t>a-t-il</a:t>
            </a:r>
            <a:r>
              <a:rPr lang="fr-FR" sz="1200" dirty="0" smtClean="0">
                <a:latin typeface="Dekko" panose="00000500000000000000" pitchFamily="2" charset="0"/>
                <a:cs typeface="Dekko" panose="00000500000000000000" pitchFamily="2" charset="0"/>
              </a:rPr>
              <a:t> pu s’enfuir</a:t>
            </a:r>
            <a:r>
              <a:rPr lang="fr-FR" sz="1200" dirty="0" smtClean="0">
                <a:latin typeface="+mj-lt"/>
                <a:cs typeface="Dekko" panose="00000500000000000000" pitchFamily="2" charset="0"/>
              </a:rPr>
              <a:t> ?</a:t>
            </a:r>
            <a:r>
              <a:rPr lang="fr-FR" sz="1200" dirty="0" smtClean="0">
                <a:latin typeface="Dekko" panose="00000500000000000000" pitchFamily="2" charset="0"/>
                <a:cs typeface="Dekko" panose="00000500000000000000" pitchFamily="2" charset="0"/>
              </a:rPr>
              <a:t>	a) Parce qu’il est passé par-dessus la vitre</a:t>
            </a:r>
            <a:r>
              <a:rPr lang="fr-FR" sz="1200" dirty="0">
                <a:latin typeface="Dekko" panose="00000500000000000000" pitchFamily="2" charset="0"/>
                <a:cs typeface="Dekko" panose="00000500000000000000" pitchFamily="2" charset="0"/>
              </a:rPr>
              <a:t>	</a:t>
            </a:r>
            <a:r>
              <a:rPr lang="fr-FR" sz="1200" dirty="0" smtClean="0">
                <a:latin typeface="Dekko" panose="00000500000000000000" pitchFamily="2" charset="0"/>
                <a:cs typeface="Dekko" panose="00000500000000000000" pitchFamily="2" charset="0"/>
              </a:rPr>
              <a:t>			b) Parce que la vitre a disparu</a:t>
            </a:r>
          </a:p>
          <a:p>
            <a:r>
              <a:rPr lang="fr-FR" sz="1200" dirty="0">
                <a:latin typeface="Dekko" panose="00000500000000000000" pitchFamily="2" charset="0"/>
                <a:cs typeface="Dekko" panose="00000500000000000000" pitchFamily="2" charset="0"/>
              </a:rPr>
              <a:t>	</a:t>
            </a:r>
            <a:r>
              <a:rPr lang="fr-FR" sz="1200" dirty="0" smtClean="0">
                <a:latin typeface="Dekko" panose="00000500000000000000" pitchFamily="2" charset="0"/>
                <a:cs typeface="Dekko" panose="00000500000000000000" pitchFamily="2" charset="0"/>
              </a:rPr>
              <a:t>	</a:t>
            </a:r>
            <a:r>
              <a:rPr lang="fr-FR" sz="1200" dirty="0">
                <a:latin typeface="Dekko" panose="00000500000000000000" pitchFamily="2" charset="0"/>
                <a:cs typeface="Dekko" panose="00000500000000000000" pitchFamily="2" charset="0"/>
              </a:rPr>
              <a:t>	</a:t>
            </a:r>
            <a:r>
              <a:rPr lang="fr-FR" sz="1200" dirty="0" smtClean="0">
                <a:latin typeface="Dekko" panose="00000500000000000000" pitchFamily="2" charset="0"/>
                <a:cs typeface="Dekko" panose="00000500000000000000" pitchFamily="2" charset="0"/>
              </a:rPr>
              <a:t>c) Parce que la vitre s’est cassée</a:t>
            </a:r>
            <a:endParaRPr lang="fr-FR" sz="1200" dirty="0">
              <a:latin typeface="Dekko" panose="00000500000000000000" pitchFamily="2" charset="0"/>
              <a:cs typeface="Dekko" panose="00000500000000000000" pitchFamily="2" charset="0"/>
            </a:endParaRPr>
          </a:p>
        </p:txBody>
      </p:sp>
      <p:pic>
        <p:nvPicPr>
          <p:cNvPr id="23" name="Image 22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004" y="9436768"/>
            <a:ext cx="329157" cy="13105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1045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artisticFilmGrain/>
                    </a14:imgEffect>
                    <a14:imgEffect>
                      <a14:brightnessContrast brigh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243012"/>
            <a:ext cx="396875" cy="9450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1" name="Connecteur droit 10"/>
          <p:cNvCxnSpPr/>
          <p:nvPr/>
        </p:nvCxnSpPr>
        <p:spPr>
          <a:xfrm>
            <a:off x="396255" y="1381125"/>
            <a:ext cx="0" cy="9312275"/>
          </a:xfrm>
          <a:prstGeom prst="line">
            <a:avLst/>
          </a:prstGeom>
          <a:ln w="76200" cap="rnd">
            <a:solidFill>
              <a:schemeClr val="tx1">
                <a:lumMod val="75000"/>
                <a:lumOff val="2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Arrondir un rectangle avec un coin diagonal 30"/>
          <p:cNvSpPr/>
          <p:nvPr/>
        </p:nvSpPr>
        <p:spPr>
          <a:xfrm>
            <a:off x="1620391" y="1475121"/>
            <a:ext cx="4752528" cy="338554"/>
          </a:xfrm>
          <a:prstGeom prst="round2DiagRect">
            <a:avLst>
              <a:gd name="adj1" fmla="val 50000"/>
              <a:gd name="adj2" fmla="val 0"/>
            </a:avLst>
          </a:prstGeom>
          <a:solidFill>
            <a:srgbClr val="C99265"/>
          </a:solidFill>
          <a:ln w="19050">
            <a:solidFill>
              <a:schemeClr val="tx1">
                <a:lumMod val="75000"/>
                <a:lumOff val="25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" name="ZoneTexte 26"/>
          <p:cNvSpPr txBox="1"/>
          <p:nvPr/>
        </p:nvSpPr>
        <p:spPr>
          <a:xfrm>
            <a:off x="1620391" y="1367096"/>
            <a:ext cx="47525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dirty="0" smtClean="0">
                <a:solidFill>
                  <a:schemeClr val="bg1"/>
                </a:solidFill>
                <a:latin typeface="Harry P" panose="00000400000000000000" pitchFamily="2" charset="0"/>
              </a:rPr>
              <a:t>Chapitre 3 : Les lettres de nulle part</a:t>
            </a:r>
            <a:endParaRPr lang="fr-FR" sz="2800" dirty="0">
              <a:solidFill>
                <a:schemeClr val="bg1"/>
              </a:solidFill>
              <a:latin typeface="Harry P" panose="00000400000000000000" pitchFamily="2" charset="0"/>
            </a:endParaRPr>
          </a:p>
        </p:txBody>
      </p:sp>
      <p:sp>
        <p:nvSpPr>
          <p:cNvPr id="29" name="ZoneTexte 28"/>
          <p:cNvSpPr txBox="1"/>
          <p:nvPr/>
        </p:nvSpPr>
        <p:spPr>
          <a:xfrm>
            <a:off x="506703" y="1895987"/>
            <a:ext cx="69447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>
                <a:latin typeface="Harry P" panose="00000400000000000000" pitchFamily="2" charset="0"/>
              </a:rPr>
              <a:t>Résume </a:t>
            </a:r>
            <a:r>
              <a:rPr lang="fr-FR" sz="2400" dirty="0" smtClean="0">
                <a:latin typeface="Harry P" panose="00000400000000000000" pitchFamily="2" charset="0"/>
              </a:rPr>
              <a:t>les aventures du courrier de Harry en complétant le tableau suivant.  </a:t>
            </a:r>
            <a:endParaRPr lang="fr-FR" sz="2400" dirty="0">
              <a:latin typeface="Harry P" panose="00000400000000000000" pitchFamily="2" charset="0"/>
            </a:endParaRPr>
          </a:p>
        </p:txBody>
      </p:sp>
      <p:pic>
        <p:nvPicPr>
          <p:cNvPr id="25" name="Picture 3"/>
          <p:cNvPicPr>
            <a:picLocks noChangeAspect="1" noChangeArrowheads="1"/>
          </p:cNvPicPr>
          <p:nvPr/>
        </p:nvPicPr>
        <p:blipFill>
          <a:blip r:embed="rId5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artisticFilmGrain/>
                    </a14:imgEffect>
                    <a14:imgEffect>
                      <a14:brightnessContrast brigh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9"/>
            <a:ext cx="7559675" cy="665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6" name="ZoneTexte 25"/>
          <p:cNvSpPr txBox="1"/>
          <p:nvPr/>
        </p:nvSpPr>
        <p:spPr>
          <a:xfrm>
            <a:off x="1016631" y="-67303"/>
            <a:ext cx="60486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dirty="0" smtClean="0">
                <a:ln w="18415" cmpd="sng">
                  <a:solidFill>
                    <a:schemeClr val="bg1">
                      <a:lumMod val="95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Harry P" panose="00000400000000000000" pitchFamily="2" charset="0"/>
              </a:rPr>
              <a:t>Harry Potter </a:t>
            </a:r>
            <a:r>
              <a:rPr lang="fr-FR" sz="3200" dirty="0" smtClean="0">
                <a:ln w="18415" cmpd="sng">
                  <a:solidFill>
                    <a:schemeClr val="bg1">
                      <a:lumMod val="95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Old English Text MT" panose="03040902040508030806" pitchFamily="66" charset="0"/>
              </a:rPr>
              <a:t>à</a:t>
            </a:r>
            <a:r>
              <a:rPr lang="fr-FR" sz="4000" dirty="0" smtClean="0">
                <a:ln w="18415" cmpd="sng">
                  <a:solidFill>
                    <a:schemeClr val="bg1">
                      <a:lumMod val="95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Harry P" panose="00000400000000000000" pitchFamily="2" charset="0"/>
              </a:rPr>
              <a:t> l’</a:t>
            </a:r>
            <a:r>
              <a:rPr lang="fr-FR" sz="3200" dirty="0" smtClean="0">
                <a:ln w="18415" cmpd="sng">
                  <a:solidFill>
                    <a:schemeClr val="bg1">
                      <a:lumMod val="95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Old English Text MT" panose="03040902040508030806" pitchFamily="66" charset="0"/>
              </a:rPr>
              <a:t>é</a:t>
            </a:r>
            <a:r>
              <a:rPr lang="fr-FR" sz="4000" dirty="0" smtClean="0">
                <a:ln w="18415" cmpd="sng">
                  <a:solidFill>
                    <a:schemeClr val="bg1">
                      <a:lumMod val="95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Harry P" panose="00000400000000000000" pitchFamily="2" charset="0"/>
              </a:rPr>
              <a:t>cole des sorciers</a:t>
            </a:r>
            <a:endParaRPr lang="fr-FR" sz="4000" dirty="0">
              <a:ln w="18415" cmpd="sng">
                <a:solidFill>
                  <a:schemeClr val="bg1">
                    <a:lumMod val="95000"/>
                  </a:schemeClr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Harry P" panose="00000400000000000000" pitchFamily="2" charset="0"/>
            </a:endParaRPr>
          </a:p>
        </p:txBody>
      </p:sp>
      <p:sp>
        <p:nvSpPr>
          <p:cNvPr id="28" name="ZoneTexte 27"/>
          <p:cNvSpPr txBox="1"/>
          <p:nvPr/>
        </p:nvSpPr>
        <p:spPr>
          <a:xfrm>
            <a:off x="180231" y="810196"/>
            <a:ext cx="324036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smtClean="0">
                <a:latin typeface="Dekko" panose="00000500000000000000" pitchFamily="2" charset="0"/>
                <a:cs typeface="Dekko" panose="00000500000000000000" pitchFamily="2" charset="0"/>
              </a:rPr>
              <a:t>Prénom : ________________________</a:t>
            </a:r>
            <a:endParaRPr lang="fr-FR" sz="1200" dirty="0">
              <a:latin typeface="Dekko" panose="00000500000000000000" pitchFamily="2" charset="0"/>
              <a:cs typeface="Dekko" panose="00000500000000000000" pitchFamily="2" charset="0"/>
            </a:endParaRPr>
          </a:p>
        </p:txBody>
      </p:sp>
      <p:sp>
        <p:nvSpPr>
          <p:cNvPr id="35" name="ZoneTexte 34"/>
          <p:cNvSpPr txBox="1"/>
          <p:nvPr/>
        </p:nvSpPr>
        <p:spPr>
          <a:xfrm>
            <a:off x="4932759" y="810196"/>
            <a:ext cx="25922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smtClean="0">
                <a:latin typeface="Dekko" panose="00000500000000000000" pitchFamily="2" charset="0"/>
                <a:cs typeface="Dekko" panose="00000500000000000000" pitchFamily="2" charset="0"/>
              </a:rPr>
              <a:t>Date : _______ /_______ /__________</a:t>
            </a:r>
            <a:endParaRPr lang="fr-FR" sz="1200" dirty="0">
              <a:latin typeface="Dekko" panose="00000500000000000000" pitchFamily="2" charset="0"/>
              <a:cs typeface="Dekko" panose="00000500000000000000" pitchFamily="2" charset="0"/>
            </a:endParaRPr>
          </a:p>
        </p:txBody>
      </p:sp>
      <p:cxnSp>
        <p:nvCxnSpPr>
          <p:cNvPr id="36" name="Connecteur droit 35"/>
          <p:cNvCxnSpPr/>
          <p:nvPr/>
        </p:nvCxnSpPr>
        <p:spPr>
          <a:xfrm>
            <a:off x="0" y="671290"/>
            <a:ext cx="7561263" cy="0"/>
          </a:xfrm>
          <a:prstGeom prst="line">
            <a:avLst/>
          </a:prstGeom>
          <a:ln w="76200" cap="rnd">
            <a:solidFill>
              <a:schemeClr val="tx1">
                <a:lumMod val="75000"/>
                <a:lumOff val="2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Ellipse 37"/>
          <p:cNvSpPr/>
          <p:nvPr/>
        </p:nvSpPr>
        <p:spPr>
          <a:xfrm>
            <a:off x="122216" y="133450"/>
            <a:ext cx="850103" cy="366446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>
                <a:lumMod val="75000"/>
                <a:lumOff val="25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9" name="ZoneTexte 38"/>
          <p:cNvSpPr txBox="1"/>
          <p:nvPr/>
        </p:nvSpPr>
        <p:spPr>
          <a:xfrm>
            <a:off x="73738" y="182369"/>
            <a:ext cx="951599" cy="28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fr-FR" sz="1600" dirty="0" smtClean="0">
                <a:latin typeface="Mrs Chocolat" pitchFamily="2" charset="0"/>
              </a:rPr>
              <a:t>Fiche 3</a:t>
            </a:r>
            <a:endParaRPr lang="fr-FR" sz="1600" dirty="0">
              <a:latin typeface="Mrs Chocolat" pitchFamily="2" charset="0"/>
            </a:endParaRPr>
          </a:p>
        </p:txBody>
      </p:sp>
      <p:sp>
        <p:nvSpPr>
          <p:cNvPr id="45" name="ZoneTexte 44"/>
          <p:cNvSpPr txBox="1"/>
          <p:nvPr/>
        </p:nvSpPr>
        <p:spPr>
          <a:xfrm>
            <a:off x="1905343" y="5963041"/>
            <a:ext cx="40324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dirty="0" smtClean="0">
                <a:solidFill>
                  <a:schemeClr val="bg1"/>
                </a:solidFill>
                <a:latin typeface="Harry P" panose="00000400000000000000" pitchFamily="2" charset="0"/>
              </a:rPr>
              <a:t>Chapitre 2 : Une vitre disparait</a:t>
            </a:r>
            <a:endParaRPr lang="fr-FR" sz="2800" dirty="0">
              <a:solidFill>
                <a:schemeClr val="bg1"/>
              </a:solidFill>
              <a:latin typeface="Harry P" panose="00000400000000000000" pitchFamily="2" charset="0"/>
            </a:endParaRPr>
          </a:p>
        </p:txBody>
      </p:sp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6645377"/>
              </p:ext>
            </p:extLst>
          </p:nvPr>
        </p:nvGraphicFramePr>
        <p:xfrm>
          <a:off x="547267" y="2342844"/>
          <a:ext cx="6833764" cy="696429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53044"/>
                <a:gridCol w="1152128"/>
                <a:gridCol w="720080"/>
                <a:gridCol w="1584176"/>
                <a:gridCol w="3024336"/>
              </a:tblGrid>
              <a:tr h="606272">
                <a:tc>
                  <a:txBody>
                    <a:bodyPr/>
                    <a:lstStyle/>
                    <a:p>
                      <a:pPr algn="ctr"/>
                      <a:endParaRPr lang="fr-FR" sz="1400" dirty="0">
                        <a:latin typeface="Dekko" panose="00000500000000000000" pitchFamily="2" charset="0"/>
                        <a:cs typeface="Dekko" panose="00000500000000000000" pitchFamily="2" charset="0"/>
                      </a:endParaRPr>
                    </a:p>
                  </a:txBody>
                  <a:tcPr anchor="ctr">
                    <a:solidFill>
                      <a:srgbClr val="DDBB9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>
                          <a:latin typeface="Dekko" panose="00000500000000000000" pitchFamily="2" charset="0"/>
                          <a:cs typeface="Dekko" panose="00000500000000000000" pitchFamily="2" charset="0"/>
                        </a:rPr>
                        <a:t>Jour de la semaine</a:t>
                      </a:r>
                      <a:endParaRPr lang="fr-FR" sz="1200" dirty="0">
                        <a:latin typeface="Dekko" panose="00000500000000000000" pitchFamily="2" charset="0"/>
                        <a:cs typeface="Dekko" panose="00000500000000000000" pitchFamily="2" charset="0"/>
                      </a:endParaRPr>
                    </a:p>
                  </a:txBody>
                  <a:tcPr anchor="ctr">
                    <a:solidFill>
                      <a:srgbClr val="DDBB9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>
                          <a:latin typeface="Dekko" panose="00000500000000000000" pitchFamily="2" charset="0"/>
                          <a:cs typeface="Dekko" panose="00000500000000000000" pitchFamily="2" charset="0"/>
                        </a:rPr>
                        <a:t>Nombre de lettres reçues</a:t>
                      </a:r>
                      <a:endParaRPr lang="fr-FR" sz="1200" dirty="0">
                        <a:latin typeface="Dekko" panose="00000500000000000000" pitchFamily="2" charset="0"/>
                        <a:cs typeface="Dekko" panose="00000500000000000000" pitchFamily="2" charset="0"/>
                      </a:endParaRPr>
                    </a:p>
                  </a:txBody>
                  <a:tcPr marL="0" marR="0" marT="0" marB="0" anchor="ctr">
                    <a:solidFill>
                      <a:srgbClr val="DDBB9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>
                          <a:latin typeface="Dekko" panose="00000500000000000000" pitchFamily="2" charset="0"/>
                          <a:cs typeface="Dekko" panose="00000500000000000000" pitchFamily="2" charset="0"/>
                        </a:rPr>
                        <a:t>Indice temporel</a:t>
                      </a:r>
                      <a:endParaRPr lang="fr-FR" sz="1200" dirty="0">
                        <a:latin typeface="Dekko" panose="00000500000000000000" pitchFamily="2" charset="0"/>
                        <a:cs typeface="Dekko" panose="00000500000000000000" pitchFamily="2" charset="0"/>
                      </a:endParaRPr>
                    </a:p>
                  </a:txBody>
                  <a:tcPr anchor="ctr">
                    <a:solidFill>
                      <a:srgbClr val="DDBB9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>
                          <a:latin typeface="Dekko" panose="00000500000000000000" pitchFamily="2" charset="0"/>
                          <a:cs typeface="Dekko" panose="00000500000000000000" pitchFamily="2" charset="0"/>
                        </a:rPr>
                        <a:t>Résumé à coller</a:t>
                      </a:r>
                      <a:endParaRPr lang="fr-FR" sz="1200" dirty="0">
                        <a:latin typeface="Dekko" panose="00000500000000000000" pitchFamily="2" charset="0"/>
                        <a:cs typeface="Dekko" panose="00000500000000000000" pitchFamily="2" charset="0"/>
                      </a:endParaRPr>
                    </a:p>
                  </a:txBody>
                  <a:tcPr anchor="ctr">
                    <a:solidFill>
                      <a:srgbClr val="DDBB9F"/>
                    </a:solidFill>
                  </a:tcPr>
                </a:tc>
              </a:tr>
              <a:tr h="795167"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latin typeface="Dekko" panose="00000500000000000000" pitchFamily="2" charset="0"/>
                          <a:cs typeface="Dekko" panose="00000500000000000000" pitchFamily="2" charset="0"/>
                        </a:rPr>
                        <a:t>1</a:t>
                      </a:r>
                      <a:endParaRPr lang="fr-FR" sz="1400" dirty="0">
                        <a:latin typeface="Dekko" panose="00000500000000000000" pitchFamily="2" charset="0"/>
                        <a:cs typeface="Dekko" panose="000005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 sz="1400" dirty="0">
                        <a:latin typeface="Dekko" panose="00000500000000000000" pitchFamily="2" charset="0"/>
                        <a:cs typeface="Dekko" panose="000005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 sz="1400" dirty="0">
                        <a:latin typeface="Dekko" panose="00000500000000000000" pitchFamily="2" charset="0"/>
                        <a:cs typeface="Dekko" panose="000005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latin typeface="Dekko" panose="00000500000000000000" pitchFamily="2" charset="0"/>
                          <a:cs typeface="Dekko" panose="00000500000000000000" pitchFamily="2" charset="0"/>
                        </a:rPr>
                        <a:t>Un jour de juillet</a:t>
                      </a:r>
                      <a:endParaRPr lang="fr-FR" sz="1400" dirty="0">
                        <a:latin typeface="Dekko" panose="00000500000000000000" pitchFamily="2" charset="0"/>
                        <a:cs typeface="Dekko" panose="000005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 sz="1400" dirty="0">
                        <a:latin typeface="Dekko" panose="00000500000000000000" pitchFamily="2" charset="0"/>
                        <a:cs typeface="Dekko" panose="00000500000000000000" pitchFamily="2" charset="0"/>
                      </a:endParaRPr>
                    </a:p>
                  </a:txBody>
                  <a:tcPr anchor="ctr"/>
                </a:tc>
              </a:tr>
              <a:tr h="795167"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latin typeface="Dekko" panose="00000500000000000000" pitchFamily="2" charset="0"/>
                          <a:cs typeface="Dekko" panose="00000500000000000000" pitchFamily="2" charset="0"/>
                        </a:rPr>
                        <a:t>2</a:t>
                      </a:r>
                      <a:endParaRPr lang="fr-FR" sz="1400" dirty="0">
                        <a:latin typeface="Dekko" panose="00000500000000000000" pitchFamily="2" charset="0"/>
                        <a:cs typeface="Dekko" panose="000005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 sz="1400" dirty="0">
                        <a:latin typeface="Dekko" panose="00000500000000000000" pitchFamily="2" charset="0"/>
                        <a:cs typeface="Dekko" panose="000005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 sz="1400" dirty="0">
                        <a:latin typeface="Dekko" panose="00000500000000000000" pitchFamily="2" charset="0"/>
                        <a:cs typeface="Dekko" panose="000005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latin typeface="Dekko" panose="00000500000000000000" pitchFamily="2" charset="0"/>
                          <a:cs typeface="Dekko" panose="00000500000000000000" pitchFamily="2" charset="0"/>
                        </a:rPr>
                        <a:t>Le lendemain matin</a:t>
                      </a:r>
                      <a:endParaRPr lang="fr-FR" sz="1400" dirty="0">
                        <a:latin typeface="Dekko" panose="00000500000000000000" pitchFamily="2" charset="0"/>
                        <a:cs typeface="Dekko" panose="000005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 sz="1400" dirty="0">
                        <a:latin typeface="Dekko" panose="00000500000000000000" pitchFamily="2" charset="0"/>
                        <a:cs typeface="Dekko" panose="00000500000000000000" pitchFamily="2" charset="0"/>
                      </a:endParaRPr>
                    </a:p>
                  </a:txBody>
                  <a:tcPr anchor="ctr"/>
                </a:tc>
              </a:tr>
              <a:tr h="791855"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latin typeface="Dekko" panose="00000500000000000000" pitchFamily="2" charset="0"/>
                          <a:cs typeface="Dekko" panose="00000500000000000000" pitchFamily="2" charset="0"/>
                        </a:rPr>
                        <a:t>3</a:t>
                      </a:r>
                      <a:endParaRPr lang="fr-FR" sz="1400" dirty="0">
                        <a:latin typeface="Dekko" panose="00000500000000000000" pitchFamily="2" charset="0"/>
                        <a:cs typeface="Dekko" panose="000005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 sz="1400" dirty="0">
                        <a:latin typeface="Dekko" panose="00000500000000000000" pitchFamily="2" charset="0"/>
                        <a:cs typeface="Dekko" panose="000005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 sz="1400" dirty="0">
                        <a:latin typeface="Dekko" panose="00000500000000000000" pitchFamily="2" charset="0"/>
                        <a:cs typeface="Dekko" panose="000005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latin typeface="Dekko" panose="00000500000000000000" pitchFamily="2" charset="0"/>
                          <a:cs typeface="Dekko" panose="00000500000000000000" pitchFamily="2" charset="0"/>
                        </a:rPr>
                        <a:t>Pendant le petit déjeuner du lendemain</a:t>
                      </a:r>
                      <a:endParaRPr lang="fr-FR" sz="1400" dirty="0">
                        <a:latin typeface="Dekko" panose="00000500000000000000" pitchFamily="2" charset="0"/>
                        <a:cs typeface="Dekko" panose="000005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 sz="1400">
                        <a:latin typeface="Dekko" panose="00000500000000000000" pitchFamily="2" charset="0"/>
                        <a:cs typeface="Dekko" panose="00000500000000000000" pitchFamily="2" charset="0"/>
                      </a:endParaRPr>
                    </a:p>
                  </a:txBody>
                  <a:tcPr anchor="ctr"/>
                </a:tc>
              </a:tr>
              <a:tr h="795167"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latin typeface="Dekko" panose="00000500000000000000" pitchFamily="2" charset="0"/>
                          <a:cs typeface="Dekko" panose="00000500000000000000" pitchFamily="2" charset="0"/>
                        </a:rPr>
                        <a:t>4</a:t>
                      </a:r>
                      <a:endParaRPr lang="fr-FR" sz="1400" dirty="0">
                        <a:latin typeface="Dekko" panose="00000500000000000000" pitchFamily="2" charset="0"/>
                        <a:cs typeface="Dekko" panose="000005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 sz="1400">
                        <a:latin typeface="Dekko" panose="00000500000000000000" pitchFamily="2" charset="0"/>
                        <a:cs typeface="Dekko" panose="000005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 sz="1400" dirty="0">
                        <a:latin typeface="Dekko" panose="00000500000000000000" pitchFamily="2" charset="0"/>
                        <a:cs typeface="Dekko" panose="000005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 sz="1400" dirty="0">
                        <a:latin typeface="Dekko" panose="00000500000000000000" pitchFamily="2" charset="0"/>
                        <a:cs typeface="Dekko" panose="000005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 sz="1400">
                        <a:latin typeface="Dekko" panose="00000500000000000000" pitchFamily="2" charset="0"/>
                        <a:cs typeface="Dekko" panose="00000500000000000000" pitchFamily="2" charset="0"/>
                      </a:endParaRPr>
                    </a:p>
                  </a:txBody>
                  <a:tcPr anchor="ctr"/>
                </a:tc>
              </a:tr>
              <a:tr h="795167"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latin typeface="Dekko" panose="00000500000000000000" pitchFamily="2" charset="0"/>
                          <a:cs typeface="Dekko" panose="00000500000000000000" pitchFamily="2" charset="0"/>
                        </a:rPr>
                        <a:t>5</a:t>
                      </a:r>
                      <a:endParaRPr lang="fr-FR" sz="1400" dirty="0">
                        <a:latin typeface="Dekko" panose="00000500000000000000" pitchFamily="2" charset="0"/>
                        <a:cs typeface="Dekko" panose="000005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 sz="1400">
                        <a:latin typeface="Dekko" panose="00000500000000000000" pitchFamily="2" charset="0"/>
                        <a:cs typeface="Dekko" panose="000005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 sz="1400">
                        <a:latin typeface="Dekko" panose="00000500000000000000" pitchFamily="2" charset="0"/>
                        <a:cs typeface="Dekko" panose="000005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 sz="1400" dirty="0">
                        <a:latin typeface="Dekko" panose="00000500000000000000" pitchFamily="2" charset="0"/>
                        <a:cs typeface="Dekko" panose="000005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 sz="1400">
                        <a:latin typeface="Dekko" panose="00000500000000000000" pitchFamily="2" charset="0"/>
                        <a:cs typeface="Dekko" panose="00000500000000000000" pitchFamily="2" charset="0"/>
                      </a:endParaRPr>
                    </a:p>
                  </a:txBody>
                  <a:tcPr anchor="ctr"/>
                </a:tc>
              </a:tr>
              <a:tr h="795167"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latin typeface="Dekko" panose="00000500000000000000" pitchFamily="2" charset="0"/>
                          <a:cs typeface="Dekko" panose="00000500000000000000" pitchFamily="2" charset="0"/>
                        </a:rPr>
                        <a:t>6</a:t>
                      </a:r>
                      <a:endParaRPr lang="fr-FR" sz="1400" dirty="0">
                        <a:latin typeface="Dekko" panose="00000500000000000000" pitchFamily="2" charset="0"/>
                        <a:cs typeface="Dekko" panose="000005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 sz="1400">
                        <a:latin typeface="Dekko" panose="00000500000000000000" pitchFamily="2" charset="0"/>
                        <a:cs typeface="Dekko" panose="000005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 sz="1400">
                        <a:latin typeface="Dekko" panose="00000500000000000000" pitchFamily="2" charset="0"/>
                        <a:cs typeface="Dekko" panose="000005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 sz="1400" dirty="0">
                        <a:latin typeface="Dekko" panose="00000500000000000000" pitchFamily="2" charset="0"/>
                        <a:cs typeface="Dekko" panose="000005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 sz="1400">
                        <a:latin typeface="Dekko" panose="00000500000000000000" pitchFamily="2" charset="0"/>
                        <a:cs typeface="Dekko" panose="00000500000000000000" pitchFamily="2" charset="0"/>
                      </a:endParaRPr>
                    </a:p>
                  </a:txBody>
                  <a:tcPr anchor="ctr"/>
                </a:tc>
              </a:tr>
              <a:tr h="795167"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latin typeface="Dekko" panose="00000500000000000000" pitchFamily="2" charset="0"/>
                          <a:cs typeface="Dekko" panose="00000500000000000000" pitchFamily="2" charset="0"/>
                        </a:rPr>
                        <a:t>7</a:t>
                      </a:r>
                      <a:endParaRPr lang="fr-FR" sz="1400" dirty="0">
                        <a:latin typeface="Dekko" panose="00000500000000000000" pitchFamily="2" charset="0"/>
                        <a:cs typeface="Dekko" panose="000005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 sz="1400">
                        <a:latin typeface="Dekko" panose="00000500000000000000" pitchFamily="2" charset="0"/>
                        <a:cs typeface="Dekko" panose="000005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 sz="1400">
                        <a:latin typeface="Dekko" panose="00000500000000000000" pitchFamily="2" charset="0"/>
                        <a:cs typeface="Dekko" panose="000005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 sz="1400">
                        <a:latin typeface="Dekko" panose="00000500000000000000" pitchFamily="2" charset="0"/>
                        <a:cs typeface="Dekko" panose="000005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 sz="1400" dirty="0">
                        <a:latin typeface="Dekko" panose="00000500000000000000" pitchFamily="2" charset="0"/>
                        <a:cs typeface="Dekko" panose="00000500000000000000" pitchFamily="2" charset="0"/>
                      </a:endParaRPr>
                    </a:p>
                  </a:txBody>
                  <a:tcPr anchor="ctr"/>
                </a:tc>
              </a:tr>
              <a:tr h="795167"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latin typeface="Dekko" panose="00000500000000000000" pitchFamily="2" charset="0"/>
                          <a:cs typeface="Dekko" panose="00000500000000000000" pitchFamily="2" charset="0"/>
                        </a:rPr>
                        <a:t>8</a:t>
                      </a:r>
                      <a:endParaRPr lang="fr-FR" sz="1400" dirty="0">
                        <a:latin typeface="Dekko" panose="00000500000000000000" pitchFamily="2" charset="0"/>
                        <a:cs typeface="Dekko" panose="000005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 sz="1400" dirty="0">
                        <a:latin typeface="Dekko" panose="00000500000000000000" pitchFamily="2" charset="0"/>
                        <a:cs typeface="Dekko" panose="000005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 sz="1400">
                        <a:latin typeface="Dekko" panose="00000500000000000000" pitchFamily="2" charset="0"/>
                        <a:cs typeface="Dekko" panose="000005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latin typeface="Dekko" panose="00000500000000000000" pitchFamily="2" charset="0"/>
                          <a:cs typeface="Dekko" panose="00000500000000000000" pitchFamily="2" charset="0"/>
                        </a:rPr>
                        <a:t> Lundi !</a:t>
                      </a:r>
                      <a:endParaRPr lang="fr-FR" sz="1400" dirty="0">
                        <a:latin typeface="Dekko" panose="00000500000000000000" pitchFamily="2" charset="0"/>
                        <a:cs typeface="Dekko" panose="000005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 sz="1400" dirty="0">
                        <a:latin typeface="Dekko" panose="00000500000000000000" pitchFamily="2" charset="0"/>
                        <a:cs typeface="Dekko" panose="00000500000000000000" pitchFamily="2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21" name="ZoneTexte 20"/>
          <p:cNvSpPr txBox="1"/>
          <p:nvPr/>
        </p:nvSpPr>
        <p:spPr>
          <a:xfrm>
            <a:off x="422992" y="9379148"/>
            <a:ext cx="6944732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>
                <a:latin typeface="Harry P" panose="00000400000000000000" pitchFamily="2" charset="0"/>
              </a:rPr>
              <a:t>Cherche </a:t>
            </a:r>
            <a:r>
              <a:rPr lang="fr-FR" sz="2400" dirty="0" smtClean="0">
                <a:latin typeface="Harry P" panose="00000400000000000000" pitchFamily="2" charset="0"/>
              </a:rPr>
              <a:t>dans le dictionnaire ce qu’est un « borborygme »</a:t>
            </a:r>
          </a:p>
          <a:p>
            <a:endParaRPr lang="fr-FR" sz="1100" dirty="0">
              <a:latin typeface="Short Stack" panose="02010500040000000007" pitchFamily="2" charset="0"/>
            </a:endParaRPr>
          </a:p>
          <a:p>
            <a:r>
              <a:rPr lang="fr-FR" sz="1100" dirty="0" smtClean="0">
                <a:latin typeface="Short Stack" panose="02010500040000000007" pitchFamily="2" charset="0"/>
              </a:rPr>
              <a:t>____________________________________________________________________________</a:t>
            </a:r>
          </a:p>
          <a:p>
            <a:endParaRPr lang="fr-FR" sz="1100" dirty="0">
              <a:latin typeface="Short Stack" panose="02010500040000000007" pitchFamily="2" charset="0"/>
            </a:endParaRPr>
          </a:p>
          <a:p>
            <a:r>
              <a:rPr lang="fr-FR" sz="1100" dirty="0" smtClean="0">
                <a:latin typeface="Short Stack" panose="02010500040000000007" pitchFamily="2" charset="0"/>
              </a:rPr>
              <a:t>____________________________________________________________________________</a:t>
            </a:r>
            <a:endParaRPr lang="fr-FR" sz="1100" dirty="0">
              <a:latin typeface="Short Stack" panose="02010500040000000007" pitchFamily="2" charset="0"/>
            </a:endParaRPr>
          </a:p>
        </p:txBody>
      </p:sp>
      <p:pic>
        <p:nvPicPr>
          <p:cNvPr id="22" name="Image 21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724" y="9307140"/>
            <a:ext cx="329157" cy="1310532"/>
          </a:xfrm>
          <a:prstGeom prst="rect">
            <a:avLst/>
          </a:prstGeom>
        </p:spPr>
      </p:pic>
      <p:cxnSp>
        <p:nvCxnSpPr>
          <p:cNvPr id="23" name="Connecteur droit 22"/>
          <p:cNvCxnSpPr/>
          <p:nvPr/>
        </p:nvCxnSpPr>
        <p:spPr>
          <a:xfrm>
            <a:off x="0" y="1242244"/>
            <a:ext cx="7561263" cy="0"/>
          </a:xfrm>
          <a:prstGeom prst="line">
            <a:avLst/>
          </a:prstGeom>
          <a:ln w="57150" cap="rnd">
            <a:solidFill>
              <a:schemeClr val="tx1">
                <a:lumMod val="75000"/>
                <a:lumOff val="2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60713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artisticFilmGrain/>
                    </a14:imgEffect>
                    <a14:imgEffect>
                      <a14:brightnessContrast brigh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40583"/>
            <a:ext cx="396875" cy="100528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1" name="Connecteur droit 10"/>
          <p:cNvCxnSpPr/>
          <p:nvPr/>
        </p:nvCxnSpPr>
        <p:spPr>
          <a:xfrm flipH="1">
            <a:off x="396255" y="665143"/>
            <a:ext cx="26737" cy="10028257"/>
          </a:xfrm>
          <a:prstGeom prst="line">
            <a:avLst/>
          </a:prstGeom>
          <a:ln w="76200" cap="rnd">
            <a:solidFill>
              <a:schemeClr val="tx1">
                <a:lumMod val="75000"/>
                <a:lumOff val="2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5" name="Picture 3"/>
          <p:cNvPicPr>
            <a:picLocks noChangeAspect="1" noChangeArrowheads="1"/>
          </p:cNvPicPr>
          <p:nvPr/>
        </p:nvPicPr>
        <p:blipFill>
          <a:blip r:embed="rId5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artisticFilmGrain/>
                    </a14:imgEffect>
                    <a14:imgEffect>
                      <a14:brightnessContrast brigh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9"/>
            <a:ext cx="7559675" cy="665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6" name="ZoneTexte 25"/>
          <p:cNvSpPr txBox="1"/>
          <p:nvPr/>
        </p:nvSpPr>
        <p:spPr>
          <a:xfrm>
            <a:off x="1016631" y="-67303"/>
            <a:ext cx="60486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dirty="0" smtClean="0">
                <a:ln w="18415" cmpd="sng">
                  <a:solidFill>
                    <a:schemeClr val="bg1">
                      <a:lumMod val="95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Harry P" panose="00000400000000000000" pitchFamily="2" charset="0"/>
              </a:rPr>
              <a:t>Harry Potter </a:t>
            </a:r>
            <a:r>
              <a:rPr lang="fr-FR" sz="3200" dirty="0" smtClean="0">
                <a:ln w="18415" cmpd="sng">
                  <a:solidFill>
                    <a:schemeClr val="bg1">
                      <a:lumMod val="95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Old English Text MT" panose="03040902040508030806" pitchFamily="66" charset="0"/>
              </a:rPr>
              <a:t>à</a:t>
            </a:r>
            <a:r>
              <a:rPr lang="fr-FR" sz="4000" dirty="0" smtClean="0">
                <a:ln w="18415" cmpd="sng">
                  <a:solidFill>
                    <a:schemeClr val="bg1">
                      <a:lumMod val="95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Harry P" panose="00000400000000000000" pitchFamily="2" charset="0"/>
              </a:rPr>
              <a:t> l’</a:t>
            </a:r>
            <a:r>
              <a:rPr lang="fr-FR" sz="3200" dirty="0" smtClean="0">
                <a:ln w="18415" cmpd="sng">
                  <a:solidFill>
                    <a:schemeClr val="bg1">
                      <a:lumMod val="95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Old English Text MT" panose="03040902040508030806" pitchFamily="66" charset="0"/>
              </a:rPr>
              <a:t>é</a:t>
            </a:r>
            <a:r>
              <a:rPr lang="fr-FR" sz="4000" dirty="0" smtClean="0">
                <a:ln w="18415" cmpd="sng">
                  <a:solidFill>
                    <a:schemeClr val="bg1">
                      <a:lumMod val="95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Harry P" panose="00000400000000000000" pitchFamily="2" charset="0"/>
              </a:rPr>
              <a:t>cole des sorciers</a:t>
            </a:r>
            <a:endParaRPr lang="fr-FR" sz="4000" dirty="0">
              <a:ln w="18415" cmpd="sng">
                <a:solidFill>
                  <a:schemeClr val="bg1">
                    <a:lumMod val="95000"/>
                  </a:schemeClr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Harry P" panose="00000400000000000000" pitchFamily="2" charset="0"/>
            </a:endParaRPr>
          </a:p>
        </p:txBody>
      </p:sp>
      <p:sp>
        <p:nvSpPr>
          <p:cNvPr id="38" name="Ellipse 37"/>
          <p:cNvSpPr/>
          <p:nvPr/>
        </p:nvSpPr>
        <p:spPr>
          <a:xfrm>
            <a:off x="122216" y="133450"/>
            <a:ext cx="850103" cy="366446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>
                <a:lumMod val="75000"/>
                <a:lumOff val="25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9" name="ZoneTexte 38"/>
          <p:cNvSpPr txBox="1"/>
          <p:nvPr/>
        </p:nvSpPr>
        <p:spPr>
          <a:xfrm>
            <a:off x="122216" y="184262"/>
            <a:ext cx="856977" cy="28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fr-FR" sz="1600" dirty="0" smtClean="0">
                <a:latin typeface="Mrs Chocolat" pitchFamily="2" charset="0"/>
              </a:rPr>
              <a:t>Fiche 3</a:t>
            </a:r>
            <a:endParaRPr lang="fr-FR" sz="1600" dirty="0">
              <a:latin typeface="Mrs Chocolat" pitchFamily="2" charset="0"/>
            </a:endParaRPr>
          </a:p>
        </p:txBody>
      </p:sp>
      <p:sp>
        <p:nvSpPr>
          <p:cNvPr id="45" name="ZoneTexte 44"/>
          <p:cNvSpPr txBox="1"/>
          <p:nvPr/>
        </p:nvSpPr>
        <p:spPr>
          <a:xfrm>
            <a:off x="1905343" y="6241449"/>
            <a:ext cx="40324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dirty="0" smtClean="0">
                <a:solidFill>
                  <a:schemeClr val="bg1"/>
                </a:solidFill>
                <a:latin typeface="Harry P" panose="00000400000000000000" pitchFamily="2" charset="0"/>
              </a:rPr>
              <a:t>Chapitre 2 : Une vitre disparait</a:t>
            </a:r>
            <a:endParaRPr lang="fr-FR" sz="2800" dirty="0">
              <a:solidFill>
                <a:schemeClr val="bg1"/>
              </a:solidFill>
              <a:latin typeface="Harry P" panose="00000400000000000000" pitchFamily="2" charset="0"/>
            </a:endParaRPr>
          </a:p>
        </p:txBody>
      </p:sp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7118154"/>
              </p:ext>
            </p:extLst>
          </p:nvPr>
        </p:nvGraphicFramePr>
        <p:xfrm>
          <a:off x="755501" y="2093200"/>
          <a:ext cx="3024336" cy="663234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024336"/>
              </a:tblGrid>
              <a:tr h="267552"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>
                          <a:latin typeface="Dekko" panose="00000500000000000000" pitchFamily="2" charset="0"/>
                          <a:cs typeface="Dekko" panose="00000500000000000000" pitchFamily="2" charset="0"/>
                        </a:rPr>
                        <a:t>Résumé à coller</a:t>
                      </a:r>
                      <a:endParaRPr lang="fr-FR" sz="1200" dirty="0">
                        <a:latin typeface="Dekko" panose="00000500000000000000" pitchFamily="2" charset="0"/>
                        <a:cs typeface="Dekko" panose="00000500000000000000" pitchFamily="2" charset="0"/>
                      </a:endParaRPr>
                    </a:p>
                  </a:txBody>
                  <a:tcPr anchor="ctr">
                    <a:solidFill>
                      <a:srgbClr val="DDBB9F"/>
                    </a:solidFill>
                  </a:tcPr>
                </a:tc>
              </a:tr>
              <a:tr h="795167"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>
                          <a:latin typeface="Dekko" panose="00000500000000000000" pitchFamily="2" charset="0"/>
                          <a:cs typeface="Dekko" panose="00000500000000000000" pitchFamily="2" charset="0"/>
                        </a:rPr>
                        <a:t>Tante Pétunia emmène Dudley à Londres pour acheter son</a:t>
                      </a:r>
                      <a:r>
                        <a:rPr lang="fr-FR" sz="1200" baseline="0" dirty="0" smtClean="0">
                          <a:latin typeface="Dekko" panose="00000500000000000000" pitchFamily="2" charset="0"/>
                          <a:cs typeface="Dekko" panose="00000500000000000000" pitchFamily="2" charset="0"/>
                        </a:rPr>
                        <a:t> uniforme.</a:t>
                      </a:r>
                      <a:endParaRPr lang="fr-FR" sz="1200" dirty="0">
                        <a:latin typeface="Dekko" panose="00000500000000000000" pitchFamily="2" charset="0"/>
                        <a:cs typeface="Dekko" panose="00000500000000000000" pitchFamily="2" charset="0"/>
                      </a:endParaRPr>
                    </a:p>
                  </a:txBody>
                  <a:tcPr anchor="ctr"/>
                </a:tc>
              </a:tr>
              <a:tr h="795167"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>
                          <a:latin typeface="Dekko" panose="00000500000000000000" pitchFamily="2" charset="0"/>
                          <a:cs typeface="Dekko" panose="00000500000000000000" pitchFamily="2" charset="0"/>
                        </a:rPr>
                        <a:t>Harry reçoit du courrier. Son oncle et sa tante</a:t>
                      </a:r>
                      <a:r>
                        <a:rPr lang="fr-FR" sz="1200" baseline="0" dirty="0" smtClean="0">
                          <a:latin typeface="Dekko" panose="00000500000000000000" pitchFamily="2" charset="0"/>
                          <a:cs typeface="Dekko" panose="00000500000000000000" pitchFamily="2" charset="0"/>
                        </a:rPr>
                        <a:t> l’en privent et décident de ne pas y répondre. Harry est furieux.</a:t>
                      </a:r>
                      <a:endParaRPr lang="fr-FR" sz="1200" dirty="0">
                        <a:latin typeface="Dekko" panose="00000500000000000000" pitchFamily="2" charset="0"/>
                        <a:cs typeface="Dekko" panose="00000500000000000000" pitchFamily="2" charset="0"/>
                      </a:endParaRPr>
                    </a:p>
                  </a:txBody>
                  <a:tcPr anchor="ctr"/>
                </a:tc>
              </a:tr>
              <a:tr h="791855"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>
                          <a:latin typeface="Dekko" panose="00000500000000000000" pitchFamily="2" charset="0"/>
                          <a:cs typeface="Dekko" panose="00000500000000000000" pitchFamily="2" charset="0"/>
                        </a:rPr>
                        <a:t>Harry reçoit encore du courrier, mais il se bat avec son oncle qui</a:t>
                      </a:r>
                      <a:r>
                        <a:rPr lang="fr-FR" sz="1200" baseline="0" dirty="0" smtClean="0">
                          <a:latin typeface="Dekko" panose="00000500000000000000" pitchFamily="2" charset="0"/>
                          <a:cs typeface="Dekko" panose="00000500000000000000" pitchFamily="2" charset="0"/>
                        </a:rPr>
                        <a:t> s’empare de la lettre.</a:t>
                      </a:r>
                      <a:endParaRPr lang="fr-FR" sz="1200" dirty="0">
                        <a:latin typeface="Dekko" panose="00000500000000000000" pitchFamily="2" charset="0"/>
                        <a:cs typeface="Dekko" panose="00000500000000000000" pitchFamily="2" charset="0"/>
                      </a:endParaRPr>
                    </a:p>
                  </a:txBody>
                  <a:tcPr anchor="ctr"/>
                </a:tc>
              </a:tr>
              <a:tr h="795167"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>
                          <a:latin typeface="Dekko" panose="00000500000000000000" pitchFamily="2" charset="0"/>
                          <a:cs typeface="Dekko" panose="00000500000000000000" pitchFamily="2" charset="0"/>
                        </a:rPr>
                        <a:t>Harry reçoit des lettres.</a:t>
                      </a:r>
                      <a:r>
                        <a:rPr lang="fr-FR" sz="1200" baseline="0" dirty="0" smtClean="0">
                          <a:latin typeface="Dekko" panose="00000500000000000000" pitchFamily="2" charset="0"/>
                          <a:cs typeface="Dekko" panose="00000500000000000000" pitchFamily="2" charset="0"/>
                        </a:rPr>
                        <a:t> S</a:t>
                      </a:r>
                      <a:r>
                        <a:rPr lang="fr-FR" sz="1200" dirty="0" smtClean="0">
                          <a:latin typeface="Dekko" panose="00000500000000000000" pitchFamily="2" charset="0"/>
                          <a:cs typeface="Dekko" panose="00000500000000000000" pitchFamily="2" charset="0"/>
                        </a:rPr>
                        <a:t>on oncle a dormi</a:t>
                      </a:r>
                      <a:r>
                        <a:rPr lang="fr-FR" sz="1200" baseline="0" dirty="0" smtClean="0">
                          <a:latin typeface="Dekko" panose="00000500000000000000" pitchFamily="2" charset="0"/>
                          <a:cs typeface="Dekko" panose="00000500000000000000" pitchFamily="2" charset="0"/>
                        </a:rPr>
                        <a:t> devant la porte. Il bouche la boite aux lettres.</a:t>
                      </a:r>
                      <a:endParaRPr lang="fr-FR" sz="1200" dirty="0">
                        <a:latin typeface="Dekko" panose="00000500000000000000" pitchFamily="2" charset="0"/>
                        <a:cs typeface="Dekko" panose="00000500000000000000" pitchFamily="2" charset="0"/>
                      </a:endParaRPr>
                    </a:p>
                  </a:txBody>
                  <a:tcPr anchor="ctr"/>
                </a:tc>
              </a:tr>
              <a:tr h="795167"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>
                          <a:latin typeface="Dekko" panose="00000500000000000000" pitchFamily="2" charset="0"/>
                          <a:cs typeface="Dekko" panose="00000500000000000000" pitchFamily="2" charset="0"/>
                        </a:rPr>
                        <a:t>Harry reçoit des lettres. L’oncle</a:t>
                      </a:r>
                      <a:r>
                        <a:rPr lang="fr-FR" sz="1200" baseline="0" dirty="0" smtClean="0">
                          <a:latin typeface="Dekko" panose="00000500000000000000" pitchFamily="2" charset="0"/>
                          <a:cs typeface="Dekko" panose="00000500000000000000" pitchFamily="2" charset="0"/>
                        </a:rPr>
                        <a:t> bouche toutes les ouvertures de la maison.</a:t>
                      </a:r>
                      <a:endParaRPr lang="fr-FR" sz="1200" dirty="0">
                        <a:latin typeface="Dekko" panose="00000500000000000000" pitchFamily="2" charset="0"/>
                        <a:cs typeface="Dekko" panose="00000500000000000000" pitchFamily="2" charset="0"/>
                      </a:endParaRPr>
                    </a:p>
                  </a:txBody>
                  <a:tcPr anchor="ctr"/>
                </a:tc>
              </a:tr>
              <a:tr h="795167"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>
                          <a:latin typeface="Dekko" panose="00000500000000000000" pitchFamily="2" charset="0"/>
                          <a:cs typeface="Dekko" panose="00000500000000000000" pitchFamily="2" charset="0"/>
                        </a:rPr>
                        <a:t>Harry reçoit des lettres cachées dans des œufs. La tante Pétunia les broie au mixer.</a:t>
                      </a:r>
                      <a:endParaRPr lang="fr-FR" sz="1200" dirty="0">
                        <a:latin typeface="Dekko" panose="00000500000000000000" pitchFamily="2" charset="0"/>
                        <a:cs typeface="Dekko" panose="00000500000000000000" pitchFamily="2" charset="0"/>
                      </a:endParaRPr>
                    </a:p>
                  </a:txBody>
                  <a:tcPr anchor="ctr"/>
                </a:tc>
              </a:tr>
              <a:tr h="795167"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>
                          <a:latin typeface="Dekko" panose="00000500000000000000" pitchFamily="2" charset="0"/>
                          <a:cs typeface="Dekko" panose="00000500000000000000" pitchFamily="2" charset="0"/>
                        </a:rPr>
                        <a:t>Harry reçoit</a:t>
                      </a:r>
                      <a:r>
                        <a:rPr lang="fr-FR" sz="1200" baseline="0" dirty="0" smtClean="0">
                          <a:latin typeface="Dekko" panose="00000500000000000000" pitchFamily="2" charset="0"/>
                          <a:cs typeface="Dekko" panose="00000500000000000000" pitchFamily="2" charset="0"/>
                        </a:rPr>
                        <a:t> des lettres par la cheminée. L’oncle Vernon embarque tout le monde en voiture.</a:t>
                      </a:r>
                      <a:endParaRPr lang="fr-FR" sz="1200" dirty="0">
                        <a:latin typeface="Dekko" panose="00000500000000000000" pitchFamily="2" charset="0"/>
                        <a:cs typeface="Dekko" panose="00000500000000000000" pitchFamily="2" charset="0"/>
                      </a:endParaRPr>
                    </a:p>
                  </a:txBody>
                  <a:tcPr anchor="ctr"/>
                </a:tc>
              </a:tr>
              <a:tr h="795167"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>
                          <a:latin typeface="Dekko" panose="00000500000000000000" pitchFamily="2" charset="0"/>
                          <a:cs typeface="Dekko" panose="00000500000000000000" pitchFamily="2" charset="0"/>
                        </a:rPr>
                        <a:t>Des lettres attendent</a:t>
                      </a:r>
                      <a:r>
                        <a:rPr lang="fr-FR" sz="1200" baseline="0" dirty="0" smtClean="0">
                          <a:latin typeface="Dekko" panose="00000500000000000000" pitchFamily="2" charset="0"/>
                          <a:cs typeface="Dekko" panose="00000500000000000000" pitchFamily="2" charset="0"/>
                        </a:rPr>
                        <a:t> Harry à la réception de l’hôtel. L’oncle Vernon loue une cabane en pleine mer.</a:t>
                      </a:r>
                      <a:endParaRPr lang="fr-FR" sz="1200" dirty="0">
                        <a:latin typeface="Dekko" panose="00000500000000000000" pitchFamily="2" charset="0"/>
                        <a:cs typeface="Dekko" panose="00000500000000000000" pitchFamily="2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22" name="Arrondir un rectangle avec un coin diagonal 21"/>
          <p:cNvSpPr/>
          <p:nvPr/>
        </p:nvSpPr>
        <p:spPr>
          <a:xfrm>
            <a:off x="1642106" y="1275031"/>
            <a:ext cx="4752528" cy="338554"/>
          </a:xfrm>
          <a:prstGeom prst="round2DiagRect">
            <a:avLst>
              <a:gd name="adj1" fmla="val 50000"/>
              <a:gd name="adj2" fmla="val 0"/>
            </a:avLst>
          </a:prstGeom>
          <a:solidFill>
            <a:srgbClr val="C99265"/>
          </a:solidFill>
          <a:ln w="19050">
            <a:solidFill>
              <a:schemeClr val="tx1">
                <a:lumMod val="75000"/>
                <a:lumOff val="25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" name="ZoneTexte 22"/>
          <p:cNvSpPr txBox="1"/>
          <p:nvPr/>
        </p:nvSpPr>
        <p:spPr>
          <a:xfrm>
            <a:off x="1642106" y="1167006"/>
            <a:ext cx="47525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dirty="0" smtClean="0">
                <a:solidFill>
                  <a:schemeClr val="bg1"/>
                </a:solidFill>
                <a:latin typeface="Harry P" panose="00000400000000000000" pitchFamily="2" charset="0"/>
              </a:rPr>
              <a:t>Chapitre 3 : Les lettres de nulle part</a:t>
            </a:r>
            <a:endParaRPr lang="fr-FR" sz="2800" dirty="0">
              <a:solidFill>
                <a:schemeClr val="bg1"/>
              </a:solidFill>
              <a:latin typeface="Harry P" panose="00000400000000000000" pitchFamily="2" charset="0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2949459" y="701359"/>
            <a:ext cx="19442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 smtClean="0">
                <a:ln w="12700">
                  <a:solidFill>
                    <a:srgbClr val="945F34"/>
                  </a:solidFill>
                </a:ln>
                <a:solidFill>
                  <a:srgbClr val="C9926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ekko" panose="00000500000000000000" pitchFamily="2" charset="0"/>
                <a:cs typeface="Dekko" panose="00000500000000000000" pitchFamily="2" charset="0"/>
              </a:rPr>
              <a:t>Annexe </a:t>
            </a:r>
            <a:endParaRPr lang="fr-FR" b="1" dirty="0">
              <a:ln w="12700">
                <a:solidFill>
                  <a:srgbClr val="945F34"/>
                </a:solidFill>
              </a:ln>
              <a:solidFill>
                <a:srgbClr val="C99265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ekko" panose="00000500000000000000" pitchFamily="2" charset="0"/>
              <a:cs typeface="Dekko" panose="00000500000000000000" pitchFamily="2" charset="0"/>
            </a:endParaRPr>
          </a:p>
        </p:txBody>
      </p:sp>
      <p:graphicFrame>
        <p:nvGraphicFramePr>
          <p:cNvPr id="24" name="Tableau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4061130"/>
              </p:ext>
            </p:extLst>
          </p:nvPr>
        </p:nvGraphicFramePr>
        <p:xfrm>
          <a:off x="4284687" y="2098732"/>
          <a:ext cx="3024336" cy="663234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024336"/>
              </a:tblGrid>
              <a:tr h="267552"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>
                          <a:latin typeface="Dekko" panose="00000500000000000000" pitchFamily="2" charset="0"/>
                          <a:cs typeface="Dekko" panose="00000500000000000000" pitchFamily="2" charset="0"/>
                        </a:rPr>
                        <a:t>Résumé à coller</a:t>
                      </a:r>
                      <a:endParaRPr lang="fr-FR" sz="1200" dirty="0">
                        <a:latin typeface="Dekko" panose="00000500000000000000" pitchFamily="2" charset="0"/>
                        <a:cs typeface="Dekko" panose="00000500000000000000" pitchFamily="2" charset="0"/>
                      </a:endParaRPr>
                    </a:p>
                  </a:txBody>
                  <a:tcPr anchor="ctr">
                    <a:solidFill>
                      <a:srgbClr val="DDBB9F"/>
                    </a:solidFill>
                  </a:tcPr>
                </a:tc>
              </a:tr>
              <a:tr h="795167"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>
                          <a:latin typeface="Dekko" panose="00000500000000000000" pitchFamily="2" charset="0"/>
                          <a:cs typeface="Dekko" panose="00000500000000000000" pitchFamily="2" charset="0"/>
                        </a:rPr>
                        <a:t>Tante Pétunia emmène Dudley à Londres pour acheter son</a:t>
                      </a:r>
                      <a:r>
                        <a:rPr lang="fr-FR" sz="1200" baseline="0" dirty="0" smtClean="0">
                          <a:latin typeface="Dekko" panose="00000500000000000000" pitchFamily="2" charset="0"/>
                          <a:cs typeface="Dekko" panose="00000500000000000000" pitchFamily="2" charset="0"/>
                        </a:rPr>
                        <a:t> uniforme.</a:t>
                      </a:r>
                      <a:endParaRPr lang="fr-FR" sz="1200" dirty="0">
                        <a:latin typeface="Dekko" panose="00000500000000000000" pitchFamily="2" charset="0"/>
                        <a:cs typeface="Dekko" panose="00000500000000000000" pitchFamily="2" charset="0"/>
                      </a:endParaRPr>
                    </a:p>
                  </a:txBody>
                  <a:tcPr anchor="ctr"/>
                </a:tc>
              </a:tr>
              <a:tr h="795167"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>
                          <a:latin typeface="Dekko" panose="00000500000000000000" pitchFamily="2" charset="0"/>
                          <a:cs typeface="Dekko" panose="00000500000000000000" pitchFamily="2" charset="0"/>
                        </a:rPr>
                        <a:t>Harry reçoit du courrier. Son oncle et sa tante</a:t>
                      </a:r>
                      <a:r>
                        <a:rPr lang="fr-FR" sz="1200" baseline="0" dirty="0" smtClean="0">
                          <a:latin typeface="Dekko" panose="00000500000000000000" pitchFamily="2" charset="0"/>
                          <a:cs typeface="Dekko" panose="00000500000000000000" pitchFamily="2" charset="0"/>
                        </a:rPr>
                        <a:t> l’en privent et décident de ne pas y répondre. Harry est furieux.</a:t>
                      </a:r>
                      <a:endParaRPr lang="fr-FR" sz="1200" dirty="0">
                        <a:latin typeface="Dekko" panose="00000500000000000000" pitchFamily="2" charset="0"/>
                        <a:cs typeface="Dekko" panose="00000500000000000000" pitchFamily="2" charset="0"/>
                      </a:endParaRPr>
                    </a:p>
                  </a:txBody>
                  <a:tcPr anchor="ctr"/>
                </a:tc>
              </a:tr>
              <a:tr h="791855"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>
                          <a:latin typeface="Dekko" panose="00000500000000000000" pitchFamily="2" charset="0"/>
                          <a:cs typeface="Dekko" panose="00000500000000000000" pitchFamily="2" charset="0"/>
                        </a:rPr>
                        <a:t>Harry reçoit encore du courrier, mais il se bat avec son oncle qui</a:t>
                      </a:r>
                      <a:r>
                        <a:rPr lang="fr-FR" sz="1200" baseline="0" dirty="0" smtClean="0">
                          <a:latin typeface="Dekko" panose="00000500000000000000" pitchFamily="2" charset="0"/>
                          <a:cs typeface="Dekko" panose="00000500000000000000" pitchFamily="2" charset="0"/>
                        </a:rPr>
                        <a:t> s’empare de la lettre.</a:t>
                      </a:r>
                      <a:endParaRPr lang="fr-FR" sz="1200" dirty="0">
                        <a:latin typeface="Dekko" panose="00000500000000000000" pitchFamily="2" charset="0"/>
                        <a:cs typeface="Dekko" panose="00000500000000000000" pitchFamily="2" charset="0"/>
                      </a:endParaRPr>
                    </a:p>
                  </a:txBody>
                  <a:tcPr anchor="ctr"/>
                </a:tc>
              </a:tr>
              <a:tr h="795167"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>
                          <a:latin typeface="Dekko" panose="00000500000000000000" pitchFamily="2" charset="0"/>
                          <a:cs typeface="Dekko" panose="00000500000000000000" pitchFamily="2" charset="0"/>
                        </a:rPr>
                        <a:t>Harry reçoit des lettres.</a:t>
                      </a:r>
                      <a:r>
                        <a:rPr lang="fr-FR" sz="1200" baseline="0" dirty="0" smtClean="0">
                          <a:latin typeface="Dekko" panose="00000500000000000000" pitchFamily="2" charset="0"/>
                          <a:cs typeface="Dekko" panose="00000500000000000000" pitchFamily="2" charset="0"/>
                        </a:rPr>
                        <a:t> S</a:t>
                      </a:r>
                      <a:r>
                        <a:rPr lang="fr-FR" sz="1200" dirty="0" smtClean="0">
                          <a:latin typeface="Dekko" panose="00000500000000000000" pitchFamily="2" charset="0"/>
                          <a:cs typeface="Dekko" panose="00000500000000000000" pitchFamily="2" charset="0"/>
                        </a:rPr>
                        <a:t>on oncle a dormi</a:t>
                      </a:r>
                      <a:r>
                        <a:rPr lang="fr-FR" sz="1200" baseline="0" dirty="0" smtClean="0">
                          <a:latin typeface="Dekko" panose="00000500000000000000" pitchFamily="2" charset="0"/>
                          <a:cs typeface="Dekko" panose="00000500000000000000" pitchFamily="2" charset="0"/>
                        </a:rPr>
                        <a:t> devant la porte. Il bouche la boite aux lettres.</a:t>
                      </a:r>
                      <a:endParaRPr lang="fr-FR" sz="1200" dirty="0">
                        <a:latin typeface="Dekko" panose="00000500000000000000" pitchFamily="2" charset="0"/>
                        <a:cs typeface="Dekko" panose="00000500000000000000" pitchFamily="2" charset="0"/>
                      </a:endParaRPr>
                    </a:p>
                  </a:txBody>
                  <a:tcPr anchor="ctr"/>
                </a:tc>
              </a:tr>
              <a:tr h="795167"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>
                          <a:latin typeface="Dekko" panose="00000500000000000000" pitchFamily="2" charset="0"/>
                          <a:cs typeface="Dekko" panose="00000500000000000000" pitchFamily="2" charset="0"/>
                        </a:rPr>
                        <a:t>Harry reçoit des lettres. L’oncle</a:t>
                      </a:r>
                      <a:r>
                        <a:rPr lang="fr-FR" sz="1200" baseline="0" dirty="0" smtClean="0">
                          <a:latin typeface="Dekko" panose="00000500000000000000" pitchFamily="2" charset="0"/>
                          <a:cs typeface="Dekko" panose="00000500000000000000" pitchFamily="2" charset="0"/>
                        </a:rPr>
                        <a:t> bouche toutes les ouvertures de la maison.</a:t>
                      </a:r>
                      <a:endParaRPr lang="fr-FR" sz="1200" dirty="0">
                        <a:latin typeface="Dekko" panose="00000500000000000000" pitchFamily="2" charset="0"/>
                        <a:cs typeface="Dekko" panose="00000500000000000000" pitchFamily="2" charset="0"/>
                      </a:endParaRPr>
                    </a:p>
                  </a:txBody>
                  <a:tcPr anchor="ctr"/>
                </a:tc>
              </a:tr>
              <a:tr h="795167"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>
                          <a:latin typeface="Dekko" panose="00000500000000000000" pitchFamily="2" charset="0"/>
                          <a:cs typeface="Dekko" panose="00000500000000000000" pitchFamily="2" charset="0"/>
                        </a:rPr>
                        <a:t>Harry reçoit des lettres cachées dans des œufs. La tante Pétunia les broie au mixer.</a:t>
                      </a:r>
                      <a:endParaRPr lang="fr-FR" sz="1200" dirty="0">
                        <a:latin typeface="Dekko" panose="00000500000000000000" pitchFamily="2" charset="0"/>
                        <a:cs typeface="Dekko" panose="00000500000000000000" pitchFamily="2" charset="0"/>
                      </a:endParaRPr>
                    </a:p>
                  </a:txBody>
                  <a:tcPr anchor="ctr"/>
                </a:tc>
              </a:tr>
              <a:tr h="795167"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>
                          <a:latin typeface="Dekko" panose="00000500000000000000" pitchFamily="2" charset="0"/>
                          <a:cs typeface="Dekko" panose="00000500000000000000" pitchFamily="2" charset="0"/>
                        </a:rPr>
                        <a:t>Harry reçoit</a:t>
                      </a:r>
                      <a:r>
                        <a:rPr lang="fr-FR" sz="1200" baseline="0" dirty="0" smtClean="0">
                          <a:latin typeface="Dekko" panose="00000500000000000000" pitchFamily="2" charset="0"/>
                          <a:cs typeface="Dekko" panose="00000500000000000000" pitchFamily="2" charset="0"/>
                        </a:rPr>
                        <a:t> des lettres par la cheminée. L’oncle Vernon embarque tout le monde en voiture.</a:t>
                      </a:r>
                      <a:endParaRPr lang="fr-FR" sz="1200" dirty="0">
                        <a:latin typeface="Dekko" panose="00000500000000000000" pitchFamily="2" charset="0"/>
                        <a:cs typeface="Dekko" panose="00000500000000000000" pitchFamily="2" charset="0"/>
                      </a:endParaRPr>
                    </a:p>
                  </a:txBody>
                  <a:tcPr anchor="ctr"/>
                </a:tc>
              </a:tr>
              <a:tr h="795167"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>
                          <a:latin typeface="Dekko" panose="00000500000000000000" pitchFamily="2" charset="0"/>
                          <a:cs typeface="Dekko" panose="00000500000000000000" pitchFamily="2" charset="0"/>
                        </a:rPr>
                        <a:t>Des lettres attendent</a:t>
                      </a:r>
                      <a:r>
                        <a:rPr lang="fr-FR" sz="1200" baseline="0" dirty="0" smtClean="0">
                          <a:latin typeface="Dekko" panose="00000500000000000000" pitchFamily="2" charset="0"/>
                          <a:cs typeface="Dekko" panose="00000500000000000000" pitchFamily="2" charset="0"/>
                        </a:rPr>
                        <a:t> Harry à la réception de l’hôtel. L’oncle Vernon loue une cabane en pleine mer.</a:t>
                      </a:r>
                      <a:endParaRPr lang="fr-FR" sz="1200" dirty="0">
                        <a:latin typeface="Dekko" panose="00000500000000000000" pitchFamily="2" charset="0"/>
                        <a:cs typeface="Dekko" panose="00000500000000000000" pitchFamily="2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pic>
        <p:nvPicPr>
          <p:cNvPr id="15" name="Image 14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981" y="9235132"/>
            <a:ext cx="329157" cy="13105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5756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artisticFilmGrain/>
                    </a14:imgEffect>
                    <a14:imgEffect>
                      <a14:brightnessContrast brigh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243012"/>
            <a:ext cx="396875" cy="9450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1" name="Connecteur droit 10"/>
          <p:cNvCxnSpPr/>
          <p:nvPr/>
        </p:nvCxnSpPr>
        <p:spPr>
          <a:xfrm>
            <a:off x="396255" y="1381125"/>
            <a:ext cx="0" cy="9312275"/>
          </a:xfrm>
          <a:prstGeom prst="line">
            <a:avLst/>
          </a:prstGeom>
          <a:ln w="76200" cap="rnd">
            <a:solidFill>
              <a:schemeClr val="tx1">
                <a:lumMod val="75000"/>
                <a:lumOff val="2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Arrondir un rectangle avec un coin diagonal 30"/>
          <p:cNvSpPr/>
          <p:nvPr/>
        </p:nvSpPr>
        <p:spPr>
          <a:xfrm>
            <a:off x="1620391" y="1422277"/>
            <a:ext cx="4752528" cy="338554"/>
          </a:xfrm>
          <a:prstGeom prst="round2DiagRect">
            <a:avLst>
              <a:gd name="adj1" fmla="val 50000"/>
              <a:gd name="adj2" fmla="val 0"/>
            </a:avLst>
          </a:prstGeom>
          <a:solidFill>
            <a:srgbClr val="C99265"/>
          </a:solidFill>
          <a:ln w="19050">
            <a:solidFill>
              <a:schemeClr val="tx1">
                <a:lumMod val="75000"/>
                <a:lumOff val="25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" name="ZoneTexte 26"/>
          <p:cNvSpPr txBox="1"/>
          <p:nvPr/>
        </p:nvSpPr>
        <p:spPr>
          <a:xfrm>
            <a:off x="1620391" y="1314252"/>
            <a:ext cx="47525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dirty="0" smtClean="0">
                <a:solidFill>
                  <a:schemeClr val="bg1"/>
                </a:solidFill>
                <a:latin typeface="Harry P" panose="00000400000000000000" pitchFamily="2" charset="0"/>
              </a:rPr>
              <a:t>Chapitre 4 : Le gardien des cl</a:t>
            </a:r>
            <a:r>
              <a:rPr lang="fr-FR" sz="2400" dirty="0" smtClean="0">
                <a:solidFill>
                  <a:schemeClr val="bg1"/>
                </a:solidFill>
                <a:latin typeface="Old English Text MT" panose="03040902040508030806" pitchFamily="66" charset="0"/>
              </a:rPr>
              <a:t>é</a:t>
            </a:r>
            <a:r>
              <a:rPr lang="fr-FR" sz="2800" dirty="0" smtClean="0">
                <a:solidFill>
                  <a:schemeClr val="bg1"/>
                </a:solidFill>
                <a:latin typeface="Harry P" panose="00000400000000000000" pitchFamily="2" charset="0"/>
              </a:rPr>
              <a:t>s</a:t>
            </a:r>
            <a:endParaRPr lang="fr-FR" sz="2800" dirty="0">
              <a:solidFill>
                <a:schemeClr val="bg1"/>
              </a:solidFill>
              <a:latin typeface="Harry P" panose="00000400000000000000" pitchFamily="2" charset="0"/>
            </a:endParaRPr>
          </a:p>
        </p:txBody>
      </p:sp>
      <p:pic>
        <p:nvPicPr>
          <p:cNvPr id="25" name="Picture 3"/>
          <p:cNvPicPr>
            <a:picLocks noChangeAspect="1" noChangeArrowheads="1"/>
          </p:cNvPicPr>
          <p:nvPr/>
        </p:nvPicPr>
        <p:blipFill>
          <a:blip r:embed="rId5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artisticFilmGrain/>
                    </a14:imgEffect>
                    <a14:imgEffect>
                      <a14:brightnessContrast brigh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9"/>
            <a:ext cx="7559675" cy="665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6" name="ZoneTexte 25"/>
          <p:cNvSpPr txBox="1"/>
          <p:nvPr/>
        </p:nvSpPr>
        <p:spPr>
          <a:xfrm>
            <a:off x="1016631" y="-67303"/>
            <a:ext cx="60486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dirty="0" smtClean="0">
                <a:ln w="18415" cmpd="sng">
                  <a:solidFill>
                    <a:schemeClr val="bg1">
                      <a:lumMod val="95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Harry P" panose="00000400000000000000" pitchFamily="2" charset="0"/>
              </a:rPr>
              <a:t>Harry Potter </a:t>
            </a:r>
            <a:r>
              <a:rPr lang="fr-FR" sz="3200" dirty="0" smtClean="0">
                <a:ln w="18415" cmpd="sng">
                  <a:solidFill>
                    <a:schemeClr val="bg1">
                      <a:lumMod val="95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Old English Text MT" panose="03040902040508030806" pitchFamily="66" charset="0"/>
              </a:rPr>
              <a:t>à</a:t>
            </a:r>
            <a:r>
              <a:rPr lang="fr-FR" sz="4000" dirty="0" smtClean="0">
                <a:ln w="18415" cmpd="sng">
                  <a:solidFill>
                    <a:schemeClr val="bg1">
                      <a:lumMod val="95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Harry P" panose="00000400000000000000" pitchFamily="2" charset="0"/>
              </a:rPr>
              <a:t> l’</a:t>
            </a:r>
            <a:r>
              <a:rPr lang="fr-FR" sz="3200" dirty="0" smtClean="0">
                <a:ln w="18415" cmpd="sng">
                  <a:solidFill>
                    <a:schemeClr val="bg1">
                      <a:lumMod val="95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Old English Text MT" panose="03040902040508030806" pitchFamily="66" charset="0"/>
              </a:rPr>
              <a:t>é</a:t>
            </a:r>
            <a:r>
              <a:rPr lang="fr-FR" sz="4000" dirty="0" smtClean="0">
                <a:ln w="18415" cmpd="sng">
                  <a:solidFill>
                    <a:schemeClr val="bg1">
                      <a:lumMod val="95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Harry P" panose="00000400000000000000" pitchFamily="2" charset="0"/>
              </a:rPr>
              <a:t>cole des sorciers</a:t>
            </a:r>
            <a:endParaRPr lang="fr-FR" sz="4000" dirty="0">
              <a:ln w="18415" cmpd="sng">
                <a:solidFill>
                  <a:schemeClr val="bg1">
                    <a:lumMod val="95000"/>
                  </a:schemeClr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Harry P" panose="00000400000000000000" pitchFamily="2" charset="0"/>
            </a:endParaRPr>
          </a:p>
        </p:txBody>
      </p:sp>
      <p:sp>
        <p:nvSpPr>
          <p:cNvPr id="28" name="ZoneTexte 27"/>
          <p:cNvSpPr txBox="1"/>
          <p:nvPr/>
        </p:nvSpPr>
        <p:spPr>
          <a:xfrm>
            <a:off x="180231" y="810196"/>
            <a:ext cx="324036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smtClean="0">
                <a:latin typeface="Dekko" panose="00000500000000000000" pitchFamily="2" charset="0"/>
                <a:cs typeface="Dekko" panose="00000500000000000000" pitchFamily="2" charset="0"/>
              </a:rPr>
              <a:t>Prénom : ________________________</a:t>
            </a:r>
            <a:endParaRPr lang="fr-FR" sz="1200" dirty="0">
              <a:latin typeface="Dekko" panose="00000500000000000000" pitchFamily="2" charset="0"/>
              <a:cs typeface="Dekko" panose="00000500000000000000" pitchFamily="2" charset="0"/>
            </a:endParaRPr>
          </a:p>
        </p:txBody>
      </p:sp>
      <p:sp>
        <p:nvSpPr>
          <p:cNvPr id="35" name="ZoneTexte 34"/>
          <p:cNvSpPr txBox="1"/>
          <p:nvPr/>
        </p:nvSpPr>
        <p:spPr>
          <a:xfrm>
            <a:off x="4932759" y="810196"/>
            <a:ext cx="25922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smtClean="0">
                <a:latin typeface="Dekko" panose="00000500000000000000" pitchFamily="2" charset="0"/>
                <a:cs typeface="Dekko" panose="00000500000000000000" pitchFamily="2" charset="0"/>
              </a:rPr>
              <a:t>Date : _______ /_______ /__________</a:t>
            </a:r>
            <a:endParaRPr lang="fr-FR" sz="1200" dirty="0">
              <a:latin typeface="Dekko" panose="00000500000000000000" pitchFamily="2" charset="0"/>
              <a:cs typeface="Dekko" panose="00000500000000000000" pitchFamily="2" charset="0"/>
            </a:endParaRPr>
          </a:p>
        </p:txBody>
      </p:sp>
      <p:cxnSp>
        <p:nvCxnSpPr>
          <p:cNvPr id="36" name="Connecteur droit 35"/>
          <p:cNvCxnSpPr/>
          <p:nvPr/>
        </p:nvCxnSpPr>
        <p:spPr>
          <a:xfrm>
            <a:off x="0" y="671290"/>
            <a:ext cx="7561263" cy="0"/>
          </a:xfrm>
          <a:prstGeom prst="line">
            <a:avLst/>
          </a:prstGeom>
          <a:ln w="76200" cap="rnd">
            <a:solidFill>
              <a:schemeClr val="tx1">
                <a:lumMod val="75000"/>
                <a:lumOff val="2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necteur droit 36"/>
          <p:cNvCxnSpPr/>
          <p:nvPr/>
        </p:nvCxnSpPr>
        <p:spPr>
          <a:xfrm>
            <a:off x="0" y="1242244"/>
            <a:ext cx="7561263" cy="0"/>
          </a:xfrm>
          <a:prstGeom prst="line">
            <a:avLst/>
          </a:prstGeom>
          <a:ln w="57150" cap="rnd">
            <a:solidFill>
              <a:schemeClr val="tx1">
                <a:lumMod val="75000"/>
                <a:lumOff val="2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Ellipse 37"/>
          <p:cNvSpPr/>
          <p:nvPr/>
        </p:nvSpPr>
        <p:spPr>
          <a:xfrm>
            <a:off x="122216" y="133450"/>
            <a:ext cx="850103" cy="366446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>
                <a:lumMod val="75000"/>
                <a:lumOff val="25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9" name="ZoneTexte 38"/>
          <p:cNvSpPr txBox="1"/>
          <p:nvPr/>
        </p:nvSpPr>
        <p:spPr>
          <a:xfrm>
            <a:off x="73738" y="182369"/>
            <a:ext cx="951599" cy="2958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fr-FR" sz="1600" dirty="0" smtClean="0">
                <a:latin typeface="Mrs Chocolat" pitchFamily="2" charset="0"/>
              </a:rPr>
              <a:t>Fiche 4</a:t>
            </a:r>
            <a:endParaRPr lang="fr-FR" sz="1600" dirty="0">
              <a:latin typeface="Mrs Chocolat" pitchFamily="2" charset="0"/>
            </a:endParaRPr>
          </a:p>
        </p:txBody>
      </p:sp>
      <p:sp>
        <p:nvSpPr>
          <p:cNvPr id="29" name="ZoneTexte 28"/>
          <p:cNvSpPr txBox="1"/>
          <p:nvPr/>
        </p:nvSpPr>
        <p:spPr>
          <a:xfrm>
            <a:off x="457449" y="1890316"/>
            <a:ext cx="397125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>
                <a:latin typeface="Harry P" panose="00000400000000000000" pitchFamily="2" charset="0"/>
                <a:cs typeface="Dekko" panose="00000500000000000000" pitchFamily="2" charset="0"/>
              </a:rPr>
              <a:t>Mots mêlés</a:t>
            </a:r>
          </a:p>
          <a:p>
            <a:r>
              <a:rPr lang="fr-FR" sz="1200" dirty="0" smtClean="0">
                <a:latin typeface="Dekko" panose="00000500000000000000" pitchFamily="2" charset="0"/>
                <a:cs typeface="Dekko" panose="00000500000000000000" pitchFamily="2" charset="0"/>
              </a:rPr>
              <a:t>En relisant bien le chapitre, quand on parle des proches de </a:t>
            </a:r>
            <a:r>
              <a:rPr lang="fr-FR" sz="1200" dirty="0" err="1" smtClean="0">
                <a:latin typeface="Dekko" panose="00000500000000000000" pitchFamily="2" charset="0"/>
                <a:cs typeface="Dekko" panose="00000500000000000000" pitchFamily="2" charset="0"/>
              </a:rPr>
              <a:t>Hagrid</a:t>
            </a:r>
            <a:r>
              <a:rPr lang="fr-FR" sz="1200" dirty="0" smtClean="0">
                <a:latin typeface="Dekko" panose="00000500000000000000" pitchFamily="2" charset="0"/>
                <a:cs typeface="Dekko" panose="00000500000000000000" pitchFamily="2" charset="0"/>
              </a:rPr>
              <a:t>, colorie dans la grille tout ce qu’on trouve dans ces dernières, puis écris-les (13 mots)</a:t>
            </a:r>
          </a:p>
        </p:txBody>
      </p:sp>
      <p:sp>
        <p:nvSpPr>
          <p:cNvPr id="33" name="Arrondir un rectangle avec un coin diagonal 32"/>
          <p:cNvSpPr/>
          <p:nvPr/>
        </p:nvSpPr>
        <p:spPr>
          <a:xfrm>
            <a:off x="1620391" y="6102797"/>
            <a:ext cx="4752528" cy="338554"/>
          </a:xfrm>
          <a:prstGeom prst="round2DiagRect">
            <a:avLst>
              <a:gd name="adj1" fmla="val 50000"/>
              <a:gd name="adj2" fmla="val 0"/>
            </a:avLst>
          </a:prstGeom>
          <a:solidFill>
            <a:srgbClr val="C99265"/>
          </a:solidFill>
          <a:ln w="19050">
            <a:solidFill>
              <a:schemeClr val="tx1">
                <a:lumMod val="75000"/>
                <a:lumOff val="25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4" name="ZoneTexte 33"/>
          <p:cNvSpPr txBox="1"/>
          <p:nvPr/>
        </p:nvSpPr>
        <p:spPr>
          <a:xfrm>
            <a:off x="1620391" y="5994772"/>
            <a:ext cx="47525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dirty="0" smtClean="0">
                <a:solidFill>
                  <a:schemeClr val="bg1"/>
                </a:solidFill>
                <a:latin typeface="Harry P" panose="00000400000000000000" pitchFamily="2" charset="0"/>
              </a:rPr>
              <a:t>Chapitre 5 : Chemin de Traverse</a:t>
            </a:r>
            <a:endParaRPr lang="fr-FR" sz="2800" dirty="0">
              <a:solidFill>
                <a:schemeClr val="bg1"/>
              </a:solidFill>
              <a:latin typeface="Harry P" panose="00000400000000000000" pitchFamily="2" charset="0"/>
            </a:endParaRPr>
          </a:p>
        </p:txBody>
      </p:sp>
      <p:sp>
        <p:nvSpPr>
          <p:cNvPr id="41" name="ZoneTexte 40"/>
          <p:cNvSpPr txBox="1"/>
          <p:nvPr/>
        </p:nvSpPr>
        <p:spPr>
          <a:xfrm>
            <a:off x="422991" y="6498828"/>
            <a:ext cx="59499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>
                <a:latin typeface="Harry P" panose="00000400000000000000" pitchFamily="2" charset="0"/>
                <a:cs typeface="Dekko" panose="00000500000000000000" pitchFamily="2" charset="0"/>
              </a:rPr>
              <a:t>Relie</a:t>
            </a:r>
            <a:endParaRPr lang="fr-FR" sz="2400" dirty="0">
              <a:latin typeface="Harry P" panose="00000400000000000000" pitchFamily="2" charset="0"/>
              <a:cs typeface="Dekko" panose="00000500000000000000" pitchFamily="2" charset="0"/>
            </a:endParaRPr>
          </a:p>
        </p:txBody>
      </p:sp>
      <p:sp>
        <p:nvSpPr>
          <p:cNvPr id="42" name="ZoneTexte 41"/>
          <p:cNvSpPr txBox="1"/>
          <p:nvPr/>
        </p:nvSpPr>
        <p:spPr>
          <a:xfrm>
            <a:off x="422991" y="9277523"/>
            <a:ext cx="59499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>
                <a:latin typeface="Harry P" panose="00000400000000000000" pitchFamily="2" charset="0"/>
                <a:cs typeface="Dekko" panose="00000500000000000000" pitchFamily="2" charset="0"/>
              </a:rPr>
              <a:t>Complète le portrait du gobelin</a:t>
            </a:r>
            <a:endParaRPr lang="fr-FR" sz="2400" dirty="0">
              <a:latin typeface="Harry P" panose="00000400000000000000" pitchFamily="2" charset="0"/>
              <a:cs typeface="Dekko" panose="00000500000000000000" pitchFamily="2" charset="0"/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456255" y="9607946"/>
            <a:ext cx="699559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50000"/>
              </a:lnSpc>
            </a:pPr>
            <a:r>
              <a:rPr lang="fr-FR" sz="1200" dirty="0" smtClean="0">
                <a:solidFill>
                  <a:prstClr val="black"/>
                </a:solidFill>
                <a:latin typeface="Dekko" panose="00000500000000000000" pitchFamily="2" charset="0"/>
                <a:cs typeface="Dekko" panose="00000500000000000000" pitchFamily="2" charset="0"/>
              </a:rPr>
              <a:t>_________________________ avait environ _________________________ de moins que Harry. Il avait _______________________ sombre, ______________________ intelligent, _____________________ en pointe, _________________________ et ________________________ longs et fins.</a:t>
            </a:r>
            <a:endParaRPr lang="fr-FR" sz="1200" dirty="0">
              <a:solidFill>
                <a:prstClr val="black"/>
              </a:solidFill>
              <a:latin typeface="Dekko" panose="00000500000000000000" pitchFamily="2" charset="0"/>
              <a:cs typeface="Dekko" panose="00000500000000000000" pitchFamily="2" charset="0"/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518415" y="2872662"/>
            <a:ext cx="1966072" cy="28931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</a:pPr>
            <a:r>
              <a:rPr lang="fr-FR" sz="1300" dirty="0">
                <a:latin typeface="Dekko" panose="00000500000000000000" pitchFamily="2" charset="0"/>
                <a:cs typeface="Dekko" panose="00000500000000000000" pitchFamily="2" charset="0"/>
              </a:rPr>
              <a:t>____________________</a:t>
            </a:r>
          </a:p>
          <a:p>
            <a:pPr>
              <a:lnSpc>
                <a:spcPct val="200000"/>
              </a:lnSpc>
            </a:pPr>
            <a:r>
              <a:rPr lang="fr-FR" sz="1300" dirty="0">
                <a:latin typeface="Dekko" panose="00000500000000000000" pitchFamily="2" charset="0"/>
                <a:cs typeface="Dekko" panose="00000500000000000000" pitchFamily="2" charset="0"/>
              </a:rPr>
              <a:t>____________________ </a:t>
            </a:r>
            <a:endParaRPr lang="fr-FR" sz="1300" dirty="0" smtClean="0">
              <a:latin typeface="Dekko" panose="00000500000000000000" pitchFamily="2" charset="0"/>
              <a:cs typeface="Dekko" panose="00000500000000000000" pitchFamily="2" charset="0"/>
            </a:endParaRPr>
          </a:p>
          <a:p>
            <a:pPr>
              <a:lnSpc>
                <a:spcPct val="200000"/>
              </a:lnSpc>
            </a:pPr>
            <a:r>
              <a:rPr lang="fr-FR" sz="1300" dirty="0" smtClean="0">
                <a:latin typeface="Dekko" panose="00000500000000000000" pitchFamily="2" charset="0"/>
                <a:cs typeface="Dekko" panose="00000500000000000000" pitchFamily="2" charset="0"/>
              </a:rPr>
              <a:t>____________________</a:t>
            </a:r>
            <a:endParaRPr lang="fr-FR" sz="1300" dirty="0">
              <a:latin typeface="Dekko" panose="00000500000000000000" pitchFamily="2" charset="0"/>
              <a:cs typeface="Dekko" panose="00000500000000000000" pitchFamily="2" charset="0"/>
            </a:endParaRPr>
          </a:p>
          <a:p>
            <a:pPr>
              <a:lnSpc>
                <a:spcPct val="200000"/>
              </a:lnSpc>
            </a:pPr>
            <a:r>
              <a:rPr lang="fr-FR" sz="1300" dirty="0">
                <a:latin typeface="Dekko" panose="00000500000000000000" pitchFamily="2" charset="0"/>
                <a:cs typeface="Dekko" panose="00000500000000000000" pitchFamily="2" charset="0"/>
              </a:rPr>
              <a:t>____________________</a:t>
            </a:r>
          </a:p>
          <a:p>
            <a:pPr>
              <a:lnSpc>
                <a:spcPct val="200000"/>
              </a:lnSpc>
            </a:pPr>
            <a:r>
              <a:rPr lang="fr-FR" sz="1300" dirty="0">
                <a:latin typeface="Dekko" panose="00000500000000000000" pitchFamily="2" charset="0"/>
                <a:cs typeface="Dekko" panose="00000500000000000000" pitchFamily="2" charset="0"/>
              </a:rPr>
              <a:t>____________________</a:t>
            </a:r>
          </a:p>
          <a:p>
            <a:pPr>
              <a:lnSpc>
                <a:spcPct val="200000"/>
              </a:lnSpc>
            </a:pPr>
            <a:r>
              <a:rPr lang="fr-FR" sz="1300" dirty="0">
                <a:latin typeface="Dekko" panose="00000500000000000000" pitchFamily="2" charset="0"/>
                <a:cs typeface="Dekko" panose="00000500000000000000" pitchFamily="2" charset="0"/>
              </a:rPr>
              <a:t>____________________</a:t>
            </a:r>
          </a:p>
          <a:p>
            <a:pPr>
              <a:lnSpc>
                <a:spcPct val="200000"/>
              </a:lnSpc>
            </a:pPr>
            <a:r>
              <a:rPr lang="fr-FR" sz="1300" dirty="0" smtClean="0">
                <a:latin typeface="Dekko" panose="00000500000000000000" pitchFamily="2" charset="0"/>
                <a:cs typeface="Dekko" panose="00000500000000000000" pitchFamily="2" charset="0"/>
              </a:rPr>
              <a:t>____________________</a:t>
            </a:r>
            <a:endParaRPr lang="fr-FR" sz="1300" dirty="0">
              <a:latin typeface="Dekko" panose="00000500000000000000" pitchFamily="2" charset="0"/>
              <a:cs typeface="Dekko" panose="00000500000000000000" pitchFamily="2" charset="0"/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2500333" y="2866113"/>
            <a:ext cx="1928370" cy="28931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</a:pPr>
            <a:r>
              <a:rPr lang="fr-FR" sz="1300" dirty="0">
                <a:latin typeface="Dekko" panose="00000500000000000000" pitchFamily="2" charset="0"/>
                <a:cs typeface="Dekko" panose="00000500000000000000" pitchFamily="2" charset="0"/>
              </a:rPr>
              <a:t>____________________</a:t>
            </a:r>
          </a:p>
          <a:p>
            <a:pPr>
              <a:lnSpc>
                <a:spcPct val="200000"/>
              </a:lnSpc>
            </a:pPr>
            <a:r>
              <a:rPr lang="fr-FR" sz="1300" dirty="0">
                <a:latin typeface="Dekko" panose="00000500000000000000" pitchFamily="2" charset="0"/>
                <a:cs typeface="Dekko" panose="00000500000000000000" pitchFamily="2" charset="0"/>
              </a:rPr>
              <a:t>____________________ </a:t>
            </a:r>
            <a:endParaRPr lang="fr-FR" sz="1300" dirty="0" smtClean="0">
              <a:latin typeface="Dekko" panose="00000500000000000000" pitchFamily="2" charset="0"/>
              <a:cs typeface="Dekko" panose="00000500000000000000" pitchFamily="2" charset="0"/>
            </a:endParaRPr>
          </a:p>
          <a:p>
            <a:pPr>
              <a:lnSpc>
                <a:spcPct val="200000"/>
              </a:lnSpc>
            </a:pPr>
            <a:r>
              <a:rPr lang="fr-FR" sz="1300" dirty="0" smtClean="0">
                <a:latin typeface="Dekko" panose="00000500000000000000" pitchFamily="2" charset="0"/>
                <a:cs typeface="Dekko" panose="00000500000000000000" pitchFamily="2" charset="0"/>
              </a:rPr>
              <a:t>____________________</a:t>
            </a:r>
            <a:endParaRPr lang="fr-FR" sz="1300" dirty="0">
              <a:latin typeface="Dekko" panose="00000500000000000000" pitchFamily="2" charset="0"/>
              <a:cs typeface="Dekko" panose="00000500000000000000" pitchFamily="2" charset="0"/>
            </a:endParaRPr>
          </a:p>
          <a:p>
            <a:pPr>
              <a:lnSpc>
                <a:spcPct val="200000"/>
              </a:lnSpc>
            </a:pPr>
            <a:r>
              <a:rPr lang="fr-FR" sz="1300" dirty="0">
                <a:latin typeface="Dekko" panose="00000500000000000000" pitchFamily="2" charset="0"/>
                <a:cs typeface="Dekko" panose="00000500000000000000" pitchFamily="2" charset="0"/>
              </a:rPr>
              <a:t>____________________</a:t>
            </a:r>
          </a:p>
          <a:p>
            <a:pPr>
              <a:lnSpc>
                <a:spcPct val="200000"/>
              </a:lnSpc>
            </a:pPr>
            <a:r>
              <a:rPr lang="fr-FR" sz="1300" dirty="0">
                <a:latin typeface="Dekko" panose="00000500000000000000" pitchFamily="2" charset="0"/>
                <a:cs typeface="Dekko" panose="00000500000000000000" pitchFamily="2" charset="0"/>
              </a:rPr>
              <a:t>____________________</a:t>
            </a:r>
          </a:p>
          <a:p>
            <a:pPr>
              <a:lnSpc>
                <a:spcPct val="200000"/>
              </a:lnSpc>
            </a:pPr>
            <a:r>
              <a:rPr lang="fr-FR" sz="1300" dirty="0">
                <a:latin typeface="Dekko" panose="00000500000000000000" pitchFamily="2" charset="0"/>
                <a:cs typeface="Dekko" panose="00000500000000000000" pitchFamily="2" charset="0"/>
              </a:rPr>
              <a:t>____________________</a:t>
            </a:r>
          </a:p>
          <a:p>
            <a:pPr>
              <a:lnSpc>
                <a:spcPct val="200000"/>
              </a:lnSpc>
            </a:pPr>
            <a:r>
              <a:rPr lang="fr-FR" sz="1300" dirty="0" smtClean="0">
                <a:latin typeface="Dekko" panose="00000500000000000000" pitchFamily="2" charset="0"/>
                <a:cs typeface="Dekko" panose="00000500000000000000" pitchFamily="2" charset="0"/>
              </a:rPr>
              <a:t>____________________</a:t>
            </a:r>
            <a:endParaRPr lang="fr-FR" sz="1300" dirty="0">
              <a:latin typeface="Dekko" panose="00000500000000000000" pitchFamily="2" charset="0"/>
              <a:cs typeface="Dekko" panose="00000500000000000000" pitchFamily="2" charset="0"/>
            </a:endParaRPr>
          </a:p>
        </p:txBody>
      </p:sp>
      <p:pic>
        <p:nvPicPr>
          <p:cNvPr id="48" name="Image 47"/>
          <p:cNvPicPr>
            <a:picLocks noChangeAspect="1"/>
          </p:cNvPicPr>
          <p:nvPr/>
        </p:nvPicPr>
        <p:blipFill rotWithShape="1">
          <a:blip r:embed="rId7"/>
          <a:srcRect l="5491" t="4155" r="11771" b="4803"/>
          <a:stretch/>
        </p:blipFill>
        <p:spPr>
          <a:xfrm>
            <a:off x="4644727" y="2073031"/>
            <a:ext cx="2633861" cy="3777725"/>
          </a:xfrm>
          <a:prstGeom prst="rect">
            <a:avLst/>
          </a:prstGeom>
          <a:ln w="88900" cap="sq" cmpd="thickThin">
            <a:solidFill>
              <a:srgbClr val="C99265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pic>
        <p:nvPicPr>
          <p:cNvPr id="32" name="Image 31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982" y="9299854"/>
            <a:ext cx="329157" cy="1310532"/>
          </a:xfrm>
          <a:prstGeom prst="rect">
            <a:avLst/>
          </a:prstGeom>
        </p:spPr>
      </p:pic>
      <p:graphicFrame>
        <p:nvGraphicFramePr>
          <p:cNvPr id="30" name="Tableau 2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0757946"/>
              </p:ext>
            </p:extLst>
          </p:nvPr>
        </p:nvGraphicFramePr>
        <p:xfrm>
          <a:off x="778496" y="6957393"/>
          <a:ext cx="6386511" cy="220572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86111"/>
                <a:gridCol w="1728192"/>
                <a:gridCol w="1872208"/>
              </a:tblGrid>
              <a:tr h="275716"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>
                          <a:latin typeface="Dekko" panose="00000500000000000000" pitchFamily="2" charset="0"/>
                          <a:cs typeface="Dekko" panose="00000500000000000000" pitchFamily="2" charset="0"/>
                        </a:rPr>
                        <a:t>La banque</a:t>
                      </a:r>
                      <a:r>
                        <a:rPr lang="fr-FR" sz="1200" baseline="0" dirty="0" smtClean="0">
                          <a:latin typeface="Dekko" panose="00000500000000000000" pitchFamily="2" charset="0"/>
                          <a:cs typeface="Dekko" panose="00000500000000000000" pitchFamily="2" charset="0"/>
                        </a:rPr>
                        <a:t> des sorciers</a:t>
                      </a:r>
                      <a:endParaRPr lang="fr-FR" sz="1200" dirty="0">
                        <a:latin typeface="Dekko" panose="00000500000000000000" pitchFamily="2" charset="0"/>
                        <a:cs typeface="Dekko" panose="000005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>
                        <a:latin typeface="Dekko" panose="00000500000000000000" pitchFamily="2" charset="0"/>
                        <a:cs typeface="Dekko" panose="00000500000000000000" pitchFamily="2" charset="0"/>
                      </a:endParaRP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dirty="0" smtClean="0">
                          <a:latin typeface="Dekko" panose="00000500000000000000" pitchFamily="2" charset="0"/>
                          <a:cs typeface="Dekko" panose="00000500000000000000" pitchFamily="2" charset="0"/>
                        </a:rPr>
                        <a:t>La gazette</a:t>
                      </a:r>
                      <a:r>
                        <a:rPr lang="fr-FR" sz="1200" baseline="0" dirty="0" smtClean="0">
                          <a:latin typeface="Dekko" panose="00000500000000000000" pitchFamily="2" charset="0"/>
                          <a:cs typeface="Dekko" panose="00000500000000000000" pitchFamily="2" charset="0"/>
                        </a:rPr>
                        <a:t> des sorciers</a:t>
                      </a:r>
                      <a:endParaRPr lang="fr-FR" sz="1200" dirty="0" smtClean="0">
                        <a:latin typeface="Dekko" panose="00000500000000000000" pitchFamily="2" charset="0"/>
                        <a:cs typeface="Dekko" panose="00000500000000000000" pitchFamily="2" charset="0"/>
                      </a:endParaRPr>
                    </a:p>
                  </a:txBody>
                  <a:tcPr anchor="ctr"/>
                </a:tc>
              </a:tr>
              <a:tr h="275716"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>
                          <a:latin typeface="Dekko" panose="00000500000000000000" pitchFamily="2" charset="0"/>
                          <a:cs typeface="Dekko" panose="00000500000000000000" pitchFamily="2" charset="0"/>
                        </a:rPr>
                        <a:t>Ministre de la magie</a:t>
                      </a:r>
                      <a:endParaRPr lang="fr-FR" sz="1200" dirty="0">
                        <a:latin typeface="Dekko" panose="00000500000000000000" pitchFamily="2" charset="0"/>
                        <a:cs typeface="Dekko" panose="000005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>
                        <a:latin typeface="Dekko" panose="00000500000000000000" pitchFamily="2" charset="0"/>
                        <a:cs typeface="Dekko" panose="00000500000000000000" pitchFamily="2" charset="0"/>
                      </a:endParaRP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dirty="0" smtClean="0">
                          <a:latin typeface="Dekko" panose="00000500000000000000" pitchFamily="2" charset="0"/>
                          <a:cs typeface="Dekko" panose="00000500000000000000" pitchFamily="2" charset="0"/>
                        </a:rPr>
                        <a:t>Le chaudron baveur</a:t>
                      </a:r>
                    </a:p>
                  </a:txBody>
                  <a:tcPr anchor="ctr"/>
                </a:tc>
              </a:tr>
              <a:tr h="275716"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>
                          <a:latin typeface="Dekko" panose="00000500000000000000" pitchFamily="2" charset="0"/>
                          <a:cs typeface="Dekko" panose="00000500000000000000" pitchFamily="2" charset="0"/>
                        </a:rPr>
                        <a:t>Personnes qui dirigent</a:t>
                      </a:r>
                      <a:r>
                        <a:rPr lang="fr-FR" sz="1200" baseline="0" dirty="0" smtClean="0">
                          <a:latin typeface="Dekko" panose="00000500000000000000" pitchFamily="2" charset="0"/>
                          <a:cs typeface="Dekko" panose="00000500000000000000" pitchFamily="2" charset="0"/>
                        </a:rPr>
                        <a:t> la banque</a:t>
                      </a:r>
                      <a:endParaRPr lang="fr-FR" sz="1200" dirty="0">
                        <a:latin typeface="Dekko" panose="00000500000000000000" pitchFamily="2" charset="0"/>
                        <a:cs typeface="Dekko" panose="000005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>
                        <a:latin typeface="Dekko" panose="00000500000000000000" pitchFamily="2" charset="0"/>
                        <a:cs typeface="Dekko" panose="00000500000000000000" pitchFamily="2" charset="0"/>
                      </a:endParaRP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>
                          <a:latin typeface="Dekko" panose="00000500000000000000" pitchFamily="2" charset="0"/>
                          <a:cs typeface="Dekko" panose="00000500000000000000" pitchFamily="2" charset="0"/>
                        </a:rPr>
                        <a:t>Cornelius </a:t>
                      </a:r>
                      <a:r>
                        <a:rPr lang="fr-FR" sz="1200" dirty="0" err="1" smtClean="0">
                          <a:latin typeface="Dekko" panose="00000500000000000000" pitchFamily="2" charset="0"/>
                          <a:cs typeface="Dekko" panose="00000500000000000000" pitchFamily="2" charset="0"/>
                        </a:rPr>
                        <a:t>Fudge</a:t>
                      </a:r>
                      <a:endParaRPr lang="fr-FR" sz="1200" dirty="0" smtClean="0">
                        <a:latin typeface="Dekko" panose="00000500000000000000" pitchFamily="2" charset="0"/>
                        <a:cs typeface="Dekko" panose="00000500000000000000" pitchFamily="2" charset="0"/>
                      </a:endParaRPr>
                    </a:p>
                  </a:txBody>
                  <a:tcPr anchor="ctr"/>
                </a:tc>
              </a:tr>
              <a:tr h="275716"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>
                          <a:latin typeface="Dekko" panose="00000500000000000000" pitchFamily="2" charset="0"/>
                          <a:cs typeface="Dekko" panose="00000500000000000000" pitchFamily="2" charset="0"/>
                        </a:rPr>
                        <a:t>Journal</a:t>
                      </a:r>
                      <a:r>
                        <a:rPr lang="fr-FR" sz="1200" baseline="0" dirty="0" smtClean="0">
                          <a:latin typeface="Dekko" panose="00000500000000000000" pitchFamily="2" charset="0"/>
                          <a:cs typeface="Dekko" panose="00000500000000000000" pitchFamily="2" charset="0"/>
                        </a:rPr>
                        <a:t> des sorciers</a:t>
                      </a:r>
                      <a:endParaRPr lang="fr-FR" sz="1200" dirty="0">
                        <a:latin typeface="Dekko" panose="00000500000000000000" pitchFamily="2" charset="0"/>
                        <a:cs typeface="Dekko" panose="000005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>
                        <a:latin typeface="Dekko" panose="00000500000000000000" pitchFamily="2" charset="0"/>
                        <a:cs typeface="Dekko" panose="00000500000000000000" pitchFamily="2" charset="0"/>
                      </a:endParaRP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>
                          <a:latin typeface="Dekko" panose="00000500000000000000" pitchFamily="2" charset="0"/>
                          <a:cs typeface="Dekko" panose="00000500000000000000" pitchFamily="2" charset="0"/>
                        </a:rPr>
                        <a:t>Gobelin</a:t>
                      </a:r>
                      <a:endParaRPr lang="fr-FR" sz="1200" dirty="0">
                        <a:latin typeface="Dekko" panose="00000500000000000000" pitchFamily="2" charset="0"/>
                        <a:cs typeface="Dekko" panose="00000500000000000000" pitchFamily="2" charset="0"/>
                      </a:endParaRPr>
                    </a:p>
                  </a:txBody>
                  <a:tcPr anchor="ctr"/>
                </a:tc>
              </a:tr>
              <a:tr h="275716"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>
                          <a:latin typeface="Dekko" panose="00000500000000000000" pitchFamily="2" charset="0"/>
                          <a:cs typeface="Dekko" panose="00000500000000000000" pitchFamily="2" charset="0"/>
                        </a:rPr>
                        <a:t>Pub célèbre où se retrouvent les sorciers</a:t>
                      </a:r>
                      <a:endParaRPr lang="fr-FR" sz="1200" dirty="0">
                        <a:latin typeface="Dekko" panose="00000500000000000000" pitchFamily="2" charset="0"/>
                        <a:cs typeface="Dekko" panose="000005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>
                        <a:latin typeface="Dekko" panose="00000500000000000000" pitchFamily="2" charset="0"/>
                        <a:cs typeface="Dekko" panose="00000500000000000000" pitchFamily="2" charset="0"/>
                      </a:endParaRP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err="1" smtClean="0">
                          <a:latin typeface="Dekko" panose="00000500000000000000" pitchFamily="2" charset="0"/>
                          <a:cs typeface="Dekko" panose="00000500000000000000" pitchFamily="2" charset="0"/>
                        </a:rPr>
                        <a:t>Gringotts</a:t>
                      </a:r>
                      <a:endParaRPr lang="fr-FR" sz="1200" dirty="0">
                        <a:latin typeface="Dekko" panose="00000500000000000000" pitchFamily="2" charset="0"/>
                        <a:cs typeface="Dekko" panose="00000500000000000000" pitchFamily="2" charset="0"/>
                      </a:endParaRPr>
                    </a:p>
                  </a:txBody>
                  <a:tcPr anchor="ctr"/>
                </a:tc>
              </a:tr>
              <a:tr h="275716"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>
                          <a:latin typeface="Dekko" panose="00000500000000000000" pitchFamily="2" charset="0"/>
                          <a:cs typeface="Dekko" panose="00000500000000000000" pitchFamily="2" charset="0"/>
                        </a:rPr>
                        <a:t>Boutique de baguettes magiques</a:t>
                      </a:r>
                      <a:endParaRPr lang="fr-FR" sz="1200" dirty="0">
                        <a:latin typeface="Dekko" panose="00000500000000000000" pitchFamily="2" charset="0"/>
                        <a:cs typeface="Dekko" panose="000005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>
                        <a:latin typeface="Dekko" panose="00000500000000000000" pitchFamily="2" charset="0"/>
                        <a:cs typeface="Dekko" panose="00000500000000000000" pitchFamily="2" charset="0"/>
                      </a:endParaRP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dirty="0" smtClean="0">
                          <a:latin typeface="Dekko" panose="00000500000000000000" pitchFamily="2" charset="0"/>
                          <a:cs typeface="Dekko" panose="00000500000000000000" pitchFamily="2" charset="0"/>
                        </a:rPr>
                        <a:t>Fleury et </a:t>
                      </a:r>
                      <a:r>
                        <a:rPr lang="fr-FR" sz="1200" dirty="0" err="1" smtClean="0">
                          <a:latin typeface="Dekko" panose="00000500000000000000" pitchFamily="2" charset="0"/>
                          <a:cs typeface="Dekko" panose="00000500000000000000" pitchFamily="2" charset="0"/>
                        </a:rPr>
                        <a:t>Bott</a:t>
                      </a:r>
                      <a:endParaRPr lang="fr-FR" sz="1200" dirty="0" smtClean="0">
                        <a:latin typeface="Dekko" panose="00000500000000000000" pitchFamily="2" charset="0"/>
                        <a:cs typeface="Dekko" panose="00000500000000000000" pitchFamily="2" charset="0"/>
                      </a:endParaRPr>
                    </a:p>
                  </a:txBody>
                  <a:tcPr anchor="ctr"/>
                </a:tc>
              </a:tr>
              <a:tr h="275716"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>
                          <a:latin typeface="Dekko" panose="00000500000000000000" pitchFamily="2" charset="0"/>
                          <a:cs typeface="Dekko" panose="00000500000000000000" pitchFamily="2" charset="0"/>
                        </a:rPr>
                        <a:t>Sport</a:t>
                      </a:r>
                      <a:r>
                        <a:rPr lang="fr-FR" sz="1200" baseline="0" dirty="0" smtClean="0">
                          <a:latin typeface="Dekko" panose="00000500000000000000" pitchFamily="2" charset="0"/>
                          <a:cs typeface="Dekko" panose="00000500000000000000" pitchFamily="2" charset="0"/>
                        </a:rPr>
                        <a:t> de sorciers</a:t>
                      </a:r>
                      <a:endParaRPr lang="fr-FR" sz="1200" dirty="0">
                        <a:latin typeface="Dekko" panose="00000500000000000000" pitchFamily="2" charset="0"/>
                        <a:cs typeface="Dekko" panose="000005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>
                        <a:latin typeface="Dekko" panose="00000500000000000000" pitchFamily="2" charset="0"/>
                        <a:cs typeface="Dekko" panose="00000500000000000000" pitchFamily="2" charset="0"/>
                      </a:endParaRP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dirty="0" err="1" smtClean="0">
                          <a:latin typeface="Dekko" panose="00000500000000000000" pitchFamily="2" charset="0"/>
                          <a:cs typeface="Dekko" panose="00000500000000000000" pitchFamily="2" charset="0"/>
                        </a:rPr>
                        <a:t>Ollivander</a:t>
                      </a:r>
                      <a:endParaRPr lang="fr-FR" sz="1200" dirty="0" smtClean="0">
                        <a:latin typeface="Dekko" panose="00000500000000000000" pitchFamily="2" charset="0"/>
                        <a:cs typeface="Dekko" panose="00000500000000000000" pitchFamily="2" charset="0"/>
                      </a:endParaRPr>
                    </a:p>
                  </a:txBody>
                  <a:tcPr anchor="ctr"/>
                </a:tc>
              </a:tr>
              <a:tr h="275716"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>
                          <a:latin typeface="Dekko" panose="00000500000000000000" pitchFamily="2" charset="0"/>
                          <a:cs typeface="Dekko" panose="00000500000000000000" pitchFamily="2" charset="0"/>
                        </a:rPr>
                        <a:t>Librairie</a:t>
                      </a:r>
                      <a:r>
                        <a:rPr lang="fr-FR" sz="1200" baseline="0" dirty="0" smtClean="0">
                          <a:latin typeface="Dekko" panose="00000500000000000000" pitchFamily="2" charset="0"/>
                          <a:cs typeface="Dekko" panose="00000500000000000000" pitchFamily="2" charset="0"/>
                        </a:rPr>
                        <a:t> scolaire de sorciers</a:t>
                      </a:r>
                      <a:endParaRPr lang="fr-FR" sz="1200" dirty="0">
                        <a:latin typeface="Dekko" panose="00000500000000000000" pitchFamily="2" charset="0"/>
                        <a:cs typeface="Dekko" panose="000005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>
                        <a:latin typeface="Dekko" panose="00000500000000000000" pitchFamily="2" charset="0"/>
                        <a:cs typeface="Dekko" panose="00000500000000000000" pitchFamily="2" charset="0"/>
                      </a:endParaRP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dirty="0" smtClean="0">
                          <a:latin typeface="Dekko" panose="00000500000000000000" pitchFamily="2" charset="0"/>
                          <a:cs typeface="Dekko" panose="00000500000000000000" pitchFamily="2" charset="0"/>
                        </a:rPr>
                        <a:t>Le</a:t>
                      </a:r>
                      <a:r>
                        <a:rPr lang="fr-FR" sz="1200" baseline="0" dirty="0" smtClean="0">
                          <a:latin typeface="Dekko" panose="00000500000000000000" pitchFamily="2" charset="0"/>
                          <a:cs typeface="Dekko" panose="00000500000000000000" pitchFamily="2" charset="0"/>
                        </a:rPr>
                        <a:t> </a:t>
                      </a:r>
                      <a:r>
                        <a:rPr lang="fr-FR" sz="1200" baseline="0" dirty="0" err="1" smtClean="0">
                          <a:latin typeface="Dekko" panose="00000500000000000000" pitchFamily="2" charset="0"/>
                          <a:cs typeface="Dekko" panose="00000500000000000000" pitchFamily="2" charset="0"/>
                        </a:rPr>
                        <a:t>quidditch</a:t>
                      </a:r>
                      <a:endParaRPr lang="fr-FR" sz="1200" dirty="0" smtClean="0">
                        <a:latin typeface="Dekko" panose="00000500000000000000" pitchFamily="2" charset="0"/>
                        <a:cs typeface="Dekko" panose="00000500000000000000" pitchFamily="2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31041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artisticFilmGrain/>
                    </a14:imgEffect>
                    <a14:imgEffect>
                      <a14:brightnessContrast brigh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243012"/>
            <a:ext cx="396875" cy="9450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1" name="Connecteur droit 10"/>
          <p:cNvCxnSpPr/>
          <p:nvPr/>
        </p:nvCxnSpPr>
        <p:spPr>
          <a:xfrm>
            <a:off x="396255" y="1381125"/>
            <a:ext cx="0" cy="9312275"/>
          </a:xfrm>
          <a:prstGeom prst="line">
            <a:avLst/>
          </a:prstGeom>
          <a:ln w="76200" cap="rnd">
            <a:solidFill>
              <a:schemeClr val="tx1">
                <a:lumMod val="75000"/>
                <a:lumOff val="2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5" name="Picture 3"/>
          <p:cNvPicPr>
            <a:picLocks noChangeAspect="1" noChangeArrowheads="1"/>
          </p:cNvPicPr>
          <p:nvPr/>
        </p:nvPicPr>
        <p:blipFill>
          <a:blip r:embed="rId5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artisticFilmGrain/>
                    </a14:imgEffect>
                    <a14:imgEffect>
                      <a14:brightnessContrast brigh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9"/>
            <a:ext cx="7559675" cy="665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6" name="ZoneTexte 25"/>
          <p:cNvSpPr txBox="1"/>
          <p:nvPr/>
        </p:nvSpPr>
        <p:spPr>
          <a:xfrm>
            <a:off x="1016631" y="-67303"/>
            <a:ext cx="60486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dirty="0" smtClean="0">
                <a:ln w="18415" cmpd="sng">
                  <a:solidFill>
                    <a:schemeClr val="bg1">
                      <a:lumMod val="95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Harry P" panose="00000400000000000000" pitchFamily="2" charset="0"/>
              </a:rPr>
              <a:t>Harry Potter </a:t>
            </a:r>
            <a:r>
              <a:rPr lang="fr-FR" sz="3200" dirty="0" smtClean="0">
                <a:ln w="18415" cmpd="sng">
                  <a:solidFill>
                    <a:schemeClr val="bg1">
                      <a:lumMod val="95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Old English Text MT" panose="03040902040508030806" pitchFamily="66" charset="0"/>
              </a:rPr>
              <a:t>à</a:t>
            </a:r>
            <a:r>
              <a:rPr lang="fr-FR" sz="4000" dirty="0" smtClean="0">
                <a:ln w="18415" cmpd="sng">
                  <a:solidFill>
                    <a:schemeClr val="bg1">
                      <a:lumMod val="95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Harry P" panose="00000400000000000000" pitchFamily="2" charset="0"/>
              </a:rPr>
              <a:t> l’</a:t>
            </a:r>
            <a:r>
              <a:rPr lang="fr-FR" sz="3200" dirty="0" smtClean="0">
                <a:ln w="18415" cmpd="sng">
                  <a:solidFill>
                    <a:schemeClr val="bg1">
                      <a:lumMod val="95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Old English Text MT" panose="03040902040508030806" pitchFamily="66" charset="0"/>
              </a:rPr>
              <a:t>é</a:t>
            </a:r>
            <a:r>
              <a:rPr lang="fr-FR" sz="4000" dirty="0" smtClean="0">
                <a:ln w="18415" cmpd="sng">
                  <a:solidFill>
                    <a:schemeClr val="bg1">
                      <a:lumMod val="95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Harry P" panose="00000400000000000000" pitchFamily="2" charset="0"/>
              </a:rPr>
              <a:t>cole des sorciers</a:t>
            </a:r>
            <a:endParaRPr lang="fr-FR" sz="4000" dirty="0">
              <a:ln w="18415" cmpd="sng">
                <a:solidFill>
                  <a:schemeClr val="bg1">
                    <a:lumMod val="95000"/>
                  </a:schemeClr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Harry P" panose="00000400000000000000" pitchFamily="2" charset="0"/>
            </a:endParaRPr>
          </a:p>
        </p:txBody>
      </p:sp>
      <p:sp>
        <p:nvSpPr>
          <p:cNvPr id="28" name="ZoneTexte 27"/>
          <p:cNvSpPr txBox="1"/>
          <p:nvPr/>
        </p:nvSpPr>
        <p:spPr>
          <a:xfrm>
            <a:off x="180231" y="810196"/>
            <a:ext cx="324036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smtClean="0">
                <a:latin typeface="Dekko" panose="00000500000000000000" pitchFamily="2" charset="0"/>
                <a:cs typeface="Dekko" panose="00000500000000000000" pitchFamily="2" charset="0"/>
              </a:rPr>
              <a:t>Prénom : ________________________</a:t>
            </a:r>
            <a:endParaRPr lang="fr-FR" sz="1200" dirty="0">
              <a:latin typeface="Dekko" panose="00000500000000000000" pitchFamily="2" charset="0"/>
              <a:cs typeface="Dekko" panose="00000500000000000000" pitchFamily="2" charset="0"/>
            </a:endParaRPr>
          </a:p>
        </p:txBody>
      </p:sp>
      <p:sp>
        <p:nvSpPr>
          <p:cNvPr id="35" name="ZoneTexte 34"/>
          <p:cNvSpPr txBox="1"/>
          <p:nvPr/>
        </p:nvSpPr>
        <p:spPr>
          <a:xfrm>
            <a:off x="4932759" y="810196"/>
            <a:ext cx="25922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smtClean="0">
                <a:latin typeface="Dekko" panose="00000500000000000000" pitchFamily="2" charset="0"/>
                <a:cs typeface="Dekko" panose="00000500000000000000" pitchFamily="2" charset="0"/>
              </a:rPr>
              <a:t>Date : _______ /_______ /__________</a:t>
            </a:r>
            <a:endParaRPr lang="fr-FR" sz="1200" dirty="0">
              <a:latin typeface="Dekko" panose="00000500000000000000" pitchFamily="2" charset="0"/>
              <a:cs typeface="Dekko" panose="00000500000000000000" pitchFamily="2" charset="0"/>
            </a:endParaRPr>
          </a:p>
        </p:txBody>
      </p:sp>
      <p:cxnSp>
        <p:nvCxnSpPr>
          <p:cNvPr id="36" name="Connecteur droit 35"/>
          <p:cNvCxnSpPr/>
          <p:nvPr/>
        </p:nvCxnSpPr>
        <p:spPr>
          <a:xfrm>
            <a:off x="0" y="671290"/>
            <a:ext cx="7561263" cy="0"/>
          </a:xfrm>
          <a:prstGeom prst="line">
            <a:avLst/>
          </a:prstGeom>
          <a:ln w="76200" cap="rnd">
            <a:solidFill>
              <a:schemeClr val="tx1">
                <a:lumMod val="75000"/>
                <a:lumOff val="2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necteur droit 36"/>
          <p:cNvCxnSpPr/>
          <p:nvPr/>
        </p:nvCxnSpPr>
        <p:spPr>
          <a:xfrm>
            <a:off x="0" y="1242244"/>
            <a:ext cx="7561263" cy="0"/>
          </a:xfrm>
          <a:prstGeom prst="line">
            <a:avLst/>
          </a:prstGeom>
          <a:ln w="57150" cap="rnd">
            <a:solidFill>
              <a:schemeClr val="tx1">
                <a:lumMod val="75000"/>
                <a:lumOff val="2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Ellipse 37"/>
          <p:cNvSpPr/>
          <p:nvPr/>
        </p:nvSpPr>
        <p:spPr>
          <a:xfrm>
            <a:off x="122216" y="133450"/>
            <a:ext cx="850103" cy="366446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>
                <a:lumMod val="75000"/>
                <a:lumOff val="25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9" name="ZoneTexte 38"/>
          <p:cNvSpPr txBox="1"/>
          <p:nvPr/>
        </p:nvSpPr>
        <p:spPr>
          <a:xfrm>
            <a:off x="73738" y="182369"/>
            <a:ext cx="951599" cy="2958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fr-FR" sz="1600" dirty="0" smtClean="0">
                <a:latin typeface="Mrs Chocolat" pitchFamily="2" charset="0"/>
              </a:rPr>
              <a:t>Fiche 5</a:t>
            </a:r>
            <a:endParaRPr lang="fr-FR" sz="1600" dirty="0">
              <a:latin typeface="Mrs Chocolat" pitchFamily="2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468263" y="1381125"/>
            <a:ext cx="313258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fr-FR" sz="2400" dirty="0" smtClean="0">
                <a:solidFill>
                  <a:prstClr val="black"/>
                </a:solidFill>
                <a:latin typeface="Harry P" panose="00000400000000000000" pitchFamily="2" charset="0"/>
                <a:cs typeface="Dekko" panose="00000500000000000000" pitchFamily="2" charset="0"/>
              </a:rPr>
              <a:t>Complète le tableau des baguettes</a:t>
            </a:r>
            <a:endParaRPr lang="fr-FR" sz="2400" dirty="0">
              <a:solidFill>
                <a:prstClr val="black"/>
              </a:solidFill>
              <a:latin typeface="Harry P" panose="00000400000000000000" pitchFamily="2" charset="0"/>
              <a:cs typeface="Dekko" panose="00000500000000000000" pitchFamily="2" charset="0"/>
            </a:endParaRPr>
          </a:p>
        </p:txBody>
      </p:sp>
      <p:sp>
        <p:nvSpPr>
          <p:cNvPr id="19" name="Arrondir un rectangle avec un coin diagonal 18"/>
          <p:cNvSpPr/>
          <p:nvPr/>
        </p:nvSpPr>
        <p:spPr>
          <a:xfrm>
            <a:off x="1332359" y="4934977"/>
            <a:ext cx="5112568" cy="338554"/>
          </a:xfrm>
          <a:prstGeom prst="round2DiagRect">
            <a:avLst>
              <a:gd name="adj1" fmla="val 50000"/>
              <a:gd name="adj2" fmla="val 0"/>
            </a:avLst>
          </a:prstGeom>
          <a:solidFill>
            <a:srgbClr val="C99265"/>
          </a:solidFill>
          <a:ln w="19050">
            <a:solidFill>
              <a:schemeClr val="tx1">
                <a:lumMod val="75000"/>
                <a:lumOff val="25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" name="ZoneTexte 19"/>
          <p:cNvSpPr txBox="1"/>
          <p:nvPr/>
        </p:nvSpPr>
        <p:spPr>
          <a:xfrm>
            <a:off x="1260351" y="4842644"/>
            <a:ext cx="51845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dirty="0" smtClean="0">
                <a:solidFill>
                  <a:schemeClr val="bg1"/>
                </a:solidFill>
                <a:latin typeface="Harry P" panose="00000400000000000000" pitchFamily="2" charset="0"/>
              </a:rPr>
              <a:t>Chapitre 6 : Rendez-vous sur la voie 9 ¾ </a:t>
            </a:r>
            <a:endParaRPr lang="fr-FR" sz="2800" dirty="0">
              <a:solidFill>
                <a:schemeClr val="bg1"/>
              </a:solidFill>
              <a:latin typeface="Harry P" panose="00000400000000000000" pitchFamily="2" charset="0"/>
            </a:endParaRPr>
          </a:p>
        </p:txBody>
      </p:sp>
      <p:sp>
        <p:nvSpPr>
          <p:cNvPr id="18" name="ZoneTexte 17"/>
          <p:cNvSpPr txBox="1"/>
          <p:nvPr/>
        </p:nvSpPr>
        <p:spPr>
          <a:xfrm>
            <a:off x="386566" y="5922764"/>
            <a:ext cx="2716774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200000"/>
              </a:lnSpc>
            </a:pPr>
            <a:r>
              <a:rPr lang="fr-FR" sz="1400" dirty="0" smtClean="0">
                <a:latin typeface="Dekko" panose="00000500000000000000" pitchFamily="2" charset="0"/>
                <a:cs typeface="Dekko" panose="00000500000000000000" pitchFamily="2" charset="0"/>
              </a:rPr>
              <a:t>____________________</a:t>
            </a:r>
          </a:p>
          <a:p>
            <a:pPr algn="ctr">
              <a:lnSpc>
                <a:spcPct val="200000"/>
              </a:lnSpc>
            </a:pPr>
            <a:r>
              <a:rPr lang="fr-FR" sz="1400" dirty="0" smtClean="0">
                <a:latin typeface="Dekko" panose="00000500000000000000" pitchFamily="2" charset="0"/>
                <a:cs typeface="Dekko" panose="00000500000000000000" pitchFamily="2" charset="0"/>
              </a:rPr>
              <a:t>____________________</a:t>
            </a:r>
          </a:p>
          <a:p>
            <a:pPr algn="ctr">
              <a:lnSpc>
                <a:spcPct val="200000"/>
              </a:lnSpc>
            </a:pPr>
            <a:r>
              <a:rPr lang="fr-FR" sz="1400" dirty="0" smtClean="0">
                <a:latin typeface="Dekko" panose="00000500000000000000" pitchFamily="2" charset="0"/>
                <a:cs typeface="Dekko" panose="00000500000000000000" pitchFamily="2" charset="0"/>
              </a:rPr>
              <a:t>____________________</a:t>
            </a:r>
          </a:p>
          <a:p>
            <a:pPr algn="ctr">
              <a:lnSpc>
                <a:spcPct val="200000"/>
              </a:lnSpc>
            </a:pPr>
            <a:r>
              <a:rPr lang="fr-FR" sz="1400" dirty="0" smtClean="0">
                <a:latin typeface="Dekko" panose="00000500000000000000" pitchFamily="2" charset="0"/>
                <a:cs typeface="Dekko" panose="00000500000000000000" pitchFamily="2" charset="0"/>
              </a:rPr>
              <a:t>____________________</a:t>
            </a:r>
          </a:p>
          <a:p>
            <a:pPr algn="ctr">
              <a:lnSpc>
                <a:spcPct val="200000"/>
              </a:lnSpc>
            </a:pPr>
            <a:r>
              <a:rPr lang="fr-FR" sz="1400" dirty="0" smtClean="0">
                <a:latin typeface="Dekko" panose="00000500000000000000" pitchFamily="2" charset="0"/>
                <a:cs typeface="Dekko" panose="00000500000000000000" pitchFamily="2" charset="0"/>
              </a:rPr>
              <a:t>____________________</a:t>
            </a:r>
          </a:p>
          <a:p>
            <a:pPr algn="ctr">
              <a:lnSpc>
                <a:spcPct val="200000"/>
              </a:lnSpc>
            </a:pPr>
            <a:r>
              <a:rPr lang="fr-FR" sz="1400" dirty="0" smtClean="0">
                <a:latin typeface="Dekko" panose="00000500000000000000" pitchFamily="2" charset="0"/>
                <a:cs typeface="Dekko" panose="00000500000000000000" pitchFamily="2" charset="0"/>
              </a:rPr>
              <a:t>____________________</a:t>
            </a:r>
          </a:p>
          <a:p>
            <a:pPr algn="ctr">
              <a:lnSpc>
                <a:spcPct val="200000"/>
              </a:lnSpc>
            </a:pPr>
            <a:r>
              <a:rPr lang="fr-FR" sz="1400" dirty="0" smtClean="0">
                <a:latin typeface="Dekko" panose="00000500000000000000" pitchFamily="2" charset="0"/>
                <a:cs typeface="Dekko" panose="00000500000000000000" pitchFamily="2" charset="0"/>
              </a:rPr>
              <a:t>____________________</a:t>
            </a:r>
          </a:p>
          <a:p>
            <a:pPr algn="ctr">
              <a:lnSpc>
                <a:spcPct val="200000"/>
              </a:lnSpc>
            </a:pPr>
            <a:r>
              <a:rPr lang="fr-FR" sz="1400" dirty="0" smtClean="0">
                <a:latin typeface="Dekko" panose="00000500000000000000" pitchFamily="2" charset="0"/>
                <a:cs typeface="Dekko" panose="00000500000000000000" pitchFamily="2" charset="0"/>
              </a:rPr>
              <a:t>____________________</a:t>
            </a:r>
          </a:p>
          <a:p>
            <a:pPr algn="ctr">
              <a:lnSpc>
                <a:spcPct val="200000"/>
              </a:lnSpc>
            </a:pPr>
            <a:r>
              <a:rPr lang="fr-FR" sz="1400" dirty="0" smtClean="0">
                <a:latin typeface="Dekko" panose="00000500000000000000" pitchFamily="2" charset="0"/>
                <a:cs typeface="Dekko" panose="00000500000000000000" pitchFamily="2" charset="0"/>
              </a:rPr>
              <a:t>____________________</a:t>
            </a:r>
            <a:endParaRPr lang="fr-FR" sz="1400" dirty="0">
              <a:latin typeface="Dekko" panose="00000500000000000000" pitchFamily="2" charset="0"/>
              <a:cs typeface="Dekko" panose="00000500000000000000" pitchFamily="2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2781881" y="5922764"/>
            <a:ext cx="2518171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00000"/>
              </a:lnSpc>
            </a:pPr>
            <a:r>
              <a:rPr lang="fr-FR" sz="1400" dirty="0">
                <a:latin typeface="Dekko" panose="00000500000000000000" pitchFamily="2" charset="0"/>
                <a:cs typeface="Dekko" panose="00000500000000000000" pitchFamily="2" charset="0"/>
              </a:rPr>
              <a:t>____________________ ____________________ ____________________</a:t>
            </a:r>
          </a:p>
        </p:txBody>
      </p:sp>
      <p:sp>
        <p:nvSpPr>
          <p:cNvPr id="23" name="Rectangle 22"/>
          <p:cNvSpPr/>
          <p:nvPr/>
        </p:nvSpPr>
        <p:spPr>
          <a:xfrm>
            <a:off x="5045452" y="5922764"/>
            <a:ext cx="2518171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00000"/>
              </a:lnSpc>
            </a:pPr>
            <a:r>
              <a:rPr lang="fr-FR" sz="1400" dirty="0">
                <a:latin typeface="Dekko" panose="00000500000000000000" pitchFamily="2" charset="0"/>
                <a:cs typeface="Dekko" panose="00000500000000000000" pitchFamily="2" charset="0"/>
              </a:rPr>
              <a:t>____________________ ____________________ ____________________</a:t>
            </a:r>
          </a:p>
        </p:txBody>
      </p:sp>
      <p:sp>
        <p:nvSpPr>
          <p:cNvPr id="27" name="Rectangle 26"/>
          <p:cNvSpPr/>
          <p:nvPr/>
        </p:nvSpPr>
        <p:spPr>
          <a:xfrm>
            <a:off x="1987195" y="5566803"/>
            <a:ext cx="4437282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200" dirty="0">
                <a:latin typeface="Dekko" panose="00000500000000000000" pitchFamily="2" charset="0"/>
                <a:cs typeface="Dekko" panose="00000500000000000000" pitchFamily="2" charset="0"/>
              </a:rPr>
              <a:t>Trouve les 15 noms des nouveaux personnages de ce chapitre</a:t>
            </a:r>
          </a:p>
        </p:txBody>
      </p:sp>
      <p:sp>
        <p:nvSpPr>
          <p:cNvPr id="29" name="Rectangle 28"/>
          <p:cNvSpPr/>
          <p:nvPr/>
        </p:nvSpPr>
        <p:spPr>
          <a:xfrm>
            <a:off x="549870" y="5437944"/>
            <a:ext cx="130837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400" dirty="0">
                <a:latin typeface="Harry P" panose="00000400000000000000" pitchFamily="2" charset="0"/>
                <a:cs typeface="Dekko" panose="00000500000000000000" pitchFamily="2" charset="0"/>
              </a:rPr>
              <a:t>Mots mêlés</a:t>
            </a:r>
          </a:p>
        </p:txBody>
      </p:sp>
      <p:pic>
        <p:nvPicPr>
          <p:cNvPr id="30" name="Image 29"/>
          <p:cNvPicPr>
            <a:picLocks noChangeAspect="1"/>
          </p:cNvPicPr>
          <p:nvPr/>
        </p:nvPicPr>
        <p:blipFill rotWithShape="1">
          <a:blip r:embed="rId7"/>
          <a:srcRect l="3483" t="4690" r="3142" b="4509"/>
          <a:stretch/>
        </p:blipFill>
        <p:spPr>
          <a:xfrm>
            <a:off x="3420591" y="7527024"/>
            <a:ext cx="3644711" cy="2788228"/>
          </a:xfrm>
          <a:prstGeom prst="rect">
            <a:avLst/>
          </a:prstGeom>
          <a:ln w="88900" cap="sq" cmpd="thickThin">
            <a:solidFill>
              <a:srgbClr val="C99265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graphicFrame>
        <p:nvGraphicFramePr>
          <p:cNvPr id="31" name="Tableau 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6136705"/>
              </p:ext>
            </p:extLst>
          </p:nvPr>
        </p:nvGraphicFramePr>
        <p:xfrm>
          <a:off x="653803" y="1905746"/>
          <a:ext cx="6655220" cy="273187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31044"/>
                <a:gridCol w="1331044"/>
                <a:gridCol w="1331044"/>
                <a:gridCol w="1331044"/>
                <a:gridCol w="1331044"/>
              </a:tblGrid>
              <a:tr h="596684"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latin typeface="Dekko" panose="00000500000000000000" pitchFamily="2" charset="0"/>
                          <a:cs typeface="Dekko" panose="00000500000000000000" pitchFamily="2" charset="0"/>
                        </a:rPr>
                        <a:t>Nom du sorcier</a:t>
                      </a:r>
                      <a:endParaRPr lang="fr-FR" sz="1400" dirty="0">
                        <a:latin typeface="Dekko" panose="00000500000000000000" pitchFamily="2" charset="0"/>
                        <a:cs typeface="Dekko" panose="00000500000000000000" pitchFamily="2" charset="0"/>
                      </a:endParaRPr>
                    </a:p>
                  </a:txBody>
                  <a:tcPr anchor="ctr">
                    <a:solidFill>
                      <a:srgbClr val="C9926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latin typeface="Dekko" panose="00000500000000000000" pitchFamily="2" charset="0"/>
                          <a:cs typeface="Dekko" panose="00000500000000000000" pitchFamily="2" charset="0"/>
                        </a:rPr>
                        <a:t>Bois de la baguette</a:t>
                      </a:r>
                      <a:endParaRPr lang="fr-FR" sz="1400" dirty="0">
                        <a:latin typeface="Dekko" panose="00000500000000000000" pitchFamily="2" charset="0"/>
                        <a:cs typeface="Dekko" panose="00000500000000000000" pitchFamily="2" charset="0"/>
                      </a:endParaRPr>
                    </a:p>
                  </a:txBody>
                  <a:tcPr anchor="ctr">
                    <a:solidFill>
                      <a:srgbClr val="C9926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latin typeface="Dekko" panose="00000500000000000000" pitchFamily="2" charset="0"/>
                          <a:cs typeface="Dekko" panose="00000500000000000000" pitchFamily="2" charset="0"/>
                        </a:rPr>
                        <a:t>Longueur de la baguette</a:t>
                      </a:r>
                      <a:endParaRPr lang="fr-FR" sz="1400" dirty="0">
                        <a:latin typeface="Dekko" panose="00000500000000000000" pitchFamily="2" charset="0"/>
                        <a:cs typeface="Dekko" panose="00000500000000000000" pitchFamily="2" charset="0"/>
                      </a:endParaRPr>
                    </a:p>
                  </a:txBody>
                  <a:tcPr anchor="ctr">
                    <a:solidFill>
                      <a:srgbClr val="C9926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latin typeface="Dekko" panose="00000500000000000000" pitchFamily="2" charset="0"/>
                          <a:cs typeface="Dekko" panose="00000500000000000000" pitchFamily="2" charset="0"/>
                        </a:rPr>
                        <a:t>Cœur de la baguette</a:t>
                      </a:r>
                      <a:endParaRPr lang="fr-FR" sz="1400" dirty="0">
                        <a:latin typeface="Dekko" panose="00000500000000000000" pitchFamily="2" charset="0"/>
                        <a:cs typeface="Dekko" panose="00000500000000000000" pitchFamily="2" charset="0"/>
                      </a:endParaRPr>
                    </a:p>
                  </a:txBody>
                  <a:tcPr anchor="ctr">
                    <a:solidFill>
                      <a:srgbClr val="C9926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latin typeface="Dekko" panose="00000500000000000000" pitchFamily="2" charset="0"/>
                          <a:cs typeface="Dekko" panose="00000500000000000000" pitchFamily="2" charset="0"/>
                        </a:rPr>
                        <a:t>Maniabilité</a:t>
                      </a:r>
                      <a:endParaRPr lang="fr-FR" sz="1400" dirty="0">
                        <a:latin typeface="Dekko" panose="00000500000000000000" pitchFamily="2" charset="0"/>
                        <a:cs typeface="Dekko" panose="00000500000000000000" pitchFamily="2" charset="0"/>
                      </a:endParaRPr>
                    </a:p>
                  </a:txBody>
                  <a:tcPr anchor="ctr">
                    <a:solidFill>
                      <a:srgbClr val="C99265"/>
                    </a:solidFill>
                  </a:tcPr>
                </a:tc>
              </a:tr>
              <a:tr h="427039"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latin typeface="Dekko" panose="00000500000000000000" pitchFamily="2" charset="0"/>
                          <a:cs typeface="Dekko" panose="00000500000000000000" pitchFamily="2" charset="0"/>
                        </a:rPr>
                        <a:t>Lily</a:t>
                      </a:r>
                      <a:endParaRPr lang="fr-FR" sz="1400" dirty="0">
                        <a:latin typeface="Dekko" panose="00000500000000000000" pitchFamily="2" charset="0"/>
                        <a:cs typeface="Dekko" panose="000005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 sz="1400" dirty="0">
                        <a:latin typeface="Dekko" panose="00000500000000000000" pitchFamily="2" charset="0"/>
                        <a:cs typeface="Dekko" panose="000005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 sz="1400" dirty="0">
                        <a:latin typeface="Dekko" panose="00000500000000000000" pitchFamily="2" charset="0"/>
                        <a:cs typeface="Dekko" panose="000005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 sz="1400" dirty="0">
                        <a:latin typeface="Dekko" panose="00000500000000000000" pitchFamily="2" charset="0"/>
                        <a:cs typeface="Dekko" panose="00000500000000000000" pitchFamily="2" charset="0"/>
                      </a:endParaRPr>
                    </a:p>
                  </a:txBody>
                  <a:tcPr anchor="ctr">
                    <a:blipFill>
                      <a:blip r:embed="rId8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400" dirty="0">
                        <a:latin typeface="Dekko" panose="00000500000000000000" pitchFamily="2" charset="0"/>
                        <a:cs typeface="Dekko" panose="00000500000000000000" pitchFamily="2" charset="0"/>
                      </a:endParaRPr>
                    </a:p>
                  </a:txBody>
                  <a:tcPr anchor="ctr"/>
                </a:tc>
              </a:tr>
              <a:tr h="427039">
                <a:tc>
                  <a:txBody>
                    <a:bodyPr/>
                    <a:lstStyle/>
                    <a:p>
                      <a:pPr algn="ctr"/>
                      <a:endParaRPr lang="fr-FR" sz="1400" dirty="0">
                        <a:latin typeface="Dekko" panose="00000500000000000000" pitchFamily="2" charset="0"/>
                        <a:cs typeface="Dekko" panose="000005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 sz="1400" dirty="0">
                        <a:latin typeface="Dekko" panose="00000500000000000000" pitchFamily="2" charset="0"/>
                        <a:cs typeface="Dekko" panose="000005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latin typeface="Dekko" panose="00000500000000000000" pitchFamily="2" charset="0"/>
                          <a:cs typeface="Dekko" panose="00000500000000000000" pitchFamily="2" charset="0"/>
                        </a:rPr>
                        <a:t>27,5</a:t>
                      </a:r>
                      <a:endParaRPr lang="fr-FR" sz="1400" dirty="0">
                        <a:latin typeface="Dekko" panose="00000500000000000000" pitchFamily="2" charset="0"/>
                        <a:cs typeface="Dekko" panose="000005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 sz="1400" dirty="0">
                        <a:latin typeface="Dekko" panose="00000500000000000000" pitchFamily="2" charset="0"/>
                        <a:cs typeface="Dekko" panose="00000500000000000000" pitchFamily="2" charset="0"/>
                      </a:endParaRPr>
                    </a:p>
                  </a:txBody>
                  <a:tcPr anchor="ctr">
                    <a:blipFill>
                      <a:blip r:embed="rId8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400" dirty="0">
                        <a:latin typeface="Dekko" panose="00000500000000000000" pitchFamily="2" charset="0"/>
                        <a:cs typeface="Dekko" panose="00000500000000000000" pitchFamily="2" charset="0"/>
                      </a:endParaRPr>
                    </a:p>
                  </a:txBody>
                  <a:tcPr anchor="ctr"/>
                </a:tc>
              </a:tr>
              <a:tr h="427039">
                <a:tc>
                  <a:txBody>
                    <a:bodyPr/>
                    <a:lstStyle/>
                    <a:p>
                      <a:pPr algn="ctr"/>
                      <a:endParaRPr lang="fr-FR" sz="1400" dirty="0">
                        <a:latin typeface="Dekko" panose="00000500000000000000" pitchFamily="2" charset="0"/>
                        <a:cs typeface="Dekko" panose="000005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latin typeface="Dekko" panose="00000500000000000000" pitchFamily="2" charset="0"/>
                          <a:cs typeface="Dekko" panose="00000500000000000000" pitchFamily="2" charset="0"/>
                        </a:rPr>
                        <a:t>If </a:t>
                      </a:r>
                      <a:endParaRPr lang="fr-FR" sz="1400" dirty="0">
                        <a:latin typeface="Dekko" panose="00000500000000000000" pitchFamily="2" charset="0"/>
                        <a:cs typeface="Dekko" panose="000005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 sz="1400" dirty="0">
                        <a:latin typeface="Dekko" panose="00000500000000000000" pitchFamily="2" charset="0"/>
                        <a:cs typeface="Dekko" panose="000005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 sz="1400" dirty="0">
                        <a:latin typeface="Dekko" panose="00000500000000000000" pitchFamily="2" charset="0"/>
                        <a:cs typeface="Dekko" panose="000005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 sz="1400" dirty="0">
                        <a:latin typeface="Dekko" panose="00000500000000000000" pitchFamily="2" charset="0"/>
                        <a:cs typeface="Dekko" panose="00000500000000000000" pitchFamily="2" charset="0"/>
                      </a:endParaRPr>
                    </a:p>
                  </a:txBody>
                  <a:tcPr anchor="ctr">
                    <a:noFill/>
                  </a:tcPr>
                </a:tc>
              </a:tr>
              <a:tr h="427039"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err="1" smtClean="0">
                          <a:latin typeface="Dekko" panose="00000500000000000000" pitchFamily="2" charset="0"/>
                          <a:cs typeface="Dekko" panose="00000500000000000000" pitchFamily="2" charset="0"/>
                        </a:rPr>
                        <a:t>Hagrid</a:t>
                      </a:r>
                      <a:endParaRPr lang="fr-FR" sz="1400" dirty="0">
                        <a:latin typeface="Dekko" panose="00000500000000000000" pitchFamily="2" charset="0"/>
                        <a:cs typeface="Dekko" panose="000005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 sz="1400" dirty="0">
                        <a:latin typeface="Dekko" panose="00000500000000000000" pitchFamily="2" charset="0"/>
                        <a:cs typeface="Dekko" panose="000005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 sz="1400" dirty="0">
                        <a:latin typeface="Dekko" panose="00000500000000000000" pitchFamily="2" charset="0"/>
                        <a:cs typeface="Dekko" panose="000005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 sz="1400" dirty="0">
                        <a:latin typeface="Dekko" panose="00000500000000000000" pitchFamily="2" charset="0"/>
                        <a:cs typeface="Dekko" panose="00000500000000000000" pitchFamily="2" charset="0"/>
                      </a:endParaRPr>
                    </a:p>
                  </a:txBody>
                  <a:tcPr anchor="ctr">
                    <a:blipFill>
                      <a:blip r:embed="rId8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400" dirty="0">
                        <a:latin typeface="Dekko" panose="00000500000000000000" pitchFamily="2" charset="0"/>
                        <a:cs typeface="Dekko" panose="00000500000000000000" pitchFamily="2" charset="0"/>
                      </a:endParaRPr>
                    </a:p>
                  </a:txBody>
                  <a:tcPr anchor="ctr"/>
                </a:tc>
              </a:tr>
              <a:tr h="427039">
                <a:tc>
                  <a:txBody>
                    <a:bodyPr/>
                    <a:lstStyle/>
                    <a:p>
                      <a:pPr algn="ctr"/>
                      <a:endParaRPr lang="fr-FR" sz="1400" dirty="0">
                        <a:latin typeface="Dekko" panose="00000500000000000000" pitchFamily="2" charset="0"/>
                        <a:cs typeface="Dekko" panose="000005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 sz="1400" dirty="0">
                        <a:latin typeface="Dekko" panose="00000500000000000000" pitchFamily="2" charset="0"/>
                        <a:cs typeface="Dekko" panose="000005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 sz="1400" dirty="0">
                        <a:latin typeface="Dekko" panose="00000500000000000000" pitchFamily="2" charset="0"/>
                        <a:cs typeface="Dekko" panose="000005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 smtClean="0">
                          <a:latin typeface="Dekko" panose="00000500000000000000" pitchFamily="2" charset="0"/>
                          <a:cs typeface="Dekko" panose="00000500000000000000" pitchFamily="2" charset="0"/>
                        </a:rPr>
                        <a:t>Plume</a:t>
                      </a:r>
                      <a:r>
                        <a:rPr lang="fr-FR" sz="1400" baseline="0" dirty="0" smtClean="0">
                          <a:latin typeface="Dekko" panose="00000500000000000000" pitchFamily="2" charset="0"/>
                          <a:cs typeface="Dekko" panose="00000500000000000000" pitchFamily="2" charset="0"/>
                        </a:rPr>
                        <a:t> de phénix </a:t>
                      </a:r>
                      <a:endParaRPr lang="fr-FR" sz="1400" dirty="0" smtClean="0">
                        <a:latin typeface="Dekko" panose="00000500000000000000" pitchFamily="2" charset="0"/>
                        <a:cs typeface="Dekko" panose="000005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 sz="1400" dirty="0">
                        <a:latin typeface="Dekko" panose="00000500000000000000" pitchFamily="2" charset="0"/>
                        <a:cs typeface="Dekko" panose="00000500000000000000" pitchFamily="2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pic>
        <p:nvPicPr>
          <p:cNvPr id="32" name="Image 31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92" y="9237816"/>
            <a:ext cx="329157" cy="13105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3155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artisticFilmGrain/>
                    </a14:imgEffect>
                    <a14:imgEffect>
                      <a14:brightnessContrast brigh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243012"/>
            <a:ext cx="396875" cy="9450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1" name="Connecteur droit 10"/>
          <p:cNvCxnSpPr/>
          <p:nvPr/>
        </p:nvCxnSpPr>
        <p:spPr>
          <a:xfrm>
            <a:off x="396255" y="1381125"/>
            <a:ext cx="0" cy="9312275"/>
          </a:xfrm>
          <a:prstGeom prst="line">
            <a:avLst/>
          </a:prstGeom>
          <a:ln w="76200" cap="rnd">
            <a:solidFill>
              <a:schemeClr val="tx1">
                <a:lumMod val="75000"/>
                <a:lumOff val="2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Arrondir un rectangle avec un coin diagonal 30"/>
          <p:cNvSpPr/>
          <p:nvPr/>
        </p:nvSpPr>
        <p:spPr>
          <a:xfrm>
            <a:off x="1620391" y="1422277"/>
            <a:ext cx="4752528" cy="338554"/>
          </a:xfrm>
          <a:prstGeom prst="round2DiagRect">
            <a:avLst>
              <a:gd name="adj1" fmla="val 50000"/>
              <a:gd name="adj2" fmla="val 0"/>
            </a:avLst>
          </a:prstGeom>
          <a:solidFill>
            <a:srgbClr val="C99265"/>
          </a:solidFill>
          <a:ln w="19050">
            <a:solidFill>
              <a:schemeClr val="tx1">
                <a:lumMod val="75000"/>
                <a:lumOff val="25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" name="ZoneTexte 26"/>
          <p:cNvSpPr txBox="1"/>
          <p:nvPr/>
        </p:nvSpPr>
        <p:spPr>
          <a:xfrm>
            <a:off x="1620391" y="1314252"/>
            <a:ext cx="47525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dirty="0" smtClean="0">
                <a:solidFill>
                  <a:schemeClr val="bg1"/>
                </a:solidFill>
                <a:latin typeface="Harry P" panose="00000400000000000000" pitchFamily="2" charset="0"/>
              </a:rPr>
              <a:t>Chapitre 7 : Le </a:t>
            </a:r>
            <a:r>
              <a:rPr lang="fr-FR" sz="2800" dirty="0" err="1" smtClean="0">
                <a:solidFill>
                  <a:schemeClr val="bg1"/>
                </a:solidFill>
                <a:latin typeface="Harry P" panose="00000400000000000000" pitchFamily="2" charset="0"/>
              </a:rPr>
              <a:t>choixpeau</a:t>
            </a:r>
            <a:r>
              <a:rPr lang="fr-FR" sz="2800" dirty="0" smtClean="0">
                <a:solidFill>
                  <a:schemeClr val="bg1"/>
                </a:solidFill>
                <a:latin typeface="Harry P" panose="00000400000000000000" pitchFamily="2" charset="0"/>
              </a:rPr>
              <a:t> magique</a:t>
            </a:r>
            <a:endParaRPr lang="fr-FR" sz="2800" dirty="0">
              <a:solidFill>
                <a:schemeClr val="bg1"/>
              </a:solidFill>
              <a:latin typeface="Harry P" panose="00000400000000000000" pitchFamily="2" charset="0"/>
            </a:endParaRPr>
          </a:p>
        </p:txBody>
      </p:sp>
      <p:sp>
        <p:nvSpPr>
          <p:cNvPr id="29" name="ZoneTexte 28"/>
          <p:cNvSpPr txBox="1"/>
          <p:nvPr/>
        </p:nvSpPr>
        <p:spPr>
          <a:xfrm>
            <a:off x="491783" y="1818308"/>
            <a:ext cx="7069480" cy="24837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2200" dirty="0" smtClean="0">
                <a:solidFill>
                  <a:srgbClr val="000000"/>
                </a:solidFill>
                <a:latin typeface="Harry P" panose="00000400000000000000" pitchFamily="2" charset="0"/>
                <a:cs typeface="Dekko" panose="00000500000000000000" pitchFamily="2" charset="0"/>
              </a:rPr>
              <a:t>Que peux-tu dire de ces personnages ou objets suivants ?</a:t>
            </a:r>
          </a:p>
          <a:p>
            <a:pPr>
              <a:lnSpc>
                <a:spcPct val="170000"/>
              </a:lnSpc>
            </a:pPr>
            <a:r>
              <a:rPr lang="fr-FR" sz="1200" dirty="0" smtClean="0">
                <a:solidFill>
                  <a:srgbClr val="000000"/>
                </a:solidFill>
                <a:latin typeface="Dekko" panose="00000500000000000000" pitchFamily="2" charset="0"/>
                <a:cs typeface="Dekko" panose="00000500000000000000" pitchFamily="2" charset="0"/>
              </a:rPr>
              <a:t>1) Le professeur </a:t>
            </a:r>
            <a:r>
              <a:rPr lang="fr-FR" sz="1200" dirty="0" err="1" smtClean="0">
                <a:solidFill>
                  <a:srgbClr val="000000"/>
                </a:solidFill>
                <a:latin typeface="Dekko" panose="00000500000000000000" pitchFamily="2" charset="0"/>
                <a:cs typeface="Dekko" panose="00000500000000000000" pitchFamily="2" charset="0"/>
              </a:rPr>
              <a:t>MacGonagall</a:t>
            </a:r>
            <a:r>
              <a:rPr lang="fr-FR" sz="1200" dirty="0" smtClean="0">
                <a:solidFill>
                  <a:srgbClr val="000000"/>
                </a:solidFill>
                <a:latin typeface="Dekko" panose="00000500000000000000" pitchFamily="2" charset="0"/>
                <a:cs typeface="Dekko" panose="00000500000000000000" pitchFamily="2" charset="0"/>
              </a:rPr>
              <a:t> : _____________________________________________________________________</a:t>
            </a:r>
          </a:p>
          <a:p>
            <a:pPr>
              <a:lnSpc>
                <a:spcPct val="170000"/>
              </a:lnSpc>
            </a:pPr>
            <a:r>
              <a:rPr lang="fr-FR" sz="1200" dirty="0" smtClean="0">
                <a:solidFill>
                  <a:srgbClr val="000000"/>
                </a:solidFill>
                <a:latin typeface="Dekko" panose="00000500000000000000" pitchFamily="2" charset="0"/>
                <a:cs typeface="Dekko" panose="00000500000000000000" pitchFamily="2" charset="0"/>
              </a:rPr>
              <a:t>2) le </a:t>
            </a:r>
            <a:r>
              <a:rPr lang="fr-FR" sz="1200" dirty="0" err="1" smtClean="0">
                <a:solidFill>
                  <a:srgbClr val="000000"/>
                </a:solidFill>
                <a:latin typeface="Dekko" panose="00000500000000000000" pitchFamily="2" charset="0"/>
                <a:cs typeface="Dekko" panose="00000500000000000000" pitchFamily="2" charset="0"/>
              </a:rPr>
              <a:t>choixpeau</a:t>
            </a:r>
            <a:r>
              <a:rPr lang="fr-FR" sz="1200" dirty="0" smtClean="0">
                <a:solidFill>
                  <a:srgbClr val="000000"/>
                </a:solidFill>
                <a:latin typeface="Dekko" panose="00000500000000000000" pitchFamily="2" charset="0"/>
                <a:cs typeface="Dekko" panose="00000500000000000000" pitchFamily="2" charset="0"/>
              </a:rPr>
              <a:t> magique : _________________________________________________________________________</a:t>
            </a:r>
            <a:endParaRPr lang="fr-FR" sz="1200" dirty="0">
              <a:solidFill>
                <a:srgbClr val="000000"/>
              </a:solidFill>
              <a:latin typeface="Dekko" panose="00000500000000000000" pitchFamily="2" charset="0"/>
              <a:cs typeface="Dekko" panose="00000500000000000000" pitchFamily="2" charset="0"/>
            </a:endParaRPr>
          </a:p>
          <a:p>
            <a:pPr>
              <a:lnSpc>
                <a:spcPct val="170000"/>
              </a:lnSpc>
            </a:pPr>
            <a:r>
              <a:rPr lang="fr-FR" sz="1200" dirty="0" smtClean="0">
                <a:solidFill>
                  <a:srgbClr val="000000"/>
                </a:solidFill>
                <a:latin typeface="Dekko" panose="00000500000000000000" pitchFamily="2" charset="0"/>
                <a:cs typeface="Dekko" panose="00000500000000000000" pitchFamily="2" charset="0"/>
              </a:rPr>
              <a:t>3) Le professeur </a:t>
            </a:r>
            <a:r>
              <a:rPr lang="fr-FR" sz="1200" dirty="0" err="1" smtClean="0">
                <a:solidFill>
                  <a:srgbClr val="000000"/>
                </a:solidFill>
                <a:latin typeface="Dekko" panose="00000500000000000000" pitchFamily="2" charset="0"/>
                <a:cs typeface="Dekko" panose="00000500000000000000" pitchFamily="2" charset="0"/>
              </a:rPr>
              <a:t>Quirrell</a:t>
            </a:r>
            <a:r>
              <a:rPr lang="fr-FR" sz="1200" dirty="0" smtClean="0">
                <a:solidFill>
                  <a:srgbClr val="000000"/>
                </a:solidFill>
                <a:latin typeface="Dekko" panose="00000500000000000000" pitchFamily="2" charset="0"/>
                <a:cs typeface="Dekko" panose="00000500000000000000" pitchFamily="2" charset="0"/>
              </a:rPr>
              <a:t> : ________________________________________________________________________</a:t>
            </a:r>
          </a:p>
          <a:p>
            <a:pPr>
              <a:lnSpc>
                <a:spcPct val="170000"/>
              </a:lnSpc>
            </a:pPr>
            <a:r>
              <a:rPr lang="fr-FR" sz="1200" dirty="0" smtClean="0">
                <a:solidFill>
                  <a:srgbClr val="000000"/>
                </a:solidFill>
                <a:latin typeface="Dekko" panose="00000500000000000000" pitchFamily="2" charset="0"/>
                <a:cs typeface="Dekko" panose="00000500000000000000" pitchFamily="2" charset="0"/>
              </a:rPr>
              <a:t>4) Le professeur Rogue : _________________________________________________________________________</a:t>
            </a:r>
          </a:p>
          <a:p>
            <a:pPr>
              <a:lnSpc>
                <a:spcPct val="170000"/>
              </a:lnSpc>
            </a:pPr>
            <a:r>
              <a:rPr lang="fr-FR" sz="1200" dirty="0" smtClean="0">
                <a:solidFill>
                  <a:srgbClr val="000000"/>
                </a:solidFill>
                <a:latin typeface="Dekko" panose="00000500000000000000" pitchFamily="2" charset="0"/>
                <a:cs typeface="Dekko" panose="00000500000000000000" pitchFamily="2" charset="0"/>
              </a:rPr>
              <a:t>5) Le professeur Dumbledore : ____________________________________________________________________</a:t>
            </a:r>
          </a:p>
          <a:p>
            <a:pPr>
              <a:lnSpc>
                <a:spcPct val="170000"/>
              </a:lnSpc>
            </a:pPr>
            <a:r>
              <a:rPr lang="fr-FR" sz="1200" dirty="0" smtClean="0">
                <a:solidFill>
                  <a:srgbClr val="000000"/>
                </a:solidFill>
                <a:latin typeface="Dekko" panose="00000500000000000000" pitchFamily="2" charset="0"/>
                <a:cs typeface="Dekko" panose="00000500000000000000" pitchFamily="2" charset="0"/>
              </a:rPr>
              <a:t>6) Nick-Quasi-Sans-Tête</a:t>
            </a:r>
            <a:r>
              <a:rPr lang="fr-FR" sz="1200" dirty="0">
                <a:solidFill>
                  <a:srgbClr val="000000"/>
                </a:solidFill>
                <a:latin typeface="Dekko" panose="00000500000000000000" pitchFamily="2" charset="0"/>
                <a:cs typeface="Dekko" panose="00000500000000000000" pitchFamily="2" charset="0"/>
              </a:rPr>
              <a:t> </a:t>
            </a:r>
            <a:r>
              <a:rPr lang="fr-FR" sz="1200" dirty="0" smtClean="0">
                <a:solidFill>
                  <a:srgbClr val="000000"/>
                </a:solidFill>
                <a:latin typeface="Dekko" panose="00000500000000000000" pitchFamily="2" charset="0"/>
                <a:cs typeface="Dekko" panose="00000500000000000000" pitchFamily="2" charset="0"/>
              </a:rPr>
              <a:t>: ________________________________________________________________________</a:t>
            </a:r>
          </a:p>
        </p:txBody>
      </p:sp>
      <p:pic>
        <p:nvPicPr>
          <p:cNvPr id="25" name="Picture 3"/>
          <p:cNvPicPr>
            <a:picLocks noChangeAspect="1" noChangeArrowheads="1"/>
          </p:cNvPicPr>
          <p:nvPr/>
        </p:nvPicPr>
        <p:blipFill>
          <a:blip r:embed="rId5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artisticFilmGrain/>
                    </a14:imgEffect>
                    <a14:imgEffect>
                      <a14:brightnessContrast brigh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9"/>
            <a:ext cx="7559675" cy="665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6" name="ZoneTexte 25"/>
          <p:cNvSpPr txBox="1"/>
          <p:nvPr/>
        </p:nvSpPr>
        <p:spPr>
          <a:xfrm>
            <a:off x="1016631" y="-67303"/>
            <a:ext cx="60486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dirty="0" smtClean="0">
                <a:ln w="18415" cmpd="sng">
                  <a:solidFill>
                    <a:schemeClr val="bg1">
                      <a:lumMod val="95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Harry P" panose="00000400000000000000" pitchFamily="2" charset="0"/>
              </a:rPr>
              <a:t>Harry Potter </a:t>
            </a:r>
            <a:r>
              <a:rPr lang="fr-FR" sz="3200" dirty="0" smtClean="0">
                <a:ln w="18415" cmpd="sng">
                  <a:solidFill>
                    <a:schemeClr val="bg1">
                      <a:lumMod val="95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Old English Text MT" panose="03040902040508030806" pitchFamily="66" charset="0"/>
              </a:rPr>
              <a:t>à</a:t>
            </a:r>
            <a:r>
              <a:rPr lang="fr-FR" sz="4000" dirty="0" smtClean="0">
                <a:ln w="18415" cmpd="sng">
                  <a:solidFill>
                    <a:schemeClr val="bg1">
                      <a:lumMod val="95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Harry P" panose="00000400000000000000" pitchFamily="2" charset="0"/>
              </a:rPr>
              <a:t> l’</a:t>
            </a:r>
            <a:r>
              <a:rPr lang="fr-FR" sz="3200" dirty="0" smtClean="0">
                <a:ln w="18415" cmpd="sng">
                  <a:solidFill>
                    <a:schemeClr val="bg1">
                      <a:lumMod val="95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Old English Text MT" panose="03040902040508030806" pitchFamily="66" charset="0"/>
              </a:rPr>
              <a:t>é</a:t>
            </a:r>
            <a:r>
              <a:rPr lang="fr-FR" sz="4000" dirty="0" smtClean="0">
                <a:ln w="18415" cmpd="sng">
                  <a:solidFill>
                    <a:schemeClr val="bg1">
                      <a:lumMod val="95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Harry P" panose="00000400000000000000" pitchFamily="2" charset="0"/>
              </a:rPr>
              <a:t>cole des sorciers</a:t>
            </a:r>
            <a:endParaRPr lang="fr-FR" sz="4000" dirty="0">
              <a:ln w="18415" cmpd="sng">
                <a:solidFill>
                  <a:schemeClr val="bg1">
                    <a:lumMod val="95000"/>
                  </a:schemeClr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Harry P" panose="00000400000000000000" pitchFamily="2" charset="0"/>
            </a:endParaRPr>
          </a:p>
        </p:txBody>
      </p:sp>
      <p:sp>
        <p:nvSpPr>
          <p:cNvPr id="28" name="ZoneTexte 27"/>
          <p:cNvSpPr txBox="1"/>
          <p:nvPr/>
        </p:nvSpPr>
        <p:spPr>
          <a:xfrm>
            <a:off x="180231" y="810196"/>
            <a:ext cx="324036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smtClean="0">
                <a:latin typeface="Dekko" panose="00000500000000000000" pitchFamily="2" charset="0"/>
                <a:cs typeface="Dekko" panose="00000500000000000000" pitchFamily="2" charset="0"/>
              </a:rPr>
              <a:t>Prénom : ________________________</a:t>
            </a:r>
            <a:endParaRPr lang="fr-FR" sz="1200" dirty="0">
              <a:latin typeface="Dekko" panose="00000500000000000000" pitchFamily="2" charset="0"/>
              <a:cs typeface="Dekko" panose="00000500000000000000" pitchFamily="2" charset="0"/>
            </a:endParaRPr>
          </a:p>
        </p:txBody>
      </p:sp>
      <p:sp>
        <p:nvSpPr>
          <p:cNvPr id="35" name="ZoneTexte 34"/>
          <p:cNvSpPr txBox="1"/>
          <p:nvPr/>
        </p:nvSpPr>
        <p:spPr>
          <a:xfrm>
            <a:off x="4932759" y="810196"/>
            <a:ext cx="25922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smtClean="0">
                <a:latin typeface="Dekko" panose="00000500000000000000" pitchFamily="2" charset="0"/>
                <a:cs typeface="Dekko" panose="00000500000000000000" pitchFamily="2" charset="0"/>
              </a:rPr>
              <a:t>Date : _______ /_______ /__________</a:t>
            </a:r>
            <a:endParaRPr lang="fr-FR" sz="1200" dirty="0">
              <a:latin typeface="Dekko" panose="00000500000000000000" pitchFamily="2" charset="0"/>
              <a:cs typeface="Dekko" panose="00000500000000000000" pitchFamily="2" charset="0"/>
            </a:endParaRPr>
          </a:p>
        </p:txBody>
      </p:sp>
      <p:cxnSp>
        <p:nvCxnSpPr>
          <p:cNvPr id="36" name="Connecteur droit 35"/>
          <p:cNvCxnSpPr/>
          <p:nvPr/>
        </p:nvCxnSpPr>
        <p:spPr>
          <a:xfrm>
            <a:off x="0" y="671290"/>
            <a:ext cx="7561263" cy="0"/>
          </a:xfrm>
          <a:prstGeom prst="line">
            <a:avLst/>
          </a:prstGeom>
          <a:ln w="76200" cap="rnd">
            <a:solidFill>
              <a:schemeClr val="tx1">
                <a:lumMod val="75000"/>
                <a:lumOff val="2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necteur droit 36"/>
          <p:cNvCxnSpPr/>
          <p:nvPr/>
        </p:nvCxnSpPr>
        <p:spPr>
          <a:xfrm>
            <a:off x="0" y="1242244"/>
            <a:ext cx="7267898" cy="768"/>
          </a:xfrm>
          <a:prstGeom prst="line">
            <a:avLst/>
          </a:prstGeom>
          <a:ln w="57150" cap="rnd">
            <a:solidFill>
              <a:schemeClr val="tx1">
                <a:lumMod val="75000"/>
                <a:lumOff val="2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Ellipse 37"/>
          <p:cNvSpPr/>
          <p:nvPr/>
        </p:nvSpPr>
        <p:spPr>
          <a:xfrm>
            <a:off x="122216" y="133450"/>
            <a:ext cx="850103" cy="366446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>
                <a:lumMod val="75000"/>
                <a:lumOff val="25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9" name="ZoneTexte 38"/>
          <p:cNvSpPr txBox="1"/>
          <p:nvPr/>
        </p:nvSpPr>
        <p:spPr>
          <a:xfrm>
            <a:off x="73738" y="182369"/>
            <a:ext cx="951599" cy="2958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fr-FR" sz="1600" dirty="0" smtClean="0">
                <a:latin typeface="Mrs Chocolat" pitchFamily="2" charset="0"/>
              </a:rPr>
              <a:t>Fiche 6</a:t>
            </a:r>
            <a:endParaRPr lang="fr-FR" sz="1600" dirty="0">
              <a:latin typeface="Mrs Chocolat" pitchFamily="2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91338" y="4338588"/>
            <a:ext cx="5922366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200" dirty="0" smtClean="0">
                <a:solidFill>
                  <a:srgbClr val="000000"/>
                </a:solidFill>
                <a:latin typeface="Harry P" panose="00000400000000000000" pitchFamily="2" charset="0"/>
              </a:rPr>
              <a:t> </a:t>
            </a:r>
            <a:r>
              <a:rPr lang="fr-FR" sz="2200" dirty="0">
                <a:solidFill>
                  <a:srgbClr val="000000"/>
                </a:solidFill>
                <a:latin typeface="Harry P" panose="00000400000000000000" pitchFamily="2" charset="0"/>
              </a:rPr>
              <a:t>Compl</a:t>
            </a:r>
            <a:r>
              <a:rPr lang="fr-FR" sz="1800" dirty="0">
                <a:solidFill>
                  <a:srgbClr val="000000"/>
                </a:solidFill>
                <a:latin typeface="Old English Text MT" panose="03040902040508030806" pitchFamily="66" charset="0"/>
              </a:rPr>
              <a:t>è</a:t>
            </a:r>
            <a:r>
              <a:rPr lang="fr-FR" sz="2200" dirty="0">
                <a:solidFill>
                  <a:srgbClr val="000000"/>
                </a:solidFill>
                <a:latin typeface="Harry P" panose="00000400000000000000" pitchFamily="2" charset="0"/>
              </a:rPr>
              <a:t>te le tableau pour chacun des </a:t>
            </a:r>
            <a:r>
              <a:rPr lang="fr-FR" sz="1800" dirty="0">
                <a:solidFill>
                  <a:srgbClr val="000000"/>
                </a:solidFill>
                <a:latin typeface="Old English Text MT" panose="03040902040508030806" pitchFamily="66" charset="0"/>
              </a:rPr>
              <a:t>élè</a:t>
            </a:r>
            <a:r>
              <a:rPr lang="fr-FR" sz="2200" dirty="0">
                <a:solidFill>
                  <a:srgbClr val="000000"/>
                </a:solidFill>
                <a:latin typeface="Harry P" panose="00000400000000000000" pitchFamily="2" charset="0"/>
              </a:rPr>
              <a:t>ves cités ci-dessous </a:t>
            </a:r>
            <a:endParaRPr lang="fr-FR" sz="2200" dirty="0">
              <a:latin typeface="Harry P" panose="00000400000000000000" pitchFamily="2" charset="0"/>
            </a:endParaRPr>
          </a:p>
        </p:txBody>
      </p:sp>
      <p:graphicFrame>
        <p:nvGraphicFramePr>
          <p:cNvPr id="6" name="Tableau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7330339"/>
              </p:ext>
            </p:extLst>
          </p:nvPr>
        </p:nvGraphicFramePr>
        <p:xfrm>
          <a:off x="562472" y="4842644"/>
          <a:ext cx="6746550" cy="424847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48850"/>
                <a:gridCol w="2248850"/>
                <a:gridCol w="2248850"/>
              </a:tblGrid>
              <a:tr h="284924"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>
                          <a:latin typeface="Dekko" panose="00000500000000000000" pitchFamily="2" charset="0"/>
                          <a:cs typeface="Dekko" panose="00000500000000000000" pitchFamily="2" charset="0"/>
                        </a:rPr>
                        <a:t>Nom</a:t>
                      </a:r>
                      <a:endParaRPr lang="fr-FR" sz="1200" dirty="0">
                        <a:latin typeface="Dekko" panose="00000500000000000000" pitchFamily="2" charset="0"/>
                        <a:cs typeface="Dekko" panose="00000500000000000000" pitchFamily="2" charset="0"/>
                      </a:endParaRPr>
                    </a:p>
                  </a:txBody>
                  <a:tcPr>
                    <a:solidFill>
                      <a:srgbClr val="DDBB9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>
                          <a:latin typeface="Dekko" panose="00000500000000000000" pitchFamily="2" charset="0"/>
                          <a:cs typeface="Dekko" panose="00000500000000000000" pitchFamily="2" charset="0"/>
                        </a:rPr>
                        <a:t>Prénom</a:t>
                      </a:r>
                      <a:endParaRPr lang="fr-FR" sz="1200" dirty="0">
                        <a:latin typeface="Dekko" panose="00000500000000000000" pitchFamily="2" charset="0"/>
                        <a:cs typeface="Dekko" panose="00000500000000000000" pitchFamily="2" charset="0"/>
                      </a:endParaRPr>
                    </a:p>
                  </a:txBody>
                  <a:tcPr>
                    <a:solidFill>
                      <a:srgbClr val="DDBB9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>
                          <a:latin typeface="Dekko" panose="00000500000000000000" pitchFamily="2" charset="0"/>
                          <a:cs typeface="Dekko" panose="00000500000000000000" pitchFamily="2" charset="0"/>
                        </a:rPr>
                        <a:t>Maison</a:t>
                      </a:r>
                      <a:endParaRPr lang="fr-FR" sz="1200" dirty="0">
                        <a:latin typeface="Dekko" panose="00000500000000000000" pitchFamily="2" charset="0"/>
                        <a:cs typeface="Dekko" panose="00000500000000000000" pitchFamily="2" charset="0"/>
                      </a:endParaRPr>
                    </a:p>
                  </a:txBody>
                  <a:tcPr>
                    <a:solidFill>
                      <a:srgbClr val="DDBB9F"/>
                    </a:solidFill>
                  </a:tcPr>
                </a:tc>
              </a:tr>
              <a:tr h="396355"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err="1" smtClean="0">
                          <a:latin typeface="Dekko" panose="00000500000000000000" pitchFamily="2" charset="0"/>
                          <a:cs typeface="Dekko" panose="00000500000000000000" pitchFamily="2" charset="0"/>
                        </a:rPr>
                        <a:t>Malefoy</a:t>
                      </a:r>
                      <a:endParaRPr lang="fr-FR" sz="1200" dirty="0">
                        <a:latin typeface="Dekko" panose="00000500000000000000" pitchFamily="2" charset="0"/>
                        <a:cs typeface="Dekko" panose="000005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 sz="1200">
                        <a:latin typeface="Dekko" panose="00000500000000000000" pitchFamily="2" charset="0"/>
                        <a:cs typeface="Dekko" panose="000005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 sz="1200">
                        <a:latin typeface="Dekko" panose="00000500000000000000" pitchFamily="2" charset="0"/>
                        <a:cs typeface="Dekko" panose="00000500000000000000" pitchFamily="2" charset="0"/>
                      </a:endParaRPr>
                    </a:p>
                  </a:txBody>
                  <a:tcPr anchor="ctr"/>
                </a:tc>
              </a:tr>
              <a:tr h="396355">
                <a:tc>
                  <a:txBody>
                    <a:bodyPr/>
                    <a:lstStyle/>
                    <a:p>
                      <a:pPr algn="ctr"/>
                      <a:endParaRPr lang="fr-FR" sz="1200" dirty="0">
                        <a:latin typeface="Dekko" panose="00000500000000000000" pitchFamily="2" charset="0"/>
                        <a:cs typeface="Dekko" panose="000005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>
                          <a:latin typeface="Dekko" panose="00000500000000000000" pitchFamily="2" charset="0"/>
                          <a:cs typeface="Dekko" panose="00000500000000000000" pitchFamily="2" charset="0"/>
                        </a:rPr>
                        <a:t>Hannah</a:t>
                      </a:r>
                      <a:endParaRPr lang="fr-FR" sz="1200" dirty="0">
                        <a:latin typeface="Dekko" panose="00000500000000000000" pitchFamily="2" charset="0"/>
                        <a:cs typeface="Dekko" panose="000005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 sz="1200">
                        <a:latin typeface="Dekko" panose="00000500000000000000" pitchFamily="2" charset="0"/>
                        <a:cs typeface="Dekko" panose="00000500000000000000" pitchFamily="2" charset="0"/>
                      </a:endParaRPr>
                    </a:p>
                  </a:txBody>
                  <a:tcPr anchor="ctr"/>
                </a:tc>
              </a:tr>
              <a:tr h="396355"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>
                          <a:latin typeface="Dekko" panose="00000500000000000000" pitchFamily="2" charset="0"/>
                          <a:cs typeface="Dekko" panose="00000500000000000000" pitchFamily="2" charset="0"/>
                        </a:rPr>
                        <a:t>Potter</a:t>
                      </a:r>
                      <a:endParaRPr lang="fr-FR" sz="1200" dirty="0">
                        <a:latin typeface="Dekko" panose="00000500000000000000" pitchFamily="2" charset="0"/>
                        <a:cs typeface="Dekko" panose="000005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>
                        <a:latin typeface="Dekko" panose="00000500000000000000" pitchFamily="2" charset="0"/>
                        <a:cs typeface="Dekko" panose="000005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 sz="1200">
                        <a:latin typeface="Dekko" panose="00000500000000000000" pitchFamily="2" charset="0"/>
                        <a:cs typeface="Dekko" panose="00000500000000000000" pitchFamily="2" charset="0"/>
                      </a:endParaRPr>
                    </a:p>
                  </a:txBody>
                  <a:tcPr anchor="ctr"/>
                </a:tc>
              </a:tr>
              <a:tr h="396355">
                <a:tc>
                  <a:txBody>
                    <a:bodyPr/>
                    <a:lstStyle/>
                    <a:p>
                      <a:pPr algn="ctr"/>
                      <a:endParaRPr lang="fr-FR" sz="1200">
                        <a:latin typeface="Dekko" panose="00000500000000000000" pitchFamily="2" charset="0"/>
                        <a:cs typeface="Dekko" panose="000005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>
                          <a:latin typeface="Dekko" panose="00000500000000000000" pitchFamily="2" charset="0"/>
                          <a:cs typeface="Dekko" panose="00000500000000000000" pitchFamily="2" charset="0"/>
                        </a:rPr>
                        <a:t>Hermione</a:t>
                      </a:r>
                      <a:endParaRPr lang="fr-FR" sz="1200" dirty="0">
                        <a:latin typeface="Dekko" panose="00000500000000000000" pitchFamily="2" charset="0"/>
                        <a:cs typeface="Dekko" panose="000005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 sz="1200">
                        <a:latin typeface="Dekko" panose="00000500000000000000" pitchFamily="2" charset="0"/>
                        <a:cs typeface="Dekko" panose="00000500000000000000" pitchFamily="2" charset="0"/>
                      </a:endParaRPr>
                    </a:p>
                  </a:txBody>
                  <a:tcPr anchor="ctr"/>
                </a:tc>
              </a:tr>
              <a:tr h="396355"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>
                          <a:latin typeface="Dekko" panose="00000500000000000000" pitchFamily="2" charset="0"/>
                          <a:cs typeface="Dekko" panose="00000500000000000000" pitchFamily="2" charset="0"/>
                        </a:rPr>
                        <a:t>Weasley</a:t>
                      </a:r>
                      <a:endParaRPr lang="fr-FR" sz="1200" dirty="0">
                        <a:latin typeface="Dekko" panose="00000500000000000000" pitchFamily="2" charset="0"/>
                        <a:cs typeface="Dekko" panose="000005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>
                        <a:latin typeface="Dekko" panose="00000500000000000000" pitchFamily="2" charset="0"/>
                        <a:cs typeface="Dekko" panose="000005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>
                        <a:latin typeface="Dekko" panose="00000500000000000000" pitchFamily="2" charset="0"/>
                        <a:cs typeface="Dekko" panose="00000500000000000000" pitchFamily="2" charset="0"/>
                      </a:endParaRPr>
                    </a:p>
                  </a:txBody>
                  <a:tcPr anchor="ctr"/>
                </a:tc>
              </a:tr>
              <a:tr h="396355"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err="1" smtClean="0">
                          <a:latin typeface="Dekko" panose="00000500000000000000" pitchFamily="2" charset="0"/>
                          <a:cs typeface="Dekko" panose="00000500000000000000" pitchFamily="2" charset="0"/>
                        </a:rPr>
                        <a:t>Zabini</a:t>
                      </a:r>
                      <a:endParaRPr lang="fr-FR" sz="1200" dirty="0">
                        <a:latin typeface="Dekko" panose="00000500000000000000" pitchFamily="2" charset="0"/>
                        <a:cs typeface="Dekko" panose="000005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>
                        <a:latin typeface="Dekko" panose="00000500000000000000" pitchFamily="2" charset="0"/>
                        <a:cs typeface="Dekko" panose="000005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>
                        <a:latin typeface="Dekko" panose="00000500000000000000" pitchFamily="2" charset="0"/>
                        <a:cs typeface="Dekko" panose="00000500000000000000" pitchFamily="2" charset="0"/>
                      </a:endParaRPr>
                    </a:p>
                  </a:txBody>
                  <a:tcPr anchor="ctr"/>
                </a:tc>
              </a:tr>
              <a:tr h="396355">
                <a:tc>
                  <a:txBody>
                    <a:bodyPr/>
                    <a:lstStyle/>
                    <a:p>
                      <a:pPr algn="ctr"/>
                      <a:endParaRPr lang="fr-FR" sz="1200" dirty="0">
                        <a:latin typeface="Dekko" panose="00000500000000000000" pitchFamily="2" charset="0"/>
                        <a:cs typeface="Dekko" panose="000005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>
                          <a:latin typeface="Dekko" panose="00000500000000000000" pitchFamily="2" charset="0"/>
                          <a:cs typeface="Dekko" panose="00000500000000000000" pitchFamily="2" charset="0"/>
                        </a:rPr>
                        <a:t>Mandy</a:t>
                      </a:r>
                      <a:endParaRPr lang="fr-FR" sz="1200" dirty="0">
                        <a:latin typeface="Dekko" panose="00000500000000000000" pitchFamily="2" charset="0"/>
                        <a:cs typeface="Dekko" panose="000005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>
                        <a:latin typeface="Dekko" panose="00000500000000000000" pitchFamily="2" charset="0"/>
                        <a:cs typeface="Dekko" panose="00000500000000000000" pitchFamily="2" charset="0"/>
                      </a:endParaRPr>
                    </a:p>
                  </a:txBody>
                  <a:tcPr anchor="ctr"/>
                </a:tc>
              </a:tr>
              <a:tr h="396355">
                <a:tc>
                  <a:txBody>
                    <a:bodyPr/>
                    <a:lstStyle/>
                    <a:p>
                      <a:pPr algn="ctr"/>
                      <a:endParaRPr lang="fr-FR" sz="1200" dirty="0">
                        <a:latin typeface="Dekko" panose="00000500000000000000" pitchFamily="2" charset="0"/>
                        <a:cs typeface="Dekko" panose="000005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>
                          <a:latin typeface="Dekko" panose="00000500000000000000" pitchFamily="2" charset="0"/>
                          <a:cs typeface="Dekko" panose="00000500000000000000" pitchFamily="2" charset="0"/>
                        </a:rPr>
                        <a:t>Lavande</a:t>
                      </a:r>
                      <a:endParaRPr lang="fr-FR" sz="1200" dirty="0">
                        <a:latin typeface="Dekko" panose="00000500000000000000" pitchFamily="2" charset="0"/>
                        <a:cs typeface="Dekko" panose="000005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>
                        <a:latin typeface="Dekko" panose="00000500000000000000" pitchFamily="2" charset="0"/>
                        <a:cs typeface="Dekko" panose="00000500000000000000" pitchFamily="2" charset="0"/>
                      </a:endParaRPr>
                    </a:p>
                  </a:txBody>
                  <a:tcPr anchor="ctr"/>
                </a:tc>
              </a:tr>
              <a:tr h="396355"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err="1" smtClean="0">
                          <a:latin typeface="Dekko" panose="00000500000000000000" pitchFamily="2" charset="0"/>
                          <a:cs typeface="Dekko" panose="00000500000000000000" pitchFamily="2" charset="0"/>
                        </a:rPr>
                        <a:t>Bulstrode</a:t>
                      </a:r>
                      <a:endParaRPr lang="fr-FR" sz="1200" dirty="0">
                        <a:latin typeface="Dekko" panose="00000500000000000000" pitchFamily="2" charset="0"/>
                        <a:cs typeface="Dekko" panose="000005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>
                        <a:latin typeface="Dekko" panose="00000500000000000000" pitchFamily="2" charset="0"/>
                        <a:cs typeface="Dekko" panose="000005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>
                        <a:latin typeface="Dekko" panose="00000500000000000000" pitchFamily="2" charset="0"/>
                        <a:cs typeface="Dekko" panose="00000500000000000000" pitchFamily="2" charset="0"/>
                      </a:endParaRPr>
                    </a:p>
                  </a:txBody>
                  <a:tcPr anchor="ctr"/>
                </a:tc>
              </a:tr>
              <a:tr h="396355">
                <a:tc>
                  <a:txBody>
                    <a:bodyPr/>
                    <a:lstStyle/>
                    <a:p>
                      <a:pPr algn="ctr"/>
                      <a:endParaRPr lang="fr-FR" sz="1200" dirty="0">
                        <a:latin typeface="Dekko" panose="00000500000000000000" pitchFamily="2" charset="0"/>
                        <a:cs typeface="Dekko" panose="000005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>
                          <a:latin typeface="Dekko" panose="00000500000000000000" pitchFamily="2" charset="0"/>
                          <a:cs typeface="Dekko" panose="00000500000000000000" pitchFamily="2" charset="0"/>
                        </a:rPr>
                        <a:t>Justin</a:t>
                      </a:r>
                      <a:endParaRPr lang="fr-FR" sz="1200" dirty="0">
                        <a:latin typeface="Dekko" panose="00000500000000000000" pitchFamily="2" charset="0"/>
                        <a:cs typeface="Dekko" panose="000005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>
                        <a:latin typeface="Dekko" panose="00000500000000000000" pitchFamily="2" charset="0"/>
                        <a:cs typeface="Dekko" panose="00000500000000000000" pitchFamily="2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575655" y="9246560"/>
            <a:ext cx="6949392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400" dirty="0" smtClean="0">
                <a:solidFill>
                  <a:srgbClr val="000000"/>
                </a:solidFill>
                <a:latin typeface="Harry P" panose="00000400000000000000" pitchFamily="2" charset="0"/>
              </a:rPr>
              <a:t>Compl</a:t>
            </a:r>
            <a:r>
              <a:rPr lang="fr-FR" sz="1800" dirty="0" smtClean="0">
                <a:solidFill>
                  <a:srgbClr val="000000"/>
                </a:solidFill>
                <a:latin typeface="Old English Text MT" panose="03040902040508030806" pitchFamily="66" charset="0"/>
              </a:rPr>
              <a:t>è</a:t>
            </a:r>
            <a:r>
              <a:rPr lang="fr-FR" sz="2400" dirty="0" smtClean="0">
                <a:solidFill>
                  <a:srgbClr val="000000"/>
                </a:solidFill>
                <a:latin typeface="Harry P" panose="00000400000000000000" pitchFamily="2" charset="0"/>
              </a:rPr>
              <a:t>te </a:t>
            </a:r>
            <a:r>
              <a:rPr lang="fr-FR" sz="2400" dirty="0">
                <a:solidFill>
                  <a:srgbClr val="000000"/>
                </a:solidFill>
                <a:latin typeface="Harry P" panose="00000400000000000000" pitchFamily="2" charset="0"/>
              </a:rPr>
              <a:t>le portrait du professeur Rogue. </a:t>
            </a:r>
          </a:p>
          <a:p>
            <a:endParaRPr lang="fr-FR" sz="1200" dirty="0" smtClean="0">
              <a:solidFill>
                <a:srgbClr val="000000"/>
              </a:solidFill>
              <a:latin typeface="Dekko" panose="00000500000000000000" pitchFamily="2" charset="0"/>
              <a:cs typeface="Dekko" panose="00000500000000000000" pitchFamily="2" charset="0"/>
            </a:endParaRPr>
          </a:p>
          <a:p>
            <a:r>
              <a:rPr lang="fr-FR" sz="1200" dirty="0" smtClean="0">
                <a:solidFill>
                  <a:srgbClr val="000000"/>
                </a:solidFill>
                <a:latin typeface="Dekko" panose="00000500000000000000" pitchFamily="2" charset="0"/>
                <a:cs typeface="Dekko" panose="00000500000000000000" pitchFamily="2" charset="0"/>
              </a:rPr>
              <a:t>Il </a:t>
            </a:r>
            <a:r>
              <a:rPr lang="fr-FR" sz="1200" dirty="0">
                <a:solidFill>
                  <a:srgbClr val="000000"/>
                </a:solidFill>
                <a:latin typeface="Dekko" panose="00000500000000000000" pitchFamily="2" charset="0"/>
                <a:cs typeface="Dekko" panose="00000500000000000000" pitchFamily="2" charset="0"/>
              </a:rPr>
              <a:t>a les cheveux </a:t>
            </a:r>
            <a:r>
              <a:rPr lang="fr-FR" sz="1200" dirty="0" smtClean="0">
                <a:solidFill>
                  <a:srgbClr val="000000"/>
                </a:solidFill>
                <a:latin typeface="Dekko" panose="00000500000000000000" pitchFamily="2" charset="0"/>
                <a:cs typeface="Dekko" panose="00000500000000000000" pitchFamily="2" charset="0"/>
              </a:rPr>
              <a:t>__________________________ , </a:t>
            </a:r>
            <a:r>
              <a:rPr lang="fr-FR" sz="1200" dirty="0">
                <a:solidFill>
                  <a:srgbClr val="000000"/>
                </a:solidFill>
                <a:latin typeface="Dekko" panose="00000500000000000000" pitchFamily="2" charset="0"/>
                <a:cs typeface="Dekko" panose="00000500000000000000" pitchFamily="2" charset="0"/>
              </a:rPr>
              <a:t>le nez </a:t>
            </a:r>
            <a:r>
              <a:rPr lang="fr-FR" sz="1200" dirty="0" smtClean="0">
                <a:solidFill>
                  <a:srgbClr val="000000"/>
                </a:solidFill>
                <a:latin typeface="Dekko" panose="00000500000000000000" pitchFamily="2" charset="0"/>
                <a:cs typeface="Dekko" panose="00000500000000000000" pitchFamily="2" charset="0"/>
              </a:rPr>
              <a:t>__________________ , </a:t>
            </a:r>
            <a:r>
              <a:rPr lang="fr-FR" sz="1200" dirty="0">
                <a:solidFill>
                  <a:srgbClr val="000000"/>
                </a:solidFill>
                <a:latin typeface="Dekko" panose="00000500000000000000" pitchFamily="2" charset="0"/>
                <a:cs typeface="Dekko" panose="00000500000000000000" pitchFamily="2" charset="0"/>
              </a:rPr>
              <a:t>le teint </a:t>
            </a:r>
            <a:r>
              <a:rPr lang="fr-FR" sz="1200" dirty="0" smtClean="0">
                <a:solidFill>
                  <a:srgbClr val="000000"/>
                </a:solidFill>
                <a:latin typeface="Dekko" panose="00000500000000000000" pitchFamily="2" charset="0"/>
                <a:cs typeface="Dekko" panose="00000500000000000000" pitchFamily="2" charset="0"/>
              </a:rPr>
              <a:t>___________________</a:t>
            </a:r>
          </a:p>
          <a:p>
            <a:r>
              <a:rPr lang="fr-FR" sz="10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endParaRPr lang="fr-FR" sz="10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r>
              <a:rPr lang="fr-FR" sz="2200" dirty="0" smtClean="0">
                <a:solidFill>
                  <a:srgbClr val="000000"/>
                </a:solidFill>
                <a:latin typeface="Harry P" panose="00000400000000000000" pitchFamily="2" charset="0"/>
              </a:rPr>
              <a:t>Question : </a:t>
            </a:r>
            <a:r>
              <a:rPr lang="fr-FR" sz="1200" dirty="0" smtClean="0">
                <a:solidFill>
                  <a:srgbClr val="000000"/>
                </a:solidFill>
                <a:latin typeface="Dekko" panose="00000500000000000000" pitchFamily="2" charset="0"/>
                <a:cs typeface="Dekko" panose="00000500000000000000" pitchFamily="2" charset="0"/>
              </a:rPr>
              <a:t>Comment </a:t>
            </a:r>
            <a:r>
              <a:rPr lang="fr-FR" sz="1200" dirty="0">
                <a:solidFill>
                  <a:srgbClr val="000000"/>
                </a:solidFill>
                <a:latin typeface="Dekko" panose="00000500000000000000" pitchFamily="2" charset="0"/>
                <a:cs typeface="Dekko" panose="00000500000000000000" pitchFamily="2" charset="0"/>
              </a:rPr>
              <a:t>s'appelle le concierge de </a:t>
            </a:r>
            <a:r>
              <a:rPr lang="fr-FR" sz="1200" dirty="0" smtClean="0">
                <a:solidFill>
                  <a:srgbClr val="000000"/>
                </a:solidFill>
                <a:latin typeface="Dekko" panose="00000500000000000000" pitchFamily="2" charset="0"/>
                <a:cs typeface="Dekko" panose="00000500000000000000" pitchFamily="2" charset="0"/>
              </a:rPr>
              <a:t>l'école </a:t>
            </a:r>
            <a:r>
              <a:rPr lang="fr-FR" sz="1200" dirty="0" smtClean="0">
                <a:solidFill>
                  <a:srgbClr val="000000"/>
                </a:solidFill>
                <a:latin typeface="+mj-lt"/>
                <a:cs typeface="Dekko" panose="00000500000000000000" pitchFamily="2" charset="0"/>
              </a:rPr>
              <a:t>?</a:t>
            </a:r>
            <a:r>
              <a:rPr lang="fr-FR" sz="1200" dirty="0" smtClean="0">
                <a:solidFill>
                  <a:srgbClr val="000000"/>
                </a:solidFill>
                <a:latin typeface="Dekko" panose="00000500000000000000" pitchFamily="2" charset="0"/>
                <a:cs typeface="Dekko" panose="00000500000000000000" pitchFamily="2" charset="0"/>
              </a:rPr>
              <a:t> ____________________________________________</a:t>
            </a:r>
            <a:endParaRPr lang="fr-FR" sz="2800" dirty="0">
              <a:latin typeface="Dekko" panose="00000500000000000000" pitchFamily="2" charset="0"/>
              <a:cs typeface="Dekko" panose="00000500000000000000" pitchFamily="2" charset="0"/>
            </a:endParaRPr>
          </a:p>
        </p:txBody>
      </p:sp>
      <p:pic>
        <p:nvPicPr>
          <p:cNvPr id="22" name="Image 21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181" y="9253013"/>
            <a:ext cx="329157" cy="13105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1858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artisticFilmGrain/>
                    </a14:imgEffect>
                    <a14:imgEffect>
                      <a14:brightnessContrast brigh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243012"/>
            <a:ext cx="396875" cy="9450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1" name="Connecteur droit 10"/>
          <p:cNvCxnSpPr/>
          <p:nvPr/>
        </p:nvCxnSpPr>
        <p:spPr>
          <a:xfrm>
            <a:off x="396255" y="1381125"/>
            <a:ext cx="0" cy="9312275"/>
          </a:xfrm>
          <a:prstGeom prst="line">
            <a:avLst/>
          </a:prstGeom>
          <a:ln w="76200" cap="rnd">
            <a:solidFill>
              <a:schemeClr val="tx1">
                <a:lumMod val="75000"/>
                <a:lumOff val="2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Arrondir un rectangle avec un coin diagonal 30"/>
          <p:cNvSpPr/>
          <p:nvPr/>
        </p:nvSpPr>
        <p:spPr>
          <a:xfrm>
            <a:off x="1620391" y="1422277"/>
            <a:ext cx="4752528" cy="338554"/>
          </a:xfrm>
          <a:prstGeom prst="round2DiagRect">
            <a:avLst>
              <a:gd name="adj1" fmla="val 50000"/>
              <a:gd name="adj2" fmla="val 0"/>
            </a:avLst>
          </a:prstGeom>
          <a:solidFill>
            <a:srgbClr val="C99265"/>
          </a:solidFill>
          <a:ln w="19050">
            <a:solidFill>
              <a:schemeClr val="tx1">
                <a:lumMod val="75000"/>
                <a:lumOff val="25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" name="ZoneTexte 26"/>
          <p:cNvSpPr txBox="1"/>
          <p:nvPr/>
        </p:nvSpPr>
        <p:spPr>
          <a:xfrm>
            <a:off x="1620391" y="1314252"/>
            <a:ext cx="47525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dirty="0" smtClean="0">
                <a:solidFill>
                  <a:schemeClr val="bg1"/>
                </a:solidFill>
                <a:latin typeface="Harry P" panose="00000400000000000000" pitchFamily="2" charset="0"/>
              </a:rPr>
              <a:t>Chapitre 8 : Le maître des potions</a:t>
            </a:r>
            <a:endParaRPr lang="fr-FR" sz="2800" dirty="0">
              <a:solidFill>
                <a:schemeClr val="bg1"/>
              </a:solidFill>
              <a:latin typeface="Harry P" panose="00000400000000000000" pitchFamily="2" charset="0"/>
            </a:endParaRPr>
          </a:p>
        </p:txBody>
      </p:sp>
      <p:sp>
        <p:nvSpPr>
          <p:cNvPr id="29" name="ZoneTexte 28"/>
          <p:cNvSpPr txBox="1"/>
          <p:nvPr/>
        </p:nvSpPr>
        <p:spPr>
          <a:xfrm>
            <a:off x="491783" y="1890316"/>
            <a:ext cx="7069480" cy="39241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2200" dirty="0" smtClean="0">
                <a:solidFill>
                  <a:srgbClr val="000000"/>
                </a:solidFill>
                <a:latin typeface="Harry P" panose="00000400000000000000" pitchFamily="2" charset="0"/>
                <a:cs typeface="Dekko" panose="00000500000000000000" pitchFamily="2" charset="0"/>
              </a:rPr>
              <a:t>Entoure la bonne r</a:t>
            </a:r>
            <a:r>
              <a:rPr lang="fr-FR" sz="1800" dirty="0" smtClean="0">
                <a:solidFill>
                  <a:srgbClr val="000000"/>
                </a:solidFill>
                <a:latin typeface="Old English Text MT" panose="03040902040508030806" pitchFamily="66" charset="0"/>
                <a:cs typeface="Dekko" panose="00000500000000000000" pitchFamily="2" charset="0"/>
              </a:rPr>
              <a:t>é</a:t>
            </a:r>
            <a:r>
              <a:rPr lang="fr-FR" sz="2200" dirty="0" smtClean="0">
                <a:solidFill>
                  <a:srgbClr val="000000"/>
                </a:solidFill>
                <a:latin typeface="Harry P" panose="00000400000000000000" pitchFamily="2" charset="0"/>
                <a:cs typeface="Dekko" panose="00000500000000000000" pitchFamily="2" charset="0"/>
              </a:rPr>
              <a:t>ponse</a:t>
            </a:r>
          </a:p>
          <a:p>
            <a:pPr>
              <a:lnSpc>
                <a:spcPct val="150000"/>
              </a:lnSpc>
            </a:pPr>
            <a:r>
              <a:rPr lang="fr-FR" sz="1200" dirty="0" smtClean="0"/>
              <a:t> </a:t>
            </a:r>
            <a:r>
              <a:rPr lang="fr-FR" sz="1200" dirty="0">
                <a:latin typeface="Dekko" panose="00000500000000000000" pitchFamily="2" charset="0"/>
                <a:cs typeface="Dekko" panose="00000500000000000000" pitchFamily="2" charset="0"/>
              </a:rPr>
              <a:t>1- Combien y </a:t>
            </a:r>
            <a:r>
              <a:rPr lang="fr-FR" sz="1200" dirty="0" err="1">
                <a:latin typeface="Dekko" panose="00000500000000000000" pitchFamily="2" charset="0"/>
                <a:cs typeface="Dekko" panose="00000500000000000000" pitchFamily="2" charset="0"/>
              </a:rPr>
              <a:t>a-t-il</a:t>
            </a:r>
            <a:r>
              <a:rPr lang="fr-FR" sz="1200" dirty="0">
                <a:latin typeface="Dekko" panose="00000500000000000000" pitchFamily="2" charset="0"/>
                <a:cs typeface="Dekko" panose="00000500000000000000" pitchFamily="2" charset="0"/>
              </a:rPr>
              <a:t> d'escaliers à Poudlard </a:t>
            </a:r>
            <a:r>
              <a:rPr lang="fr-FR" sz="1200" dirty="0">
                <a:latin typeface="+mj-lt"/>
                <a:cs typeface="Dekko" panose="00000500000000000000" pitchFamily="2" charset="0"/>
              </a:rPr>
              <a:t>?</a:t>
            </a:r>
            <a:r>
              <a:rPr lang="fr-FR" sz="1200" dirty="0">
                <a:latin typeface="Dekko" panose="00000500000000000000" pitchFamily="2" charset="0"/>
                <a:cs typeface="Dekko" panose="00000500000000000000" pitchFamily="2" charset="0"/>
              </a:rPr>
              <a:t> </a:t>
            </a:r>
          </a:p>
          <a:p>
            <a:pPr>
              <a:lnSpc>
                <a:spcPct val="150000"/>
              </a:lnSpc>
            </a:pPr>
            <a:r>
              <a:rPr lang="pt-BR" sz="1200" dirty="0" smtClean="0">
                <a:latin typeface="Dekko" panose="00000500000000000000" pitchFamily="2" charset="0"/>
                <a:cs typeface="Dekko" panose="00000500000000000000" pitchFamily="2" charset="0"/>
              </a:rPr>
              <a:t>a) 142 		b) 242 		c) 342 	</a:t>
            </a:r>
          </a:p>
          <a:p>
            <a:pPr>
              <a:lnSpc>
                <a:spcPct val="150000"/>
              </a:lnSpc>
            </a:pPr>
            <a:r>
              <a:rPr lang="pt-BR" sz="1200" dirty="0" smtClean="0">
                <a:latin typeface="Dekko" panose="00000500000000000000" pitchFamily="2" charset="0"/>
                <a:cs typeface="Dekko" panose="00000500000000000000" pitchFamily="2" charset="0"/>
              </a:rPr>
              <a:t>2 – Qui n’accueille pas bien les nouveaux élèves en leur lançant des craies et en leur tirant les tapis </a:t>
            </a:r>
            <a:r>
              <a:rPr lang="pt-BR" sz="1200" dirty="0" smtClean="0">
                <a:latin typeface="+mj-lt"/>
                <a:cs typeface="Dekko" panose="00000500000000000000" pitchFamily="2" charset="0"/>
              </a:rPr>
              <a:t>?</a:t>
            </a:r>
          </a:p>
          <a:p>
            <a:pPr>
              <a:lnSpc>
                <a:spcPct val="150000"/>
              </a:lnSpc>
            </a:pPr>
            <a:r>
              <a:rPr lang="pt-BR" sz="1200" dirty="0" smtClean="0">
                <a:latin typeface="Dekko" panose="00000500000000000000" pitchFamily="2" charset="0"/>
                <a:cs typeface="Dekko" panose="00000500000000000000" pitchFamily="2" charset="0"/>
              </a:rPr>
              <a:t>a) Peeves l’esprit frappeur	b) Quasi-sans-tête	c) Rusard	</a:t>
            </a:r>
          </a:p>
          <a:p>
            <a:pPr>
              <a:lnSpc>
                <a:spcPct val="150000"/>
              </a:lnSpc>
            </a:pPr>
            <a:r>
              <a:rPr lang="fr-FR" sz="1200" dirty="0" smtClean="0">
                <a:latin typeface="Dekko" panose="00000500000000000000" pitchFamily="2" charset="0"/>
                <a:cs typeface="Dekko" panose="00000500000000000000" pitchFamily="2" charset="0"/>
              </a:rPr>
              <a:t>3 – Comment </a:t>
            </a:r>
            <a:r>
              <a:rPr lang="fr-FR" sz="1200" dirty="0">
                <a:latin typeface="Dekko" panose="00000500000000000000" pitchFamily="2" charset="0"/>
                <a:cs typeface="Dekko" panose="00000500000000000000" pitchFamily="2" charset="0"/>
              </a:rPr>
              <a:t>s'appelle la chatte de </a:t>
            </a:r>
            <a:r>
              <a:rPr lang="fr-FR" sz="1200" dirty="0" err="1">
                <a:latin typeface="Dekko" panose="00000500000000000000" pitchFamily="2" charset="0"/>
                <a:cs typeface="Dekko" panose="00000500000000000000" pitchFamily="2" charset="0"/>
              </a:rPr>
              <a:t>Rusard</a:t>
            </a:r>
            <a:r>
              <a:rPr lang="fr-FR" sz="1200" dirty="0">
                <a:latin typeface="Dekko" panose="00000500000000000000" pitchFamily="2" charset="0"/>
                <a:cs typeface="Dekko" panose="00000500000000000000" pitchFamily="2" charset="0"/>
              </a:rPr>
              <a:t> le concierge </a:t>
            </a:r>
            <a:r>
              <a:rPr lang="fr-FR" sz="1200" dirty="0">
                <a:latin typeface="+mj-lt"/>
                <a:cs typeface="Dekko" panose="00000500000000000000" pitchFamily="2" charset="0"/>
              </a:rPr>
              <a:t>?</a:t>
            </a:r>
            <a:r>
              <a:rPr lang="fr-FR" sz="1200" dirty="0">
                <a:latin typeface="Dekko" panose="00000500000000000000" pitchFamily="2" charset="0"/>
                <a:cs typeface="Dekko" panose="00000500000000000000" pitchFamily="2" charset="0"/>
              </a:rPr>
              <a:t> </a:t>
            </a:r>
          </a:p>
          <a:p>
            <a:pPr>
              <a:lnSpc>
                <a:spcPct val="150000"/>
              </a:lnSpc>
            </a:pPr>
            <a:r>
              <a:rPr lang="en-US" sz="1200" dirty="0" smtClean="0">
                <a:latin typeface="Dekko" panose="00000500000000000000" pitchFamily="2" charset="0"/>
                <a:cs typeface="Dekko" panose="00000500000000000000" pitchFamily="2" charset="0"/>
              </a:rPr>
              <a:t>a) Miss </a:t>
            </a:r>
            <a:r>
              <a:rPr lang="en-US" sz="1200" dirty="0" err="1">
                <a:latin typeface="Dekko" panose="00000500000000000000" pitchFamily="2" charset="0"/>
                <a:cs typeface="Dekko" panose="00000500000000000000" pitchFamily="2" charset="0"/>
              </a:rPr>
              <a:t>Teigne</a:t>
            </a:r>
            <a:r>
              <a:rPr lang="en-US" sz="1200" dirty="0">
                <a:latin typeface="Dekko" panose="00000500000000000000" pitchFamily="2" charset="0"/>
                <a:cs typeface="Dekko" panose="00000500000000000000" pitchFamily="2" charset="0"/>
              </a:rPr>
              <a:t> </a:t>
            </a:r>
            <a:r>
              <a:rPr lang="en-US" sz="1200" dirty="0" smtClean="0">
                <a:latin typeface="Dekko" panose="00000500000000000000" pitchFamily="2" charset="0"/>
                <a:cs typeface="Dekko" panose="00000500000000000000" pitchFamily="2" charset="0"/>
              </a:rPr>
              <a:t>		b) Miss </a:t>
            </a:r>
            <a:r>
              <a:rPr lang="en-US" sz="1200" dirty="0" err="1">
                <a:latin typeface="Dekko" panose="00000500000000000000" pitchFamily="2" charset="0"/>
                <a:cs typeface="Dekko" panose="00000500000000000000" pitchFamily="2" charset="0"/>
              </a:rPr>
              <a:t>Tinguette</a:t>
            </a:r>
            <a:r>
              <a:rPr lang="en-US" sz="1200" dirty="0">
                <a:latin typeface="Dekko" panose="00000500000000000000" pitchFamily="2" charset="0"/>
                <a:cs typeface="Dekko" panose="00000500000000000000" pitchFamily="2" charset="0"/>
              </a:rPr>
              <a:t> </a:t>
            </a:r>
            <a:r>
              <a:rPr lang="en-US" sz="1200" dirty="0" smtClean="0">
                <a:latin typeface="Dekko" panose="00000500000000000000" pitchFamily="2" charset="0"/>
                <a:cs typeface="Dekko" panose="00000500000000000000" pitchFamily="2" charset="0"/>
              </a:rPr>
              <a:t>		c) Miss </a:t>
            </a:r>
            <a:r>
              <a:rPr lang="en-US" sz="1200" dirty="0" err="1" smtClean="0">
                <a:latin typeface="Dekko" panose="00000500000000000000" pitchFamily="2" charset="0"/>
                <a:cs typeface="Dekko" panose="00000500000000000000" pitchFamily="2" charset="0"/>
              </a:rPr>
              <a:t>Peigne</a:t>
            </a:r>
            <a:endParaRPr lang="en-US" sz="1200" dirty="0" smtClean="0">
              <a:latin typeface="Dekko" panose="00000500000000000000" pitchFamily="2" charset="0"/>
              <a:cs typeface="Dekko" panose="00000500000000000000" pitchFamily="2" charset="0"/>
            </a:endParaRPr>
          </a:p>
          <a:p>
            <a:pPr>
              <a:lnSpc>
                <a:spcPct val="150000"/>
              </a:lnSpc>
            </a:pPr>
            <a:r>
              <a:rPr lang="en-US" sz="1200" dirty="0" smtClean="0">
                <a:latin typeface="Dekko" panose="00000500000000000000" pitchFamily="2" charset="0"/>
                <a:cs typeface="Dekko" panose="00000500000000000000" pitchFamily="2" charset="0"/>
              </a:rPr>
              <a:t>4 – </a:t>
            </a:r>
            <a:r>
              <a:rPr lang="en-US" sz="1200" dirty="0" err="1" smtClean="0">
                <a:latin typeface="Dekko" panose="00000500000000000000" pitchFamily="2" charset="0"/>
                <a:cs typeface="Dekko" panose="00000500000000000000" pitchFamily="2" charset="0"/>
              </a:rPr>
              <a:t>Quels</a:t>
            </a:r>
            <a:r>
              <a:rPr lang="en-US" sz="1200" dirty="0" smtClean="0">
                <a:latin typeface="Dekko" panose="00000500000000000000" pitchFamily="2" charset="0"/>
                <a:cs typeface="Dekko" panose="00000500000000000000" pitchFamily="2" charset="0"/>
              </a:rPr>
              <a:t> </a:t>
            </a:r>
            <a:r>
              <a:rPr lang="en-US" sz="1200" dirty="0" err="1" smtClean="0">
                <a:latin typeface="Dekko" panose="00000500000000000000" pitchFamily="2" charset="0"/>
                <a:cs typeface="Dekko" panose="00000500000000000000" pitchFamily="2" charset="0"/>
              </a:rPr>
              <a:t>sont</a:t>
            </a:r>
            <a:r>
              <a:rPr lang="en-US" sz="1200" dirty="0" smtClean="0">
                <a:latin typeface="Dekko" panose="00000500000000000000" pitchFamily="2" charset="0"/>
                <a:cs typeface="Dekko" panose="00000500000000000000" pitchFamily="2" charset="0"/>
              </a:rPr>
              <a:t> les </a:t>
            </a:r>
            <a:r>
              <a:rPr lang="en-US" sz="1200" dirty="0" err="1" smtClean="0">
                <a:latin typeface="Dekko" panose="00000500000000000000" pitchFamily="2" charset="0"/>
                <a:cs typeface="Dekko" panose="00000500000000000000" pitchFamily="2" charset="0"/>
              </a:rPr>
              <a:t>cours</a:t>
            </a:r>
            <a:r>
              <a:rPr lang="en-US" sz="1200" dirty="0" smtClean="0">
                <a:latin typeface="Dekko" panose="00000500000000000000" pitchFamily="2" charset="0"/>
                <a:cs typeface="Dekko" panose="00000500000000000000" pitchFamily="2" charset="0"/>
              </a:rPr>
              <a:t> les plus </a:t>
            </a:r>
            <a:r>
              <a:rPr lang="en-US" sz="1200" dirty="0" err="1" smtClean="0">
                <a:latin typeface="Dekko" panose="00000500000000000000" pitchFamily="2" charset="0"/>
                <a:cs typeface="Dekko" panose="00000500000000000000" pitchFamily="2" charset="0"/>
              </a:rPr>
              <a:t>ennuyeux</a:t>
            </a:r>
            <a:r>
              <a:rPr lang="en-US" sz="1200" dirty="0" smtClean="0">
                <a:latin typeface="Dekko" panose="00000500000000000000" pitchFamily="2" charset="0"/>
                <a:cs typeface="Dekko" panose="00000500000000000000" pitchFamily="2" charset="0"/>
              </a:rPr>
              <a:t> </a:t>
            </a:r>
            <a:r>
              <a:rPr lang="en-US" sz="1200" dirty="0" smtClean="0">
                <a:latin typeface="+mj-lt"/>
                <a:cs typeface="Cordia New" panose="020B0304020202020204" pitchFamily="34" charset="-34"/>
              </a:rPr>
              <a:t>?</a:t>
            </a:r>
          </a:p>
          <a:p>
            <a:pPr>
              <a:lnSpc>
                <a:spcPct val="150000"/>
              </a:lnSpc>
            </a:pPr>
            <a:r>
              <a:rPr lang="en-US" sz="1200" dirty="0" smtClean="0">
                <a:latin typeface="Dekko" panose="00000500000000000000" pitchFamily="2" charset="0"/>
                <a:cs typeface="Dekko" panose="00000500000000000000" pitchFamily="2" charset="0"/>
              </a:rPr>
              <a:t>a) </a:t>
            </a:r>
            <a:r>
              <a:rPr lang="en-US" sz="1200" dirty="0" err="1">
                <a:latin typeface="Dekko" panose="00000500000000000000" pitchFamily="2" charset="0"/>
                <a:cs typeface="Dekko" panose="00000500000000000000" pitchFamily="2" charset="0"/>
              </a:rPr>
              <a:t>c</a:t>
            </a:r>
            <a:r>
              <a:rPr lang="en-US" sz="1200" dirty="0" err="1" smtClean="0">
                <a:latin typeface="Dekko" panose="00000500000000000000" pitchFamily="2" charset="0"/>
                <a:cs typeface="Dekko" panose="00000500000000000000" pitchFamily="2" charset="0"/>
              </a:rPr>
              <a:t>eux</a:t>
            </a:r>
            <a:r>
              <a:rPr lang="en-US" sz="1200" dirty="0" smtClean="0">
                <a:latin typeface="Dekko" panose="00000500000000000000" pitchFamily="2" charset="0"/>
                <a:cs typeface="Dekko" panose="00000500000000000000" pitchFamily="2" charset="0"/>
              </a:rPr>
              <a:t> sur les </a:t>
            </a:r>
            <a:r>
              <a:rPr lang="en-US" sz="1200" dirty="0" err="1" smtClean="0">
                <a:latin typeface="Dekko" panose="00000500000000000000" pitchFamily="2" charset="0"/>
                <a:cs typeface="Dekko" panose="00000500000000000000" pitchFamily="2" charset="0"/>
              </a:rPr>
              <a:t>plantes</a:t>
            </a:r>
            <a:r>
              <a:rPr lang="en-US" sz="1200" dirty="0" smtClean="0">
                <a:latin typeface="Dekko" panose="00000500000000000000" pitchFamily="2" charset="0"/>
                <a:cs typeface="Dekko" panose="00000500000000000000" pitchFamily="2" charset="0"/>
              </a:rPr>
              <a:t>	b) </a:t>
            </a:r>
            <a:r>
              <a:rPr lang="en-US" sz="1200" dirty="0" err="1" smtClean="0">
                <a:latin typeface="Dekko" panose="00000500000000000000" pitchFamily="2" charset="0"/>
                <a:cs typeface="Dekko" panose="00000500000000000000" pitchFamily="2" charset="0"/>
              </a:rPr>
              <a:t>ceux</a:t>
            </a:r>
            <a:r>
              <a:rPr lang="en-US" sz="1200" dirty="0" smtClean="0">
                <a:latin typeface="Dekko" panose="00000500000000000000" pitchFamily="2" charset="0"/>
                <a:cs typeface="Dekko" panose="00000500000000000000" pitchFamily="2" charset="0"/>
              </a:rPr>
              <a:t> de </a:t>
            </a:r>
            <a:r>
              <a:rPr lang="en-US" sz="1200" dirty="0" err="1" smtClean="0">
                <a:latin typeface="Dekko" panose="00000500000000000000" pitchFamily="2" charset="0"/>
                <a:cs typeface="Dekko" panose="00000500000000000000" pitchFamily="2" charset="0"/>
              </a:rPr>
              <a:t>l’histoire</a:t>
            </a:r>
            <a:r>
              <a:rPr lang="en-US" sz="1200" dirty="0" smtClean="0">
                <a:latin typeface="Dekko" panose="00000500000000000000" pitchFamily="2" charset="0"/>
                <a:cs typeface="Dekko" panose="00000500000000000000" pitchFamily="2" charset="0"/>
              </a:rPr>
              <a:t> de la </a:t>
            </a:r>
            <a:r>
              <a:rPr lang="en-US" sz="1200" dirty="0" err="1" smtClean="0">
                <a:latin typeface="Dekko" panose="00000500000000000000" pitchFamily="2" charset="0"/>
                <a:cs typeface="Dekko" panose="00000500000000000000" pitchFamily="2" charset="0"/>
              </a:rPr>
              <a:t>magie</a:t>
            </a:r>
            <a:r>
              <a:rPr lang="en-US" sz="1200" dirty="0" smtClean="0">
                <a:latin typeface="Dekko" panose="00000500000000000000" pitchFamily="2" charset="0"/>
                <a:cs typeface="Dekko" panose="00000500000000000000" pitchFamily="2" charset="0"/>
              </a:rPr>
              <a:t>	c) </a:t>
            </a:r>
            <a:r>
              <a:rPr lang="en-US" sz="1200" dirty="0" err="1" smtClean="0">
                <a:latin typeface="Dekko" panose="00000500000000000000" pitchFamily="2" charset="0"/>
                <a:cs typeface="Dekko" panose="00000500000000000000" pitchFamily="2" charset="0"/>
              </a:rPr>
              <a:t>ceux</a:t>
            </a:r>
            <a:r>
              <a:rPr lang="en-US" sz="1200" dirty="0" smtClean="0">
                <a:latin typeface="Dekko" panose="00000500000000000000" pitchFamily="2" charset="0"/>
                <a:cs typeface="Dekko" panose="00000500000000000000" pitchFamily="2" charset="0"/>
              </a:rPr>
              <a:t> </a:t>
            </a:r>
            <a:r>
              <a:rPr lang="en-US" sz="1200" dirty="0" err="1" smtClean="0">
                <a:latin typeface="Dekko" panose="00000500000000000000" pitchFamily="2" charset="0"/>
                <a:cs typeface="Dekko" panose="00000500000000000000" pitchFamily="2" charset="0"/>
              </a:rPr>
              <a:t>contre</a:t>
            </a:r>
            <a:r>
              <a:rPr lang="en-US" sz="1200" dirty="0" smtClean="0">
                <a:latin typeface="Dekko" panose="00000500000000000000" pitchFamily="2" charset="0"/>
                <a:cs typeface="Dekko" panose="00000500000000000000" pitchFamily="2" charset="0"/>
              </a:rPr>
              <a:t> les forces du mal</a:t>
            </a:r>
            <a:endParaRPr lang="en-US" sz="1200" dirty="0">
              <a:latin typeface="Dekko" panose="00000500000000000000" pitchFamily="2" charset="0"/>
              <a:cs typeface="Dekko" panose="00000500000000000000" pitchFamily="2" charset="0"/>
            </a:endParaRPr>
          </a:p>
          <a:p>
            <a:pPr>
              <a:lnSpc>
                <a:spcPct val="150000"/>
              </a:lnSpc>
            </a:pPr>
            <a:r>
              <a:rPr lang="fr-FR" sz="1200" dirty="0" smtClean="0">
                <a:latin typeface="Dekko" panose="00000500000000000000" pitchFamily="2" charset="0"/>
                <a:cs typeface="Dekko" panose="00000500000000000000" pitchFamily="2" charset="0"/>
              </a:rPr>
              <a:t>5 – Qu'est-ce </a:t>
            </a:r>
            <a:r>
              <a:rPr lang="fr-FR" sz="1200" dirty="0">
                <a:latin typeface="Dekko" panose="00000500000000000000" pitchFamily="2" charset="0"/>
                <a:cs typeface="Dekko" panose="00000500000000000000" pitchFamily="2" charset="0"/>
              </a:rPr>
              <a:t>qui pousse sur le corps de </a:t>
            </a:r>
            <a:r>
              <a:rPr lang="fr-FR" sz="1200" dirty="0" smtClean="0">
                <a:latin typeface="Dekko" panose="00000500000000000000" pitchFamily="2" charset="0"/>
                <a:cs typeface="Dekko" panose="00000500000000000000" pitchFamily="2" charset="0"/>
              </a:rPr>
              <a:t>Neville </a:t>
            </a:r>
            <a:r>
              <a:rPr lang="fr-FR" sz="1200" dirty="0" smtClean="0">
                <a:latin typeface="+mj-lt"/>
                <a:cs typeface="Dekko" panose="00000500000000000000" pitchFamily="2" charset="0"/>
              </a:rPr>
              <a:t>?</a:t>
            </a:r>
            <a:r>
              <a:rPr lang="fr-FR" sz="1200" dirty="0" smtClean="0">
                <a:latin typeface="Dekko" panose="00000500000000000000" pitchFamily="2" charset="0"/>
                <a:cs typeface="Dekko" panose="00000500000000000000" pitchFamily="2" charset="0"/>
              </a:rPr>
              <a:t> </a:t>
            </a:r>
            <a:endParaRPr lang="fr-FR" sz="1200" dirty="0">
              <a:latin typeface="Dekko" panose="00000500000000000000" pitchFamily="2" charset="0"/>
              <a:cs typeface="Dekko" panose="00000500000000000000" pitchFamily="2" charset="0"/>
            </a:endParaRPr>
          </a:p>
          <a:p>
            <a:pPr>
              <a:lnSpc>
                <a:spcPct val="150000"/>
              </a:lnSpc>
            </a:pPr>
            <a:r>
              <a:rPr lang="fr-FR" sz="1200" dirty="0" smtClean="0">
                <a:latin typeface="Dekko" panose="00000500000000000000" pitchFamily="2" charset="0"/>
                <a:cs typeface="Dekko" panose="00000500000000000000" pitchFamily="2" charset="0"/>
              </a:rPr>
              <a:t>a) des </a:t>
            </a:r>
            <a:r>
              <a:rPr lang="fr-FR" sz="1200" dirty="0">
                <a:latin typeface="Dekko" panose="00000500000000000000" pitchFamily="2" charset="0"/>
                <a:cs typeface="Dekko" panose="00000500000000000000" pitchFamily="2" charset="0"/>
              </a:rPr>
              <a:t>boutons violets </a:t>
            </a:r>
            <a:r>
              <a:rPr lang="fr-FR" sz="1200" dirty="0" smtClean="0">
                <a:latin typeface="Dekko" panose="00000500000000000000" pitchFamily="2" charset="0"/>
                <a:cs typeface="Dekko" panose="00000500000000000000" pitchFamily="2" charset="0"/>
              </a:rPr>
              <a:t>       	b) des </a:t>
            </a:r>
            <a:r>
              <a:rPr lang="fr-FR" sz="1200" dirty="0">
                <a:latin typeface="Dekko" panose="00000500000000000000" pitchFamily="2" charset="0"/>
                <a:cs typeface="Dekko" panose="00000500000000000000" pitchFamily="2" charset="0"/>
              </a:rPr>
              <a:t>champignons  </a:t>
            </a:r>
            <a:r>
              <a:rPr lang="fr-FR" sz="1200" dirty="0" smtClean="0">
                <a:latin typeface="Dekko" panose="00000500000000000000" pitchFamily="2" charset="0"/>
                <a:cs typeface="Dekko" panose="00000500000000000000" pitchFamily="2" charset="0"/>
              </a:rPr>
              <a:t>       	 c) des </a:t>
            </a:r>
            <a:r>
              <a:rPr lang="fr-FR" sz="1200" dirty="0">
                <a:latin typeface="Dekko" panose="00000500000000000000" pitchFamily="2" charset="0"/>
                <a:cs typeface="Dekko" panose="00000500000000000000" pitchFamily="2" charset="0"/>
              </a:rPr>
              <a:t>furoncles </a:t>
            </a:r>
            <a:r>
              <a:rPr lang="fr-FR" sz="1200" dirty="0" smtClean="0">
                <a:latin typeface="Dekko" panose="00000500000000000000" pitchFamily="2" charset="0"/>
                <a:cs typeface="Dekko" panose="00000500000000000000" pitchFamily="2" charset="0"/>
              </a:rPr>
              <a:t>	</a:t>
            </a:r>
          </a:p>
          <a:p>
            <a:pPr>
              <a:lnSpc>
                <a:spcPct val="150000"/>
              </a:lnSpc>
            </a:pPr>
            <a:r>
              <a:rPr lang="fr-FR" sz="1200" dirty="0" smtClean="0">
                <a:latin typeface="Dekko" panose="00000500000000000000" pitchFamily="2" charset="0"/>
                <a:cs typeface="Dekko" panose="00000500000000000000" pitchFamily="2" charset="0"/>
              </a:rPr>
              <a:t>6 – Par </a:t>
            </a:r>
            <a:r>
              <a:rPr lang="fr-FR" sz="1200" dirty="0">
                <a:latin typeface="Dekko" panose="00000500000000000000" pitchFamily="2" charset="0"/>
                <a:cs typeface="Dekko" panose="00000500000000000000" pitchFamily="2" charset="0"/>
              </a:rPr>
              <a:t>qui Harry est-il accueilli chez </a:t>
            </a:r>
            <a:r>
              <a:rPr lang="fr-FR" sz="1200" dirty="0" err="1" smtClean="0">
                <a:latin typeface="Dekko" panose="00000500000000000000" pitchFamily="2" charset="0"/>
                <a:cs typeface="Dekko" panose="00000500000000000000" pitchFamily="2" charset="0"/>
              </a:rPr>
              <a:t>Hagrid</a:t>
            </a:r>
            <a:r>
              <a:rPr lang="fr-FR" sz="1200" dirty="0" smtClean="0">
                <a:latin typeface="Dekko" panose="00000500000000000000" pitchFamily="2" charset="0"/>
                <a:cs typeface="Dekko" panose="00000500000000000000" pitchFamily="2" charset="0"/>
              </a:rPr>
              <a:t> </a:t>
            </a:r>
            <a:r>
              <a:rPr lang="fr-FR" sz="1200" dirty="0" smtClean="0">
                <a:latin typeface="+mj-lt"/>
                <a:cs typeface="Dekko" panose="00000500000000000000" pitchFamily="2" charset="0"/>
              </a:rPr>
              <a:t>?</a:t>
            </a:r>
            <a:r>
              <a:rPr lang="fr-FR" sz="1200" dirty="0" smtClean="0">
                <a:latin typeface="Dekko" panose="00000500000000000000" pitchFamily="2" charset="0"/>
                <a:cs typeface="Dekko" panose="00000500000000000000" pitchFamily="2" charset="0"/>
              </a:rPr>
              <a:t> </a:t>
            </a:r>
            <a:endParaRPr lang="fr-FR" sz="1200" dirty="0">
              <a:latin typeface="Dekko" panose="00000500000000000000" pitchFamily="2" charset="0"/>
              <a:cs typeface="Dekko" panose="00000500000000000000" pitchFamily="2" charset="0"/>
            </a:endParaRPr>
          </a:p>
          <a:p>
            <a:pPr>
              <a:lnSpc>
                <a:spcPct val="150000"/>
              </a:lnSpc>
            </a:pPr>
            <a:r>
              <a:rPr lang="fr-FR" sz="1200" dirty="0">
                <a:latin typeface="Dekko" panose="00000500000000000000" pitchFamily="2" charset="0"/>
                <a:cs typeface="Dekko" panose="00000500000000000000" pitchFamily="2" charset="0"/>
              </a:rPr>
              <a:t>a) </a:t>
            </a:r>
            <a:r>
              <a:rPr lang="fr-FR" sz="1200" dirty="0" err="1" smtClean="0">
                <a:latin typeface="Dekko" panose="00000500000000000000" pitchFamily="2" charset="0"/>
                <a:cs typeface="Dekko" panose="00000500000000000000" pitchFamily="2" charset="0"/>
              </a:rPr>
              <a:t>Peeves</a:t>
            </a:r>
            <a:r>
              <a:rPr lang="fr-FR" sz="1200" dirty="0" smtClean="0">
                <a:latin typeface="Dekko" panose="00000500000000000000" pitchFamily="2" charset="0"/>
                <a:cs typeface="Dekko" panose="00000500000000000000" pitchFamily="2" charset="0"/>
              </a:rPr>
              <a:t>, le fantôme          	b) </a:t>
            </a:r>
            <a:r>
              <a:rPr lang="fr-FR" sz="1200" dirty="0" err="1" smtClean="0">
                <a:latin typeface="Dekko" panose="00000500000000000000" pitchFamily="2" charset="0"/>
                <a:cs typeface="Dekko" panose="00000500000000000000" pitchFamily="2" charset="0"/>
              </a:rPr>
              <a:t>Crockdur</a:t>
            </a:r>
            <a:r>
              <a:rPr lang="fr-FR" sz="1200" dirty="0" smtClean="0">
                <a:latin typeface="Dekko" panose="00000500000000000000" pitchFamily="2" charset="0"/>
                <a:cs typeface="Dekko" panose="00000500000000000000" pitchFamily="2" charset="0"/>
              </a:rPr>
              <a:t> </a:t>
            </a:r>
            <a:r>
              <a:rPr lang="fr-FR" sz="1200" dirty="0">
                <a:latin typeface="Dekko" panose="00000500000000000000" pitchFamily="2" charset="0"/>
                <a:cs typeface="Dekko" panose="00000500000000000000" pitchFamily="2" charset="0"/>
              </a:rPr>
              <a:t>le chien </a:t>
            </a:r>
            <a:r>
              <a:rPr lang="fr-FR" sz="1200" dirty="0" smtClean="0">
                <a:latin typeface="Dekko" panose="00000500000000000000" pitchFamily="2" charset="0"/>
                <a:cs typeface="Dekko" panose="00000500000000000000" pitchFamily="2" charset="0"/>
              </a:rPr>
              <a:t>	c) Miss </a:t>
            </a:r>
            <a:r>
              <a:rPr lang="fr-FR" sz="1200" dirty="0">
                <a:latin typeface="Dekko" panose="00000500000000000000" pitchFamily="2" charset="0"/>
                <a:cs typeface="Dekko" panose="00000500000000000000" pitchFamily="2" charset="0"/>
              </a:rPr>
              <a:t>Teigne</a:t>
            </a:r>
          </a:p>
        </p:txBody>
      </p:sp>
      <p:pic>
        <p:nvPicPr>
          <p:cNvPr id="25" name="Picture 3"/>
          <p:cNvPicPr>
            <a:picLocks noChangeAspect="1" noChangeArrowheads="1"/>
          </p:cNvPicPr>
          <p:nvPr/>
        </p:nvPicPr>
        <p:blipFill>
          <a:blip r:embed="rId5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artisticFilmGrain/>
                    </a14:imgEffect>
                    <a14:imgEffect>
                      <a14:brightnessContrast brigh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9"/>
            <a:ext cx="7559675" cy="665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6" name="ZoneTexte 25"/>
          <p:cNvSpPr txBox="1"/>
          <p:nvPr/>
        </p:nvSpPr>
        <p:spPr>
          <a:xfrm>
            <a:off x="1016631" y="-67303"/>
            <a:ext cx="60486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dirty="0" smtClean="0">
                <a:ln w="18415" cmpd="sng">
                  <a:solidFill>
                    <a:schemeClr val="bg1">
                      <a:lumMod val="95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Harry P" panose="00000400000000000000" pitchFamily="2" charset="0"/>
              </a:rPr>
              <a:t>Harry Potter </a:t>
            </a:r>
            <a:r>
              <a:rPr lang="fr-FR" sz="3200" dirty="0" smtClean="0">
                <a:ln w="18415" cmpd="sng">
                  <a:solidFill>
                    <a:schemeClr val="bg1">
                      <a:lumMod val="95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Old English Text MT" panose="03040902040508030806" pitchFamily="66" charset="0"/>
              </a:rPr>
              <a:t>à</a:t>
            </a:r>
            <a:r>
              <a:rPr lang="fr-FR" sz="4000" dirty="0" smtClean="0">
                <a:ln w="18415" cmpd="sng">
                  <a:solidFill>
                    <a:schemeClr val="bg1">
                      <a:lumMod val="95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Harry P" panose="00000400000000000000" pitchFamily="2" charset="0"/>
              </a:rPr>
              <a:t> l’</a:t>
            </a:r>
            <a:r>
              <a:rPr lang="fr-FR" sz="3200" dirty="0" smtClean="0">
                <a:ln w="18415" cmpd="sng">
                  <a:solidFill>
                    <a:schemeClr val="bg1">
                      <a:lumMod val="95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Old English Text MT" panose="03040902040508030806" pitchFamily="66" charset="0"/>
              </a:rPr>
              <a:t>é</a:t>
            </a:r>
            <a:r>
              <a:rPr lang="fr-FR" sz="4000" dirty="0" smtClean="0">
                <a:ln w="18415" cmpd="sng">
                  <a:solidFill>
                    <a:schemeClr val="bg1">
                      <a:lumMod val="95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Harry P" panose="00000400000000000000" pitchFamily="2" charset="0"/>
              </a:rPr>
              <a:t>cole des sorciers</a:t>
            </a:r>
            <a:endParaRPr lang="fr-FR" sz="4000" dirty="0">
              <a:ln w="18415" cmpd="sng">
                <a:solidFill>
                  <a:schemeClr val="bg1">
                    <a:lumMod val="95000"/>
                  </a:schemeClr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Harry P" panose="00000400000000000000" pitchFamily="2" charset="0"/>
            </a:endParaRPr>
          </a:p>
        </p:txBody>
      </p:sp>
      <p:sp>
        <p:nvSpPr>
          <p:cNvPr id="28" name="ZoneTexte 27"/>
          <p:cNvSpPr txBox="1"/>
          <p:nvPr/>
        </p:nvSpPr>
        <p:spPr>
          <a:xfrm>
            <a:off x="180231" y="810196"/>
            <a:ext cx="324036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smtClean="0">
                <a:latin typeface="Dekko" panose="00000500000000000000" pitchFamily="2" charset="0"/>
                <a:cs typeface="Dekko" panose="00000500000000000000" pitchFamily="2" charset="0"/>
              </a:rPr>
              <a:t>Prénom : ________________________</a:t>
            </a:r>
            <a:endParaRPr lang="fr-FR" sz="1200" dirty="0">
              <a:latin typeface="Dekko" panose="00000500000000000000" pitchFamily="2" charset="0"/>
              <a:cs typeface="Dekko" panose="00000500000000000000" pitchFamily="2" charset="0"/>
            </a:endParaRPr>
          </a:p>
        </p:txBody>
      </p:sp>
      <p:sp>
        <p:nvSpPr>
          <p:cNvPr id="35" name="ZoneTexte 34"/>
          <p:cNvSpPr txBox="1"/>
          <p:nvPr/>
        </p:nvSpPr>
        <p:spPr>
          <a:xfrm>
            <a:off x="4932759" y="810196"/>
            <a:ext cx="25922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smtClean="0">
                <a:latin typeface="Dekko" panose="00000500000000000000" pitchFamily="2" charset="0"/>
                <a:cs typeface="Dekko" panose="00000500000000000000" pitchFamily="2" charset="0"/>
              </a:rPr>
              <a:t>Date : _______ /_______ /__________</a:t>
            </a:r>
            <a:endParaRPr lang="fr-FR" sz="1200" dirty="0">
              <a:latin typeface="Dekko" panose="00000500000000000000" pitchFamily="2" charset="0"/>
              <a:cs typeface="Dekko" panose="00000500000000000000" pitchFamily="2" charset="0"/>
            </a:endParaRPr>
          </a:p>
        </p:txBody>
      </p:sp>
      <p:cxnSp>
        <p:nvCxnSpPr>
          <p:cNvPr id="36" name="Connecteur droit 35"/>
          <p:cNvCxnSpPr/>
          <p:nvPr/>
        </p:nvCxnSpPr>
        <p:spPr>
          <a:xfrm>
            <a:off x="0" y="671290"/>
            <a:ext cx="7561263" cy="0"/>
          </a:xfrm>
          <a:prstGeom prst="line">
            <a:avLst/>
          </a:prstGeom>
          <a:ln w="76200" cap="rnd">
            <a:solidFill>
              <a:schemeClr val="tx1">
                <a:lumMod val="75000"/>
                <a:lumOff val="2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necteur droit 36"/>
          <p:cNvCxnSpPr/>
          <p:nvPr/>
        </p:nvCxnSpPr>
        <p:spPr>
          <a:xfrm>
            <a:off x="0" y="1242244"/>
            <a:ext cx="7561263" cy="0"/>
          </a:xfrm>
          <a:prstGeom prst="line">
            <a:avLst/>
          </a:prstGeom>
          <a:ln w="57150" cap="rnd">
            <a:solidFill>
              <a:schemeClr val="tx1">
                <a:lumMod val="75000"/>
                <a:lumOff val="2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Ellipse 37"/>
          <p:cNvSpPr/>
          <p:nvPr/>
        </p:nvSpPr>
        <p:spPr>
          <a:xfrm>
            <a:off x="122216" y="133450"/>
            <a:ext cx="850103" cy="366446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>
                <a:lumMod val="75000"/>
                <a:lumOff val="25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9" name="ZoneTexte 38"/>
          <p:cNvSpPr txBox="1"/>
          <p:nvPr/>
        </p:nvSpPr>
        <p:spPr>
          <a:xfrm>
            <a:off x="73738" y="182369"/>
            <a:ext cx="951599" cy="2958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fr-FR" sz="1600" dirty="0" smtClean="0">
                <a:latin typeface="Mrs Chocolat" pitchFamily="2" charset="0"/>
              </a:rPr>
              <a:t>Fiche 7</a:t>
            </a:r>
            <a:endParaRPr lang="fr-FR" sz="1600" dirty="0">
              <a:latin typeface="Mrs Chocolat" pitchFamily="2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91338" y="5857411"/>
            <a:ext cx="5922366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200" dirty="0" smtClean="0">
                <a:solidFill>
                  <a:srgbClr val="000000"/>
                </a:solidFill>
                <a:latin typeface="Harry P" panose="00000400000000000000" pitchFamily="2" charset="0"/>
              </a:rPr>
              <a:t> </a:t>
            </a:r>
            <a:r>
              <a:rPr lang="fr-FR" sz="2200" dirty="0">
                <a:solidFill>
                  <a:srgbClr val="000000"/>
                </a:solidFill>
                <a:latin typeface="Harry P" panose="00000400000000000000" pitchFamily="2" charset="0"/>
              </a:rPr>
              <a:t>Compl</a:t>
            </a:r>
            <a:r>
              <a:rPr lang="fr-FR" sz="1800" dirty="0">
                <a:solidFill>
                  <a:srgbClr val="000000"/>
                </a:solidFill>
                <a:latin typeface="Old English Text MT" panose="03040902040508030806" pitchFamily="66" charset="0"/>
              </a:rPr>
              <a:t>è</a:t>
            </a:r>
            <a:r>
              <a:rPr lang="fr-FR" sz="2200" dirty="0">
                <a:solidFill>
                  <a:srgbClr val="000000"/>
                </a:solidFill>
                <a:latin typeface="Harry P" panose="00000400000000000000" pitchFamily="2" charset="0"/>
              </a:rPr>
              <a:t>te le tableau pour chacun des </a:t>
            </a:r>
            <a:r>
              <a:rPr lang="fr-FR" sz="1800" dirty="0">
                <a:solidFill>
                  <a:srgbClr val="000000"/>
                </a:solidFill>
                <a:latin typeface="Old English Text MT" panose="03040902040508030806" pitchFamily="66" charset="0"/>
              </a:rPr>
              <a:t>élè</a:t>
            </a:r>
            <a:r>
              <a:rPr lang="fr-FR" sz="2200" dirty="0">
                <a:solidFill>
                  <a:srgbClr val="000000"/>
                </a:solidFill>
                <a:latin typeface="Harry P" panose="00000400000000000000" pitchFamily="2" charset="0"/>
              </a:rPr>
              <a:t>ves cités ci-dessous </a:t>
            </a:r>
            <a:endParaRPr lang="fr-FR" sz="2200" dirty="0">
              <a:latin typeface="Harry P" panose="00000400000000000000" pitchFamily="2" charset="0"/>
            </a:endParaRPr>
          </a:p>
        </p:txBody>
      </p:sp>
      <p:graphicFrame>
        <p:nvGraphicFramePr>
          <p:cNvPr id="6" name="Tableau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2944204"/>
              </p:ext>
            </p:extLst>
          </p:nvPr>
        </p:nvGraphicFramePr>
        <p:xfrm>
          <a:off x="755650" y="6364925"/>
          <a:ext cx="6386511" cy="273925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66031"/>
                <a:gridCol w="2160240"/>
                <a:gridCol w="2160240"/>
              </a:tblGrid>
              <a:tr h="314612"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>
                          <a:latin typeface="Dekko" panose="00000500000000000000" pitchFamily="2" charset="0"/>
                          <a:cs typeface="Dekko" panose="00000500000000000000" pitchFamily="2" charset="0"/>
                        </a:rPr>
                        <a:t>Professeur</a:t>
                      </a:r>
                      <a:r>
                        <a:rPr lang="fr-FR" sz="1200" baseline="0" dirty="0" smtClean="0">
                          <a:latin typeface="Dekko" panose="00000500000000000000" pitchFamily="2" charset="0"/>
                          <a:cs typeface="Dekko" panose="00000500000000000000" pitchFamily="2" charset="0"/>
                        </a:rPr>
                        <a:t> de …</a:t>
                      </a:r>
                      <a:endParaRPr lang="fr-FR" sz="1200" dirty="0">
                        <a:latin typeface="Dekko" panose="00000500000000000000" pitchFamily="2" charset="0"/>
                        <a:cs typeface="Dekko" panose="00000500000000000000" pitchFamily="2" charset="0"/>
                      </a:endParaRPr>
                    </a:p>
                  </a:txBody>
                  <a:tcPr>
                    <a:solidFill>
                      <a:srgbClr val="DDBB9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>
                        <a:latin typeface="Dekko" panose="00000500000000000000" pitchFamily="2" charset="0"/>
                        <a:cs typeface="Dekko" panose="00000500000000000000" pitchFamily="2" charset="0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>
                          <a:latin typeface="Dekko" panose="00000500000000000000" pitchFamily="2" charset="0"/>
                          <a:cs typeface="Dekko" panose="00000500000000000000" pitchFamily="2" charset="0"/>
                        </a:rPr>
                        <a:t>s’appelle professeur</a:t>
                      </a:r>
                      <a:r>
                        <a:rPr lang="fr-FR" sz="1200" baseline="0" dirty="0" smtClean="0">
                          <a:latin typeface="Dekko" panose="00000500000000000000" pitchFamily="2" charset="0"/>
                          <a:cs typeface="Dekko" panose="00000500000000000000" pitchFamily="2" charset="0"/>
                        </a:rPr>
                        <a:t> …</a:t>
                      </a:r>
                      <a:endParaRPr lang="fr-FR" sz="1200" dirty="0">
                        <a:latin typeface="Dekko" panose="00000500000000000000" pitchFamily="2" charset="0"/>
                        <a:cs typeface="Dekko" panose="00000500000000000000" pitchFamily="2" charset="0"/>
                      </a:endParaRPr>
                    </a:p>
                  </a:txBody>
                  <a:tcPr>
                    <a:solidFill>
                      <a:srgbClr val="DDBB9F"/>
                    </a:solidFill>
                  </a:tcPr>
                </a:tc>
              </a:tr>
              <a:tr h="484928"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>
                          <a:latin typeface="Dekko" panose="00000500000000000000" pitchFamily="2" charset="0"/>
                          <a:cs typeface="Dekko" panose="00000500000000000000" pitchFamily="2" charset="0"/>
                        </a:rPr>
                        <a:t>Botanique (l’étude des plantes)</a:t>
                      </a:r>
                      <a:endParaRPr lang="fr-FR" sz="1200" dirty="0">
                        <a:latin typeface="Dekko" panose="00000500000000000000" pitchFamily="2" charset="0"/>
                        <a:cs typeface="Dekko" panose="000005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>
                        <a:latin typeface="Dekko" panose="00000500000000000000" pitchFamily="2" charset="0"/>
                        <a:cs typeface="Dekko" panose="00000500000000000000" pitchFamily="2" charset="0"/>
                      </a:endParaRP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err="1" smtClean="0">
                          <a:latin typeface="Dekko" panose="00000500000000000000" pitchFamily="2" charset="0"/>
                          <a:cs typeface="Dekko" panose="00000500000000000000" pitchFamily="2" charset="0"/>
                        </a:rPr>
                        <a:t>Quirrell</a:t>
                      </a:r>
                      <a:endParaRPr lang="fr-FR" sz="1200" dirty="0">
                        <a:latin typeface="Dekko" panose="00000500000000000000" pitchFamily="2" charset="0"/>
                        <a:cs typeface="Dekko" panose="00000500000000000000" pitchFamily="2" charset="0"/>
                      </a:endParaRPr>
                    </a:p>
                  </a:txBody>
                  <a:tcPr anchor="ctr"/>
                </a:tc>
              </a:tr>
              <a:tr h="484928"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>
                          <a:latin typeface="Dekko" panose="00000500000000000000" pitchFamily="2" charset="0"/>
                          <a:cs typeface="Dekko" panose="00000500000000000000" pitchFamily="2" charset="0"/>
                        </a:rPr>
                        <a:t>Métamorphose  </a:t>
                      </a:r>
                      <a:endParaRPr lang="fr-FR" sz="1200" dirty="0">
                        <a:latin typeface="Dekko" panose="00000500000000000000" pitchFamily="2" charset="0"/>
                        <a:cs typeface="Dekko" panose="000005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>
                        <a:latin typeface="Dekko" panose="00000500000000000000" pitchFamily="2" charset="0"/>
                        <a:cs typeface="Dekko" panose="00000500000000000000" pitchFamily="2" charset="0"/>
                      </a:endParaRP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>
                          <a:latin typeface="Dekko" panose="00000500000000000000" pitchFamily="2" charset="0"/>
                          <a:cs typeface="Dekko" panose="00000500000000000000" pitchFamily="2" charset="0"/>
                        </a:rPr>
                        <a:t>Rogue</a:t>
                      </a:r>
                      <a:endParaRPr lang="fr-FR" sz="1200" dirty="0">
                        <a:latin typeface="Dekko" panose="00000500000000000000" pitchFamily="2" charset="0"/>
                        <a:cs typeface="Dekko" panose="00000500000000000000" pitchFamily="2" charset="0"/>
                      </a:endParaRPr>
                    </a:p>
                  </a:txBody>
                  <a:tcPr anchor="ctr"/>
                </a:tc>
              </a:tr>
              <a:tr h="484928"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>
                          <a:latin typeface="Dekko" panose="00000500000000000000" pitchFamily="2" charset="0"/>
                          <a:cs typeface="Dekko" panose="00000500000000000000" pitchFamily="2" charset="0"/>
                        </a:rPr>
                        <a:t>Défense contre les forces du mal</a:t>
                      </a:r>
                      <a:endParaRPr lang="fr-FR" sz="1200" dirty="0">
                        <a:latin typeface="Dekko" panose="00000500000000000000" pitchFamily="2" charset="0"/>
                        <a:cs typeface="Dekko" panose="000005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>
                        <a:latin typeface="Dekko" panose="00000500000000000000" pitchFamily="2" charset="0"/>
                        <a:cs typeface="Dekko" panose="00000500000000000000" pitchFamily="2" charset="0"/>
                      </a:endParaRP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>
                          <a:latin typeface="Dekko" panose="00000500000000000000" pitchFamily="2" charset="0"/>
                          <a:cs typeface="Dekko" panose="00000500000000000000" pitchFamily="2" charset="0"/>
                        </a:rPr>
                        <a:t>Mc </a:t>
                      </a:r>
                      <a:r>
                        <a:rPr lang="fr-FR" sz="1200" dirty="0" err="1" smtClean="0">
                          <a:latin typeface="Dekko" panose="00000500000000000000" pitchFamily="2" charset="0"/>
                          <a:cs typeface="Dekko" panose="00000500000000000000" pitchFamily="2" charset="0"/>
                        </a:rPr>
                        <a:t>Gonagall</a:t>
                      </a:r>
                      <a:endParaRPr lang="fr-FR" sz="1200" dirty="0">
                        <a:latin typeface="Dekko" panose="00000500000000000000" pitchFamily="2" charset="0"/>
                        <a:cs typeface="Dekko" panose="00000500000000000000" pitchFamily="2" charset="0"/>
                      </a:endParaRPr>
                    </a:p>
                  </a:txBody>
                  <a:tcPr anchor="ctr"/>
                </a:tc>
              </a:tr>
              <a:tr h="484928"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>
                          <a:latin typeface="Dekko" panose="00000500000000000000" pitchFamily="2" charset="0"/>
                          <a:cs typeface="Dekko" panose="00000500000000000000" pitchFamily="2" charset="0"/>
                        </a:rPr>
                        <a:t>Histoire de la</a:t>
                      </a:r>
                      <a:r>
                        <a:rPr lang="fr-FR" sz="1200" baseline="0" dirty="0" smtClean="0">
                          <a:latin typeface="Dekko" panose="00000500000000000000" pitchFamily="2" charset="0"/>
                          <a:cs typeface="Dekko" panose="00000500000000000000" pitchFamily="2" charset="0"/>
                        </a:rPr>
                        <a:t> magie</a:t>
                      </a:r>
                      <a:endParaRPr lang="fr-FR" sz="1200" dirty="0">
                        <a:latin typeface="Dekko" panose="00000500000000000000" pitchFamily="2" charset="0"/>
                        <a:cs typeface="Dekko" panose="000005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>
                        <a:latin typeface="Dekko" panose="00000500000000000000" pitchFamily="2" charset="0"/>
                        <a:cs typeface="Dekko" panose="00000500000000000000" pitchFamily="2" charset="0"/>
                      </a:endParaRP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>
                          <a:latin typeface="Dekko" panose="00000500000000000000" pitchFamily="2" charset="0"/>
                          <a:cs typeface="Dekko" panose="00000500000000000000" pitchFamily="2" charset="0"/>
                        </a:rPr>
                        <a:t>Chourave</a:t>
                      </a:r>
                      <a:endParaRPr lang="fr-FR" sz="1200" dirty="0">
                        <a:latin typeface="Dekko" panose="00000500000000000000" pitchFamily="2" charset="0"/>
                        <a:cs typeface="Dekko" panose="00000500000000000000" pitchFamily="2" charset="0"/>
                      </a:endParaRPr>
                    </a:p>
                  </a:txBody>
                  <a:tcPr anchor="ctr"/>
                </a:tc>
              </a:tr>
              <a:tr h="484928"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>
                          <a:latin typeface="Dekko" panose="00000500000000000000" pitchFamily="2" charset="0"/>
                          <a:cs typeface="Dekko" panose="00000500000000000000" pitchFamily="2" charset="0"/>
                        </a:rPr>
                        <a:t>Potions</a:t>
                      </a:r>
                      <a:r>
                        <a:rPr lang="fr-FR" sz="1200" baseline="0" dirty="0" smtClean="0">
                          <a:latin typeface="Dekko" panose="00000500000000000000" pitchFamily="2" charset="0"/>
                          <a:cs typeface="Dekko" panose="00000500000000000000" pitchFamily="2" charset="0"/>
                        </a:rPr>
                        <a:t> magiques</a:t>
                      </a:r>
                      <a:endParaRPr lang="fr-FR" sz="1200" dirty="0">
                        <a:latin typeface="Dekko" panose="00000500000000000000" pitchFamily="2" charset="0"/>
                        <a:cs typeface="Dekko" panose="000005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>
                        <a:latin typeface="Dekko" panose="00000500000000000000" pitchFamily="2" charset="0"/>
                        <a:cs typeface="Dekko" panose="00000500000000000000" pitchFamily="2" charset="0"/>
                      </a:endParaRP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>
                          <a:latin typeface="Dekko" panose="00000500000000000000" pitchFamily="2" charset="0"/>
                          <a:cs typeface="Dekko" panose="00000500000000000000" pitchFamily="2" charset="0"/>
                        </a:rPr>
                        <a:t>Binns (c’est un fantôme)</a:t>
                      </a:r>
                      <a:endParaRPr lang="fr-FR" sz="1200" dirty="0">
                        <a:latin typeface="Dekko" panose="00000500000000000000" pitchFamily="2" charset="0"/>
                        <a:cs typeface="Dekko" panose="00000500000000000000" pitchFamily="2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575655" y="9246560"/>
            <a:ext cx="6949392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400" dirty="0" smtClean="0">
                <a:solidFill>
                  <a:srgbClr val="000000"/>
                </a:solidFill>
                <a:latin typeface="Harry P" panose="00000400000000000000" pitchFamily="2" charset="0"/>
              </a:rPr>
              <a:t>Ecris la description de </a:t>
            </a:r>
            <a:r>
              <a:rPr lang="fr-FR" sz="2400" dirty="0" err="1" smtClean="0">
                <a:solidFill>
                  <a:srgbClr val="000000"/>
                </a:solidFill>
                <a:latin typeface="Harry P" panose="00000400000000000000" pitchFamily="2" charset="0"/>
              </a:rPr>
              <a:t>Crockdur</a:t>
            </a:r>
            <a:endParaRPr lang="fr-FR" sz="2400" dirty="0">
              <a:solidFill>
                <a:srgbClr val="000000"/>
              </a:solidFill>
              <a:latin typeface="Harry P" panose="00000400000000000000" pitchFamily="2" charset="0"/>
            </a:endParaRPr>
          </a:p>
          <a:p>
            <a:endParaRPr lang="fr-FR" sz="1200" dirty="0" smtClean="0">
              <a:solidFill>
                <a:srgbClr val="000000"/>
              </a:solidFill>
              <a:latin typeface="Dekko" panose="00000500000000000000" pitchFamily="2" charset="0"/>
              <a:cs typeface="Dekko" panose="00000500000000000000" pitchFamily="2" charset="0"/>
            </a:endParaRPr>
          </a:p>
          <a:p>
            <a:r>
              <a:rPr lang="fr-FR" sz="1200" dirty="0" smtClean="0">
                <a:solidFill>
                  <a:srgbClr val="000000"/>
                </a:solidFill>
                <a:latin typeface="Dekko" panose="00000500000000000000" pitchFamily="2" charset="0"/>
                <a:cs typeface="Dekko" panose="00000500000000000000" pitchFamily="2" charset="0"/>
              </a:rPr>
              <a:t>____________________________________________________________________________________________</a:t>
            </a:r>
          </a:p>
          <a:p>
            <a:r>
              <a:rPr lang="fr-FR" sz="10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endParaRPr lang="fr-FR" sz="10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r>
              <a:rPr lang="fr-FR" sz="1200" dirty="0" smtClean="0">
                <a:solidFill>
                  <a:srgbClr val="000000"/>
                </a:solidFill>
                <a:latin typeface="Dekko" panose="00000500000000000000" pitchFamily="2" charset="0"/>
                <a:cs typeface="Dekko" panose="00000500000000000000" pitchFamily="2" charset="0"/>
              </a:rPr>
              <a:t>____________________________________________________________________________________________</a:t>
            </a:r>
            <a:endParaRPr lang="fr-FR" sz="2800" dirty="0">
              <a:latin typeface="Dekko" panose="00000500000000000000" pitchFamily="2" charset="0"/>
              <a:cs typeface="Dekko" panose="00000500000000000000" pitchFamily="2" charset="0"/>
            </a:endParaRPr>
          </a:p>
        </p:txBody>
      </p:sp>
      <p:pic>
        <p:nvPicPr>
          <p:cNvPr id="21" name="Image 20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858" y="9225871"/>
            <a:ext cx="329157" cy="13105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7139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artisticFilmGrain/>
                    </a14:imgEffect>
                    <a14:imgEffect>
                      <a14:brightnessContrast brigh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243012"/>
            <a:ext cx="396875" cy="9450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1" name="Connecteur droit 10"/>
          <p:cNvCxnSpPr/>
          <p:nvPr/>
        </p:nvCxnSpPr>
        <p:spPr>
          <a:xfrm>
            <a:off x="396255" y="1381125"/>
            <a:ext cx="0" cy="9312275"/>
          </a:xfrm>
          <a:prstGeom prst="line">
            <a:avLst/>
          </a:prstGeom>
          <a:ln w="76200" cap="rnd">
            <a:solidFill>
              <a:schemeClr val="tx1">
                <a:lumMod val="75000"/>
                <a:lumOff val="2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Arrondir un rectangle avec un coin diagonal 30"/>
          <p:cNvSpPr/>
          <p:nvPr/>
        </p:nvSpPr>
        <p:spPr>
          <a:xfrm>
            <a:off x="1620391" y="1422277"/>
            <a:ext cx="4752528" cy="338554"/>
          </a:xfrm>
          <a:prstGeom prst="round2DiagRect">
            <a:avLst>
              <a:gd name="adj1" fmla="val 50000"/>
              <a:gd name="adj2" fmla="val 0"/>
            </a:avLst>
          </a:prstGeom>
          <a:solidFill>
            <a:srgbClr val="C99265"/>
          </a:solidFill>
          <a:ln w="19050">
            <a:solidFill>
              <a:schemeClr val="tx1">
                <a:lumMod val="75000"/>
                <a:lumOff val="25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" name="ZoneTexte 26"/>
          <p:cNvSpPr txBox="1"/>
          <p:nvPr/>
        </p:nvSpPr>
        <p:spPr>
          <a:xfrm>
            <a:off x="1620391" y="1314252"/>
            <a:ext cx="47525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dirty="0">
                <a:solidFill>
                  <a:schemeClr val="bg1"/>
                </a:solidFill>
                <a:latin typeface="Harry P" panose="00000400000000000000" pitchFamily="2" charset="0"/>
              </a:rPr>
              <a:t>Chapitre 8 : Le maître des potions</a:t>
            </a:r>
          </a:p>
        </p:txBody>
      </p:sp>
      <p:pic>
        <p:nvPicPr>
          <p:cNvPr id="25" name="Picture 3"/>
          <p:cNvPicPr>
            <a:picLocks noChangeAspect="1" noChangeArrowheads="1"/>
          </p:cNvPicPr>
          <p:nvPr/>
        </p:nvPicPr>
        <p:blipFill>
          <a:blip r:embed="rId5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artisticFilmGrain/>
                    </a14:imgEffect>
                    <a14:imgEffect>
                      <a14:brightnessContrast brigh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9"/>
            <a:ext cx="7559675" cy="665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6" name="ZoneTexte 25"/>
          <p:cNvSpPr txBox="1"/>
          <p:nvPr/>
        </p:nvSpPr>
        <p:spPr>
          <a:xfrm>
            <a:off x="1016631" y="-67303"/>
            <a:ext cx="60486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dirty="0" smtClean="0">
                <a:ln w="18415" cmpd="sng">
                  <a:solidFill>
                    <a:schemeClr val="bg1">
                      <a:lumMod val="95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Harry P" panose="00000400000000000000" pitchFamily="2" charset="0"/>
              </a:rPr>
              <a:t>Harry Potter </a:t>
            </a:r>
            <a:r>
              <a:rPr lang="fr-FR" sz="3200" dirty="0" smtClean="0">
                <a:ln w="18415" cmpd="sng">
                  <a:solidFill>
                    <a:schemeClr val="bg1">
                      <a:lumMod val="95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Old English Text MT" panose="03040902040508030806" pitchFamily="66" charset="0"/>
              </a:rPr>
              <a:t>à</a:t>
            </a:r>
            <a:r>
              <a:rPr lang="fr-FR" sz="4000" dirty="0" smtClean="0">
                <a:ln w="18415" cmpd="sng">
                  <a:solidFill>
                    <a:schemeClr val="bg1">
                      <a:lumMod val="95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Harry P" panose="00000400000000000000" pitchFamily="2" charset="0"/>
              </a:rPr>
              <a:t> l’</a:t>
            </a:r>
            <a:r>
              <a:rPr lang="fr-FR" sz="3200" dirty="0" smtClean="0">
                <a:ln w="18415" cmpd="sng">
                  <a:solidFill>
                    <a:schemeClr val="bg1">
                      <a:lumMod val="95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Old English Text MT" panose="03040902040508030806" pitchFamily="66" charset="0"/>
              </a:rPr>
              <a:t>é</a:t>
            </a:r>
            <a:r>
              <a:rPr lang="fr-FR" sz="4000" dirty="0" smtClean="0">
                <a:ln w="18415" cmpd="sng">
                  <a:solidFill>
                    <a:schemeClr val="bg1">
                      <a:lumMod val="95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Harry P" panose="00000400000000000000" pitchFamily="2" charset="0"/>
              </a:rPr>
              <a:t>cole des sorciers</a:t>
            </a:r>
            <a:endParaRPr lang="fr-FR" sz="4000" dirty="0">
              <a:ln w="18415" cmpd="sng">
                <a:solidFill>
                  <a:schemeClr val="bg1">
                    <a:lumMod val="95000"/>
                  </a:schemeClr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Harry P" panose="00000400000000000000" pitchFamily="2" charset="0"/>
            </a:endParaRPr>
          </a:p>
        </p:txBody>
      </p:sp>
      <p:sp>
        <p:nvSpPr>
          <p:cNvPr id="28" name="ZoneTexte 27"/>
          <p:cNvSpPr txBox="1"/>
          <p:nvPr/>
        </p:nvSpPr>
        <p:spPr>
          <a:xfrm>
            <a:off x="180231" y="810196"/>
            <a:ext cx="324036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smtClean="0">
                <a:latin typeface="Dekko" panose="00000500000000000000" pitchFamily="2" charset="0"/>
                <a:cs typeface="Dekko" panose="00000500000000000000" pitchFamily="2" charset="0"/>
              </a:rPr>
              <a:t>Prénom : ________________________</a:t>
            </a:r>
            <a:endParaRPr lang="fr-FR" sz="1200" dirty="0">
              <a:latin typeface="Dekko" panose="00000500000000000000" pitchFamily="2" charset="0"/>
              <a:cs typeface="Dekko" panose="00000500000000000000" pitchFamily="2" charset="0"/>
            </a:endParaRPr>
          </a:p>
        </p:txBody>
      </p:sp>
      <p:sp>
        <p:nvSpPr>
          <p:cNvPr id="35" name="ZoneTexte 34"/>
          <p:cNvSpPr txBox="1"/>
          <p:nvPr/>
        </p:nvSpPr>
        <p:spPr>
          <a:xfrm>
            <a:off x="4932759" y="810196"/>
            <a:ext cx="25922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smtClean="0">
                <a:latin typeface="Dekko" panose="00000500000000000000" pitchFamily="2" charset="0"/>
                <a:cs typeface="Dekko" panose="00000500000000000000" pitchFamily="2" charset="0"/>
              </a:rPr>
              <a:t>Date : _______ /_______ /__________</a:t>
            </a:r>
            <a:endParaRPr lang="fr-FR" sz="1200" dirty="0">
              <a:latin typeface="Dekko" panose="00000500000000000000" pitchFamily="2" charset="0"/>
              <a:cs typeface="Dekko" panose="00000500000000000000" pitchFamily="2" charset="0"/>
            </a:endParaRPr>
          </a:p>
        </p:txBody>
      </p:sp>
      <p:cxnSp>
        <p:nvCxnSpPr>
          <p:cNvPr id="36" name="Connecteur droit 35"/>
          <p:cNvCxnSpPr/>
          <p:nvPr/>
        </p:nvCxnSpPr>
        <p:spPr>
          <a:xfrm>
            <a:off x="0" y="671290"/>
            <a:ext cx="7561263" cy="0"/>
          </a:xfrm>
          <a:prstGeom prst="line">
            <a:avLst/>
          </a:prstGeom>
          <a:ln w="76200" cap="rnd">
            <a:solidFill>
              <a:schemeClr val="tx1">
                <a:lumMod val="75000"/>
                <a:lumOff val="2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necteur droit 36"/>
          <p:cNvCxnSpPr/>
          <p:nvPr/>
        </p:nvCxnSpPr>
        <p:spPr>
          <a:xfrm>
            <a:off x="0" y="1242244"/>
            <a:ext cx="7561263" cy="0"/>
          </a:xfrm>
          <a:prstGeom prst="line">
            <a:avLst/>
          </a:prstGeom>
          <a:ln w="57150" cap="rnd">
            <a:solidFill>
              <a:schemeClr val="tx1">
                <a:lumMod val="75000"/>
                <a:lumOff val="2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Ellipse 37"/>
          <p:cNvSpPr/>
          <p:nvPr/>
        </p:nvSpPr>
        <p:spPr>
          <a:xfrm>
            <a:off x="122216" y="133450"/>
            <a:ext cx="850103" cy="366446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>
                <a:lumMod val="75000"/>
                <a:lumOff val="25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9" name="ZoneTexte 38"/>
          <p:cNvSpPr txBox="1"/>
          <p:nvPr/>
        </p:nvSpPr>
        <p:spPr>
          <a:xfrm>
            <a:off x="73738" y="182369"/>
            <a:ext cx="951599" cy="2958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fr-FR" sz="1600" dirty="0" smtClean="0">
                <a:latin typeface="Mrs Chocolat" pitchFamily="2" charset="0"/>
              </a:rPr>
              <a:t>Fiche </a:t>
            </a:r>
            <a:r>
              <a:rPr lang="fr-FR" sz="1600" dirty="0">
                <a:latin typeface="Mrs Chocolat" pitchFamily="2" charset="0"/>
              </a:rPr>
              <a:t>7</a:t>
            </a:r>
          </a:p>
        </p:txBody>
      </p:sp>
      <p:graphicFrame>
        <p:nvGraphicFramePr>
          <p:cNvPr id="6" name="Tableau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4382011"/>
              </p:ext>
            </p:extLst>
          </p:nvPr>
        </p:nvGraphicFramePr>
        <p:xfrm>
          <a:off x="716594" y="2512693"/>
          <a:ext cx="6386511" cy="701046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66031"/>
                <a:gridCol w="2160240"/>
                <a:gridCol w="2160240"/>
              </a:tblGrid>
              <a:tr h="778941">
                <a:tc>
                  <a:txBody>
                    <a:bodyPr/>
                    <a:lstStyle/>
                    <a:p>
                      <a:pPr algn="ctr"/>
                      <a:r>
                        <a:rPr lang="fr-FR" sz="2000" dirty="0" err="1" smtClean="0">
                          <a:latin typeface="Dekko" panose="00000500000000000000" pitchFamily="2" charset="0"/>
                          <a:cs typeface="Dekko" panose="00000500000000000000" pitchFamily="2" charset="0"/>
                        </a:rPr>
                        <a:t>Gryffondor</a:t>
                      </a:r>
                      <a:endParaRPr lang="fr-FR" sz="1200" dirty="0">
                        <a:latin typeface="Dekko" panose="00000500000000000000" pitchFamily="2" charset="0"/>
                        <a:cs typeface="Dekko" panose="00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20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Dekko" panose="00000500000000000000" pitchFamily="2" charset="0"/>
                          <a:ea typeface="+mn-ea"/>
                          <a:cs typeface="Dekko" panose="00000500000000000000" pitchFamily="2" charset="0"/>
                        </a:rPr>
                        <a:t>Gryffondor</a:t>
                      </a:r>
                      <a:endParaRPr kumimoji="0" lang="fr-FR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Dekko" panose="00000500000000000000" pitchFamily="2" charset="0"/>
                        <a:ea typeface="+mn-ea"/>
                        <a:cs typeface="Dekko" panose="00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20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Dekko" panose="00000500000000000000" pitchFamily="2" charset="0"/>
                          <a:ea typeface="+mn-ea"/>
                          <a:cs typeface="Dekko" panose="00000500000000000000" pitchFamily="2" charset="0"/>
                        </a:rPr>
                        <a:t>Gryffondor</a:t>
                      </a:r>
                      <a:endParaRPr kumimoji="0" lang="fr-FR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Dekko" panose="00000500000000000000" pitchFamily="2" charset="0"/>
                        <a:ea typeface="+mn-ea"/>
                        <a:cs typeface="Dekko" panose="00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78941">
                <a:tc>
                  <a:txBody>
                    <a:bodyPr/>
                    <a:lstStyle/>
                    <a:p>
                      <a:pPr algn="ctr"/>
                      <a:r>
                        <a:rPr lang="fr-FR" sz="2000" dirty="0" err="1" smtClean="0">
                          <a:latin typeface="Dekko" panose="00000500000000000000" pitchFamily="2" charset="0"/>
                          <a:cs typeface="Dekko" panose="00000500000000000000" pitchFamily="2" charset="0"/>
                        </a:rPr>
                        <a:t>Gryffondor</a:t>
                      </a:r>
                      <a:endParaRPr lang="fr-FR" sz="1200" dirty="0">
                        <a:latin typeface="Dekko" panose="00000500000000000000" pitchFamily="2" charset="0"/>
                        <a:cs typeface="Dekko" panose="00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20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Dekko" panose="00000500000000000000" pitchFamily="2" charset="0"/>
                          <a:ea typeface="+mn-ea"/>
                          <a:cs typeface="Dekko" panose="00000500000000000000" pitchFamily="2" charset="0"/>
                        </a:rPr>
                        <a:t>Gryffondor</a:t>
                      </a:r>
                      <a:endParaRPr kumimoji="0" lang="fr-FR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Dekko" panose="00000500000000000000" pitchFamily="2" charset="0"/>
                        <a:ea typeface="+mn-ea"/>
                        <a:cs typeface="Dekko" panose="00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20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Dekko" panose="00000500000000000000" pitchFamily="2" charset="0"/>
                          <a:ea typeface="+mn-ea"/>
                          <a:cs typeface="Dekko" panose="00000500000000000000" pitchFamily="2" charset="0"/>
                        </a:rPr>
                        <a:t>Gryffondor</a:t>
                      </a:r>
                      <a:endParaRPr kumimoji="0" lang="fr-FR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Dekko" panose="00000500000000000000" pitchFamily="2" charset="0"/>
                        <a:ea typeface="+mn-ea"/>
                        <a:cs typeface="Dekko" panose="00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78941">
                <a:tc>
                  <a:txBody>
                    <a:bodyPr/>
                    <a:lstStyle/>
                    <a:p>
                      <a:pPr marL="0" marR="0" lvl="0" indent="0" algn="ctr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20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Dekko" panose="00000500000000000000" pitchFamily="2" charset="0"/>
                          <a:ea typeface="+mn-ea"/>
                          <a:cs typeface="Dekko" panose="00000500000000000000" pitchFamily="2" charset="0"/>
                        </a:rPr>
                        <a:t>Serdaigle</a:t>
                      </a:r>
                      <a:endParaRPr lang="fr-FR" sz="2000" dirty="0" smtClean="0">
                        <a:latin typeface="Dekko" panose="00000500000000000000" pitchFamily="2" charset="0"/>
                        <a:cs typeface="Dekko" panose="00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20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Dekko" panose="00000500000000000000" pitchFamily="2" charset="0"/>
                          <a:ea typeface="+mn-ea"/>
                          <a:cs typeface="Dekko" panose="00000500000000000000" pitchFamily="2" charset="0"/>
                        </a:rPr>
                        <a:t>Serdaigle</a:t>
                      </a:r>
                      <a:endParaRPr kumimoji="0" lang="fr-FR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Dekko" panose="00000500000000000000" pitchFamily="2" charset="0"/>
                        <a:ea typeface="+mn-ea"/>
                        <a:cs typeface="Dekko" panose="00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20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Dekko" panose="00000500000000000000" pitchFamily="2" charset="0"/>
                          <a:ea typeface="+mn-ea"/>
                          <a:cs typeface="Dekko" panose="00000500000000000000" pitchFamily="2" charset="0"/>
                        </a:rPr>
                        <a:t>Serdaigle</a:t>
                      </a:r>
                      <a:endParaRPr kumimoji="0" lang="fr-FR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Dekko" panose="00000500000000000000" pitchFamily="2" charset="0"/>
                        <a:ea typeface="+mn-ea"/>
                        <a:cs typeface="Dekko" panose="00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78941">
                <a:tc>
                  <a:txBody>
                    <a:bodyPr/>
                    <a:lstStyle/>
                    <a:p>
                      <a:pPr algn="ctr"/>
                      <a:r>
                        <a:rPr kumimoji="0" lang="fr-FR" sz="20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Dekko" panose="00000500000000000000" pitchFamily="2" charset="0"/>
                          <a:ea typeface="+mn-ea"/>
                          <a:cs typeface="Dekko" panose="00000500000000000000" pitchFamily="2" charset="0"/>
                        </a:rPr>
                        <a:t>Serdaigle</a:t>
                      </a:r>
                      <a:endParaRPr lang="fr-FR" sz="1200" dirty="0">
                        <a:latin typeface="Dekko" panose="00000500000000000000" pitchFamily="2" charset="0"/>
                        <a:cs typeface="Dekko" panose="00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fr-FR" sz="20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Dekko" panose="00000500000000000000" pitchFamily="2" charset="0"/>
                          <a:ea typeface="+mn-ea"/>
                          <a:cs typeface="Dekko" panose="00000500000000000000" pitchFamily="2" charset="0"/>
                        </a:rPr>
                        <a:t>Serdaigle</a:t>
                      </a:r>
                      <a:endParaRPr lang="fr-FR" sz="1200" dirty="0">
                        <a:latin typeface="Dekko" panose="00000500000000000000" pitchFamily="2" charset="0"/>
                        <a:cs typeface="Dekko" panose="00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fr-FR" sz="20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Dekko" panose="00000500000000000000" pitchFamily="2" charset="0"/>
                          <a:ea typeface="+mn-ea"/>
                          <a:cs typeface="Dekko" panose="00000500000000000000" pitchFamily="2" charset="0"/>
                        </a:rPr>
                        <a:t>Serdaigle</a:t>
                      </a:r>
                      <a:endParaRPr lang="fr-FR" sz="1200" dirty="0">
                        <a:latin typeface="Dekko" panose="00000500000000000000" pitchFamily="2" charset="0"/>
                        <a:cs typeface="Dekko" panose="00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78941">
                <a:tc>
                  <a:txBody>
                    <a:bodyPr/>
                    <a:lstStyle/>
                    <a:p>
                      <a:pPr algn="ctr"/>
                      <a:r>
                        <a:rPr kumimoji="0" lang="fr-FR" sz="20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Dekko" panose="00000500000000000000" pitchFamily="2" charset="0"/>
                          <a:ea typeface="+mn-ea"/>
                          <a:cs typeface="Dekko" panose="00000500000000000000" pitchFamily="2" charset="0"/>
                        </a:rPr>
                        <a:t>Serdaigle</a:t>
                      </a:r>
                      <a:endParaRPr lang="fr-FR" sz="1200" dirty="0">
                        <a:latin typeface="Dekko" panose="00000500000000000000" pitchFamily="2" charset="0"/>
                        <a:cs typeface="Dekko" panose="00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 err="1" smtClean="0">
                          <a:latin typeface="Dekko" panose="00000500000000000000" pitchFamily="2" charset="0"/>
                          <a:cs typeface="Dekko" panose="00000500000000000000" pitchFamily="2" charset="0"/>
                        </a:rPr>
                        <a:t>Poufsouffle</a:t>
                      </a:r>
                      <a:endParaRPr lang="fr-FR" sz="2000" dirty="0">
                        <a:latin typeface="Dekko" panose="00000500000000000000" pitchFamily="2" charset="0"/>
                        <a:cs typeface="Dekko" panose="00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fr-FR" sz="20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Dekko" panose="00000500000000000000" pitchFamily="2" charset="0"/>
                          <a:ea typeface="+mn-ea"/>
                          <a:cs typeface="Dekko" panose="00000500000000000000" pitchFamily="2" charset="0"/>
                        </a:rPr>
                        <a:t>Poufsouffle</a:t>
                      </a:r>
                      <a:endParaRPr lang="fr-FR" sz="1200" dirty="0">
                        <a:latin typeface="Dekko" panose="00000500000000000000" pitchFamily="2" charset="0"/>
                        <a:cs typeface="Dekko" panose="00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78941">
                <a:tc>
                  <a:txBody>
                    <a:bodyPr/>
                    <a:lstStyle/>
                    <a:p>
                      <a:pPr algn="ctr"/>
                      <a:r>
                        <a:rPr kumimoji="0" lang="fr-FR" sz="20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Dekko" panose="00000500000000000000" pitchFamily="2" charset="0"/>
                          <a:ea typeface="+mn-ea"/>
                          <a:cs typeface="Dekko" panose="00000500000000000000" pitchFamily="2" charset="0"/>
                        </a:rPr>
                        <a:t>Poufsouffle</a:t>
                      </a:r>
                      <a:endParaRPr lang="fr-FR" sz="1200" dirty="0">
                        <a:latin typeface="Dekko" panose="00000500000000000000" pitchFamily="2" charset="0"/>
                        <a:cs typeface="Dekko" panose="00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fr-FR" sz="20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Dekko" panose="00000500000000000000" pitchFamily="2" charset="0"/>
                          <a:ea typeface="+mn-ea"/>
                          <a:cs typeface="Dekko" panose="00000500000000000000" pitchFamily="2" charset="0"/>
                        </a:rPr>
                        <a:t>Poufsouffle</a:t>
                      </a:r>
                      <a:endParaRPr lang="fr-FR" sz="1200" dirty="0">
                        <a:latin typeface="Dekko" panose="00000500000000000000" pitchFamily="2" charset="0"/>
                        <a:cs typeface="Dekko" panose="00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fr-FR" sz="20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Dekko" panose="00000500000000000000" pitchFamily="2" charset="0"/>
                          <a:ea typeface="+mn-ea"/>
                          <a:cs typeface="Dekko" panose="00000500000000000000" pitchFamily="2" charset="0"/>
                        </a:rPr>
                        <a:t>Poufsouffle</a:t>
                      </a:r>
                      <a:endParaRPr lang="fr-FR" sz="1200" dirty="0">
                        <a:latin typeface="Dekko" panose="00000500000000000000" pitchFamily="2" charset="0"/>
                        <a:cs typeface="Dekko" panose="00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78941">
                <a:tc>
                  <a:txBody>
                    <a:bodyPr/>
                    <a:lstStyle/>
                    <a:p>
                      <a:pPr algn="ctr"/>
                      <a:r>
                        <a:rPr kumimoji="0" lang="fr-FR" sz="20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Dekko" panose="00000500000000000000" pitchFamily="2" charset="0"/>
                          <a:ea typeface="+mn-ea"/>
                          <a:cs typeface="Dekko" panose="00000500000000000000" pitchFamily="2" charset="0"/>
                        </a:rPr>
                        <a:t>Poufsouffle</a:t>
                      </a:r>
                      <a:endParaRPr lang="fr-FR" sz="1200" dirty="0">
                        <a:latin typeface="Dekko" panose="00000500000000000000" pitchFamily="2" charset="0"/>
                        <a:cs typeface="Dekko" panose="00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fr-FR" sz="20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Dekko" panose="00000500000000000000" pitchFamily="2" charset="0"/>
                          <a:ea typeface="+mn-ea"/>
                          <a:cs typeface="Dekko" panose="00000500000000000000" pitchFamily="2" charset="0"/>
                        </a:rPr>
                        <a:t>Poufsouffle</a:t>
                      </a:r>
                      <a:endParaRPr lang="fr-FR" sz="1200" dirty="0">
                        <a:latin typeface="Dekko" panose="00000500000000000000" pitchFamily="2" charset="0"/>
                        <a:cs typeface="Dekko" panose="00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 err="1" smtClean="0">
                          <a:latin typeface="Dekko" panose="00000500000000000000" pitchFamily="2" charset="0"/>
                          <a:cs typeface="Dekko" panose="00000500000000000000" pitchFamily="2" charset="0"/>
                        </a:rPr>
                        <a:t>Serpentard</a:t>
                      </a:r>
                      <a:r>
                        <a:rPr lang="fr-FR" sz="2000" dirty="0" smtClean="0">
                          <a:latin typeface="Dekko" panose="00000500000000000000" pitchFamily="2" charset="0"/>
                          <a:cs typeface="Dekko" panose="00000500000000000000" pitchFamily="2" charset="0"/>
                        </a:rPr>
                        <a:t> </a:t>
                      </a:r>
                      <a:endParaRPr lang="fr-FR" sz="2000" dirty="0">
                        <a:latin typeface="Dekko" panose="00000500000000000000" pitchFamily="2" charset="0"/>
                        <a:cs typeface="Dekko" panose="00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78941">
                <a:tc>
                  <a:txBody>
                    <a:bodyPr/>
                    <a:lstStyle/>
                    <a:p>
                      <a:pPr marL="0" marR="0" lvl="0" indent="0" algn="ctr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20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Dekko" panose="00000500000000000000" pitchFamily="2" charset="0"/>
                          <a:ea typeface="+mn-ea"/>
                          <a:cs typeface="Dekko" panose="00000500000000000000" pitchFamily="2" charset="0"/>
                        </a:rPr>
                        <a:t>Serpentard</a:t>
                      </a:r>
                      <a:r>
                        <a:rPr kumimoji="0" lang="fr-FR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Dekko" panose="00000500000000000000" pitchFamily="2" charset="0"/>
                          <a:ea typeface="+mn-ea"/>
                          <a:cs typeface="Dekko" panose="00000500000000000000" pitchFamily="2" charset="0"/>
                        </a:rPr>
                        <a:t>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20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Dekko" panose="00000500000000000000" pitchFamily="2" charset="0"/>
                          <a:ea typeface="+mn-ea"/>
                          <a:cs typeface="Dekko" panose="00000500000000000000" pitchFamily="2" charset="0"/>
                        </a:rPr>
                        <a:t>Serpentard</a:t>
                      </a:r>
                      <a:r>
                        <a:rPr kumimoji="0" lang="fr-FR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Dekko" panose="00000500000000000000" pitchFamily="2" charset="0"/>
                          <a:ea typeface="+mn-ea"/>
                          <a:cs typeface="Dekko" panose="00000500000000000000" pitchFamily="2" charset="0"/>
                        </a:rPr>
                        <a:t>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20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Dekko" panose="00000500000000000000" pitchFamily="2" charset="0"/>
                          <a:ea typeface="+mn-ea"/>
                          <a:cs typeface="Dekko" panose="00000500000000000000" pitchFamily="2" charset="0"/>
                        </a:rPr>
                        <a:t>Serpentard</a:t>
                      </a:r>
                      <a:r>
                        <a:rPr kumimoji="0" lang="fr-FR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Dekko" panose="00000500000000000000" pitchFamily="2" charset="0"/>
                          <a:ea typeface="+mn-ea"/>
                          <a:cs typeface="Dekko" panose="00000500000000000000" pitchFamily="2" charset="0"/>
                        </a:rPr>
                        <a:t>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78941">
                <a:tc>
                  <a:txBody>
                    <a:bodyPr/>
                    <a:lstStyle/>
                    <a:p>
                      <a:pPr marL="0" marR="0" lvl="0" indent="0" algn="ctr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20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Dekko" panose="00000500000000000000" pitchFamily="2" charset="0"/>
                          <a:ea typeface="+mn-ea"/>
                          <a:cs typeface="Dekko" panose="00000500000000000000" pitchFamily="2" charset="0"/>
                        </a:rPr>
                        <a:t>Serpentard</a:t>
                      </a:r>
                      <a:r>
                        <a:rPr kumimoji="0" lang="fr-FR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Dekko" panose="00000500000000000000" pitchFamily="2" charset="0"/>
                          <a:ea typeface="+mn-ea"/>
                          <a:cs typeface="Dekko" panose="00000500000000000000" pitchFamily="2" charset="0"/>
                        </a:rPr>
                        <a:t>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20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Dekko" panose="00000500000000000000" pitchFamily="2" charset="0"/>
                          <a:ea typeface="+mn-ea"/>
                          <a:cs typeface="Dekko" panose="00000500000000000000" pitchFamily="2" charset="0"/>
                        </a:rPr>
                        <a:t>Serpentard</a:t>
                      </a:r>
                      <a:r>
                        <a:rPr kumimoji="0" lang="fr-FR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Dekko" panose="00000500000000000000" pitchFamily="2" charset="0"/>
                          <a:ea typeface="+mn-ea"/>
                          <a:cs typeface="Dekko" panose="00000500000000000000" pitchFamily="2" charset="0"/>
                        </a:rPr>
                        <a:t>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20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Dekko" panose="00000500000000000000" pitchFamily="2" charset="0"/>
                          <a:ea typeface="+mn-ea"/>
                          <a:cs typeface="Dekko" panose="00000500000000000000" pitchFamily="2" charset="0"/>
                        </a:rPr>
                        <a:t>Serpentard</a:t>
                      </a:r>
                      <a:r>
                        <a:rPr kumimoji="0" lang="fr-FR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Dekko" panose="00000500000000000000" pitchFamily="2" charset="0"/>
                          <a:ea typeface="+mn-ea"/>
                          <a:cs typeface="Dekko" panose="00000500000000000000" pitchFamily="2" charset="0"/>
                        </a:rPr>
                        <a:t>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17" name="Image 16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99" y="9091116"/>
            <a:ext cx="329157" cy="13105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1041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10019</TotalTime>
  <Words>2193</Words>
  <Application>Microsoft Office PowerPoint</Application>
  <PresentationFormat>Personnalisé</PresentationFormat>
  <Paragraphs>493</Paragraphs>
  <Slides>15</Slides>
  <Notes>15</Notes>
  <HiddenSlides>0</HiddenSlides>
  <MMClips>0</MMClips>
  <ScaleCrop>false</ScaleCrop>
  <HeadingPairs>
    <vt:vector size="6" baseType="variant">
      <vt:variant>
        <vt:lpstr>Polices utilisées</vt:lpstr>
      </vt:variant>
      <vt:variant>
        <vt:i4>10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15</vt:i4>
      </vt:variant>
    </vt:vector>
  </HeadingPairs>
  <TitlesOfParts>
    <vt:vector size="26" baseType="lpstr">
      <vt:lpstr>Arial</vt:lpstr>
      <vt:lpstr>Calibri</vt:lpstr>
      <vt:lpstr>Clensey</vt:lpstr>
      <vt:lpstr>Cordia New</vt:lpstr>
      <vt:lpstr>Dekko</vt:lpstr>
      <vt:lpstr>Fineliner Script</vt:lpstr>
      <vt:lpstr>Harry P</vt:lpstr>
      <vt:lpstr>Mrs Chocolat</vt:lpstr>
      <vt:lpstr>Old English Text MT</vt:lpstr>
      <vt:lpstr>Short Stack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Ecole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Sandrine</dc:creator>
  <cp:lastModifiedBy>Sandrine</cp:lastModifiedBy>
  <cp:revision>170</cp:revision>
  <dcterms:created xsi:type="dcterms:W3CDTF">2014-08-22T08:42:21Z</dcterms:created>
  <dcterms:modified xsi:type="dcterms:W3CDTF">2017-02-21T15:25:50Z</dcterms:modified>
</cp:coreProperties>
</file>