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5" r:id="rId15"/>
    <p:sldId id="276" r:id="rId16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9265"/>
    <a:srgbClr val="DDBB9F"/>
    <a:srgbClr val="945F34"/>
    <a:srgbClr val="E3C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1382" autoAdjust="0"/>
  </p:normalViewPr>
  <p:slideViewPr>
    <p:cSldViewPr>
      <p:cViewPr>
        <p:scale>
          <a:sx n="100" d="100"/>
          <a:sy n="100" d="100"/>
        </p:scale>
        <p:origin x="912" y="-3078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42020-DFC4-408F-B2B0-6FF4A7273AFE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F8C2C-8E87-4D19-8987-D8E1D71F6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20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FF1A0-EEC6-4352-A704-7E91198E29DA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DAC0-4C35-4573-B1AD-08E4E1F51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06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099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896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180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076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987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092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03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099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07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4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53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81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950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33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77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18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29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1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35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5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6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0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6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18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1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AE3E4-9787-45BE-B49A-5A7E96FC8EF8}" type="datetimeFigureOut">
              <a:rPr lang="fr-FR" smtClean="0"/>
              <a:t>21/02/2017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75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908423" y="1419597"/>
            <a:ext cx="403244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323046" y="132470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Harry P" panose="00000400000000000000" pitchFamily="2" charset="0"/>
              </a:rPr>
              <a:t>Pr</a:t>
            </a:r>
            <a:r>
              <a:rPr lang="fr-FR" sz="2400" b="1" dirty="0" smtClean="0">
                <a:solidFill>
                  <a:schemeClr val="bg1"/>
                </a:solidFill>
                <a:latin typeface="Old English Text MT" panose="03040902040508030806" pitchFamily="66" charset="0"/>
              </a:rPr>
              <a:t>é</a:t>
            </a:r>
            <a:r>
              <a:rPr lang="fr-FR" sz="2800" b="1" dirty="0" smtClean="0">
                <a:solidFill>
                  <a:schemeClr val="bg1"/>
                </a:solidFill>
                <a:latin typeface="Harry P" panose="00000400000000000000" pitchFamily="2" charset="0"/>
              </a:rPr>
              <a:t>sentation du livre</a:t>
            </a:r>
            <a:endParaRPr lang="fr-FR" sz="2800" b="1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8" name="Arrondir un rectangle avec un coin diagonal 27"/>
          <p:cNvSpPr/>
          <p:nvPr/>
        </p:nvSpPr>
        <p:spPr>
          <a:xfrm>
            <a:off x="612279" y="2355509"/>
            <a:ext cx="4838528" cy="3203099"/>
          </a:xfrm>
          <a:prstGeom prst="round2DiagRect">
            <a:avLst>
              <a:gd name="adj1" fmla="val 0"/>
              <a:gd name="adj2" fmla="val 9493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Fineliner Script" panose="02000000000000000000" pitchFamily="50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82005" y="192898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</a:rPr>
              <a:t>Remplis la carte d’identit</a:t>
            </a:r>
            <a:r>
              <a:rPr lang="fr-FR" sz="2400" dirty="0" smtClean="0">
                <a:latin typeface="Old English Text MT" panose="03040902040508030806" pitchFamily="66" charset="0"/>
              </a:rPr>
              <a:t>é</a:t>
            </a:r>
            <a:r>
              <a:rPr lang="fr-FR" sz="2400" dirty="0" smtClean="0">
                <a:latin typeface="Harry P" panose="00000400000000000000" pitchFamily="2" charset="0"/>
              </a:rPr>
              <a:t> du livre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48225" y="2428609"/>
            <a:ext cx="4716312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Titre du livre :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Titre en anglais : 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Auteur :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</a:t>
            </a:r>
            <a:endParaRPr lang="fr-FR" sz="1200" dirty="0"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Editeur :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</a:t>
            </a:r>
            <a:endParaRPr lang="fr-FR" sz="1200" dirty="0"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Collection :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</a:t>
            </a:r>
            <a:endParaRPr lang="fr-FR" sz="1200" dirty="0"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Illustrateur :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Année de parution en France :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</a:t>
            </a:r>
            <a:endParaRPr lang="fr-FR" sz="1200" dirty="0">
              <a:latin typeface="Short Stack" panose="02010500040000000007" pitchFamily="2" charset="0"/>
              <a:cs typeface="Dekko" panose="000005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47267" y="5760860"/>
            <a:ext cx="5194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</a:rPr>
              <a:t>Lis </a:t>
            </a:r>
            <a:r>
              <a:rPr lang="fr-FR" sz="2400" dirty="0" smtClean="0">
                <a:latin typeface="Harry P" panose="00000400000000000000" pitchFamily="2" charset="0"/>
              </a:rPr>
              <a:t>la 4</a:t>
            </a:r>
            <a:r>
              <a:rPr lang="fr-FR" sz="2000" dirty="0" smtClean="0">
                <a:latin typeface="Old English Text MT" panose="03040902040508030806" pitchFamily="66" charset="0"/>
              </a:rPr>
              <a:t>è</a:t>
            </a:r>
            <a:r>
              <a:rPr lang="fr-FR" sz="2400" dirty="0" smtClean="0">
                <a:latin typeface="Harry P" panose="00000400000000000000" pitchFamily="2" charset="0"/>
              </a:rPr>
              <a:t>me </a:t>
            </a:r>
            <a:r>
              <a:rPr lang="fr-FR" sz="2400" dirty="0" smtClean="0">
                <a:latin typeface="Harry P" panose="00000400000000000000" pitchFamily="2" charset="0"/>
              </a:rPr>
              <a:t>de couverture et réponds aux questions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40271" y="6164917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a) Quel est l’âge de Harry Potter au début du roman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 __________________________</a:t>
            </a:r>
          </a:p>
          <a:p>
            <a:endParaRPr lang="fr-FR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b) Comment s’appelle l’école de sorcellerie où va aller Harry Potter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__________________________</a:t>
            </a:r>
          </a:p>
          <a:p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c) Qui vient le chercher pour l’y emmener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__________________________________________</a:t>
            </a:r>
          </a:p>
          <a:p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d) Quels prix a obtenu ce roman et en quelle année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_____________________________________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</a:t>
            </a:r>
            <a:endParaRPr lang="fr-FR" sz="1200" dirty="0">
              <a:latin typeface="Short Stack" panose="02010500040000000007" pitchFamily="2" charset="0"/>
              <a:cs typeface="Dekko" panose="00000500000000000000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01338" y="7975510"/>
            <a:ext cx="3072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</a:rPr>
              <a:t>Retrouve l’organisation du livre</a:t>
            </a:r>
            <a:endParaRPr lang="fr-FR" sz="2400" dirty="0">
              <a:latin typeface="Harry P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01957" y="8361393"/>
            <a:ext cx="702309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60000"/>
              </a:lnSpc>
              <a:buAutoNum type="alphaLcParenR"/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Combien y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a-t-il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de pages 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________   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de chapitres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________</a:t>
            </a:r>
          </a:p>
          <a:p>
            <a:pPr>
              <a:lnSpc>
                <a:spcPct val="160000"/>
              </a:lnSpc>
            </a:pPr>
            <a:endParaRPr lang="fr-FR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b)   Quels les titres des autres romans de la même série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</a:t>
            </a:r>
          </a:p>
          <a:p>
            <a:endParaRPr lang="fr-FR" sz="1200" dirty="0"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</a:t>
            </a:r>
          </a:p>
          <a:p>
            <a:endParaRPr lang="fr-FR" sz="1200" dirty="0" smtClean="0"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</a:t>
            </a:r>
          </a:p>
          <a:p>
            <a:endParaRPr lang="fr-FR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 marL="228600" indent="-228600">
              <a:lnSpc>
                <a:spcPct val="160000"/>
              </a:lnSpc>
              <a:buAutoNum type="alphaLcParenR" startAt="3"/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Y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a-t-il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des illustrations à l’intérieur du livre </a:t>
            </a:r>
            <a:r>
              <a:rPr lang="fr-FR" sz="1200" dirty="0" smtClean="0">
                <a:latin typeface="Short Stack" panose="02010500040000000007" pitchFamily="2" charset="0"/>
                <a:cs typeface="Dekko" panose="00000500000000000000" pitchFamily="2" charset="0"/>
              </a:rPr>
              <a:t>?  _____________</a:t>
            </a:r>
          </a:p>
        </p:txBody>
      </p:sp>
      <p:sp>
        <p:nvSpPr>
          <p:cNvPr id="52" name="Ellipse 51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142936" y="184262"/>
            <a:ext cx="836257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1</a:t>
            </a:r>
            <a:endParaRPr lang="fr-FR" sz="1600" dirty="0">
              <a:latin typeface="Mrs Chocolat" pitchFamily="2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/>
          <a:srcRect l="16401" t="3230" r="16401" b="2726"/>
          <a:stretch/>
        </p:blipFill>
        <p:spPr>
          <a:xfrm>
            <a:off x="5573023" y="2732271"/>
            <a:ext cx="1800136" cy="251924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6" y="9083364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2227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142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9 : Duel à Minuit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1783" y="1890316"/>
            <a:ext cx="7069480" cy="474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Résume ce chapitre.</a:t>
            </a:r>
          </a:p>
          <a:p>
            <a:pPr>
              <a:lnSpc>
                <a:spcPct val="150000"/>
              </a:lnSpc>
            </a:pPr>
            <a:endParaRPr lang="fr-FR" sz="7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Harry apprend que les cours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de ____________________________ seraient communs _______________________ _____________________________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. Harry n’aime pas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Drago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Malefoy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qui parle sans arrêt de balais volant et __________________________________ . Neville ____________________________________________________ . Hermione veut ________________________________________________________________________________  .  Neville reçoit un ________________________ qui sert à ______________________________________________  .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Mme _____________________ est le professeur qui leur apprend à voler sur un balai. Pour se lancer, ils doivent ___________________________________ . Pour Neville c’est la catastrophe et il se casse __________________ . Leur professeur l’emmène à ______________________ et leur dit _____________________________________ . Mais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Drago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Malefoy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défie Harry et ils _________________________ . Quand le professeur Mac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Gonagall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voit Harry voler ainsi, elle _____________________________________ . Harry devient alors __________________________ ____________________________________________________ . Le soir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Malefoy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lui lance ____________________ _________________________ . Harry, Ron et Hermione s’y rendent à l’heure mais __________________________ ___________________________________________________________ . Pour ne pas se faire prendre par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Rusard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, ils se réfugient dans une pièce où il y a ___________________________________________________ . Terrifiés, ils partent en courant et reviennent dans la ________________________________________ .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8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1783" y="7310080"/>
            <a:ext cx="70332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Réponds aux questions. Sois le plus précis possible</a:t>
            </a:r>
            <a:endParaRPr lang="fr-FR" sz="2400" dirty="0">
              <a:solidFill>
                <a:srgbClr val="000000"/>
              </a:solidFill>
              <a:latin typeface="Harry P" panose="000004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Quel cadeau reçoit  Harry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___________________________________________________________________ 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 le lui offre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 est Olivier Dubois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Combien de joueur compte une équipe de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Quidditch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Que sais-tu sur ces joueurs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6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Combien y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a-t-il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de balles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</a:t>
            </a:r>
          </a:p>
          <a:p>
            <a:pPr marL="228600" indent="-228600">
              <a:lnSpc>
                <a:spcPct val="150000"/>
              </a:lnSpc>
              <a:buAutoNum type="arabicParenR" startAt="6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Comment s’appellent-elles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6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Quel est le rôle de Harry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Que doit-il faire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6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Que se passe-t-il s’il y arrive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</a:t>
            </a:r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1620391" y="6786860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620391" y="66956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10 : Halloween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07427" y="198381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/20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607427" y="1907169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07427" y="7295549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/17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5607427" y="7218908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1" y="923120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9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525" y="4741019"/>
            <a:ext cx="7033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Complète le tableau </a:t>
            </a:r>
            <a:endParaRPr lang="fr-FR" sz="2400" dirty="0">
              <a:solidFill>
                <a:srgbClr val="000000"/>
              </a:solidFill>
              <a:latin typeface="Harry P" panose="00000400000000000000" pitchFamily="2" charset="0"/>
            </a:endParaRPr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1620391" y="4256154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620391" y="4148129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11 : Le match de </a:t>
            </a:r>
            <a:r>
              <a:rPr lang="fr-FR" sz="2800" dirty="0" err="1" smtClean="0">
                <a:solidFill>
                  <a:schemeClr val="bg1"/>
                </a:solidFill>
                <a:latin typeface="Harry P" panose="00000400000000000000" pitchFamily="2" charset="0"/>
              </a:rPr>
              <a:t>Quidditch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1783" y="1260242"/>
            <a:ext cx="7033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10)   Quelle formule magique apprennent-ils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11)    A quoi sert-elle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12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Que vient annoncer le professeur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Quirell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pendant le repas d’Halloween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 __________________________________________________________________________________________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12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Où Harry et Ron enferment-ils le troll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12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Que fait Harry au Troll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12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Que fait Ron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_____________________________________________________________________________________________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16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 qui le Professeur Mac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Gonagall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enlève-t-elle des points et combien </a:t>
            </a:r>
            <a:r>
              <a:rPr lang="fr-FR" sz="1200" dirty="0" smtClean="0">
                <a:solidFill>
                  <a:srgbClr val="000000"/>
                </a:solidFill>
                <a:ea typeface="Clensey" panose="02000603000000000000" pitchFamily="2" charset="0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</a:t>
            </a:r>
          </a:p>
          <a:p>
            <a:pPr marL="228600" indent="-228600">
              <a:lnSpc>
                <a:spcPct val="150000"/>
              </a:lnSpc>
              <a:buAutoNum type="arabicParenR" startAt="16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 qui est combien en ajoute-t-elle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_____________________________________________________________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19281"/>
              </p:ext>
            </p:extLst>
          </p:nvPr>
        </p:nvGraphicFramePr>
        <p:xfrm>
          <a:off x="586581" y="5274692"/>
          <a:ext cx="6722442" cy="5184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50"/>
                <a:gridCol w="2664296"/>
                <a:gridCol w="2664296"/>
              </a:tblGrid>
              <a:tr h="30002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Nom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Équipe 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Poste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BB9F"/>
                    </a:solidFill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Potter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Fred Weasley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Angelina Johnson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Marcus Flint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Lee Jordan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Adrian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200" baseline="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Pucey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Bletchley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Olivier Dubois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Katie Bell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Alicia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200" baseline="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Spinnet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5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Terence </a:t>
                      </a:r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Higgs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5516760" y="4764843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</a:t>
            </a:r>
            <a:r>
              <a:rPr lang="fr-FR" sz="1600" dirty="0">
                <a:latin typeface="Dekko" panose="00000500000000000000" pitchFamily="2" charset="0"/>
                <a:cs typeface="Dekko" panose="00000500000000000000" pitchFamily="2" charset="0"/>
              </a:rPr>
              <a:t>2</a:t>
            </a:r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2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516760" y="4688202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" y="916140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2227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142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12 : Le miroir du </a:t>
            </a:r>
            <a:r>
              <a:rPr lang="fr-FR" sz="2800" dirty="0" err="1" smtClean="0">
                <a:solidFill>
                  <a:schemeClr val="bg1"/>
                </a:solidFill>
                <a:latin typeface="Harry P" panose="00000400000000000000" pitchFamily="2" charset="0"/>
              </a:rPr>
              <a:t>Ris</a:t>
            </a:r>
            <a:r>
              <a:rPr lang="fr-FR" sz="2000" dirty="0" err="1" smtClean="0">
                <a:solidFill>
                  <a:schemeClr val="bg1"/>
                </a:solidFill>
                <a:latin typeface="Old English Text MT" panose="03040902040508030806" pitchFamily="66" charset="0"/>
              </a:rPr>
              <a:t>é</a:t>
            </a:r>
            <a:r>
              <a:rPr lang="fr-FR" sz="2800" dirty="0" err="1" smtClean="0">
                <a:solidFill>
                  <a:schemeClr val="bg1"/>
                </a:solidFill>
                <a:latin typeface="Harry P" panose="00000400000000000000" pitchFamily="2" charset="0"/>
              </a:rPr>
              <a:t>d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1783" y="2024882"/>
            <a:ext cx="4008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Numérote les phrases du résumé dans l’ordre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10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1783" y="7310080"/>
            <a:ext cx="70332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Entoure la bonne r</a:t>
            </a:r>
            <a:r>
              <a:rPr lang="fr-FR" sz="1800" dirty="0" smtClean="0">
                <a:solidFill>
                  <a:srgbClr val="000000"/>
                </a:solidFill>
                <a:latin typeface="Old English Text MT" panose="03040902040508030806" pitchFamily="66" charset="0"/>
              </a:rPr>
              <a:t>é</a:t>
            </a:r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ponse</a:t>
            </a:r>
            <a:endParaRPr lang="fr-FR" sz="2400" dirty="0">
              <a:solidFill>
                <a:srgbClr val="000000"/>
              </a:solidFill>
              <a:latin typeface="Harry P" panose="000004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1) Qui va arbitrer le prochain match de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Quidditch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a/ Mac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Gonagall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	b/ Rogue		c/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Quirell</a:t>
            </a:r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2) Quel est le seul jeu auquel Hermione perd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a/ les dames		b/ les cartes		c/ les échecs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3) Sur quoi Harry découvre-t-il des renseignements sur Nicolas Flamel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a/ </a:t>
            </a:r>
            <a:r>
              <a:rPr lang="fr-FR" sz="1200" spc="-5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sur une carte de </a:t>
            </a:r>
            <a:r>
              <a:rPr lang="fr-FR" sz="1200" spc="-5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chocogrenouilles</a:t>
            </a:r>
            <a:r>
              <a:rPr lang="fr-FR" sz="1200" spc="-5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b/ dans un livre de magie	c/ sur un tableau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4) Qu’a fabriqué Nicolas Flamel </a:t>
            </a:r>
            <a:r>
              <a:rPr lang="fr-FR" sz="1200" dirty="0" smtClean="0">
                <a:solidFill>
                  <a:srgbClr val="000000"/>
                </a:solidFill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a/ la Pierre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philosofale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b/ la Pierre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Filosophale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c/ la Pierre philosophale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5) Quel est l’âge de Nicolas Flamel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endParaRPr lang="fr-FR" sz="1200" dirty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a/ 655 ans		b/ 665 ans		c/565 ans</a:t>
            </a:r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1620391" y="6875721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620391" y="6784549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13 : Nicolas Flamel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07427" y="198381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/8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607427" y="1907169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07427" y="745641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/10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5607427" y="7379777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03866"/>
              </p:ext>
            </p:extLst>
          </p:nvPr>
        </p:nvGraphicFramePr>
        <p:xfrm>
          <a:off x="540271" y="2485543"/>
          <a:ext cx="6865369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3562"/>
                <a:gridCol w="6111807"/>
              </a:tblGrid>
              <a:tr h="425697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et Ron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demandent des renseignements à </a:t>
                      </a:r>
                      <a:r>
                        <a:rPr lang="fr-FR" sz="1200" baseline="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Hagrid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sur Nicolas Flamel mais il refuse de dire quoi que ce soit. Ils décident de chercher à la bibliothèque.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976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La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veille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 Noël, Harry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est surpris de voir qu’il a reçu des cadeaux  ! Le dernier est la cape d’invisibilité de son père. Mais il ne sait pas qui la lui a </a:t>
                      </a:r>
                      <a:r>
                        <a:rPr lang="fr-FR" sz="1200" baseline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envoyé. </a:t>
                      </a:r>
                      <a:r>
                        <a:rPr lang="fr-FR" sz="120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n’a jamais passé</a:t>
                      </a:r>
                      <a:r>
                        <a:rPr lang="fr-FR" sz="1200" baseline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un aussi bon réveillon. </a:t>
                      </a:r>
                      <a:endParaRPr lang="fr-FR" sz="120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97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En courant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pour s’échapper de la bibliothèque, il entre dans une salle dans laquelle se trouve un immense miroir. Il y voit ses parents.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97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La nuit suivante, quand Harry revient, Dumbledore est là, et lui explique en quoi ce miroir est magique.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976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Au moment de se coucher, Harry décide</a:t>
                      </a:r>
                      <a:r>
                        <a:rPr lang="fr-FR" sz="1200" baseline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 mettre sa cape d’invisibilité pour aller à la Réserve de la bibliothèque afin de chercher des informations sur Nicolas Flamel. Il ne trouve rien et Rusard est à deux doigts de le surprendre.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976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C’est Noël, il fait très froid, tout le monde attend les vacances avec impatience.</a:t>
                      </a:r>
                    </a:p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et Ron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ne rentreront pas chez eux pendant les vacances.  La grande salle était magnifiquement décorée.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97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Il va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réveiller Ron et l’emmène dans cette salle pour lui montrer le miroir. Il se voit capitaine de </a:t>
                      </a:r>
                      <a:r>
                        <a:rPr lang="fr-FR" sz="1200" baseline="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Quidditch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. Ils partent. 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97"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Pendant les vacances,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Ron et Harry s’amusent beaucoup, ils jouent aux échecs et ont tout le dortoir pour eux.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" name="Imag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5" y="920230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11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525" y="4741019"/>
            <a:ext cx="7033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Vrai ou faux ?</a:t>
            </a:r>
            <a:endParaRPr lang="fr-FR" sz="2400" dirty="0">
              <a:solidFill>
                <a:srgbClr val="000000"/>
              </a:solidFill>
              <a:latin typeface="Harry P" panose="00000400000000000000" pitchFamily="2" charset="0"/>
            </a:endParaRPr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1620391" y="4256154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620391" y="4148129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14 : Norbert le dragon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1783" y="1260242"/>
            <a:ext cx="7033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6) Quelle est la formule du bloque-jambes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a/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Locomotis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motor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b/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Locomotor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mortis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c/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Locomotor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mortus</a:t>
            </a:r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7) Combien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de temps a duré le match de </a:t>
            </a:r>
            <a:r>
              <a:rPr lang="fr-FR" sz="1200" dirty="0" err="1">
                <a:latin typeface="Dekko" panose="00000500000000000000" pitchFamily="2" charset="0"/>
                <a:cs typeface="Dekko" panose="00000500000000000000" pitchFamily="2" charset="0"/>
              </a:rPr>
              <a:t>Quidditch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entre </a:t>
            </a:r>
            <a:r>
              <a:rPr lang="fr-FR" sz="1200" dirty="0" err="1">
                <a:latin typeface="Dekko" panose="00000500000000000000" pitchFamily="2" charset="0"/>
                <a:cs typeface="Dekko" panose="00000500000000000000" pitchFamily="2" charset="0"/>
              </a:rPr>
              <a:t>Gryffondor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et </a:t>
            </a:r>
            <a:r>
              <a:rPr lang="fr-FR" sz="1200" dirty="0" err="1">
                <a:latin typeface="Dekko" panose="00000500000000000000" pitchFamily="2" charset="0"/>
                <a:cs typeface="Dekko" panose="00000500000000000000" pitchFamily="2" charset="0"/>
              </a:rPr>
              <a:t>Serpentard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>
                <a:latin typeface="+mj-lt"/>
                <a:cs typeface="Dekko" panose="00000500000000000000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a/ Moins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d’une minute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b/ à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peine cinq minutes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c/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presque 10 minutes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8)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Qui a gagné le match </a:t>
            </a:r>
            <a:r>
              <a:rPr lang="fr-FR" sz="1200" dirty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a/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Serpentard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		b/ Personne  		c/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Gryffondor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9)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Qui Rogue </a:t>
            </a:r>
            <a:r>
              <a:rPr lang="fr-FR" sz="1200" dirty="0" err="1">
                <a:latin typeface="Dekko" panose="00000500000000000000" pitchFamily="2" charset="0"/>
                <a:cs typeface="Dekko" panose="00000500000000000000" pitchFamily="2" charset="0"/>
              </a:rPr>
              <a:t>a-t-il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rencontré dans la forêt </a:t>
            </a:r>
            <a:r>
              <a:rPr lang="fr-FR" sz="1200" dirty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a/ Le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professeur </a:t>
            </a:r>
            <a:r>
              <a:rPr lang="fr-FR" sz="1200" dirty="0" err="1">
                <a:latin typeface="Dekko" panose="00000500000000000000" pitchFamily="2" charset="0"/>
                <a:cs typeface="Dekko" panose="00000500000000000000" pitchFamily="2" charset="0"/>
              </a:rPr>
              <a:t>Quirrell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b/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Albus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Dumbledore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c/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Hagrid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10) Comment s’appelle le chien aux trois têtes </a:t>
            </a:r>
            <a:r>
              <a:rPr lang="fr-FR" sz="1200" dirty="0" smtClean="0">
                <a:solidFill>
                  <a:srgbClr val="000000"/>
                </a:solidFill>
                <a:cs typeface="Dekko" panose="000005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a/ Touffu		b/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Futtou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	c/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Tuffou</a:t>
            </a:r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516760" y="4764843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/17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516760" y="4688202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94063" y="5176738"/>
            <a:ext cx="70332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Hermione défend tout le temps le professeur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Quirell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.		 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Il reste environ 2 mois avant les examens de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fin d’année.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Les trois enfants rencontrent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Hagrid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à la bibliothèque.	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Une loi de 1769 interdit l’élevage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de dragons.	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Il n’y a pas de dragons sauvages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en Angleterre.	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Rogue a aidé à protéger la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Pierre Philosophale.	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Hagrid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a trouvé un œuf de dragon dans la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forêt interdite.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Quand l’œuf a éclos, Harry trouva le bébé dragon était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très beau !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En une semaine la taille du bébé dragon s’était multiplié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par trois.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Malefoy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, Crabbe et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Goyle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ont vu le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bébé dragon.	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Harry eut l’idée d’envoyer le dragon à Percy, le frère de Ron, en Roumanie. 	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Norbert mange des kilos de rats morts.			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Ron a du aller à l’infirmerie pour soigner sa jambe que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 dragon avait mordu.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 frère de Ron a répondu qu’il est d’accord pour prendre le dragon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en Roumanie.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 ____________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La nuit, ils mettent le dragon qui était dans une boite sous la cape d’invisibilité,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mais eux ne peuvent pas y entrer, il n’y a plus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de place.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 marL="228600" indent="-228600">
              <a:lnSpc>
                <a:spcPct val="150000"/>
              </a:lnSpc>
              <a:buAutoNum type="arabicParenR" startAt="16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 professeur Mac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Gonagall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surprend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Malefoy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dehors et enlève 20 points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à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Serpentard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.					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17) Une fois le dragon parti, les enfants n’ont aucun problème pour rentrer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au château. ____________</a:t>
            </a:r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" y="920374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2227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142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15 : La forêt interdite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1783" y="1871356"/>
            <a:ext cx="4008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Ces passages apparaissent-ils dans le film ? Ecris « oui » ou « non »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12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1620391" y="7883833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620391" y="7792661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16 : Sous la trappe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07427" y="198381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/11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607427" y="1907169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07427" y="846453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/13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5607427" y="8387889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46251"/>
              </p:ext>
            </p:extLst>
          </p:nvPr>
        </p:nvGraphicFramePr>
        <p:xfrm>
          <a:off x="562470" y="2698698"/>
          <a:ext cx="6845156" cy="4927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2457"/>
                <a:gridCol w="962699"/>
              </a:tblGrid>
              <a:tr h="25183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Événement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ou discussion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Oui / non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rgbClr val="DDBB9F"/>
                    </a:solidFill>
                  </a:tcPr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1) Les trois enfants se sont faits prendre en descendant de la plus haute tour d’astronomie.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587614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2) « Je suis outrée, dit le professeur Mac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Gonagall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. Quatre élèves qui se promènent dans les couloirs la même nuit ! Je n’ai jamais vu une chose pareille ! Miss Granger je pensais que vous étiez plus raisonnable ! 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3) « J’enlève 50 points à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Griffondor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! … 50 points chacun ! »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dit le professeur </a:t>
                      </a:r>
                      <a:r>
                        <a:rPr lang="fr-FR" sz="1200" baseline="0" dirty="0" err="1" smtClean="0">
                          <a:solidFill>
                            <a:schemeClr val="tx1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MacGonagall</a:t>
                      </a:r>
                      <a:endParaRPr lang="fr-FR" sz="1200" dirty="0" smtClean="0">
                        <a:solidFill>
                          <a:srgbClr val="000000"/>
                        </a:solidFill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587614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4) Une semaine avant les examens, Harry surprend une conversation entre le Professeur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Quirell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et Rogue. Il va raconter ce qu’il a entendu à Ron et Hermione qui lui conseille d’en parler à Dumbledore.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5) Harry, Hermione et Neville sont mis en retenue et ont RDV avec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Rusard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à 11h.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6)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Hagrid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emmene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les enfants dans la forêt interdite.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19725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7)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Hagrid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et les enfants se séparent en 2 groupes mais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Hagrid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doit changer les groupes à cause de </a:t>
                      </a:r>
                      <a:r>
                        <a:rPr lang="fr-FR" sz="120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Malefoy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8) Dans la forêt</a:t>
                      </a:r>
                      <a:r>
                        <a:rPr lang="fr-FR" sz="1200" baseline="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interdite, Harry rencontre 3 centaures : Ronan, Bane et Firenze</a:t>
                      </a:r>
                      <a:endParaRPr lang="fr-FR" sz="1200" dirty="0" smtClean="0">
                        <a:solidFill>
                          <a:srgbClr val="000000"/>
                        </a:solidFill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9) Harry retrouve la licorne morte.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10) Firenze ramène</a:t>
                      </a:r>
                      <a:r>
                        <a:rPr lang="fr-FR" sz="1200" baseline="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Harry à </a:t>
                      </a:r>
                      <a:r>
                        <a:rPr lang="fr-FR" sz="1200" baseline="0" dirty="0" err="1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Hagrid</a:t>
                      </a:r>
                      <a:endParaRPr lang="fr-FR" sz="1200" dirty="0" smtClean="0">
                        <a:solidFill>
                          <a:srgbClr val="000000"/>
                        </a:solidFill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5125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11) Harry</a:t>
                      </a:r>
                      <a:r>
                        <a:rPr lang="fr-FR" sz="1200" baseline="0" dirty="0" smtClean="0">
                          <a:solidFill>
                            <a:srgbClr val="000000"/>
                          </a:solidFill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retrouve sa cape d’invisibilité soigneusement pliée entre les draps avec un mot épinglé « Au cas où »</a:t>
                      </a:r>
                      <a:endParaRPr lang="fr-FR" sz="1200" dirty="0" smtClean="0">
                        <a:solidFill>
                          <a:srgbClr val="000000"/>
                        </a:solidFill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491783" y="8300189"/>
            <a:ext cx="465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Indique qui parle : Harry, Hermione, Ron, Prof. Rogue, Neville, prof. Mc </a:t>
            </a:r>
            <a:r>
              <a:rPr lang="fr-FR" sz="2200" dirty="0" err="1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Gonagall</a:t>
            </a:r>
            <a:endParaRPr lang="fr-FR" sz="2200" dirty="0" smtClean="0">
              <a:solidFill>
                <a:srgbClr val="000000"/>
              </a:solidFill>
              <a:latin typeface="Harry P" panose="00000400000000000000" pitchFamily="2" charset="0"/>
              <a:cs typeface="Dekko" panose="000005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1783" y="9076015"/>
            <a:ext cx="7069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C’était beaucoup plus facile que je ne le pensais.		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	 ______________________</a:t>
            </a:r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Fini les révisions, on a une semaine de tranquillité avant de savoir si on a </a:t>
            </a:r>
          </a:p>
          <a:p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tout fait de travers !				 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3)  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Hagrid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, le soir où vous avez gagné Norbert le dragon, à quoi ressemblait </a:t>
            </a:r>
          </a:p>
          <a:p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 voyageur qui vous l’a donné </a:t>
            </a:r>
            <a:r>
              <a:rPr lang="fr-FR" sz="1200" dirty="0" smtClean="0">
                <a:solidFill>
                  <a:srgbClr val="000000"/>
                </a:solidFill>
                <a:cs typeface="Dekko" panose="00000500000000000000" pitchFamily="2" charset="0"/>
              </a:rPr>
              <a:t>?				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</a:t>
            </a:r>
            <a:endParaRPr lang="fr-FR" sz="1200" dirty="0" smtClean="0">
              <a:solidFill>
                <a:srgbClr val="000000"/>
              </a:solidFill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4)   Professeur, je crois que quelqu’un va voler la Pierre .		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" y="9087473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13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1783" y="1496591"/>
            <a:ext cx="703326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5)   Je suggère que vous retourniez tous les trois dehors pour profiter du soleil.  	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6)   A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vous voir comme ça, on dirait que vous préparez un sale coup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.		______________________</a:t>
            </a:r>
            <a:endParaRPr lang="fr-FR" sz="1200" dirty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7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)   Et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tu crois que la cape est assez grande pour nous couvrir tous les trois </a:t>
            </a:r>
            <a:r>
              <a:rPr lang="fr-FR" sz="1200" dirty="0" smtClean="0">
                <a:solidFill>
                  <a:srgbClr val="000000"/>
                </a:solidFill>
                <a:cs typeface="Dekko" panose="00000500000000000000" pitchFamily="2" charset="0"/>
              </a:rPr>
              <a:t>?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</a:t>
            </a:r>
          </a:p>
          <a:p>
            <a:pPr marL="228600" indent="-228600">
              <a:lnSpc>
                <a:spcPct val="150000"/>
              </a:lnSpc>
              <a:buAutoNum type="arabicParenR" startAt="8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Si vous sortez, vous allez vous faire prendre et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Gryffondor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aura encore </a:t>
            </a:r>
          </a:p>
          <a:p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plus d’ennuis.					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9)   Une chance qu’il y ait cette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plante !		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</a:t>
            </a:r>
            <a:endParaRPr lang="fr-FR" sz="1200" dirty="0" smtClean="0">
              <a:solidFill>
                <a:srgbClr val="000000"/>
              </a:solidFill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10)   Ce ne sont pas oiseaux ! Ce sont des clés ! Des clés volantes !		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11)    Il va falloir jouer une partie d’échecs pour arriver de l’autre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côté.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12)   Et qu’est-ce qui se passera si jamais Tu-Sais-Qui est avec Rogue </a:t>
            </a:r>
            <a:r>
              <a:rPr lang="fr-FR" sz="1200" dirty="0" smtClean="0">
                <a:solidFill>
                  <a:srgbClr val="000000"/>
                </a:solidFill>
                <a:cs typeface="Dekko" panose="00000500000000000000" pitchFamily="2" charset="0"/>
              </a:rPr>
              <a:t>?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</a:t>
            </a:r>
            <a:endParaRPr lang="fr-FR" sz="1200" dirty="0" smtClean="0">
              <a:solidFill>
                <a:srgbClr val="000000"/>
              </a:solidFill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13)   Dépêche-toi, vas-y avant que les effets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disparaissent !		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2525" y="5053835"/>
            <a:ext cx="7033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Mots croisés</a:t>
            </a:r>
            <a:endParaRPr lang="fr-FR" sz="2400" dirty="0">
              <a:solidFill>
                <a:srgbClr val="000000"/>
              </a:solidFill>
              <a:latin typeface="Harry P" panose="00000400000000000000" pitchFamily="2" charset="0"/>
            </a:endParaRPr>
          </a:p>
        </p:txBody>
      </p:sp>
      <p:sp>
        <p:nvSpPr>
          <p:cNvPr id="41" name="Arrondir un rectangle avec un coin diagonal 40"/>
          <p:cNvSpPr/>
          <p:nvPr/>
        </p:nvSpPr>
        <p:spPr>
          <a:xfrm>
            <a:off x="1620391" y="4446613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1620391" y="43385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17 : L’homme aux deux visages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580831" y="517694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Score :             /12</a:t>
            </a:r>
            <a:endParaRPr lang="fr-FR" sz="16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5580831" y="5100305"/>
            <a:ext cx="1800200" cy="412136"/>
          </a:xfrm>
          <a:prstGeom prst="roundRect">
            <a:avLst/>
          </a:prstGeom>
          <a:noFill/>
          <a:ln>
            <a:solidFill>
              <a:srgbClr val="945F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20032" y="5585170"/>
            <a:ext cx="32885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Il a essayé de sauver Harry	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Il a fait entrer le troll à Poudlard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3)  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Quirell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pense qu’il est la clé qui mène à la Pierre</a:t>
            </a:r>
            <a:endParaRPr lang="fr-FR" sz="1200" dirty="0" smtClean="0">
              <a:solidFill>
                <a:srgbClr val="000000"/>
              </a:solidFill>
              <a:cs typeface="Dekko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FontTx/>
              <a:buAutoNum type="arabicParenR" startAt="4"/>
            </a:pP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Couleur de la Pierre Philosophale</a:t>
            </a: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Ville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où </a:t>
            </a:r>
            <a:r>
              <a:rPr lang="fr-FR" sz="1200" dirty="0" err="1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Quirell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croit que Dumbledore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est</a:t>
            </a: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Son visage sur le crâne de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Quirrell</a:t>
            </a:r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Quand Harry se réveille à l’infirmerie, c’est la 1</a:t>
            </a:r>
            <a:r>
              <a:rPr lang="fr-FR" sz="1200" baseline="300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ère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personne qu’il voit</a:t>
            </a: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Nombre de jours pendant lesquels Harry est resté à l’infirmerie	</a:t>
            </a: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Sentiment que Voldemort est incapable de comprendre, l’…</a:t>
            </a: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Comme la Pierre a été détruite, il va mourir</a:t>
            </a: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Fête de fin d’année synonyme de festin</a:t>
            </a:r>
          </a:p>
          <a:p>
            <a:pPr marL="228600" indent="-228600">
              <a:lnSpc>
                <a:spcPct val="150000"/>
              </a:lnSpc>
              <a:buAutoNum type="arabicParenR" startAt="4"/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Prénom de celui à qui Dumbledore donne les 10 derniers points	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7"/>
          <a:srcRect l="3107" r="9863" b="3243"/>
          <a:stretch/>
        </p:blipFill>
        <p:spPr>
          <a:xfrm>
            <a:off x="3816080" y="5558911"/>
            <a:ext cx="3636959" cy="502071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6909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908423" y="1468116"/>
            <a:ext cx="403244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304467" y="136709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1 : le survivant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49201" y="1922829"/>
            <a:ext cx="694473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1) Qui sont les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Dursley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Les grands-parents de Harry Potter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b) Des amis à Harry Potter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L’oncle et la tante de Harry Potter</a:t>
            </a:r>
          </a:p>
          <a:p>
            <a:endParaRPr lang="fr-FR" sz="10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2) Quelle est l’unique chose indésirable dans la vie des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Dursley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	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a) le secret sur les Potter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Leurs voisins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Leur entreprise qui ne marche pas très bien</a:t>
            </a:r>
          </a:p>
          <a:p>
            <a:endParaRPr lang="fr-FR" sz="10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3) Que se passe-t-il de bizarre ce mardi où débute cette histoire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De nombreux hiboux volent en journée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Des chats se sont mis à parler.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La pluie s’est transformée en neige.</a:t>
            </a:r>
          </a:p>
          <a:p>
            <a:endParaRPr lang="fr-FR" sz="10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4) Pourquoi les gens avec des capes ont fait la fête ce jour-là dans les rues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Parce que c’est la fête nationale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Parce que c’est Halloween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Parce que « vous savez-qui » a disparu</a:t>
            </a:r>
          </a:p>
          <a:p>
            <a:endParaRPr lang="fr-FR" sz="10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5) Pourquoi Harry va-t-il venir habiter chez son oncle et sa tante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Parce que sa maison a brûlé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Parce que ses parents sont morts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Parce qu’ils ont proposé de l’héberger quelques temps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142936" y="184262"/>
            <a:ext cx="836257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2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4" name="Arrondir un rectangle avec un coin diagonal 43"/>
          <p:cNvSpPr/>
          <p:nvPr/>
        </p:nvSpPr>
        <p:spPr>
          <a:xfrm>
            <a:off x="1905343" y="6325372"/>
            <a:ext cx="403244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1905343" y="6217347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2 : Une vitre disparait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49201" y="6771951"/>
            <a:ext cx="694473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1) Depuis combien de temps Harry Potter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vit-il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chez son oncle et sa tante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	a) 1 ans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			b) 5 ans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		c) 10 ans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2) Pourquoi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Duddley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n’est pas content en ouvrant ses cadeaux </a:t>
            </a:r>
            <a:r>
              <a:rPr lang="fr-FR" sz="1200" dirty="0" smtClean="0">
                <a:cs typeface="Dekko" panose="00000500000000000000" pitchFamily="2" charset="0"/>
              </a:rPr>
              <a:t>?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Parce qu’il n’en a que 36 au lieu de 38 comme l’an pass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é</a:t>
            </a:r>
            <a:endParaRPr lang="fr-FR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Parce qu’il n’a pas eu assez d’argent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Parce que ses 36 cadeaux sont trop petits</a:t>
            </a:r>
          </a:p>
          <a:p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3) Pourquoi la voisine Mrs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Figg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ne peut-elle pas garder Harry </a:t>
            </a:r>
            <a:r>
              <a:rPr lang="fr-FR" sz="1200" dirty="0" smtClean="0">
                <a:cs typeface="Dekko" panose="00000500000000000000" pitchFamily="2" charset="0"/>
              </a:rPr>
              <a:t>?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Parce qu’elle est tombée malade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Parce qu’elle est partie en voyage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Parce qu’elle s’est cassé une jambe</a:t>
            </a:r>
          </a:p>
          <a:p>
            <a:endParaRPr lang="fr-FR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4) D’où vient le serpent </a:t>
            </a:r>
            <a:r>
              <a:rPr lang="fr-FR" sz="1200" dirty="0" smtClean="0"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Du Brésil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D’Afrique 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De ce zoo</a:t>
            </a:r>
          </a:p>
          <a:p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5) Pourquoi le serpent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a-t-il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pu s’enfuir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 ?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a) Parce qu’il est passé par-dessus la vitre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	b) Parce que la vitre a disparu</a:t>
            </a:r>
          </a:p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c) Parce que la vitre s’est cassée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4" y="9436768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75121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6709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3 : Les lettres de nulle part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06703" y="1895987"/>
            <a:ext cx="6944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</a:rPr>
              <a:t>Résume </a:t>
            </a:r>
            <a:r>
              <a:rPr lang="fr-FR" sz="2400" dirty="0" smtClean="0">
                <a:latin typeface="Harry P" panose="00000400000000000000" pitchFamily="2" charset="0"/>
              </a:rPr>
              <a:t>les aventures du courrier de Harry en complétant le tableau suivant.  </a:t>
            </a:r>
            <a:endParaRPr lang="fr-FR" sz="2400" dirty="0">
              <a:latin typeface="Harry P" panose="00000400000000000000" pitchFamily="2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3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905343" y="5963041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2 : Une vitre disparait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45377"/>
              </p:ext>
            </p:extLst>
          </p:nvPr>
        </p:nvGraphicFramePr>
        <p:xfrm>
          <a:off x="547267" y="2342844"/>
          <a:ext cx="6833764" cy="6964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044"/>
                <a:gridCol w="1152128"/>
                <a:gridCol w="720080"/>
                <a:gridCol w="1584176"/>
                <a:gridCol w="3024336"/>
              </a:tblGrid>
              <a:tr h="606272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Jour de la semaine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Nombre de lettres reçues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Indice temporel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Résumé à coller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DDBB9F"/>
                    </a:solidFill>
                  </a:tcPr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 jour de juillet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Le lendemain matin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185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Pendant le petit déjeuner du lendemain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Lundi !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422992" y="9379148"/>
            <a:ext cx="69447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</a:rPr>
              <a:t>Cherche </a:t>
            </a:r>
            <a:r>
              <a:rPr lang="fr-FR" sz="2400" dirty="0" smtClean="0">
                <a:latin typeface="Harry P" panose="00000400000000000000" pitchFamily="2" charset="0"/>
              </a:rPr>
              <a:t>dans le dictionnaire ce qu’est un « borborygme »</a:t>
            </a:r>
          </a:p>
          <a:p>
            <a:endParaRPr lang="fr-FR" sz="1100" dirty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____________________________________________________________________________</a:t>
            </a:r>
          </a:p>
          <a:p>
            <a:endParaRPr lang="fr-FR" sz="1100" dirty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" y="9307140"/>
            <a:ext cx="329157" cy="1310532"/>
          </a:xfrm>
          <a:prstGeom prst="rect">
            <a:avLst/>
          </a:prstGeom>
        </p:spPr>
      </p:pic>
      <p:cxnSp>
        <p:nvCxnSpPr>
          <p:cNvPr id="23" name="Connecteur droit 22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7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583"/>
            <a:ext cx="396875" cy="1005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 flipH="1">
            <a:off x="396255" y="665143"/>
            <a:ext cx="26737" cy="10028257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122216" y="184262"/>
            <a:ext cx="856977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3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905343" y="6241449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2 : Une vitre disparait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18154"/>
              </p:ext>
            </p:extLst>
          </p:nvPr>
        </p:nvGraphicFramePr>
        <p:xfrm>
          <a:off x="755501" y="2093200"/>
          <a:ext cx="3024336" cy="6632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/>
              </a:tblGrid>
              <a:tr h="26755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Résumé à coller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DDBB9F"/>
                    </a:solidFill>
                  </a:tcPr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Tante Pétunia emmène Dudley à Londres pour acheter son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uniforme.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du courrier. Son oncle et sa tante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l’en privent et décident de ne pas y répondre. Harry est furieux.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18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encore du courrier, mais il se bat avec son oncle qui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s’empare de la lettre.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des lettres.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on oncle a dormi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devant la porte. Il bouche la boite aux lettres.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des lettres. L’oncle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bouche toutes les ouvertures de la maison.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des lettres cachées dans des œufs. La tante Pétunia les broie au mixer.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des lettres par la cheminée. L’oncle Vernon embarque tout le monde en voiture.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lettres attendent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Harry à la réception de l’hôtel. L’oncle Vernon loue une cabane en pleine mer.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Arrondir un rectangle avec un coin diagonal 21"/>
          <p:cNvSpPr/>
          <p:nvPr/>
        </p:nvSpPr>
        <p:spPr>
          <a:xfrm>
            <a:off x="1642106" y="1275031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642106" y="116700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3 : Les lettres de nulle part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49459" y="70135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n w="12700">
                  <a:solidFill>
                    <a:srgbClr val="945F34"/>
                  </a:solidFill>
                </a:ln>
                <a:solidFill>
                  <a:srgbClr val="C992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Annexe </a:t>
            </a:r>
            <a:endParaRPr lang="fr-FR" b="1" dirty="0">
              <a:ln w="12700">
                <a:solidFill>
                  <a:srgbClr val="945F34"/>
                </a:solidFill>
              </a:ln>
              <a:solidFill>
                <a:srgbClr val="C992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061130"/>
              </p:ext>
            </p:extLst>
          </p:nvPr>
        </p:nvGraphicFramePr>
        <p:xfrm>
          <a:off x="4284687" y="2098732"/>
          <a:ext cx="3024336" cy="6632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/>
              </a:tblGrid>
              <a:tr h="26755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Résumé à coller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DDBB9F"/>
                    </a:solidFill>
                  </a:tcPr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Tante Pétunia emmène Dudley à Londres pour acheter son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uniforme.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du courrier. Son oncle et sa tante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l’en privent et décident de ne pas y répondre. Harry est furieux.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18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encore du courrier, mais il se bat avec son oncle qui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s’empare de la lettre.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des lettres.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on oncle a dormi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devant la porte. Il bouche la boite aux lettres.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des lettres. L’oncle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bouche toutes les ouvertures de la maison.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 des lettres cachées dans des œufs. La tante Pétunia les broie au mixer.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Harry reçoit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des lettres par la cheminée. L’oncle Vernon embarque tout le monde en voiture.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7951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lettres attendent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Harry à la réception de l’hôtel. L’oncle Vernon loue une cabane en pleine mer.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1" y="923513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2227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142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4 : Le gardien des cl</a:t>
            </a:r>
            <a:r>
              <a:rPr lang="fr-FR" sz="2400" dirty="0" smtClean="0">
                <a:solidFill>
                  <a:schemeClr val="bg1"/>
                </a:solidFill>
                <a:latin typeface="Old English Text MT" panose="03040902040508030806" pitchFamily="66" charset="0"/>
              </a:rPr>
              <a:t>é</a:t>
            </a:r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s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4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57449" y="1890316"/>
            <a:ext cx="3971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  <a:cs typeface="Dekko" panose="00000500000000000000" pitchFamily="2" charset="0"/>
              </a:rPr>
              <a:t>Mots mêlés</a:t>
            </a:r>
          </a:p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En relisant bien le chapitre, quand on parle des proches de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Hagrid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, colorie dans la grille tout ce qu’on trouve dans ces dernières, puis écris-les (13 mots)</a:t>
            </a:r>
          </a:p>
        </p:txBody>
      </p:sp>
      <p:sp>
        <p:nvSpPr>
          <p:cNvPr id="33" name="Arrondir un rectangle avec un coin diagonal 32"/>
          <p:cNvSpPr/>
          <p:nvPr/>
        </p:nvSpPr>
        <p:spPr>
          <a:xfrm>
            <a:off x="1620391" y="610279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620391" y="599477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5 : Chemin de Traverse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22991" y="6498828"/>
            <a:ext cx="5949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  <a:cs typeface="Dekko" panose="00000500000000000000" pitchFamily="2" charset="0"/>
              </a:rPr>
              <a:t>Relie</a:t>
            </a:r>
            <a:endParaRPr lang="fr-FR" sz="2400" dirty="0">
              <a:latin typeface="Harry P" panose="00000400000000000000" pitchFamily="2" charset="0"/>
              <a:cs typeface="Dekko" panose="00000500000000000000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22991" y="9277523"/>
            <a:ext cx="5949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Harry P" panose="00000400000000000000" pitchFamily="2" charset="0"/>
                <a:cs typeface="Dekko" panose="00000500000000000000" pitchFamily="2" charset="0"/>
              </a:rPr>
              <a:t>Complète le portrait du gobelin</a:t>
            </a:r>
            <a:endParaRPr lang="fr-FR" sz="2400" dirty="0">
              <a:latin typeface="Harry P" panose="00000400000000000000" pitchFamily="2" charset="0"/>
              <a:cs typeface="Dekko" panose="000005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6255" y="9607946"/>
            <a:ext cx="6995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200" dirty="0" smtClean="0">
                <a:solidFill>
                  <a:prstClr val="black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_________________________ avait environ _________________________ de moins que Harry. Il avait _______________________ sombre, ______________________ intelligent, _____________________ en pointe, _________________________ et ________________________ longs et fins.</a:t>
            </a:r>
            <a:endParaRPr lang="fr-FR" sz="1200" dirty="0">
              <a:solidFill>
                <a:prstClr val="black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8415" y="2872662"/>
            <a:ext cx="19660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 </a:t>
            </a:r>
            <a:endParaRPr lang="fr-FR" sz="13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  <a:endParaRPr lang="fr-FR" sz="13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  <a:endParaRPr lang="fr-FR" sz="13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00333" y="2866113"/>
            <a:ext cx="192837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 </a:t>
            </a:r>
            <a:endParaRPr lang="fr-FR" sz="13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  <a:endParaRPr lang="fr-FR" sz="13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fr-FR" sz="13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  <a:endParaRPr lang="fr-FR" sz="13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 rotWithShape="1">
          <a:blip r:embed="rId7"/>
          <a:srcRect l="5491" t="4155" r="11771" b="4803"/>
          <a:stretch/>
        </p:blipFill>
        <p:spPr>
          <a:xfrm>
            <a:off x="4644727" y="2073031"/>
            <a:ext cx="2633861" cy="3777725"/>
          </a:xfrm>
          <a:prstGeom prst="rect">
            <a:avLst/>
          </a:prstGeom>
          <a:ln w="88900" cap="sq" cmpd="thickThin">
            <a:solidFill>
              <a:srgbClr val="C9926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2" y="9299854"/>
            <a:ext cx="329157" cy="1310532"/>
          </a:xfrm>
          <a:prstGeom prst="rect">
            <a:avLst/>
          </a:prstGeom>
        </p:spPr>
      </p:pic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757946"/>
              </p:ext>
            </p:extLst>
          </p:nvPr>
        </p:nvGraphicFramePr>
        <p:xfrm>
          <a:off x="778496" y="6957393"/>
          <a:ext cx="6386511" cy="2205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6111"/>
                <a:gridCol w="1728192"/>
                <a:gridCol w="1872208"/>
              </a:tblGrid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La banque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des sorciers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La gazette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des sorciers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Ministre de la magie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Le chaudron baveur</a:t>
                      </a:r>
                    </a:p>
                  </a:txBody>
                  <a:tcPr anchor="ctr"/>
                </a:tc>
              </a:tr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Personnes qui dirigent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la banque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Cornelius </a:t>
                      </a:r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Fudge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Journal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des sorciers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Gobelin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Pub célèbre où se retrouvent les sorciers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Gringotts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Boutique de baguettes magiques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Fleury et </a:t>
                      </a:r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Bott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Sport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 sorciers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Ollivander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2757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Librairie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scolaire de sorciers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200" baseline="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quidditch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04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5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263" y="1381125"/>
            <a:ext cx="3132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dirty="0" smtClean="0">
                <a:solidFill>
                  <a:prstClr val="black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Complète le tableau des baguettes</a:t>
            </a:r>
            <a:endParaRPr lang="fr-FR" sz="2400" dirty="0">
              <a:solidFill>
                <a:prstClr val="black"/>
              </a:solidFill>
              <a:latin typeface="Harry P" panose="00000400000000000000" pitchFamily="2" charset="0"/>
              <a:cs typeface="Dekko" panose="00000500000000000000" pitchFamily="2" charset="0"/>
            </a:endParaRPr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1332359" y="4934977"/>
            <a:ext cx="511256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260351" y="484264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6 : Rendez-vous sur la voie 9 ¾ 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86566" y="5922764"/>
            <a:ext cx="27167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</a:p>
          <a:p>
            <a:pPr algn="ctr">
              <a:lnSpc>
                <a:spcPct val="200000"/>
              </a:lnSpc>
            </a:pP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____________________</a:t>
            </a:r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81881" y="5922764"/>
            <a:ext cx="25181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____________________ ____________________ ____________________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45452" y="5922764"/>
            <a:ext cx="25181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1400" dirty="0">
                <a:latin typeface="Dekko" panose="00000500000000000000" pitchFamily="2" charset="0"/>
                <a:cs typeface="Dekko" panose="00000500000000000000" pitchFamily="2" charset="0"/>
              </a:rPr>
              <a:t>____________________ ____________________ ____________________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87195" y="5566803"/>
            <a:ext cx="4437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Trouve les 15 noms des nouveaux personnages de ce chapitre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9870" y="5437944"/>
            <a:ext cx="1308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Harry P" panose="00000400000000000000" pitchFamily="2" charset="0"/>
                <a:cs typeface="Dekko" panose="00000500000000000000" pitchFamily="2" charset="0"/>
              </a:rPr>
              <a:t>Mots mêlés</a:t>
            </a: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7"/>
          <a:srcRect l="3483" t="4690" r="3142" b="4509"/>
          <a:stretch/>
        </p:blipFill>
        <p:spPr>
          <a:xfrm>
            <a:off x="3420591" y="7527024"/>
            <a:ext cx="3644711" cy="2788228"/>
          </a:xfrm>
          <a:prstGeom prst="rect">
            <a:avLst/>
          </a:prstGeom>
          <a:ln w="88900" cap="sq" cmpd="thickThin">
            <a:solidFill>
              <a:srgbClr val="C9926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136705"/>
              </p:ext>
            </p:extLst>
          </p:nvPr>
        </p:nvGraphicFramePr>
        <p:xfrm>
          <a:off x="653803" y="1905746"/>
          <a:ext cx="6655220" cy="2731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044"/>
                <a:gridCol w="1331044"/>
                <a:gridCol w="1331044"/>
                <a:gridCol w="1331044"/>
                <a:gridCol w="1331044"/>
              </a:tblGrid>
              <a:tr h="59668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Nom du sorcier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C992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Bois de la baguette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C992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Longueur de la baguette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C992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Cœur de la baguette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C992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Maniabilité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rgbClr val="C99265"/>
                    </a:solidFill>
                  </a:tcPr>
                </a:tc>
              </a:tr>
              <a:tr h="42703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Lily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27039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27,5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27039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If 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2703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Hagrid</a:t>
                      </a:r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27039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Plume</a:t>
                      </a:r>
                      <a:r>
                        <a:rPr lang="fr-FR" sz="14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 phénix </a:t>
                      </a:r>
                      <a:endParaRPr lang="fr-FR" sz="14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" name="Imag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2" y="9237816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2227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142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7 : Le </a:t>
            </a:r>
            <a:r>
              <a:rPr lang="fr-FR" sz="2800" dirty="0" err="1" smtClean="0">
                <a:solidFill>
                  <a:schemeClr val="bg1"/>
                </a:solidFill>
                <a:latin typeface="Harry P" panose="00000400000000000000" pitchFamily="2" charset="0"/>
              </a:rPr>
              <a:t>choixpeau</a:t>
            </a:r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 magique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1783" y="1818308"/>
            <a:ext cx="7069480" cy="248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Que peux-tu dire de ces personnages ou objets suivants ?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1) Le professeur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MacGonagall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: _____________________________________________________________________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2) le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choixpeau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magique : _________________________________________________________________________</a:t>
            </a:r>
            <a:endParaRPr lang="fr-FR" sz="1200" dirty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3) Le professeur </a:t>
            </a:r>
            <a:r>
              <a:rPr lang="fr-FR" sz="1200" dirty="0" err="1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Quirrell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: ________________________________________________________________________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4) Le professeur Rogue : _________________________________________________________________________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5) Le professeur Dumbledore : ____________________________________________________________________</a:t>
            </a:r>
          </a:p>
          <a:p>
            <a:pPr>
              <a:lnSpc>
                <a:spcPct val="170000"/>
              </a:lnSpc>
            </a:pP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6) Nick-Quasi-Sans-Tête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: ________________________________________________________________________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267898" cy="768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6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338" y="4338588"/>
            <a:ext cx="59223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</a:rPr>
              <a:t> </a:t>
            </a:r>
            <a:r>
              <a:rPr lang="fr-FR" sz="2200" dirty="0">
                <a:solidFill>
                  <a:srgbClr val="000000"/>
                </a:solidFill>
                <a:latin typeface="Harry P" panose="00000400000000000000" pitchFamily="2" charset="0"/>
              </a:rPr>
              <a:t>Compl</a:t>
            </a:r>
            <a:r>
              <a:rPr lang="fr-FR" sz="1800" dirty="0">
                <a:solidFill>
                  <a:srgbClr val="000000"/>
                </a:solidFill>
                <a:latin typeface="Old English Text MT" panose="03040902040508030806" pitchFamily="66" charset="0"/>
              </a:rPr>
              <a:t>è</a:t>
            </a:r>
            <a:r>
              <a:rPr lang="fr-FR" sz="2200" dirty="0">
                <a:solidFill>
                  <a:srgbClr val="000000"/>
                </a:solidFill>
                <a:latin typeface="Harry P" panose="00000400000000000000" pitchFamily="2" charset="0"/>
              </a:rPr>
              <a:t>te le tableau pour chacun des </a:t>
            </a:r>
            <a:r>
              <a:rPr lang="fr-FR" sz="1800" dirty="0">
                <a:solidFill>
                  <a:srgbClr val="000000"/>
                </a:solidFill>
                <a:latin typeface="Old English Text MT" panose="03040902040508030806" pitchFamily="66" charset="0"/>
              </a:rPr>
              <a:t>élè</a:t>
            </a:r>
            <a:r>
              <a:rPr lang="fr-FR" sz="2200" dirty="0">
                <a:solidFill>
                  <a:srgbClr val="000000"/>
                </a:solidFill>
                <a:latin typeface="Harry P" panose="00000400000000000000" pitchFamily="2" charset="0"/>
              </a:rPr>
              <a:t>ves cités ci-dessous </a:t>
            </a:r>
            <a:endParaRPr lang="fr-FR" sz="2200" dirty="0">
              <a:latin typeface="Harry P" panose="00000400000000000000" pitchFamily="2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30339"/>
              </p:ext>
            </p:extLst>
          </p:nvPr>
        </p:nvGraphicFramePr>
        <p:xfrm>
          <a:off x="562472" y="4842644"/>
          <a:ext cx="6746550" cy="4248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8850"/>
                <a:gridCol w="2248850"/>
                <a:gridCol w="2248850"/>
              </a:tblGrid>
              <a:tr h="28492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Nom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Prénom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Maison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rgbClr val="DDBB9F"/>
                    </a:solidFill>
                  </a:tcPr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Malefoy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Hannah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Potter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Hermione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Weasley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Zabini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Mandy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Lavande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Bulstrode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39635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Justin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75655" y="9246560"/>
            <a:ext cx="6949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Compl</a:t>
            </a:r>
            <a:r>
              <a:rPr lang="fr-FR" sz="1800" dirty="0" smtClean="0">
                <a:solidFill>
                  <a:srgbClr val="000000"/>
                </a:solidFill>
                <a:latin typeface="Old English Text MT" panose="03040902040508030806" pitchFamily="66" charset="0"/>
              </a:rPr>
              <a:t>è</a:t>
            </a:r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te </a:t>
            </a:r>
            <a:r>
              <a:rPr lang="fr-FR" sz="2400" dirty="0">
                <a:solidFill>
                  <a:srgbClr val="000000"/>
                </a:solidFill>
                <a:latin typeface="Harry P" panose="00000400000000000000" pitchFamily="2" charset="0"/>
              </a:rPr>
              <a:t>le portrait du professeur Rogue. </a:t>
            </a:r>
          </a:p>
          <a:p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Il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a les cheveux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__________________________ ,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 nez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 ,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 teint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</a:t>
            </a:r>
          </a:p>
          <a:p>
            <a:r>
              <a:rPr lang="fr-FR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</a:rPr>
              <a:t>Question :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Comment </a:t>
            </a:r>
            <a:r>
              <a:rPr lang="fr-FR" sz="1200" dirty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s'appelle le concierge de 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l'école 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 ____________________________________________</a:t>
            </a:r>
            <a:endParaRPr lang="fr-FR" sz="28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1" y="9253013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2227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142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Harry P" panose="00000400000000000000" pitchFamily="2" charset="0"/>
              </a:rPr>
              <a:t>Chapitre 8 : Le maître des potions</a:t>
            </a:r>
            <a:endParaRPr lang="fr-FR" sz="2800" dirty="0">
              <a:solidFill>
                <a:schemeClr val="bg1"/>
              </a:solidFill>
              <a:latin typeface="Harry P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1783" y="1890316"/>
            <a:ext cx="706948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Entoure la bonne r</a:t>
            </a:r>
            <a:r>
              <a:rPr lang="fr-FR" sz="1800" dirty="0" smtClean="0">
                <a:solidFill>
                  <a:srgbClr val="000000"/>
                </a:solidFill>
                <a:latin typeface="Old English Text MT" panose="03040902040508030806" pitchFamily="66" charset="0"/>
                <a:cs typeface="Dekko" panose="00000500000000000000" pitchFamily="2" charset="0"/>
              </a:rPr>
              <a:t>é</a:t>
            </a:r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  <a:cs typeface="Dekko" panose="00000500000000000000" pitchFamily="2" charset="0"/>
              </a:rPr>
              <a:t>ponse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1- Combien y </a:t>
            </a:r>
            <a:r>
              <a:rPr lang="fr-FR" sz="1200" dirty="0" err="1">
                <a:latin typeface="Dekko" panose="00000500000000000000" pitchFamily="2" charset="0"/>
                <a:cs typeface="Dekko" panose="00000500000000000000" pitchFamily="2" charset="0"/>
              </a:rPr>
              <a:t>a-t-il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d'escaliers à Poudlard </a:t>
            </a:r>
            <a:r>
              <a:rPr lang="fr-FR" sz="1200" dirty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a) 142 		b) 242 		c) 342 	</a:t>
            </a:r>
          </a:p>
          <a:p>
            <a:pPr>
              <a:lnSpc>
                <a:spcPct val="150000"/>
              </a:lnSpc>
            </a:pPr>
            <a:r>
              <a:rPr lang="pt-B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2 – Qui n’accueille pas bien les nouveaux élèves en leur lançant des craies et en leur tirant les tapis </a:t>
            </a:r>
            <a:r>
              <a:rPr lang="pt-BR" sz="1200" dirty="0" smtClean="0">
                <a:latin typeface="+mj-lt"/>
                <a:cs typeface="Dekko" panose="000005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pt-B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a) Peeves l’esprit frappeur	b) Quasi-sans-tête	c) Rusard	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3 – Comment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s'appelle la chatte de </a:t>
            </a:r>
            <a:r>
              <a:rPr lang="fr-FR" sz="1200" dirty="0" err="1">
                <a:latin typeface="Dekko" panose="00000500000000000000" pitchFamily="2" charset="0"/>
                <a:cs typeface="Dekko" panose="00000500000000000000" pitchFamily="2" charset="0"/>
              </a:rPr>
              <a:t>Rusard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le concierge </a:t>
            </a:r>
            <a:r>
              <a:rPr lang="fr-FR" sz="1200" dirty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a) Miss </a:t>
            </a:r>
            <a:r>
              <a:rPr lang="en-US" sz="1200" dirty="0" err="1">
                <a:latin typeface="Dekko" panose="00000500000000000000" pitchFamily="2" charset="0"/>
                <a:cs typeface="Dekko" panose="00000500000000000000" pitchFamily="2" charset="0"/>
              </a:rPr>
              <a:t>Teigne</a:t>
            </a:r>
            <a:r>
              <a:rPr lang="en-US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b) Miss </a:t>
            </a:r>
            <a:r>
              <a:rPr lang="en-US" sz="1200" dirty="0" err="1">
                <a:latin typeface="Dekko" panose="00000500000000000000" pitchFamily="2" charset="0"/>
                <a:cs typeface="Dekko" panose="00000500000000000000" pitchFamily="2" charset="0"/>
              </a:rPr>
              <a:t>Tinguette</a:t>
            </a:r>
            <a:r>
              <a:rPr lang="en-US" sz="1200" dirty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	c) Miss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Peigne</a:t>
            </a:r>
            <a:endParaRPr lang="en-US" sz="1200" dirty="0" smtClean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4 –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Quels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sont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les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cours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les plus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ennuyeux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en-US" sz="1200" dirty="0" smtClean="0">
                <a:latin typeface="+mj-lt"/>
                <a:cs typeface="Cordia New" panose="020B0304020202020204" pitchFamily="34" charset="-34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a) </a:t>
            </a:r>
            <a:r>
              <a:rPr lang="en-US" sz="1200" dirty="0" err="1">
                <a:latin typeface="Dekko" panose="00000500000000000000" pitchFamily="2" charset="0"/>
                <a:cs typeface="Dekko" panose="00000500000000000000" pitchFamily="2" charset="0"/>
              </a:rPr>
              <a:t>c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eux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sur les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plantes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b)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ceux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de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l’histoire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de la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magie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ceux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en-US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contre</a:t>
            </a:r>
            <a:r>
              <a:rPr lang="en-US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les forces du mal</a:t>
            </a:r>
            <a:endParaRPr lang="en-US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5 – Qu'est-ce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qui pousse sur le corps de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Neville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a) des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boutons violets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      	b) des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champignons 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      	 c) des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furoncles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6 – Par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qui Harry est-il accueilli chez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Hagrid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 smtClean="0">
                <a:latin typeface="+mj-lt"/>
                <a:cs typeface="Dekko" panose="00000500000000000000" pitchFamily="2" charset="0"/>
              </a:rPr>
              <a:t>?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a)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Peeves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, le fantôme          	b) </a:t>
            </a:r>
            <a:r>
              <a:rPr lang="fr-FR" sz="1200" dirty="0" err="1" smtClean="0">
                <a:latin typeface="Dekko" panose="00000500000000000000" pitchFamily="2" charset="0"/>
                <a:cs typeface="Dekko" panose="00000500000000000000" pitchFamily="2" charset="0"/>
              </a:rPr>
              <a:t>Crockdur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le chien </a:t>
            </a:r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	c) Miss 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Teigne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7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338" y="5857411"/>
            <a:ext cx="59223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0000"/>
                </a:solidFill>
                <a:latin typeface="Harry P" panose="00000400000000000000" pitchFamily="2" charset="0"/>
              </a:rPr>
              <a:t> </a:t>
            </a:r>
            <a:r>
              <a:rPr lang="fr-FR" sz="2200" dirty="0">
                <a:solidFill>
                  <a:srgbClr val="000000"/>
                </a:solidFill>
                <a:latin typeface="Harry P" panose="00000400000000000000" pitchFamily="2" charset="0"/>
              </a:rPr>
              <a:t>Compl</a:t>
            </a:r>
            <a:r>
              <a:rPr lang="fr-FR" sz="1800" dirty="0">
                <a:solidFill>
                  <a:srgbClr val="000000"/>
                </a:solidFill>
                <a:latin typeface="Old English Text MT" panose="03040902040508030806" pitchFamily="66" charset="0"/>
              </a:rPr>
              <a:t>è</a:t>
            </a:r>
            <a:r>
              <a:rPr lang="fr-FR" sz="2200" dirty="0">
                <a:solidFill>
                  <a:srgbClr val="000000"/>
                </a:solidFill>
                <a:latin typeface="Harry P" panose="00000400000000000000" pitchFamily="2" charset="0"/>
              </a:rPr>
              <a:t>te le tableau pour chacun des </a:t>
            </a:r>
            <a:r>
              <a:rPr lang="fr-FR" sz="1800" dirty="0">
                <a:solidFill>
                  <a:srgbClr val="000000"/>
                </a:solidFill>
                <a:latin typeface="Old English Text MT" panose="03040902040508030806" pitchFamily="66" charset="0"/>
              </a:rPr>
              <a:t>élè</a:t>
            </a:r>
            <a:r>
              <a:rPr lang="fr-FR" sz="2200" dirty="0">
                <a:solidFill>
                  <a:srgbClr val="000000"/>
                </a:solidFill>
                <a:latin typeface="Harry P" panose="00000400000000000000" pitchFamily="2" charset="0"/>
              </a:rPr>
              <a:t>ves cités ci-dessous </a:t>
            </a:r>
            <a:endParaRPr lang="fr-FR" sz="2200" dirty="0">
              <a:latin typeface="Harry P" panose="00000400000000000000" pitchFamily="2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44204"/>
              </p:ext>
            </p:extLst>
          </p:nvPr>
        </p:nvGraphicFramePr>
        <p:xfrm>
          <a:off x="755650" y="6364925"/>
          <a:ext cx="6386511" cy="273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031"/>
                <a:gridCol w="2160240"/>
                <a:gridCol w="2160240"/>
              </a:tblGrid>
              <a:tr h="31461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Professeur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de …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rgbClr val="DDBB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s’appelle professeur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…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solidFill>
                      <a:srgbClr val="DDBB9F"/>
                    </a:solidFill>
                  </a:tcPr>
                </a:tc>
              </a:tr>
              <a:tr h="48492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Botanique (l’étude des plantes)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Quirrell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8492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Métamorphose  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Rogue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8492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Défense contre les forces du mal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Mc </a:t>
                      </a:r>
                      <a:r>
                        <a:rPr lang="fr-FR" sz="12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Gonagall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8492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Histoire de la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magie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Chourave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  <a:tr h="48492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Potions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magiques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Binns (c’est un fantôme)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75655" y="9246560"/>
            <a:ext cx="6949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000000"/>
                </a:solidFill>
                <a:latin typeface="Harry P" panose="00000400000000000000" pitchFamily="2" charset="0"/>
              </a:rPr>
              <a:t>Ecris la description de </a:t>
            </a:r>
            <a:r>
              <a:rPr lang="fr-FR" sz="2400" dirty="0" err="1" smtClean="0">
                <a:solidFill>
                  <a:srgbClr val="000000"/>
                </a:solidFill>
                <a:latin typeface="Harry P" panose="00000400000000000000" pitchFamily="2" charset="0"/>
              </a:rPr>
              <a:t>Crockdur</a:t>
            </a:r>
            <a:endParaRPr lang="fr-FR" sz="2400" dirty="0">
              <a:solidFill>
                <a:srgbClr val="000000"/>
              </a:solidFill>
              <a:latin typeface="Harry P" panose="00000400000000000000" pitchFamily="2" charset="0"/>
            </a:endParaRPr>
          </a:p>
          <a:p>
            <a:endParaRPr lang="fr-FR" sz="1200" dirty="0" smtClean="0">
              <a:solidFill>
                <a:srgbClr val="000000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</a:p>
          <a:p>
            <a:r>
              <a:rPr lang="fr-FR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rgbClr val="000000"/>
                </a:solidFill>
                <a:latin typeface="Dekko" panose="00000500000000000000" pitchFamily="2" charset="0"/>
                <a:cs typeface="Dekko" panose="00000500000000000000" pitchFamily="2" charset="0"/>
              </a:rPr>
              <a:t>____________________________________________________________________________________________</a:t>
            </a:r>
            <a:endParaRPr lang="fr-FR" sz="28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" y="9225871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012"/>
            <a:ext cx="396875" cy="945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396255" y="1381125"/>
            <a:ext cx="0" cy="9312275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ndir un rectangle avec un coin diagonal 30"/>
          <p:cNvSpPr/>
          <p:nvPr/>
        </p:nvSpPr>
        <p:spPr>
          <a:xfrm>
            <a:off x="1620391" y="1422277"/>
            <a:ext cx="4752528" cy="33855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99265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620391" y="131425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Harry P" panose="00000400000000000000" pitchFamily="2" charset="0"/>
              </a:rPr>
              <a:t>Chapitre 8 : Le maître des potions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1016631" y="-67303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Harry Potter 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à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 l’</a:t>
            </a:r>
            <a:r>
              <a:rPr lang="fr-FR" sz="32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ld English Text MT" panose="03040902040508030806" pitchFamily="66" charset="0"/>
              </a:rPr>
              <a:t>é</a:t>
            </a:r>
            <a:r>
              <a:rPr lang="fr-FR" sz="4000" dirty="0" smtClean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y P" panose="00000400000000000000" pitchFamily="2" charset="0"/>
              </a:rPr>
              <a:t>cole des sorciers</a:t>
            </a:r>
            <a:endParaRPr lang="fr-FR" sz="4000" dirty="0">
              <a:ln w="18415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y P" panose="000004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80231" y="810196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Prénom : ________________________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932759" y="81019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Dekko" panose="00000500000000000000" pitchFamily="2" charset="0"/>
                <a:cs typeface="Dekko" panose="00000500000000000000" pitchFamily="2" charset="0"/>
              </a:rPr>
              <a:t>Date : _______ /_______ /__________</a:t>
            </a:r>
            <a:endParaRPr lang="fr-FR" sz="12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0" y="1242244"/>
            <a:ext cx="7561263" cy="0"/>
          </a:xfrm>
          <a:prstGeom prst="line">
            <a:avLst/>
          </a:prstGeom>
          <a:ln w="5715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122216" y="133450"/>
            <a:ext cx="850103" cy="36644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73738" y="182369"/>
            <a:ext cx="951599" cy="29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600" dirty="0" smtClean="0">
                <a:latin typeface="Mrs Chocolat" pitchFamily="2" charset="0"/>
              </a:rPr>
              <a:t>Fiche </a:t>
            </a:r>
            <a:r>
              <a:rPr lang="fr-FR" sz="1600" dirty="0">
                <a:latin typeface="Mrs Chocolat" pitchFamily="2" charset="0"/>
              </a:rPr>
              <a:t>7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382011"/>
              </p:ext>
            </p:extLst>
          </p:nvPr>
        </p:nvGraphicFramePr>
        <p:xfrm>
          <a:off x="716594" y="2512693"/>
          <a:ext cx="6386511" cy="70104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031"/>
                <a:gridCol w="2160240"/>
                <a:gridCol w="2160240"/>
              </a:tblGrid>
              <a:tr h="77894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Gryffondor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Gryffondor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Gryffondor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Gryffondor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Gryffondor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Gryffondor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Serdaigle</a:t>
                      </a:r>
                      <a:endParaRPr lang="fr-FR" sz="20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Serdaigle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Serdaigle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Serdaigle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Serdaigle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Serdaigle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Serdaigle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Poufsouffle</a:t>
                      </a:r>
                      <a:endParaRPr lang="fr-FR" sz="2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Poufsouffle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Poufsouffle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Poufsouffle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Poufsouffle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Poufsouffle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Poufsouffle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Serpentard</a:t>
                      </a:r>
                      <a:r>
                        <a:rPr lang="fr-FR" sz="20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endParaRPr lang="fr-FR" sz="20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Serpentard</a:t>
                      </a: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Serpentard</a:t>
                      </a: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Serpentard</a:t>
                      </a: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941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Serpentard</a:t>
                      </a: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Serpentard</a:t>
                      </a: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Serpentard</a:t>
                      </a:r>
                      <a:r>
                        <a:rPr kumimoji="0" lang="fr-F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" name="Imag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9" y="9091116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10019</TotalTime>
  <Words>2193</Words>
  <Application>Microsoft Office PowerPoint</Application>
  <PresentationFormat>Personnalisé</PresentationFormat>
  <Paragraphs>493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Clensey</vt:lpstr>
      <vt:lpstr>Cordia New</vt:lpstr>
      <vt:lpstr>Dekko</vt:lpstr>
      <vt:lpstr>Fineliner Script</vt:lpstr>
      <vt:lpstr>Harry P</vt:lpstr>
      <vt:lpstr>Mrs Chocolat</vt:lpstr>
      <vt:lpstr>Old English Text MT</vt:lpstr>
      <vt:lpstr>Short Stack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170</cp:revision>
  <dcterms:created xsi:type="dcterms:W3CDTF">2014-08-22T08:42:21Z</dcterms:created>
  <dcterms:modified xsi:type="dcterms:W3CDTF">2017-02-21T15:25:50Z</dcterms:modified>
</cp:coreProperties>
</file>