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5" r:id="rId3"/>
    <p:sldId id="256" r:id="rId4"/>
    <p:sldId id="262" r:id="rId5"/>
    <p:sldId id="263" r:id="rId6"/>
    <p:sldId id="264" r:id="rId7"/>
    <p:sldId id="266" r:id="rId8"/>
    <p:sldId id="267" r:id="rId9"/>
    <p:sldId id="268" r:id="rId10"/>
    <p:sldId id="269" r:id="rId11"/>
    <p:sldId id="261" r:id="rId12"/>
    <p:sldId id="260" r:id="rId13"/>
    <p:sldId id="259" r:id="rId14"/>
    <p:sldId id="271" r:id="rId15"/>
    <p:sldId id="273" r:id="rId16"/>
    <p:sldId id="257" r:id="rId17"/>
    <p:sldId id="272" r:id="rId18"/>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88" d="100"/>
          <a:sy n="88" d="100"/>
        </p:scale>
        <p:origin x="-294" y="-10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906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614319" y="0"/>
            <a:ext cx="3291681"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64819" y="3337560"/>
            <a:ext cx="7020052"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Modifiez le style du titre</a:t>
            </a:r>
            <a:endParaRPr kumimoji="0" lang="en-US"/>
          </a:p>
        </p:txBody>
      </p:sp>
      <p:sp>
        <p:nvSpPr>
          <p:cNvPr id="17" name="Sous-titre 16"/>
          <p:cNvSpPr>
            <a:spLocks noGrp="1"/>
          </p:cNvSpPr>
          <p:nvPr>
            <p:ph type="subTitle" idx="1"/>
          </p:nvPr>
        </p:nvSpPr>
        <p:spPr>
          <a:xfrm>
            <a:off x="469138" y="1544812"/>
            <a:ext cx="7020052"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Espace réservé de la date 29"/>
          <p:cNvSpPr>
            <a:spLocks noGrp="1"/>
          </p:cNvSpPr>
          <p:nvPr>
            <p:ph type="dt" sz="half" idx="10"/>
          </p:nvPr>
        </p:nvSpPr>
        <p:spPr/>
        <p:txBody>
          <a:bodyPr/>
          <a:lstStyle/>
          <a:p>
            <a:fld id="{81B16EE5-52EE-40BD-8226-7B8565090588}" type="datetimeFigureOut">
              <a:rPr lang="fr-FR" smtClean="0"/>
              <a:t>09/12/2012</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3AC48452-BCD9-42AC-8548-E0FBCAF57D81}"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1B16EE5-52EE-40BD-8226-7B8565090588}" type="datetimeFigureOut">
              <a:rPr lang="fr-FR" smtClean="0"/>
              <a:t>09/12/2012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C48452-BCD9-42AC-8548-E0FBCAF57D81}" type="slidenum">
              <a:rPr lang="fr-FR" smtClean="0"/>
              <a:t>‹N°›</a:t>
            </a:fld>
            <a:endParaRPr lang="fr-FR"/>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9"/>
            <a:ext cx="222885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95300" y="274639"/>
            <a:ext cx="652145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1B16EE5-52EE-40BD-8226-7B8565090588}" type="datetimeFigureOut">
              <a:rPr lang="fr-FR" smtClean="0"/>
              <a:t>09/12/2012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C48452-BCD9-42AC-8548-E0FBCAF57D81}" type="slidenum">
              <a:rPr lang="fr-FR" smtClean="0"/>
              <a:t>‹N°›</a:t>
            </a:fld>
            <a:endParaRPr lang="fr-FR"/>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1B16EE5-52EE-40BD-8226-7B8565090588}" type="datetimeFigureOut">
              <a:rPr lang="fr-FR" smtClean="0"/>
              <a:t>09/12/2012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C48452-BCD9-42AC-8548-E0FBCAF57D81}" type="slidenum">
              <a:rPr lang="fr-FR" smtClean="0"/>
              <a:t>‹N°›</a:t>
            </a:fld>
            <a:endParaRPr lang="fr-FR"/>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906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614319" y="0"/>
            <a:ext cx="3291681"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742950" y="3583838"/>
            <a:ext cx="718185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42950" y="2485800"/>
            <a:ext cx="718185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81B16EE5-52EE-40BD-8226-7B8565090588}" type="datetimeFigureOut">
              <a:rPr lang="fr-FR" smtClean="0"/>
              <a:t>09/12/2012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C48452-BCD9-42AC-8548-E0FBCAF57D81}"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089900" cy="1143000"/>
          </a:xfrm>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95300" y="1600201"/>
            <a:ext cx="39624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22800" y="1600201"/>
            <a:ext cx="39624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1B16EE5-52EE-40BD-8226-7B8565090588}" type="datetimeFigureOut">
              <a:rPr lang="fr-FR" smtClean="0"/>
              <a:t>09/12/2012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C48452-BCD9-42AC-8548-E0FBCAF57D81}" type="slidenum">
              <a:rPr lang="fr-FR" smtClean="0"/>
              <a:t>‹N°›</a:t>
            </a:fld>
            <a:endParaRPr lang="fr-FR"/>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89154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95300" y="5486400"/>
            <a:ext cx="4376870"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5032111" y="5486400"/>
            <a:ext cx="4378590"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95300" y="1516912"/>
            <a:ext cx="4376870"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5032111" y="1516912"/>
            <a:ext cx="4378590"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1B16EE5-52EE-40BD-8226-7B8565090588}" type="datetimeFigureOut">
              <a:rPr lang="fr-FR" smtClean="0"/>
              <a:t>09/12/2012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AC48452-BCD9-42AC-8548-E0FBCAF57D81}" type="slidenum">
              <a:rPr lang="fr-FR" smtClean="0"/>
              <a:t>‹N°›</a:t>
            </a:fld>
            <a:endParaRPr lang="fr-FR"/>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320"/>
            <a:ext cx="8093202" cy="1143000"/>
          </a:xfrm>
        </p:spPr>
        <p:txBody>
          <a:bodyPr anchor="ctr"/>
          <a:lstStyle>
            <a:lvl1pPr algn="l">
              <a:defRPr sz="4600"/>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81B16EE5-52EE-40BD-8226-7B8565090588}" type="datetimeFigureOut">
              <a:rPr lang="fr-FR" smtClean="0"/>
              <a:t>09/12/2012</a:t>
            </a:fld>
            <a:endParaRPr lang="fr-FR"/>
          </a:p>
        </p:txBody>
      </p:sp>
      <p:sp>
        <p:nvSpPr>
          <p:cNvPr id="8" name="Espace réservé du numéro de diapositive 7"/>
          <p:cNvSpPr>
            <a:spLocks noGrp="1"/>
          </p:cNvSpPr>
          <p:nvPr>
            <p:ph type="sldNum" sz="quarter" idx="11"/>
          </p:nvPr>
        </p:nvSpPr>
        <p:spPr/>
        <p:txBody>
          <a:bodyPr/>
          <a:lstStyle/>
          <a:p>
            <a:fld id="{3AC48452-BCD9-42AC-8548-E0FBCAF57D81}" type="slidenum">
              <a:rPr lang="fr-FR" smtClean="0"/>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B16EE5-52EE-40BD-8226-7B8565090588}" type="datetimeFigureOut">
              <a:rPr lang="fr-FR" smtClean="0"/>
              <a:t>09/12/2012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AC48452-BCD9-42AC-8548-E0FBCAF57D81}" type="slidenum">
              <a:rPr lang="fr-FR" smtClean="0"/>
              <a:t>‹N°›</a:t>
            </a:fld>
            <a:endParaRPr lang="fr-FR"/>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1185528"/>
            <a:ext cx="3467100" cy="730250"/>
          </a:xfrm>
        </p:spPr>
        <p:txBody>
          <a:bodyPr tIns="0" bIns="0" anchor="t"/>
          <a:lstStyle>
            <a:lvl1pPr algn="l">
              <a:buNone/>
              <a:defRPr sz="1800" b="1">
                <a:solidFill>
                  <a:schemeClr val="accent1"/>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95300" y="214424"/>
            <a:ext cx="29718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95300" y="1981200"/>
            <a:ext cx="767715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1B16EE5-52EE-40BD-8226-7B8565090588}" type="datetimeFigureOut">
              <a:rPr lang="fr-FR" smtClean="0"/>
              <a:t>09/12/2012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836152" y="6422065"/>
            <a:ext cx="825500" cy="365125"/>
          </a:xfrm>
        </p:spPr>
        <p:txBody>
          <a:bodyPr/>
          <a:lstStyle/>
          <a:p>
            <a:fld id="{3AC48452-BCD9-42AC-8548-E0FBCAF57D81}" type="slidenum">
              <a:rPr lang="fr-FR" smtClean="0"/>
              <a:t>‹N°›</a:t>
            </a:fld>
            <a:endParaRPr lang="fr-FR"/>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19793" y="1705709"/>
            <a:ext cx="3308357" cy="1253808"/>
          </a:xfrm>
        </p:spPr>
        <p:txBody>
          <a:bodyPr anchor="b"/>
          <a:lstStyle>
            <a:lvl1pPr algn="l">
              <a:buNone/>
              <a:defRPr sz="2200" b="1">
                <a:solidFill>
                  <a:schemeClr val="accent1"/>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154430" y="1019907"/>
            <a:ext cx="44577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19795" y="2998765"/>
            <a:ext cx="3308355"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a:xfrm>
            <a:off x="495300" y="6422065"/>
            <a:ext cx="2311400" cy="365125"/>
          </a:xfrm>
        </p:spPr>
        <p:txBody>
          <a:bodyPr/>
          <a:lstStyle/>
          <a:p>
            <a:fld id="{81B16EE5-52EE-40BD-8226-7B8565090588}" type="datetimeFigureOut">
              <a:rPr lang="fr-FR" smtClean="0"/>
              <a:t>09/12/2012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C48452-BCD9-42AC-8548-E0FBCAF57D81}" type="slidenum">
              <a:rPr lang="fr-FR" smtClean="0"/>
              <a:t>‹N°›</a:t>
            </a:fld>
            <a:endParaRPr lang="fr-FR"/>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906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924800" y="0"/>
            <a:ext cx="19812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95300" y="274638"/>
            <a:ext cx="8089900" cy="1143000"/>
          </a:xfrm>
          <a:prstGeom prst="rect">
            <a:avLst/>
          </a:prstGeom>
        </p:spPr>
        <p:txBody>
          <a:bodyPr vert="horz" lIns="45720" rIns="45720" anchor="ctr">
            <a:normAutofit/>
          </a:bodyPr>
          <a:lstStyle/>
          <a:p>
            <a:r>
              <a:rPr kumimoji="0" lang="fr-FR" smtClean="0"/>
              <a:t>Modifiez le style du titre</a:t>
            </a:r>
            <a:endParaRPr kumimoji="0" lang="en-US"/>
          </a:p>
        </p:txBody>
      </p:sp>
      <p:sp>
        <p:nvSpPr>
          <p:cNvPr id="30" name="Espace réservé du texte 29"/>
          <p:cNvSpPr>
            <a:spLocks noGrp="1"/>
          </p:cNvSpPr>
          <p:nvPr>
            <p:ph type="body" idx="1"/>
          </p:nvPr>
        </p:nvSpPr>
        <p:spPr>
          <a:xfrm>
            <a:off x="495300" y="1600201"/>
            <a:ext cx="8089900" cy="45259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95300" y="6422065"/>
            <a:ext cx="23114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1B16EE5-52EE-40BD-8226-7B8565090588}" type="datetimeFigureOut">
              <a:rPr lang="fr-FR" smtClean="0"/>
              <a:t>09/12/2012</a:t>
            </a:fld>
            <a:endParaRPr lang="fr-FR"/>
          </a:p>
        </p:txBody>
      </p:sp>
      <p:sp>
        <p:nvSpPr>
          <p:cNvPr id="22" name="Espace réservé du pied de page 21"/>
          <p:cNvSpPr>
            <a:spLocks noGrp="1"/>
          </p:cNvSpPr>
          <p:nvPr>
            <p:ph type="ftr" sz="quarter" idx="3"/>
          </p:nvPr>
        </p:nvSpPr>
        <p:spPr>
          <a:xfrm>
            <a:off x="3384550" y="6422065"/>
            <a:ext cx="31369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832850" y="6422065"/>
            <a:ext cx="8255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AC48452-BCD9-42AC-8548-E0FBCAF57D81}"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28664" y="1700808"/>
            <a:ext cx="6552728" cy="2746906"/>
          </a:xfrm>
          <a:prstGeom prst="rect">
            <a:avLst/>
          </a:prstGeom>
          <a:noFill/>
        </p:spPr>
        <p:txBody>
          <a:bodyPr wrap="square" rtlCol="0">
            <a:spAutoFit/>
          </a:bodyPr>
          <a:lstStyle/>
          <a:p>
            <a:pPr algn="ctr">
              <a:lnSpc>
                <a:spcPct val="150000"/>
              </a:lnSpc>
            </a:pPr>
            <a:r>
              <a:rPr lang="fr-FR" sz="6000" dirty="0" smtClean="0">
                <a:latin typeface="Tempus Sans ITC" pitchFamily="82" charset="0"/>
              </a:rPr>
              <a:t>Le chocolat dans l’art au 18</a:t>
            </a:r>
            <a:r>
              <a:rPr lang="fr-FR" sz="6000" baseline="30000" dirty="0" smtClean="0">
                <a:latin typeface="Tempus Sans ITC" pitchFamily="82" charset="0"/>
              </a:rPr>
              <a:t>ème</a:t>
            </a:r>
            <a:r>
              <a:rPr lang="fr-FR" sz="6000" dirty="0" smtClean="0">
                <a:latin typeface="Tempus Sans ITC" pitchFamily="82" charset="0"/>
              </a:rPr>
              <a:t> siècle</a:t>
            </a:r>
            <a:endParaRPr lang="fr-FR" sz="6000" dirty="0">
              <a:latin typeface="Tempus Sans ITC" pitchFamily="82" charset="0"/>
            </a:endParaRPr>
          </a:p>
        </p:txBody>
      </p:sp>
    </p:spTree>
    <p:extLst>
      <p:ext uri="{BB962C8B-B14F-4D97-AF65-F5344CB8AC3E}">
        <p14:creationId xmlns:p14="http://schemas.microsoft.com/office/powerpoint/2010/main" val="1728704045"/>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88" y="332656"/>
            <a:ext cx="4547782" cy="5479256"/>
          </a:xfrm>
          <a:prstGeom prst="rect">
            <a:avLst/>
          </a:prstGeom>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016" y="332656"/>
            <a:ext cx="4494650" cy="2552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44488" y="6021288"/>
            <a:ext cx="4494650" cy="369332"/>
          </a:xfrm>
          <a:prstGeom prst="rect">
            <a:avLst/>
          </a:prstGeom>
          <a:noFill/>
        </p:spPr>
        <p:txBody>
          <a:bodyPr wrap="square" rtlCol="0">
            <a:spAutoFit/>
          </a:bodyPr>
          <a:lstStyle/>
          <a:p>
            <a:r>
              <a:rPr lang="fr-FR" dirty="0" smtClean="0"/>
              <a:t>La chocolatière, 1744 </a:t>
            </a:r>
            <a:endParaRPr lang="fr-FR" dirty="0"/>
          </a:p>
        </p:txBody>
      </p:sp>
      <p:cxnSp>
        <p:nvCxnSpPr>
          <p:cNvPr id="5" name="Connecteur droit avec flèche 4"/>
          <p:cNvCxnSpPr>
            <a:stCxn id="6" idx="0"/>
          </p:cNvCxnSpPr>
          <p:nvPr/>
        </p:nvCxnSpPr>
        <p:spPr>
          <a:xfrm flipH="1" flipV="1">
            <a:off x="3328377" y="5523746"/>
            <a:ext cx="4936" cy="87407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749137" y="6397817"/>
            <a:ext cx="3168352" cy="369332"/>
          </a:xfrm>
          <a:prstGeom prst="rect">
            <a:avLst/>
          </a:prstGeom>
          <a:noFill/>
        </p:spPr>
        <p:txBody>
          <a:bodyPr wrap="square" rtlCol="0">
            <a:spAutoFit/>
          </a:bodyPr>
          <a:lstStyle/>
          <a:p>
            <a:r>
              <a:rPr lang="fr-FR" dirty="0" smtClean="0">
                <a:solidFill>
                  <a:srgbClr val="FF0000"/>
                </a:solidFill>
              </a:rPr>
              <a:t>Il s’agit d’un chauffe-pied</a:t>
            </a:r>
            <a:endParaRPr lang="fr-FR" dirty="0">
              <a:solidFill>
                <a:srgbClr val="FF0000"/>
              </a:solidFill>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016" y="2960588"/>
            <a:ext cx="4494650" cy="332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5097016" y="6390620"/>
            <a:ext cx="4494650" cy="646331"/>
          </a:xfrm>
          <a:prstGeom prst="rect">
            <a:avLst/>
          </a:prstGeom>
          <a:noFill/>
        </p:spPr>
        <p:txBody>
          <a:bodyPr wrap="square" rtlCol="0">
            <a:spAutoFit/>
          </a:bodyPr>
          <a:lstStyle/>
          <a:p>
            <a:r>
              <a:rPr lang="fr-FR" dirty="0" smtClean="0"/>
              <a:t>Nature morte : service à thé (1781 à 1783)</a:t>
            </a:r>
          </a:p>
          <a:p>
            <a:endParaRPr lang="fr-FR" dirty="0"/>
          </a:p>
        </p:txBody>
      </p:sp>
    </p:spTree>
    <p:extLst>
      <p:ext uri="{BB962C8B-B14F-4D97-AF65-F5344CB8AC3E}">
        <p14:creationId xmlns:p14="http://schemas.microsoft.com/office/powerpoint/2010/main" val="256067590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wheel(1)">
                                      <p:cBhvr>
                                        <p:cTn id="19" dur="2000"/>
                                        <p:tgtEl>
                                          <p:spTgt spid="614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6147"/>
                                        </p:tgtEl>
                                      </p:cBhvr>
                                    </p:animEffect>
                                    <p:set>
                                      <p:cBhvr>
                                        <p:cTn id="24" dur="1" fill="hold">
                                          <p:stCondLst>
                                            <p:cond delay="1999"/>
                                          </p:stCondLst>
                                        </p:cTn>
                                        <p:tgtEl>
                                          <p:spTgt spid="614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2999"/>
                                          </p:stCondLst>
                                        </p:cTn>
                                        <p:tgtEl>
                                          <p:spTgt spid="61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92692" y="2636912"/>
            <a:ext cx="4132177" cy="1446550"/>
          </a:xfrm>
          <a:prstGeom prst="rect">
            <a:avLst/>
          </a:prstGeom>
          <a:noFill/>
        </p:spPr>
        <p:txBody>
          <a:bodyPr wrap="square" rtlCol="0">
            <a:spAutoFit/>
          </a:bodyPr>
          <a:lstStyle/>
          <a:p>
            <a:pPr algn="ctr"/>
            <a:r>
              <a:rPr lang="fr-FR" sz="4400" dirty="0" smtClean="0">
                <a:latin typeface="Tempus Sans ITC" pitchFamily="82" charset="0"/>
              </a:rPr>
              <a:t>Le chocolat par d’autres peintres</a:t>
            </a:r>
            <a:endParaRPr lang="fr-FR" sz="4400" dirty="0">
              <a:latin typeface="Tempus Sans ITC" pitchFamily="82" charset="0"/>
            </a:endParaRPr>
          </a:p>
        </p:txBody>
      </p:sp>
    </p:spTree>
    <p:extLst>
      <p:ext uri="{BB962C8B-B14F-4D97-AF65-F5344CB8AC3E}">
        <p14:creationId xmlns:p14="http://schemas.microsoft.com/office/powerpoint/2010/main" val="837841508"/>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9" y="260648"/>
            <a:ext cx="4658972"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44489" y="6262057"/>
            <a:ext cx="4658972" cy="307777"/>
          </a:xfrm>
          <a:prstGeom prst="rect">
            <a:avLst/>
          </a:prstGeom>
          <a:noFill/>
        </p:spPr>
        <p:txBody>
          <a:bodyPr wrap="square" rtlCol="0">
            <a:spAutoFit/>
          </a:bodyPr>
          <a:lstStyle/>
          <a:p>
            <a:r>
              <a:rPr lang="fr-FR" sz="1400" dirty="0" smtClean="0"/>
              <a:t>Pietro Longhi "Le Chocolat du Matin" 1773      Rococo</a:t>
            </a:r>
            <a:endParaRPr lang="fr-FR" sz="1400" dirty="0"/>
          </a:p>
        </p:txBody>
      </p:sp>
      <p:sp>
        <p:nvSpPr>
          <p:cNvPr id="5" name="Rectangle 4"/>
          <p:cNvSpPr/>
          <p:nvPr/>
        </p:nvSpPr>
        <p:spPr>
          <a:xfrm>
            <a:off x="5071277" y="6154335"/>
            <a:ext cx="4953000" cy="523220"/>
          </a:xfrm>
          <a:prstGeom prst="rect">
            <a:avLst/>
          </a:prstGeom>
        </p:spPr>
        <p:txBody>
          <a:bodyPr>
            <a:spAutoFit/>
          </a:bodyPr>
          <a:lstStyle/>
          <a:p>
            <a:r>
              <a:rPr lang="fr-FR" sz="1400" dirty="0" smtClean="0"/>
              <a:t>Luis Egidio </a:t>
            </a:r>
            <a:r>
              <a:rPr lang="fr-FR" sz="1400" dirty="0" err="1" smtClean="0"/>
              <a:t>Meléndez</a:t>
            </a:r>
            <a:r>
              <a:rPr lang="fr-FR" sz="1400" dirty="0" smtClean="0"/>
              <a:t>,  service à chocolat (1770, Musée National </a:t>
            </a:r>
            <a:r>
              <a:rPr lang="fr-FR" sz="1400" dirty="0" err="1" smtClean="0"/>
              <a:t>del</a:t>
            </a:r>
            <a:r>
              <a:rPr lang="fr-FR" sz="1400" dirty="0" smtClean="0"/>
              <a:t> Prado, Madrid)</a:t>
            </a:r>
            <a:endParaRPr lang="fr-FR" sz="14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040" y="279080"/>
            <a:ext cx="4204692" cy="569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47497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p:cTn id="19" dur="1000" fill="hold"/>
                                        <p:tgtEl>
                                          <p:spTgt spid="4100"/>
                                        </p:tgtEl>
                                        <p:attrNameLst>
                                          <p:attrName>ppt_w</p:attrName>
                                        </p:attrNameLst>
                                      </p:cBhvr>
                                      <p:tavLst>
                                        <p:tav tm="0">
                                          <p:val>
                                            <p:fltVal val="0"/>
                                          </p:val>
                                        </p:tav>
                                        <p:tav tm="100000">
                                          <p:val>
                                            <p:strVal val="#ppt_w"/>
                                          </p:val>
                                        </p:tav>
                                      </p:tavLst>
                                    </p:anim>
                                    <p:anim calcmode="lin" valueType="num">
                                      <p:cBhvr>
                                        <p:cTn id="20" dur="1000" fill="hold"/>
                                        <p:tgtEl>
                                          <p:spTgt spid="4100"/>
                                        </p:tgtEl>
                                        <p:attrNameLst>
                                          <p:attrName>ppt_h</p:attrName>
                                        </p:attrNameLst>
                                      </p:cBhvr>
                                      <p:tavLst>
                                        <p:tav tm="0">
                                          <p:val>
                                            <p:fltVal val="0"/>
                                          </p:val>
                                        </p:tav>
                                        <p:tav tm="100000">
                                          <p:val>
                                            <p:strVal val="#ppt_h"/>
                                          </p:val>
                                        </p:tav>
                                      </p:tavLst>
                                    </p:anim>
                                    <p:anim calcmode="lin" valueType="num">
                                      <p:cBhvr>
                                        <p:cTn id="21" dur="1000" fill="hold"/>
                                        <p:tgtEl>
                                          <p:spTgt spid="4100"/>
                                        </p:tgtEl>
                                        <p:attrNameLst>
                                          <p:attrName>style.rotation</p:attrName>
                                        </p:attrNameLst>
                                      </p:cBhvr>
                                      <p:tavLst>
                                        <p:tav tm="0">
                                          <p:val>
                                            <p:fltVal val="90"/>
                                          </p:val>
                                        </p:tav>
                                        <p:tav tm="100000">
                                          <p:val>
                                            <p:fltVal val="0"/>
                                          </p:val>
                                        </p:tav>
                                      </p:tavLst>
                                    </p:anim>
                                    <p:animEffect transition="in" filter="fade">
                                      <p:cBhvr>
                                        <p:cTn id="22" dur="10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20" y="260648"/>
            <a:ext cx="8761556" cy="602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704528" y="6453336"/>
            <a:ext cx="8496944" cy="307777"/>
          </a:xfrm>
          <a:prstGeom prst="rect">
            <a:avLst/>
          </a:prstGeom>
          <a:noFill/>
        </p:spPr>
        <p:txBody>
          <a:bodyPr wrap="square" rtlCol="0">
            <a:spAutoFit/>
          </a:bodyPr>
          <a:lstStyle/>
          <a:p>
            <a:r>
              <a:rPr lang="fr-FR" sz="1400" dirty="0" smtClean="0"/>
              <a:t>Jean Baptiste Charpentier l'Ancien  "La Tasse de Chocolat" (ou la famille Penthièvre)  fin XVIIIe Rococo</a:t>
            </a:r>
            <a:endParaRPr lang="fr-FR" sz="1400" dirty="0"/>
          </a:p>
        </p:txBody>
      </p:sp>
    </p:spTree>
    <p:extLst>
      <p:ext uri="{BB962C8B-B14F-4D97-AF65-F5344CB8AC3E}">
        <p14:creationId xmlns:p14="http://schemas.microsoft.com/office/powerpoint/2010/main" val="126794364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647416"/>
            <a:ext cx="4829756" cy="235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28464" y="4149080"/>
            <a:ext cx="5976664" cy="338554"/>
          </a:xfrm>
          <a:prstGeom prst="rect">
            <a:avLst/>
          </a:prstGeom>
          <a:noFill/>
        </p:spPr>
        <p:txBody>
          <a:bodyPr wrap="square" rtlCol="0">
            <a:spAutoFit/>
          </a:bodyPr>
          <a:lstStyle/>
          <a:p>
            <a:r>
              <a:rPr lang="fr-FR" sz="1600" dirty="0" smtClean="0"/>
              <a:t>Bain avec chocolat, d’un artiste inconnu du XVIIe siècle</a:t>
            </a:r>
            <a:endParaRPr lang="fr-FR" sz="16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064" y="404664"/>
            <a:ext cx="3929163" cy="4842694"/>
          </a:xfrm>
          <a:prstGeom prst="rect">
            <a:avLst/>
          </a:prstGeom>
        </p:spPr>
      </p:pic>
      <p:sp>
        <p:nvSpPr>
          <p:cNvPr id="4" name="ZoneTexte 3"/>
          <p:cNvSpPr txBox="1"/>
          <p:nvPr/>
        </p:nvSpPr>
        <p:spPr>
          <a:xfrm>
            <a:off x="5529064" y="5373216"/>
            <a:ext cx="3929163" cy="369332"/>
          </a:xfrm>
          <a:prstGeom prst="rect">
            <a:avLst/>
          </a:prstGeom>
          <a:noFill/>
        </p:spPr>
        <p:txBody>
          <a:bodyPr wrap="square" rtlCol="0">
            <a:spAutoFit/>
          </a:bodyPr>
          <a:lstStyle/>
          <a:p>
            <a:r>
              <a:rPr lang="fr-FR" dirty="0" smtClean="0"/>
              <a:t>Le déjeuner, François Boucher, 1739</a:t>
            </a:r>
            <a:endParaRPr lang="fr-FR" dirty="0"/>
          </a:p>
        </p:txBody>
      </p:sp>
    </p:spTree>
    <p:extLst>
      <p:ext uri="{BB962C8B-B14F-4D97-AF65-F5344CB8AC3E}">
        <p14:creationId xmlns:p14="http://schemas.microsoft.com/office/powerpoint/2010/main" val="14400954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48744" y="1916832"/>
            <a:ext cx="5040560" cy="1323439"/>
          </a:xfrm>
          <a:prstGeom prst="rect">
            <a:avLst/>
          </a:prstGeom>
          <a:noFill/>
        </p:spPr>
        <p:txBody>
          <a:bodyPr wrap="square" rtlCol="0">
            <a:spAutoFit/>
          </a:bodyPr>
          <a:lstStyle/>
          <a:p>
            <a:pPr algn="ctr"/>
            <a:r>
              <a:rPr lang="fr-FR" sz="4000" dirty="0" smtClean="0">
                <a:latin typeface="Tempus Sans ITC" pitchFamily="82" charset="0"/>
              </a:rPr>
              <a:t>Le chocolat au quotidien</a:t>
            </a:r>
            <a:endParaRPr lang="fr-FR" sz="4000" dirty="0">
              <a:latin typeface="Tempus Sans ITC" pitchFamily="82" charset="0"/>
            </a:endParaRPr>
          </a:p>
        </p:txBody>
      </p:sp>
    </p:spTree>
    <p:extLst>
      <p:ext uri="{BB962C8B-B14F-4D97-AF65-F5344CB8AC3E}">
        <p14:creationId xmlns:p14="http://schemas.microsoft.com/office/powerpoint/2010/main" val="3806942419"/>
      </p:ext>
    </p:extLst>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89" y="260648"/>
            <a:ext cx="3608670" cy="5013176"/>
          </a:xfrm>
          <a:prstGeom prst="rect">
            <a:avLst/>
          </a:prstGeom>
        </p:spPr>
      </p:pic>
      <p:sp>
        <p:nvSpPr>
          <p:cNvPr id="7" name="ZoneTexte 6"/>
          <p:cNvSpPr txBox="1"/>
          <p:nvPr/>
        </p:nvSpPr>
        <p:spPr>
          <a:xfrm>
            <a:off x="128464" y="6369867"/>
            <a:ext cx="4032448" cy="307777"/>
          </a:xfrm>
          <a:prstGeom prst="rect">
            <a:avLst/>
          </a:prstGeom>
          <a:noFill/>
        </p:spPr>
        <p:txBody>
          <a:bodyPr wrap="square" rtlCol="0">
            <a:spAutoFit/>
          </a:bodyPr>
          <a:lstStyle/>
          <a:p>
            <a:pPr algn="ctr"/>
            <a:r>
              <a:rPr lang="fr-FR" sz="1400" dirty="0" smtClean="0">
                <a:latin typeface="Candara" pitchFamily="34" charset="0"/>
              </a:rPr>
              <a:t>Henry-Nicolas COUSINET, orfèvre (Le Louvre)</a:t>
            </a:r>
            <a:endParaRPr lang="fr-FR" sz="1400" dirty="0">
              <a:latin typeface="Candara" pitchFamily="34" charset="0"/>
            </a:endParaRPr>
          </a:p>
        </p:txBody>
      </p:sp>
      <p:sp>
        <p:nvSpPr>
          <p:cNvPr id="8" name="ZoneTexte 7"/>
          <p:cNvSpPr txBox="1"/>
          <p:nvPr/>
        </p:nvSpPr>
        <p:spPr>
          <a:xfrm>
            <a:off x="272480" y="5448165"/>
            <a:ext cx="3764687" cy="919401"/>
          </a:xfrm>
          <a:prstGeom prst="roundRect">
            <a:avLst/>
          </a:prstGeom>
          <a:solidFill>
            <a:schemeClr val="bg1">
              <a:lumMod val="85000"/>
              <a:lumOff val="1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600" b="1" dirty="0" smtClean="0">
                <a:solidFill>
                  <a:schemeClr val="tx1"/>
                </a:solidFill>
                <a:latin typeface="Candara" pitchFamily="34" charset="0"/>
              </a:rPr>
              <a:t>Nécessaire offert par Louis XV à la reine Marie </a:t>
            </a:r>
            <a:r>
              <a:rPr lang="fr-FR" sz="1600" b="1" dirty="0" err="1" smtClean="0">
                <a:solidFill>
                  <a:schemeClr val="tx1"/>
                </a:solidFill>
                <a:latin typeface="Candara" pitchFamily="34" charset="0"/>
              </a:rPr>
              <a:t>Leczinska</a:t>
            </a:r>
            <a:r>
              <a:rPr lang="fr-FR" sz="1600" b="1" dirty="0" smtClean="0">
                <a:solidFill>
                  <a:schemeClr val="tx1"/>
                </a:solidFill>
                <a:latin typeface="Candara" pitchFamily="34" charset="0"/>
              </a:rPr>
              <a:t>, à l'occasion de la naissance du Dauphin en 1729</a:t>
            </a:r>
            <a:endParaRPr lang="fr-FR" sz="1600" b="1" dirty="0">
              <a:solidFill>
                <a:schemeClr val="tx1"/>
              </a:solidFill>
              <a:latin typeface="Candara" pitchFamily="34" charset="0"/>
            </a:endParaRPr>
          </a:p>
        </p:txBody>
      </p:sp>
      <p:sp>
        <p:nvSpPr>
          <p:cNvPr id="11" name="Ellipse 10"/>
          <p:cNvSpPr/>
          <p:nvPr/>
        </p:nvSpPr>
        <p:spPr>
          <a:xfrm>
            <a:off x="579359" y="764704"/>
            <a:ext cx="780087" cy="7682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no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749" y="3827464"/>
            <a:ext cx="811742"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27" y="4475311"/>
            <a:ext cx="811742"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89" y="3827464"/>
            <a:ext cx="811742"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4304929" y="5717048"/>
            <a:ext cx="4392488" cy="954107"/>
          </a:xfrm>
          <a:prstGeom prst="rect">
            <a:avLst/>
          </a:prstGeom>
          <a:noFill/>
        </p:spPr>
        <p:txBody>
          <a:bodyPr wrap="square" rtlCol="0">
            <a:spAutoFit/>
          </a:bodyPr>
          <a:lstStyle/>
          <a:p>
            <a:pPr algn="just"/>
            <a:r>
              <a:rPr lang="fr-FR" sz="1400" dirty="0" smtClean="0">
                <a:latin typeface="Tempus Sans ITC" pitchFamily="82" charset="0"/>
              </a:rPr>
              <a:t>Le thème du dauphin apparaît à plusieurs reprises sur d'autres objets de ce nécessaire ainsi que des ornements naturalistes comme les roseaux, vagues, coquillages et fleurs typique du style rococo ou « rocaille ».</a:t>
            </a:r>
            <a:endParaRPr lang="fr-FR" sz="1400" dirty="0">
              <a:latin typeface="Tempus Sans ITC" pitchFamily="82"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126" y="2492435"/>
            <a:ext cx="4832852" cy="321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a:off x="4250920" y="262541"/>
            <a:ext cx="5341266" cy="2154436"/>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400" u="sng" dirty="0" smtClean="0">
                <a:latin typeface="Candara" pitchFamily="34" charset="0"/>
              </a:rPr>
              <a:t>Recette de Louis XV </a:t>
            </a:r>
          </a:p>
          <a:p>
            <a:pPr algn="ctr"/>
            <a:endParaRPr lang="fr-FR" sz="1200" dirty="0" smtClean="0">
              <a:latin typeface="Candara" pitchFamily="34" charset="0"/>
            </a:endParaRPr>
          </a:p>
          <a:p>
            <a:pPr algn="just"/>
            <a:r>
              <a:rPr lang="fr-FR" sz="1200" dirty="0" smtClean="0">
                <a:latin typeface="Candara" pitchFamily="34" charset="0"/>
              </a:rPr>
              <a:t>« Vous mettez autant de tablettes de chocolat que de tasses d'eau dans une cafetière et les faites bouillir à petit feu quelques bouillons ; lorsque vous êtes prêts à le servir, vous y mettez un jaune d'œuf pour quatre tasses et le remuez avec le bâton sur un petit feu sans bouillir. Si on le fait la veille pour le lendemain, il est meilleur, ceux qui en prennent tous les jours laissent un levain pour celui qu'ils font le lendemain ; l'on peut à la place d'un jaune d'œuf y mettre le blanc fouetté après avoir ôté la première mousse, vous le délayez dans un peu de chocolat de celui qui est dans la cafetière et le mettez dans la cafetière et finissez comme avec le jaune »</a:t>
            </a:r>
          </a:p>
        </p:txBody>
      </p:sp>
      <p:pic>
        <p:nvPicPr>
          <p:cNvPr id="1030" name="Picture 6" descr="C:\Documents and Settings\cheup\Mes documents\EREA\histoire des arts\A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7417" y="5690417"/>
            <a:ext cx="1007368" cy="100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01892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1000" fill="hold"/>
                                        <p:tgtEl>
                                          <p:spTgt spid="1029"/>
                                        </p:tgtEl>
                                        <p:attrNameLst>
                                          <p:attrName>ppt_w</p:attrName>
                                        </p:attrNameLst>
                                      </p:cBhvr>
                                      <p:tavLst>
                                        <p:tav tm="0">
                                          <p:val>
                                            <p:fltVal val="0"/>
                                          </p:val>
                                        </p:tav>
                                        <p:tav tm="100000">
                                          <p:val>
                                            <p:strVal val="#ppt_w"/>
                                          </p:val>
                                        </p:tav>
                                      </p:tavLst>
                                    </p:anim>
                                    <p:anim calcmode="lin" valueType="num">
                                      <p:cBhvr>
                                        <p:cTn id="8" dur="1000" fill="hold"/>
                                        <p:tgtEl>
                                          <p:spTgt spid="1029"/>
                                        </p:tgtEl>
                                        <p:attrNameLst>
                                          <p:attrName>ppt_h</p:attrName>
                                        </p:attrNameLst>
                                      </p:cBhvr>
                                      <p:tavLst>
                                        <p:tav tm="0">
                                          <p:val>
                                            <p:fltVal val="0"/>
                                          </p:val>
                                        </p:tav>
                                        <p:tav tm="100000">
                                          <p:val>
                                            <p:strVal val="#ppt_h"/>
                                          </p:val>
                                        </p:tav>
                                      </p:tavLst>
                                    </p:anim>
                                    <p:anim calcmode="lin" valueType="num">
                                      <p:cBhvr>
                                        <p:cTn id="9" dur="1000" fill="hold"/>
                                        <p:tgtEl>
                                          <p:spTgt spid="1029"/>
                                        </p:tgtEl>
                                        <p:attrNameLst>
                                          <p:attrName>style.rotation</p:attrName>
                                        </p:attrNameLst>
                                      </p:cBhvr>
                                      <p:tavLst>
                                        <p:tav tm="0">
                                          <p:val>
                                            <p:fltVal val="90"/>
                                          </p:val>
                                        </p:tav>
                                        <p:tav tm="100000">
                                          <p:val>
                                            <p:fltVal val="0"/>
                                          </p:val>
                                        </p:tav>
                                      </p:tavLst>
                                    </p:anim>
                                    <p:animEffect transition="in" filter="fade">
                                      <p:cBhvr>
                                        <p:cTn id="10" dur="1000"/>
                                        <p:tgtEl>
                                          <p:spTgt spid="10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100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25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25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250"/>
                                  </p:stCondLst>
                                  <p:childTnLst>
                                    <p:set>
                                      <p:cBhvr>
                                        <p:cTn id="40" dur="1" fill="hold">
                                          <p:stCondLst>
                                            <p:cond delay="0"/>
                                          </p:stCondLst>
                                        </p:cTn>
                                        <p:tgtEl>
                                          <p:spTgt spid="10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100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100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animBg="1"/>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69" y="3268545"/>
            <a:ext cx="2201717" cy="2968767"/>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808" y="332655"/>
            <a:ext cx="3038276" cy="2278707"/>
          </a:xfrm>
          <a:prstGeom prst="rect">
            <a:avLst/>
          </a:prstGeom>
        </p:spPr>
      </p:pic>
      <p:sp>
        <p:nvSpPr>
          <p:cNvPr id="4" name="ZoneTexte 3"/>
          <p:cNvSpPr txBox="1"/>
          <p:nvPr/>
        </p:nvSpPr>
        <p:spPr>
          <a:xfrm>
            <a:off x="6412536" y="346246"/>
            <a:ext cx="3168352" cy="2031325"/>
          </a:xfrm>
          <a:prstGeom prst="rect">
            <a:avLst/>
          </a:prstGeom>
          <a:noFill/>
        </p:spPr>
        <p:txBody>
          <a:bodyPr wrap="square" rtlCol="0">
            <a:spAutoFit/>
          </a:bodyPr>
          <a:lstStyle/>
          <a:p>
            <a:pPr algn="just"/>
            <a:r>
              <a:rPr lang="fr-FR" sz="1400" dirty="0"/>
              <a:t>C'est au XVIIIe siècle que furent dessinées et conçues les plus</a:t>
            </a:r>
          </a:p>
          <a:p>
            <a:pPr algn="just"/>
            <a:r>
              <a:rPr lang="fr-FR" sz="1400" dirty="0"/>
              <a:t>belles chocolatières.</a:t>
            </a:r>
          </a:p>
          <a:p>
            <a:pPr algn="just"/>
            <a:r>
              <a:rPr lang="fr-FR" sz="1400" dirty="0"/>
              <a:t>La plupart d'entre elles, véritables objets d'art, ont été réalisées</a:t>
            </a:r>
          </a:p>
          <a:p>
            <a:pPr algn="just"/>
            <a:r>
              <a:rPr lang="fr-FR" sz="1400" dirty="0"/>
              <a:t>en argent.</a:t>
            </a:r>
          </a:p>
          <a:p>
            <a:pPr algn="just"/>
            <a:r>
              <a:rPr lang="fr-FR" sz="1400" dirty="0"/>
              <a:t>Puis pour des raisons d'esthétique et de confort, les services à</a:t>
            </a:r>
          </a:p>
          <a:p>
            <a:pPr algn="just"/>
            <a:r>
              <a:rPr lang="fr-FR" sz="1400" dirty="0"/>
              <a:t>chocolat ont adopté la porcelaine.</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370" y="332656"/>
            <a:ext cx="2556533" cy="263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9704" y="3268545"/>
            <a:ext cx="3423380" cy="255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2536" y="3268545"/>
            <a:ext cx="3331294" cy="196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2196" y="5517232"/>
            <a:ext cx="10064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42890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546" y="2276872"/>
            <a:ext cx="5040560" cy="1569660"/>
          </a:xfrm>
          <a:prstGeom prst="rect">
            <a:avLst/>
          </a:prstGeom>
          <a:noFill/>
        </p:spPr>
        <p:txBody>
          <a:bodyPr wrap="square" rtlCol="0">
            <a:spAutoFit/>
          </a:bodyPr>
          <a:lstStyle/>
          <a:p>
            <a:pPr algn="ctr"/>
            <a:r>
              <a:rPr lang="fr-FR" sz="4800" dirty="0" smtClean="0">
                <a:latin typeface="Tempus Sans ITC" pitchFamily="82" charset="0"/>
              </a:rPr>
              <a:t>Etude d’une œuvre</a:t>
            </a:r>
            <a:endParaRPr lang="fr-FR" sz="4800" dirty="0">
              <a:latin typeface="Tempus Sans ITC" pitchFamily="82" charset="0"/>
            </a:endParaRPr>
          </a:p>
        </p:txBody>
      </p:sp>
    </p:spTree>
    <p:extLst>
      <p:ext uri="{BB962C8B-B14F-4D97-AF65-F5344CB8AC3E}">
        <p14:creationId xmlns:p14="http://schemas.microsoft.com/office/powerpoint/2010/main" val="1659231836"/>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49" y="548680"/>
            <a:ext cx="3890381" cy="58772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ZoneTexte 4"/>
          <p:cNvSpPr txBox="1"/>
          <p:nvPr/>
        </p:nvSpPr>
        <p:spPr>
          <a:xfrm>
            <a:off x="4736976" y="404664"/>
            <a:ext cx="4895800" cy="64698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dirty="0" smtClean="0">
                <a:latin typeface="Candara" pitchFamily="34" charset="0"/>
              </a:rPr>
              <a:t>La belle chocolatière</a:t>
            </a:r>
          </a:p>
          <a:p>
            <a:pPr algn="ctr"/>
            <a:r>
              <a:rPr lang="fr-FR" sz="1600" dirty="0" smtClean="0">
                <a:latin typeface="Candara" pitchFamily="34" charset="0"/>
              </a:rPr>
              <a:t>Jean-Etienne LIOTARD, 1743-1744</a:t>
            </a:r>
            <a:endParaRPr lang="fr-FR" sz="1600" dirty="0">
              <a:latin typeface="Candara" pitchFamily="34" charset="0"/>
            </a:endParaRPr>
          </a:p>
        </p:txBody>
      </p:sp>
      <p:pic>
        <p:nvPicPr>
          <p:cNvPr id="2050" name="Picture 2" descr="C:\Documents and Settings\cheup\Mes documents\EREA\histoire des arts\A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3400" y="5517232"/>
            <a:ext cx="1079376" cy="10793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976" y="1105609"/>
            <a:ext cx="21907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7121219" y="1124744"/>
            <a:ext cx="2584309" cy="2308324"/>
          </a:xfrm>
          <a:prstGeom prst="rect">
            <a:avLst/>
          </a:prstGeom>
          <a:noFill/>
        </p:spPr>
        <p:txBody>
          <a:bodyPr wrap="square" rtlCol="0">
            <a:spAutoFit/>
          </a:bodyPr>
          <a:lstStyle/>
          <a:p>
            <a:pPr algn="just"/>
            <a:r>
              <a:rPr lang="fr-FR" sz="1200" dirty="0" smtClean="0">
                <a:latin typeface="Candara" pitchFamily="34" charset="0"/>
              </a:rPr>
              <a:t>C’est une œuvre réalisée au pastel sur parchemin, d’une extrême précision.</a:t>
            </a:r>
          </a:p>
          <a:p>
            <a:pPr algn="just"/>
            <a:r>
              <a:rPr lang="fr-FR" sz="1200" dirty="0" smtClean="0">
                <a:latin typeface="Candara" pitchFamily="34" charset="0"/>
              </a:rPr>
              <a:t>Cette œuvre se trouve au musée de Dresde en Allemagne.</a:t>
            </a:r>
            <a:endParaRPr lang="fr-FR" sz="1200" dirty="0">
              <a:latin typeface="Candara" pitchFamily="34" charset="0"/>
            </a:endParaRPr>
          </a:p>
          <a:p>
            <a:pPr algn="just"/>
            <a:r>
              <a:rPr lang="fr-FR" sz="1200" dirty="0" smtClean="0">
                <a:latin typeface="Candara" pitchFamily="34" charset="0"/>
              </a:rPr>
              <a:t>Il s’agit du portrait de la jeune fille qui apportait son chocolat au peintre tous les matins.</a:t>
            </a:r>
          </a:p>
          <a:p>
            <a:pPr algn="just"/>
            <a:r>
              <a:rPr lang="fr-FR" sz="1200" dirty="0" smtClean="0">
                <a:latin typeface="Candara" pitchFamily="34" charset="0"/>
              </a:rPr>
              <a:t>La tasse en porcelaine est décorée dans le style rococo ou rocaille avec des fleurs et est munie d’un porte tasse en argent. </a:t>
            </a:r>
          </a:p>
        </p:txBody>
      </p:sp>
      <p:sp>
        <p:nvSpPr>
          <p:cNvPr id="7" name="ZoneTexte 6"/>
          <p:cNvSpPr txBox="1"/>
          <p:nvPr/>
        </p:nvSpPr>
        <p:spPr>
          <a:xfrm>
            <a:off x="4736976" y="5517232"/>
            <a:ext cx="3676397" cy="1077218"/>
          </a:xfrm>
          <a:prstGeom prst="rect">
            <a:avLst/>
          </a:prstGeom>
          <a:noFill/>
        </p:spPr>
        <p:txBody>
          <a:bodyPr wrap="square" rtlCol="0">
            <a:spAutoFit/>
          </a:bodyPr>
          <a:lstStyle/>
          <a:p>
            <a:pPr algn="just"/>
            <a:r>
              <a:rPr lang="fr-FR" sz="1600" dirty="0" smtClean="0">
                <a:latin typeface="Tempus Sans ITC" pitchFamily="82" charset="0"/>
              </a:rPr>
              <a:t>Liotard est né en 1702 en suisse et a étudié à Paris. Il a vécu dans toute l’Europe et en Turquie. Il est mort en 1789.</a:t>
            </a:r>
            <a:endParaRPr lang="fr-FR" sz="1600" dirty="0">
              <a:latin typeface="Tempus Sans ITC" pitchFamily="82"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328" y="3356992"/>
            <a:ext cx="2522061" cy="181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7184876" y="3433068"/>
            <a:ext cx="2520652" cy="2215991"/>
          </a:xfrm>
          <a:prstGeom prst="rect">
            <a:avLst/>
          </a:prstGeom>
          <a:noFill/>
        </p:spPr>
        <p:txBody>
          <a:bodyPr wrap="square" rtlCol="0">
            <a:spAutoFit/>
          </a:bodyPr>
          <a:lstStyle/>
          <a:p>
            <a:r>
              <a:rPr lang="fr-FR" sz="1200" dirty="0">
                <a:latin typeface="Candara" pitchFamily="34" charset="0"/>
              </a:rPr>
              <a:t>Ce qui fascine dans ce tableau de Liotard, c'est le verre d'eau posé sur le plateau, prêt à accompagner la dégustation de la tasse de chocolat : la texture du verre, l'eau dans le verre, les reflets de la fenêtre sur la paroi du verre ainsi que sur la surface de l'eau et, plus que tout, l'image diffractée du pouce de la servante. </a:t>
            </a:r>
          </a:p>
          <a:p>
            <a:endParaRPr lang="fr-FR" dirty="0"/>
          </a:p>
        </p:txBody>
      </p:sp>
    </p:spTree>
    <p:extLst>
      <p:ext uri="{BB962C8B-B14F-4D97-AF65-F5344CB8AC3E}">
        <p14:creationId xmlns:p14="http://schemas.microsoft.com/office/powerpoint/2010/main" val="154729155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25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25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25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25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125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25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52800" y="2785608"/>
            <a:ext cx="3816424" cy="769441"/>
          </a:xfrm>
          <a:prstGeom prst="rect">
            <a:avLst/>
          </a:prstGeom>
          <a:noFill/>
        </p:spPr>
        <p:txBody>
          <a:bodyPr wrap="square" rtlCol="0">
            <a:spAutoFit/>
          </a:bodyPr>
          <a:lstStyle/>
          <a:p>
            <a:pPr algn="ctr"/>
            <a:r>
              <a:rPr lang="fr-FR" sz="4400" dirty="0" smtClean="0">
                <a:latin typeface="Tempus Sans ITC" pitchFamily="82" charset="0"/>
              </a:rPr>
              <a:t>Hommages</a:t>
            </a:r>
            <a:endParaRPr lang="fr-FR" sz="4400" dirty="0">
              <a:latin typeface="Tempus Sans ITC" pitchFamily="82" charset="0"/>
            </a:endParaRPr>
          </a:p>
        </p:txBody>
      </p:sp>
    </p:spTree>
    <p:extLst>
      <p:ext uri="{BB962C8B-B14F-4D97-AF65-F5344CB8AC3E}">
        <p14:creationId xmlns:p14="http://schemas.microsoft.com/office/powerpoint/2010/main" val="1925594948"/>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96" y="2672010"/>
            <a:ext cx="5006975"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104" y="260648"/>
            <a:ext cx="34290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204" y="3861048"/>
            <a:ext cx="1828800"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60512" y="476672"/>
            <a:ext cx="4752528" cy="707886"/>
          </a:xfrm>
          <a:prstGeom prst="rect">
            <a:avLst/>
          </a:prstGeom>
          <a:noFill/>
        </p:spPr>
        <p:txBody>
          <a:bodyPr wrap="square" rtlCol="0">
            <a:spAutoFit/>
          </a:bodyPr>
          <a:lstStyle/>
          <a:p>
            <a:pPr algn="ctr"/>
            <a:r>
              <a:rPr lang="fr-FR" sz="2000" b="1" dirty="0" smtClean="0">
                <a:latin typeface="Tempus Sans ITC" pitchFamily="82" charset="0"/>
              </a:rPr>
              <a:t>Comme figure de publicité pour une marque de chocolat en poudre</a:t>
            </a:r>
            <a:endParaRPr lang="fr-FR" sz="2000" b="1" dirty="0">
              <a:latin typeface="Tempus Sans ITC" pitchFamily="82" charset="0"/>
            </a:endParaRPr>
          </a:p>
        </p:txBody>
      </p:sp>
    </p:spTree>
    <p:extLst>
      <p:ext uri="{BB962C8B-B14F-4D97-AF65-F5344CB8AC3E}">
        <p14:creationId xmlns:p14="http://schemas.microsoft.com/office/powerpoint/2010/main" val="2393199336"/>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496" y="332656"/>
            <a:ext cx="2808312" cy="2752146"/>
          </a:xfrm>
          <a:prstGeom prst="rect">
            <a:avLst/>
          </a:prstGeom>
        </p:spPr>
      </p:pic>
      <p:sp>
        <p:nvSpPr>
          <p:cNvPr id="3" name="ZoneTexte 2"/>
          <p:cNvSpPr txBox="1"/>
          <p:nvPr/>
        </p:nvSpPr>
        <p:spPr>
          <a:xfrm>
            <a:off x="-11122" y="3093119"/>
            <a:ext cx="4748098" cy="369332"/>
          </a:xfrm>
          <a:prstGeom prst="rect">
            <a:avLst/>
          </a:prstGeom>
          <a:noFill/>
        </p:spPr>
        <p:txBody>
          <a:bodyPr wrap="square" rtlCol="0">
            <a:spAutoFit/>
          </a:bodyPr>
          <a:lstStyle/>
          <a:p>
            <a:r>
              <a:rPr lang="fr-FR" dirty="0" smtClean="0"/>
              <a:t>Photographie de Maxim </a:t>
            </a:r>
            <a:r>
              <a:rPr lang="fr-FR" dirty="0" err="1" smtClean="0"/>
              <a:t>Zheleznyakov</a:t>
            </a:r>
            <a:endParaRPr lang="fr-F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310" y="3647752"/>
            <a:ext cx="2935725" cy="294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7761312" y="4797152"/>
            <a:ext cx="2088232" cy="646331"/>
          </a:xfrm>
          <a:prstGeom prst="rect">
            <a:avLst/>
          </a:prstGeom>
          <a:noFill/>
        </p:spPr>
        <p:txBody>
          <a:bodyPr wrap="square" rtlCol="0">
            <a:spAutoFit/>
          </a:bodyPr>
          <a:lstStyle/>
          <a:p>
            <a:r>
              <a:rPr lang="fr-FR" dirty="0" smtClean="0"/>
              <a:t>Hommage à Liotard, </a:t>
            </a:r>
            <a:r>
              <a:rPr lang="fr-FR" dirty="0" err="1" smtClean="0"/>
              <a:t>Kamra</a:t>
            </a:r>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211" y="3510372"/>
            <a:ext cx="2414849" cy="3136168"/>
          </a:xfrm>
          <a:prstGeom prst="rect">
            <a:avLst/>
          </a:prstGeom>
        </p:spPr>
      </p:pic>
      <p:sp>
        <p:nvSpPr>
          <p:cNvPr id="6" name="ZoneTexte 5"/>
          <p:cNvSpPr txBox="1"/>
          <p:nvPr/>
        </p:nvSpPr>
        <p:spPr>
          <a:xfrm>
            <a:off x="2818437" y="4077072"/>
            <a:ext cx="1918539" cy="923330"/>
          </a:xfrm>
          <a:prstGeom prst="rect">
            <a:avLst/>
          </a:prstGeom>
          <a:noFill/>
        </p:spPr>
        <p:txBody>
          <a:bodyPr wrap="square" rtlCol="0">
            <a:spAutoFit/>
          </a:bodyPr>
          <a:lstStyle/>
          <a:p>
            <a:r>
              <a:rPr lang="fr-FR" dirty="0" smtClean="0"/>
              <a:t>Nature morte à la chocolatière, Picasso</a:t>
            </a:r>
            <a:endParaRPr lang="fr-FR"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0992" y="332656"/>
            <a:ext cx="2592288" cy="318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7761312" y="764704"/>
            <a:ext cx="1819432" cy="923330"/>
          </a:xfrm>
          <a:prstGeom prst="rect">
            <a:avLst/>
          </a:prstGeom>
          <a:noFill/>
        </p:spPr>
        <p:txBody>
          <a:bodyPr wrap="square" rtlCol="0">
            <a:spAutoFit/>
          </a:bodyPr>
          <a:lstStyle/>
          <a:p>
            <a:r>
              <a:rPr lang="fr-FR" dirty="0"/>
              <a:t>Nature morte à la chocolatière</a:t>
            </a:r>
            <a:r>
              <a:rPr lang="fr-FR" dirty="0" smtClean="0"/>
              <a:t>, Matisse</a:t>
            </a:r>
            <a:endParaRPr lang="fr-FR" dirty="0"/>
          </a:p>
        </p:txBody>
      </p:sp>
    </p:spTree>
    <p:extLst>
      <p:ext uri="{BB962C8B-B14F-4D97-AF65-F5344CB8AC3E}">
        <p14:creationId xmlns:p14="http://schemas.microsoft.com/office/powerpoint/2010/main" val="37351928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ppt_w</p:attrName>
                                        </p:attrNameLst>
                                      </p:cBhvr>
                                      <p:tavLst>
                                        <p:tav tm="0">
                                          <p:val>
                                            <p:fltVal val="0"/>
                                          </p:val>
                                        </p:tav>
                                        <p:tav tm="100000">
                                          <p:val>
                                            <p:strVal val="#ppt_w"/>
                                          </p:val>
                                        </p:tav>
                                      </p:tavLst>
                                    </p:anim>
                                    <p:anim calcmode="lin" valueType="num">
                                      <p:cBhvr>
                                        <p:cTn id="20" dur="1000" fill="hold"/>
                                        <p:tgtEl>
                                          <p:spTgt spid="2050"/>
                                        </p:tgtEl>
                                        <p:attrNameLst>
                                          <p:attrName>ppt_h</p:attrName>
                                        </p:attrNameLst>
                                      </p:cBhvr>
                                      <p:tavLst>
                                        <p:tav tm="0">
                                          <p:val>
                                            <p:fltVal val="0"/>
                                          </p:val>
                                        </p:tav>
                                        <p:tav tm="100000">
                                          <p:val>
                                            <p:strVal val="#ppt_h"/>
                                          </p:val>
                                        </p:tav>
                                      </p:tavLst>
                                    </p:anim>
                                    <p:anim calcmode="lin" valueType="num">
                                      <p:cBhvr>
                                        <p:cTn id="21" dur="1000" fill="hold"/>
                                        <p:tgtEl>
                                          <p:spTgt spid="2050"/>
                                        </p:tgtEl>
                                        <p:attrNameLst>
                                          <p:attrName>style.rotation</p:attrName>
                                        </p:attrNameLst>
                                      </p:cBhvr>
                                      <p:tavLst>
                                        <p:tav tm="0">
                                          <p:val>
                                            <p:fltVal val="90"/>
                                          </p:val>
                                        </p:tav>
                                        <p:tav tm="100000">
                                          <p:val>
                                            <p:fltVal val="0"/>
                                          </p:val>
                                        </p:tav>
                                      </p:tavLst>
                                    </p:anim>
                                    <p:animEffect transition="in" filter="fade">
                                      <p:cBhvr>
                                        <p:cTn id="22" dur="10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8194"/>
                                        </p:tgtEl>
                                        <p:attrNameLst>
                                          <p:attrName>style.visibility</p:attrName>
                                        </p:attrNameLst>
                                      </p:cBhvr>
                                      <p:to>
                                        <p:strVal val="visible"/>
                                      </p:to>
                                    </p:set>
                                    <p:anim calcmode="lin" valueType="num">
                                      <p:cBhvr>
                                        <p:cTn id="43" dur="1000" fill="hold"/>
                                        <p:tgtEl>
                                          <p:spTgt spid="8194"/>
                                        </p:tgtEl>
                                        <p:attrNameLst>
                                          <p:attrName>ppt_w</p:attrName>
                                        </p:attrNameLst>
                                      </p:cBhvr>
                                      <p:tavLst>
                                        <p:tav tm="0">
                                          <p:val>
                                            <p:fltVal val="0"/>
                                          </p:val>
                                        </p:tav>
                                        <p:tav tm="100000">
                                          <p:val>
                                            <p:strVal val="#ppt_w"/>
                                          </p:val>
                                        </p:tav>
                                      </p:tavLst>
                                    </p:anim>
                                    <p:anim calcmode="lin" valueType="num">
                                      <p:cBhvr>
                                        <p:cTn id="44" dur="1000" fill="hold"/>
                                        <p:tgtEl>
                                          <p:spTgt spid="8194"/>
                                        </p:tgtEl>
                                        <p:attrNameLst>
                                          <p:attrName>ppt_h</p:attrName>
                                        </p:attrNameLst>
                                      </p:cBhvr>
                                      <p:tavLst>
                                        <p:tav tm="0">
                                          <p:val>
                                            <p:fltVal val="0"/>
                                          </p:val>
                                        </p:tav>
                                        <p:tav tm="100000">
                                          <p:val>
                                            <p:strVal val="#ppt_h"/>
                                          </p:val>
                                        </p:tav>
                                      </p:tavLst>
                                    </p:anim>
                                    <p:anim calcmode="lin" valueType="num">
                                      <p:cBhvr>
                                        <p:cTn id="45" dur="1000" fill="hold"/>
                                        <p:tgtEl>
                                          <p:spTgt spid="8194"/>
                                        </p:tgtEl>
                                        <p:attrNameLst>
                                          <p:attrName>style.rotation</p:attrName>
                                        </p:attrNameLst>
                                      </p:cBhvr>
                                      <p:tavLst>
                                        <p:tav tm="0">
                                          <p:val>
                                            <p:fltVal val="90"/>
                                          </p:val>
                                        </p:tav>
                                        <p:tav tm="100000">
                                          <p:val>
                                            <p:fltVal val="0"/>
                                          </p:val>
                                        </p:tav>
                                      </p:tavLst>
                                    </p:anim>
                                    <p:animEffect transition="in" filter="fade">
                                      <p:cBhvr>
                                        <p:cTn id="46" dur="1000"/>
                                        <p:tgtEl>
                                          <p:spTgt spid="819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4688" y="2060848"/>
            <a:ext cx="5328592" cy="2123658"/>
          </a:xfrm>
          <a:prstGeom prst="rect">
            <a:avLst/>
          </a:prstGeom>
          <a:noFill/>
        </p:spPr>
        <p:txBody>
          <a:bodyPr wrap="square" rtlCol="0">
            <a:spAutoFit/>
          </a:bodyPr>
          <a:lstStyle/>
          <a:p>
            <a:pPr algn="ctr"/>
            <a:r>
              <a:rPr lang="fr-FR" sz="4400" dirty="0" smtClean="0">
                <a:latin typeface="Tempus Sans ITC" pitchFamily="82" charset="0"/>
              </a:rPr>
              <a:t>Une source d’inspiration pour </a:t>
            </a:r>
            <a:r>
              <a:rPr lang="fr-FR" sz="4400" dirty="0">
                <a:latin typeface="Tempus Sans ITC" pitchFamily="82" charset="0"/>
              </a:rPr>
              <a:t>L</a:t>
            </a:r>
            <a:r>
              <a:rPr lang="fr-FR" sz="4400" dirty="0" smtClean="0">
                <a:latin typeface="Tempus Sans ITC" pitchFamily="82" charset="0"/>
              </a:rPr>
              <a:t>iotard?</a:t>
            </a:r>
            <a:endParaRPr lang="fr-FR" sz="4400" dirty="0">
              <a:latin typeface="Tempus Sans ITC" pitchFamily="82" charset="0"/>
            </a:endParaRPr>
          </a:p>
        </p:txBody>
      </p:sp>
    </p:spTree>
    <p:extLst>
      <p:ext uri="{BB962C8B-B14F-4D97-AF65-F5344CB8AC3E}">
        <p14:creationId xmlns:p14="http://schemas.microsoft.com/office/powerpoint/2010/main" val="628718519"/>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04" y="289397"/>
            <a:ext cx="4107634" cy="4723779"/>
          </a:xfrm>
          <a:prstGeom prst="rect">
            <a:avLst/>
          </a:prstGeom>
        </p:spPr>
      </p:pic>
      <p:sp>
        <p:nvSpPr>
          <p:cNvPr id="3" name="ZoneTexte 2"/>
          <p:cNvSpPr txBox="1"/>
          <p:nvPr/>
        </p:nvSpPr>
        <p:spPr>
          <a:xfrm>
            <a:off x="479039" y="5085184"/>
            <a:ext cx="4392488" cy="369332"/>
          </a:xfrm>
          <a:prstGeom prst="rect">
            <a:avLst/>
          </a:prstGeom>
          <a:noFill/>
        </p:spPr>
        <p:txBody>
          <a:bodyPr wrap="square" rtlCol="0">
            <a:spAutoFit/>
          </a:bodyPr>
          <a:lstStyle/>
          <a:p>
            <a:r>
              <a:rPr lang="fr-FR" dirty="0" smtClean="0"/>
              <a:t>La laitière de Johannes Vermeer, 1658</a:t>
            </a: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040" y="289397"/>
            <a:ext cx="3645024" cy="2430016"/>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096" y="2924944"/>
            <a:ext cx="2880320" cy="3381949"/>
          </a:xfrm>
          <a:prstGeom prst="rect">
            <a:avLst/>
          </a:prstGeom>
        </p:spPr>
      </p:pic>
      <p:sp>
        <p:nvSpPr>
          <p:cNvPr id="6" name="ZoneTexte 5"/>
          <p:cNvSpPr txBox="1"/>
          <p:nvPr/>
        </p:nvSpPr>
        <p:spPr>
          <a:xfrm>
            <a:off x="488504" y="5805264"/>
            <a:ext cx="4383023" cy="646331"/>
          </a:xfrm>
          <a:prstGeom prst="rect">
            <a:avLst/>
          </a:prstGeom>
          <a:noFill/>
        </p:spPr>
        <p:txBody>
          <a:bodyPr wrap="square" rtlCol="0">
            <a:spAutoFit/>
          </a:bodyPr>
          <a:lstStyle/>
          <a:p>
            <a:r>
              <a:rPr lang="fr-FR" dirty="0" smtClean="0"/>
              <a:t>Une source d’inspiration pour Liotard, mais pas seulement !</a:t>
            </a:r>
            <a:endParaRPr lang="fr-FR" dirty="0"/>
          </a:p>
        </p:txBody>
      </p:sp>
    </p:spTree>
    <p:extLst>
      <p:ext uri="{BB962C8B-B14F-4D97-AF65-F5344CB8AC3E}">
        <p14:creationId xmlns:p14="http://schemas.microsoft.com/office/powerpoint/2010/main" val="365808138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100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4688" y="2924944"/>
            <a:ext cx="6120680" cy="707886"/>
          </a:xfrm>
          <a:prstGeom prst="rect">
            <a:avLst/>
          </a:prstGeom>
          <a:noFill/>
        </p:spPr>
        <p:txBody>
          <a:bodyPr wrap="square" rtlCol="0">
            <a:spAutoFit/>
          </a:bodyPr>
          <a:lstStyle/>
          <a:p>
            <a:pPr algn="ctr"/>
            <a:r>
              <a:rPr lang="fr-FR" sz="4000" dirty="0" smtClean="0">
                <a:latin typeface="Tempus Sans ITC" pitchFamily="82" charset="0"/>
              </a:rPr>
              <a:t>Autres œuvres de Liotard</a:t>
            </a:r>
            <a:endParaRPr lang="fr-FR" sz="4000" dirty="0">
              <a:latin typeface="Tempus Sans ITC" pitchFamily="82" charset="0"/>
            </a:endParaRPr>
          </a:p>
        </p:txBody>
      </p:sp>
    </p:spTree>
    <p:extLst>
      <p:ext uri="{BB962C8B-B14F-4D97-AF65-F5344CB8AC3E}">
        <p14:creationId xmlns:p14="http://schemas.microsoft.com/office/powerpoint/2010/main" val="2486391062"/>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378</TotalTime>
  <Words>582</Words>
  <Application>Microsoft Office PowerPoint</Application>
  <PresentationFormat>Format A4 (210 x 297 mm)</PresentationFormat>
  <Paragraphs>42</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Technique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chocolat dans l’art au 18ème siècle</dc:title>
  <dc:creator> </dc:creator>
  <cp:lastModifiedBy> </cp:lastModifiedBy>
  <cp:revision>22</cp:revision>
  <dcterms:created xsi:type="dcterms:W3CDTF">2012-12-08T17:56:33Z</dcterms:created>
  <dcterms:modified xsi:type="dcterms:W3CDTF">2012-12-09T17:10:47Z</dcterms:modified>
</cp:coreProperties>
</file>