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271" r:id="rId17"/>
    <p:sldId id="273" r:id="rId18"/>
    <p:sldId id="274" r:id="rId19"/>
    <p:sldId id="275" r:id="rId20"/>
    <p:sldId id="276"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9114C60-97E2-459C-9487-5808E10DDD28}" type="datetimeFigureOut">
              <a:rPr lang="fr-FR" smtClean="0"/>
              <a:pPr/>
              <a:t>10/06/2017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717468-CF8B-49AD-9D0D-33F629A5ACC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9114C60-97E2-459C-9487-5808E10DDD28}" type="datetimeFigureOut">
              <a:rPr lang="fr-FR" smtClean="0"/>
              <a:pPr/>
              <a:t>10/06/2017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717468-CF8B-49AD-9D0D-33F629A5ACC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9114C60-97E2-459C-9487-5808E10DDD28}" type="datetimeFigureOut">
              <a:rPr lang="fr-FR" smtClean="0"/>
              <a:pPr/>
              <a:t>10/06/2017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717468-CF8B-49AD-9D0D-33F629A5ACC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9114C60-97E2-459C-9487-5808E10DDD28}" type="datetimeFigureOut">
              <a:rPr lang="fr-FR" smtClean="0"/>
              <a:pPr/>
              <a:t>10/06/2017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717468-CF8B-49AD-9D0D-33F629A5ACC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9114C60-97E2-459C-9487-5808E10DDD28}" type="datetimeFigureOut">
              <a:rPr lang="fr-FR" smtClean="0"/>
              <a:pPr/>
              <a:t>10/06/2017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717468-CF8B-49AD-9D0D-33F629A5ACC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9114C60-97E2-459C-9487-5808E10DDD28}" type="datetimeFigureOut">
              <a:rPr lang="fr-FR" smtClean="0"/>
              <a:pPr/>
              <a:t>10/06/2017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717468-CF8B-49AD-9D0D-33F629A5ACC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9114C60-97E2-459C-9487-5808E10DDD28}" type="datetimeFigureOut">
              <a:rPr lang="fr-FR" smtClean="0"/>
              <a:pPr/>
              <a:t>10/06/2017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6717468-CF8B-49AD-9D0D-33F629A5ACC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9114C60-97E2-459C-9487-5808E10DDD28}" type="datetimeFigureOut">
              <a:rPr lang="fr-FR" smtClean="0"/>
              <a:pPr/>
              <a:t>10/06/2017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6717468-CF8B-49AD-9D0D-33F629A5ACC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9114C60-97E2-459C-9487-5808E10DDD28}" type="datetimeFigureOut">
              <a:rPr lang="fr-FR" smtClean="0"/>
              <a:pPr/>
              <a:t>10/06/2017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6717468-CF8B-49AD-9D0D-33F629A5ACC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9114C60-97E2-459C-9487-5808E10DDD28}" type="datetimeFigureOut">
              <a:rPr lang="fr-FR" smtClean="0"/>
              <a:pPr/>
              <a:t>10/06/2017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717468-CF8B-49AD-9D0D-33F629A5ACC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9114C60-97E2-459C-9487-5808E10DDD28}" type="datetimeFigureOut">
              <a:rPr lang="fr-FR" smtClean="0"/>
              <a:pPr/>
              <a:t>10/06/2017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717468-CF8B-49AD-9D0D-33F629A5ACC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114C60-97E2-459C-9487-5808E10DDD28}" type="datetimeFigureOut">
              <a:rPr lang="fr-FR" smtClean="0"/>
              <a:pPr/>
              <a:t>10/06/2017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717468-CF8B-49AD-9D0D-33F629A5ACC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1</a:t>
            </a:r>
            <a:endParaRPr lang="fr-FR" sz="3200" dirty="0">
              <a:solidFill>
                <a:schemeClr val="tx1">
                  <a:lumMod val="75000"/>
                  <a:lumOff val="25000"/>
                </a:schemeClr>
              </a:solidFill>
              <a:latin typeface="Impact" pitchFamily="34" charset="0"/>
            </a:endParaRPr>
          </a:p>
        </p:txBody>
      </p:sp>
      <p:pic>
        <p:nvPicPr>
          <p:cNvPr id="2052" name="Picture 4"/>
          <p:cNvPicPr>
            <a:picLocks noChangeAspect="1" noChangeArrowheads="1"/>
          </p:cNvPicPr>
          <p:nvPr/>
        </p:nvPicPr>
        <p:blipFill>
          <a:blip r:embed="rId3"/>
          <a:srcRect/>
          <a:stretch>
            <a:fillRect/>
          </a:stretch>
        </p:blipFill>
        <p:spPr bwMode="auto">
          <a:xfrm>
            <a:off x="428596" y="4857760"/>
            <a:ext cx="1652585" cy="1778458"/>
          </a:xfrm>
          <a:prstGeom prst="rect">
            <a:avLst/>
          </a:prstGeom>
          <a:noFill/>
          <a:ln w="9525">
            <a:noFill/>
            <a:miter lim="800000"/>
            <a:headEnd/>
            <a:tailEnd/>
          </a:ln>
          <a:effectLst/>
        </p:spPr>
      </p:pic>
      <p:sp>
        <p:nvSpPr>
          <p:cNvPr id="8" name="Pensées 7"/>
          <p:cNvSpPr/>
          <p:nvPr/>
        </p:nvSpPr>
        <p:spPr>
          <a:xfrm>
            <a:off x="285720" y="1285860"/>
            <a:ext cx="8572560" cy="3500462"/>
          </a:xfrm>
          <a:prstGeom prst="cloudCallout">
            <a:avLst>
              <a:gd name="adj1" fmla="val -30704"/>
              <a:gd name="adj2" fmla="val 86127"/>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Dans la forêt, il y a des cerfs et des faisans. On peut compter 23 têtes et 64 pattes.</a:t>
            </a:r>
          </a:p>
          <a:p>
            <a:pPr algn="ctr"/>
            <a:endParaRPr lang="fr-FR" sz="2800" dirty="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Combien y-a-t-il de cerfs et de faisans </a:t>
            </a:r>
            <a:r>
              <a:rPr lang="fr-FR" sz="2600" b="1" dirty="0" smtClean="0">
                <a:solidFill>
                  <a:schemeClr val="tx1"/>
                </a:solidFill>
                <a:latin typeface="Short Stack" pitchFamily="2" charset="0"/>
                <a:cs typeface="Dekko" pitchFamily="2" charset="0"/>
              </a:rPr>
              <a:t>?</a:t>
            </a:r>
            <a:endParaRPr lang="fr-FR" sz="2600" b="1" dirty="0">
              <a:solidFill>
                <a:schemeClr val="tx1"/>
              </a:solidFill>
              <a:latin typeface="Short Stack" pitchFamily="2" charset="0"/>
              <a:cs typeface="Dekko"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10</a:t>
            </a:r>
            <a:endParaRPr lang="fr-FR" sz="3200" dirty="0">
              <a:solidFill>
                <a:schemeClr val="tx1">
                  <a:lumMod val="75000"/>
                  <a:lumOff val="25000"/>
                </a:schemeClr>
              </a:solidFill>
              <a:latin typeface="Impact" pitchFamily="34" charset="0"/>
            </a:endParaRPr>
          </a:p>
        </p:txBody>
      </p:sp>
      <p:sp>
        <p:nvSpPr>
          <p:cNvPr id="9" name="Pensées 8"/>
          <p:cNvSpPr/>
          <p:nvPr/>
        </p:nvSpPr>
        <p:spPr>
          <a:xfrm>
            <a:off x="285720" y="1285860"/>
            <a:ext cx="8572560" cy="3500462"/>
          </a:xfrm>
          <a:prstGeom prst="cloudCallout">
            <a:avLst>
              <a:gd name="adj1" fmla="val -27998"/>
              <a:gd name="adj2" fmla="val 77160"/>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endParaRPr lang="fr-FR" sz="2800" dirty="0" smtClean="0">
              <a:solidFill>
                <a:schemeClr val="tx1"/>
              </a:solidFill>
              <a:latin typeface="Dekko" pitchFamily="2" charset="0"/>
              <a:cs typeface="Dekko" pitchFamily="2" charset="0"/>
            </a:endParaRPr>
          </a:p>
          <a:p>
            <a:pPr algn="ctr"/>
            <a:endParaRPr lang="fr-FR" sz="2800" dirty="0">
              <a:solidFill>
                <a:schemeClr val="tx1"/>
              </a:solidFill>
              <a:latin typeface="Dekko" pitchFamily="2" charset="0"/>
              <a:cs typeface="Dekko" pitchFamily="2" charset="0"/>
            </a:endParaRPr>
          </a:p>
          <a:p>
            <a:pPr algn="ctr"/>
            <a:endParaRPr lang="fr-FR" sz="2800" dirty="0" smtClean="0">
              <a:solidFill>
                <a:schemeClr val="tx1"/>
              </a:solidFill>
              <a:latin typeface="Dekko" pitchFamily="2" charset="0"/>
              <a:cs typeface="Dekko" pitchFamily="2" charset="0"/>
            </a:endParaRPr>
          </a:p>
          <a:p>
            <a:pPr algn="ctr"/>
            <a:endParaRPr lang="fr-FR" sz="2800" dirty="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Combien y-a-t-il de cubes </a:t>
            </a:r>
            <a:r>
              <a:rPr lang="fr-FR" sz="2400" b="1" dirty="0" smtClean="0">
                <a:solidFill>
                  <a:schemeClr val="tx1"/>
                </a:solidFill>
                <a:latin typeface="Short Stack" pitchFamily="2" charset="0"/>
                <a:cs typeface="Dekko" pitchFamily="2" charset="0"/>
              </a:rPr>
              <a:t>?</a:t>
            </a:r>
            <a:endParaRPr lang="fr-FR" sz="2400" b="1" dirty="0">
              <a:solidFill>
                <a:schemeClr val="tx1"/>
              </a:solidFill>
              <a:latin typeface="Short Stack" pitchFamily="2" charset="0"/>
              <a:cs typeface="Dekko" pitchFamily="2" charset="0"/>
            </a:endParaRPr>
          </a:p>
        </p:txBody>
      </p:sp>
      <p:pic>
        <p:nvPicPr>
          <p:cNvPr id="11267" name="Picture 3"/>
          <p:cNvPicPr>
            <a:picLocks noChangeAspect="1" noChangeArrowheads="1"/>
          </p:cNvPicPr>
          <p:nvPr/>
        </p:nvPicPr>
        <p:blipFill>
          <a:blip r:embed="rId3"/>
          <a:srcRect/>
          <a:stretch>
            <a:fillRect/>
          </a:stretch>
        </p:blipFill>
        <p:spPr bwMode="auto">
          <a:xfrm>
            <a:off x="3143240" y="1643050"/>
            <a:ext cx="2338397" cy="2043260"/>
          </a:xfrm>
          <a:prstGeom prst="rect">
            <a:avLst/>
          </a:prstGeom>
          <a:noFill/>
          <a:ln w="9525">
            <a:noFill/>
            <a:miter lim="800000"/>
            <a:headEnd/>
            <a:tailEnd/>
          </a:ln>
          <a:effectLst/>
        </p:spPr>
      </p:pic>
      <p:pic>
        <p:nvPicPr>
          <p:cNvPr id="11268" name="Picture 4"/>
          <p:cNvPicPr>
            <a:picLocks noChangeAspect="1" noChangeArrowheads="1"/>
          </p:cNvPicPr>
          <p:nvPr/>
        </p:nvPicPr>
        <p:blipFill>
          <a:blip r:embed="rId4"/>
          <a:srcRect/>
          <a:stretch>
            <a:fillRect/>
          </a:stretch>
        </p:blipFill>
        <p:spPr bwMode="auto">
          <a:xfrm>
            <a:off x="285720" y="5072074"/>
            <a:ext cx="1714512" cy="1561933"/>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11</a:t>
            </a:r>
            <a:endParaRPr lang="fr-FR" sz="3200" dirty="0">
              <a:solidFill>
                <a:schemeClr val="tx1">
                  <a:lumMod val="75000"/>
                  <a:lumOff val="25000"/>
                </a:schemeClr>
              </a:solidFill>
              <a:latin typeface="Impact" pitchFamily="34" charset="0"/>
            </a:endParaRPr>
          </a:p>
        </p:txBody>
      </p:sp>
      <p:sp>
        <p:nvSpPr>
          <p:cNvPr id="9" name="Pensées 8"/>
          <p:cNvSpPr/>
          <p:nvPr/>
        </p:nvSpPr>
        <p:spPr>
          <a:xfrm>
            <a:off x="285720" y="1285860"/>
            <a:ext cx="8572560" cy="3500462"/>
          </a:xfrm>
          <a:prstGeom prst="cloudCallout">
            <a:avLst>
              <a:gd name="adj1" fmla="val -27998"/>
              <a:gd name="adj2" fmla="val 77160"/>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Dans une formule consacrée,</a:t>
            </a:r>
          </a:p>
          <a:p>
            <a:pPr algn="ctr"/>
            <a:r>
              <a:rPr lang="fr-FR" sz="2800" dirty="0" smtClean="0">
                <a:solidFill>
                  <a:schemeClr val="tx1"/>
                </a:solidFill>
                <a:latin typeface="Dekko" pitchFamily="2" charset="0"/>
                <a:cs typeface="Dekko" pitchFamily="2" charset="0"/>
              </a:rPr>
              <a:t>Par une cour, elle est exigée.</a:t>
            </a:r>
          </a:p>
          <a:p>
            <a:pPr algn="ctr"/>
            <a:r>
              <a:rPr lang="fr-FR" sz="2800" dirty="0" smtClean="0">
                <a:solidFill>
                  <a:schemeClr val="tx1"/>
                </a:solidFill>
                <a:latin typeface="Dekko" pitchFamily="2" charset="0"/>
                <a:cs typeface="Dekko" pitchFamily="2" charset="0"/>
              </a:rPr>
              <a:t>A quelqu’un peut être assenée</a:t>
            </a:r>
          </a:p>
          <a:p>
            <a:pPr algn="ctr"/>
            <a:r>
              <a:rPr lang="fr-FR" sz="2800" dirty="0" smtClean="0">
                <a:solidFill>
                  <a:schemeClr val="tx1"/>
                </a:solidFill>
                <a:latin typeface="Dekko" pitchFamily="2" charset="0"/>
                <a:cs typeface="Dekko" pitchFamily="2" charset="0"/>
              </a:rPr>
              <a:t>Si par quatre est multipliée.</a:t>
            </a:r>
          </a:p>
          <a:p>
            <a:pPr algn="ctr"/>
            <a:endParaRPr lang="fr-FR" sz="2800" dirty="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Qui est-elle </a:t>
            </a:r>
            <a:r>
              <a:rPr lang="fr-FR" sz="2400" b="1" dirty="0" smtClean="0">
                <a:solidFill>
                  <a:schemeClr val="tx1"/>
                </a:solidFill>
                <a:latin typeface="Short Stack" pitchFamily="2" charset="0"/>
                <a:cs typeface="Dekko" pitchFamily="2" charset="0"/>
              </a:rPr>
              <a:t>?</a:t>
            </a:r>
            <a:endParaRPr lang="fr-FR" sz="2400" b="1" dirty="0">
              <a:solidFill>
                <a:schemeClr val="tx1"/>
              </a:solidFill>
              <a:latin typeface="Short Stack" pitchFamily="2" charset="0"/>
              <a:cs typeface="Dekko" pitchFamily="2" charset="0"/>
            </a:endParaRPr>
          </a:p>
        </p:txBody>
      </p:sp>
      <p:pic>
        <p:nvPicPr>
          <p:cNvPr id="12290" name="Picture 2"/>
          <p:cNvPicPr>
            <a:picLocks noChangeAspect="1" noChangeArrowheads="1"/>
          </p:cNvPicPr>
          <p:nvPr/>
        </p:nvPicPr>
        <p:blipFill>
          <a:blip r:embed="rId3"/>
          <a:srcRect/>
          <a:stretch>
            <a:fillRect/>
          </a:stretch>
        </p:blipFill>
        <p:spPr bwMode="auto">
          <a:xfrm>
            <a:off x="285720" y="4857760"/>
            <a:ext cx="1571636" cy="1834317"/>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12</a:t>
            </a:r>
            <a:endParaRPr lang="fr-FR" sz="3200" dirty="0">
              <a:solidFill>
                <a:schemeClr val="tx1">
                  <a:lumMod val="75000"/>
                  <a:lumOff val="25000"/>
                </a:schemeClr>
              </a:solidFill>
              <a:latin typeface="Impact" pitchFamily="34" charset="0"/>
            </a:endParaRPr>
          </a:p>
        </p:txBody>
      </p:sp>
      <p:sp>
        <p:nvSpPr>
          <p:cNvPr id="9" name="Pensées 8"/>
          <p:cNvSpPr/>
          <p:nvPr/>
        </p:nvSpPr>
        <p:spPr>
          <a:xfrm>
            <a:off x="285720" y="1285860"/>
            <a:ext cx="8572560" cy="3500462"/>
          </a:xfrm>
          <a:prstGeom prst="cloudCallout">
            <a:avLst>
              <a:gd name="adj1" fmla="val -27998"/>
              <a:gd name="adj2" fmla="val 77160"/>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Mon 1</a:t>
            </a:r>
            <a:r>
              <a:rPr lang="fr-FR" sz="2800" baseline="30000" dirty="0" smtClean="0">
                <a:solidFill>
                  <a:schemeClr val="tx1"/>
                </a:solidFill>
                <a:latin typeface="Dekko" pitchFamily="2" charset="0"/>
                <a:cs typeface="Dekko" pitchFamily="2" charset="0"/>
              </a:rPr>
              <a:t>er</a:t>
            </a:r>
            <a:r>
              <a:rPr lang="fr-FR" sz="2800" dirty="0" smtClean="0">
                <a:solidFill>
                  <a:schemeClr val="tx1"/>
                </a:solidFill>
                <a:latin typeface="Dekko" pitchFamily="2" charset="0"/>
                <a:cs typeface="Dekko" pitchFamily="2" charset="0"/>
              </a:rPr>
              <a:t> est une lettre de l’alphabet.</a:t>
            </a:r>
          </a:p>
          <a:p>
            <a:pPr algn="ctr"/>
            <a:r>
              <a:rPr lang="fr-FR" sz="2800" dirty="0" smtClean="0">
                <a:solidFill>
                  <a:schemeClr val="tx1"/>
                </a:solidFill>
                <a:latin typeface="Dekko" pitchFamily="2" charset="0"/>
                <a:cs typeface="Dekko" pitchFamily="2" charset="0"/>
              </a:rPr>
              <a:t>Mon 2</a:t>
            </a:r>
            <a:r>
              <a:rPr lang="fr-FR" sz="2800" baseline="30000" dirty="0" smtClean="0">
                <a:solidFill>
                  <a:schemeClr val="tx1"/>
                </a:solidFill>
                <a:latin typeface="Dekko" pitchFamily="2" charset="0"/>
                <a:cs typeface="Dekko" pitchFamily="2" charset="0"/>
              </a:rPr>
              <a:t>ème</a:t>
            </a:r>
            <a:r>
              <a:rPr lang="fr-FR" sz="2800" dirty="0" smtClean="0">
                <a:solidFill>
                  <a:schemeClr val="tx1"/>
                </a:solidFill>
                <a:latin typeface="Dekko" pitchFamily="2" charset="0"/>
                <a:cs typeface="Dekko" pitchFamily="2" charset="0"/>
              </a:rPr>
              <a:t> est un véhicule.</a:t>
            </a:r>
          </a:p>
          <a:p>
            <a:pPr algn="ctr"/>
            <a:r>
              <a:rPr lang="fr-FR" sz="2800" dirty="0" smtClean="0">
                <a:solidFill>
                  <a:schemeClr val="tx1"/>
                </a:solidFill>
                <a:latin typeface="Dekko" pitchFamily="2" charset="0"/>
                <a:cs typeface="Dekko" pitchFamily="2" charset="0"/>
              </a:rPr>
              <a:t>Mon 3</a:t>
            </a:r>
            <a:r>
              <a:rPr lang="fr-FR" sz="2800" baseline="30000" dirty="0" smtClean="0">
                <a:solidFill>
                  <a:schemeClr val="tx1"/>
                </a:solidFill>
                <a:latin typeface="Dekko" pitchFamily="2" charset="0"/>
                <a:cs typeface="Dekko" pitchFamily="2" charset="0"/>
              </a:rPr>
              <a:t>ème</a:t>
            </a:r>
            <a:r>
              <a:rPr lang="fr-FR" sz="2800" dirty="0" smtClean="0">
                <a:solidFill>
                  <a:schemeClr val="tx1"/>
                </a:solidFill>
                <a:latin typeface="Dekko" pitchFamily="2" charset="0"/>
                <a:cs typeface="Dekko" pitchFamily="2" charset="0"/>
              </a:rPr>
              <a:t> est synonyme de « </a:t>
            </a:r>
            <a:r>
              <a:rPr lang="fr-FR" sz="2800" dirty="0" err="1" smtClean="0">
                <a:solidFill>
                  <a:schemeClr val="tx1"/>
                </a:solidFill>
                <a:latin typeface="Dekko" pitchFamily="2" charset="0"/>
                <a:cs typeface="Dekko" pitchFamily="2" charset="0"/>
              </a:rPr>
              <a:t>start</a:t>
            </a:r>
            <a:r>
              <a:rPr lang="fr-FR" sz="2800" dirty="0" smtClean="0">
                <a:solidFill>
                  <a:schemeClr val="tx1"/>
                </a:solidFill>
                <a:latin typeface="Dekko" pitchFamily="2" charset="0"/>
                <a:cs typeface="Dekko" pitchFamily="2" charset="0"/>
              </a:rPr>
              <a:t> ».</a:t>
            </a:r>
          </a:p>
          <a:p>
            <a:pPr algn="ctr"/>
            <a:r>
              <a:rPr lang="fr-FR" sz="2800" dirty="0" smtClean="0">
                <a:solidFill>
                  <a:schemeClr val="tx1"/>
                </a:solidFill>
                <a:latin typeface="Dekko" pitchFamily="2" charset="0"/>
                <a:cs typeface="Dekko" pitchFamily="2" charset="0"/>
              </a:rPr>
              <a:t>Mon tout est un petit animal lent qui grimpe partout.</a:t>
            </a:r>
            <a:endParaRPr lang="fr-FR" sz="2800" dirty="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Qui est-ce </a:t>
            </a:r>
            <a:r>
              <a:rPr lang="fr-FR" sz="2400" b="1" dirty="0" smtClean="0">
                <a:solidFill>
                  <a:schemeClr val="tx1"/>
                </a:solidFill>
                <a:latin typeface="Short Stack" pitchFamily="2" charset="0"/>
                <a:cs typeface="Dekko" pitchFamily="2" charset="0"/>
              </a:rPr>
              <a:t>?</a:t>
            </a:r>
            <a:endParaRPr lang="fr-FR" sz="2400" b="1" dirty="0">
              <a:solidFill>
                <a:schemeClr val="tx1"/>
              </a:solidFill>
              <a:latin typeface="Short Stack" pitchFamily="2" charset="0"/>
              <a:cs typeface="Dekko" pitchFamily="2" charset="0"/>
            </a:endParaRPr>
          </a:p>
        </p:txBody>
      </p:sp>
      <p:pic>
        <p:nvPicPr>
          <p:cNvPr id="13314" name="Picture 2"/>
          <p:cNvPicPr>
            <a:picLocks noChangeAspect="1" noChangeArrowheads="1"/>
          </p:cNvPicPr>
          <p:nvPr/>
        </p:nvPicPr>
        <p:blipFill>
          <a:blip r:embed="rId3"/>
          <a:srcRect/>
          <a:stretch>
            <a:fillRect/>
          </a:stretch>
        </p:blipFill>
        <p:spPr bwMode="auto">
          <a:xfrm>
            <a:off x="214282" y="5132346"/>
            <a:ext cx="1714512" cy="1529691"/>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13</a:t>
            </a:r>
            <a:endParaRPr lang="fr-FR" sz="3200" dirty="0">
              <a:solidFill>
                <a:schemeClr val="tx1">
                  <a:lumMod val="75000"/>
                  <a:lumOff val="25000"/>
                </a:schemeClr>
              </a:solidFill>
              <a:latin typeface="Impact" pitchFamily="34" charset="0"/>
            </a:endParaRPr>
          </a:p>
        </p:txBody>
      </p:sp>
      <p:sp>
        <p:nvSpPr>
          <p:cNvPr id="9" name="Pensées 8"/>
          <p:cNvSpPr/>
          <p:nvPr/>
        </p:nvSpPr>
        <p:spPr>
          <a:xfrm>
            <a:off x="285720" y="1285860"/>
            <a:ext cx="8572560" cy="3500462"/>
          </a:xfrm>
          <a:prstGeom prst="cloudCallout">
            <a:avLst>
              <a:gd name="adj1" fmla="val -27998"/>
              <a:gd name="adj2" fmla="val 77160"/>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Quel est le nombre que j’ai choisi </a:t>
            </a:r>
            <a:r>
              <a:rPr lang="fr-FR" sz="2400" b="1" dirty="0" smtClean="0">
                <a:solidFill>
                  <a:schemeClr val="tx1"/>
                </a:solidFill>
                <a:latin typeface="Short Stack" pitchFamily="2" charset="0"/>
                <a:cs typeface="Dekko" pitchFamily="2" charset="0"/>
              </a:rPr>
              <a:t>?</a:t>
            </a:r>
          </a:p>
          <a:p>
            <a:pPr algn="ctr"/>
            <a:r>
              <a:rPr lang="fr-FR" sz="2800" dirty="0" smtClean="0">
                <a:solidFill>
                  <a:schemeClr val="tx1"/>
                </a:solidFill>
                <a:latin typeface="Dekko" pitchFamily="2" charset="0"/>
                <a:cs typeface="Dekko" pitchFamily="2" charset="0"/>
              </a:rPr>
              <a:t>A toi de le retrouver à l’aide des informations suivantes : je multiplie ce nombre par 2, j’ajoute ensuite 895, je multiplie le résultat par 2, j’obtiens 3658.</a:t>
            </a:r>
          </a:p>
        </p:txBody>
      </p:sp>
      <p:pic>
        <p:nvPicPr>
          <p:cNvPr id="14338" name="Picture 2"/>
          <p:cNvPicPr>
            <a:picLocks noChangeAspect="1" noChangeArrowheads="1"/>
          </p:cNvPicPr>
          <p:nvPr/>
        </p:nvPicPr>
        <p:blipFill>
          <a:blip r:embed="rId3"/>
          <a:srcRect/>
          <a:stretch>
            <a:fillRect/>
          </a:stretch>
        </p:blipFill>
        <p:spPr bwMode="auto">
          <a:xfrm>
            <a:off x="214283" y="4923462"/>
            <a:ext cx="1714512" cy="1749954"/>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14</a:t>
            </a:r>
            <a:endParaRPr lang="fr-FR" sz="3200" dirty="0">
              <a:solidFill>
                <a:schemeClr val="tx1">
                  <a:lumMod val="75000"/>
                  <a:lumOff val="25000"/>
                </a:schemeClr>
              </a:solidFill>
              <a:latin typeface="Impact" pitchFamily="34" charset="0"/>
            </a:endParaRPr>
          </a:p>
        </p:txBody>
      </p:sp>
      <p:sp>
        <p:nvSpPr>
          <p:cNvPr id="9" name="Pensées 8"/>
          <p:cNvSpPr/>
          <p:nvPr/>
        </p:nvSpPr>
        <p:spPr>
          <a:xfrm>
            <a:off x="285720" y="1285860"/>
            <a:ext cx="8572560" cy="3500462"/>
          </a:xfrm>
          <a:prstGeom prst="cloudCallout">
            <a:avLst>
              <a:gd name="adj1" fmla="val -27998"/>
              <a:gd name="adj2" fmla="val 77160"/>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Monsieur et Madame </a:t>
            </a:r>
            <a:r>
              <a:rPr lang="fr-FR" sz="2800" dirty="0" err="1" smtClean="0">
                <a:solidFill>
                  <a:schemeClr val="tx1"/>
                </a:solidFill>
                <a:latin typeface="Dekko" pitchFamily="2" charset="0"/>
                <a:cs typeface="Dekko" pitchFamily="2" charset="0"/>
              </a:rPr>
              <a:t>Sionnaire</a:t>
            </a:r>
            <a:r>
              <a:rPr lang="fr-FR" sz="2800" dirty="0" smtClean="0">
                <a:solidFill>
                  <a:schemeClr val="tx1"/>
                </a:solidFill>
                <a:latin typeface="Dekko" pitchFamily="2" charset="0"/>
                <a:cs typeface="Dekko" pitchFamily="2" charset="0"/>
              </a:rPr>
              <a:t> ont un fils.</a:t>
            </a:r>
          </a:p>
          <a:p>
            <a:pPr algn="ctr"/>
            <a:r>
              <a:rPr lang="fr-FR" sz="2800" b="1" dirty="0" smtClean="0">
                <a:solidFill>
                  <a:schemeClr val="tx1"/>
                </a:solidFill>
                <a:latin typeface="Dekko" pitchFamily="2" charset="0"/>
                <a:cs typeface="Dekko" pitchFamily="2" charset="0"/>
              </a:rPr>
              <a:t>Quel est son prénom </a:t>
            </a:r>
            <a:r>
              <a:rPr lang="fr-FR" sz="2400" b="1" dirty="0" smtClean="0">
                <a:solidFill>
                  <a:schemeClr val="tx1"/>
                </a:solidFill>
                <a:latin typeface="Short Stack" pitchFamily="2" charset="0"/>
                <a:cs typeface="Dekko" pitchFamily="2" charset="0"/>
              </a:rPr>
              <a:t>?</a:t>
            </a:r>
            <a:endParaRPr lang="fr-FR" sz="2800" dirty="0" smtClean="0">
              <a:solidFill>
                <a:schemeClr val="tx1"/>
              </a:solidFill>
              <a:latin typeface="Dekko" pitchFamily="2" charset="0"/>
              <a:cs typeface="Dekko" pitchFamily="2" charset="0"/>
            </a:endParaRPr>
          </a:p>
        </p:txBody>
      </p:sp>
      <p:pic>
        <p:nvPicPr>
          <p:cNvPr id="15362" name="Picture 2"/>
          <p:cNvPicPr>
            <a:picLocks noChangeAspect="1" noChangeArrowheads="1"/>
          </p:cNvPicPr>
          <p:nvPr/>
        </p:nvPicPr>
        <p:blipFill>
          <a:blip r:embed="rId3" cstate="print"/>
          <a:srcRect/>
          <a:stretch>
            <a:fillRect/>
          </a:stretch>
        </p:blipFill>
        <p:spPr bwMode="auto">
          <a:xfrm>
            <a:off x="428596" y="4777218"/>
            <a:ext cx="1500198" cy="1811874"/>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15</a:t>
            </a:r>
            <a:endParaRPr lang="fr-FR" sz="3200" dirty="0">
              <a:solidFill>
                <a:schemeClr val="tx1">
                  <a:lumMod val="75000"/>
                  <a:lumOff val="25000"/>
                </a:schemeClr>
              </a:solidFill>
              <a:latin typeface="Impact" pitchFamily="34" charset="0"/>
            </a:endParaRPr>
          </a:p>
        </p:txBody>
      </p:sp>
      <p:sp>
        <p:nvSpPr>
          <p:cNvPr id="9" name="Pensées 8"/>
          <p:cNvSpPr/>
          <p:nvPr/>
        </p:nvSpPr>
        <p:spPr>
          <a:xfrm>
            <a:off x="285720" y="1285860"/>
            <a:ext cx="8572560" cy="3500462"/>
          </a:xfrm>
          <a:prstGeom prst="cloudCallout">
            <a:avLst>
              <a:gd name="adj1" fmla="val -27998"/>
              <a:gd name="adj2" fmla="val 77160"/>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Voici le nom de certaines villes françaises :</a:t>
            </a:r>
          </a:p>
          <a:p>
            <a:pPr algn="ctr"/>
            <a:r>
              <a:rPr lang="fr-FR" sz="2800" dirty="0" smtClean="0">
                <a:solidFill>
                  <a:schemeClr val="tx1"/>
                </a:solidFill>
                <a:latin typeface="Dekko" pitchFamily="2" charset="0"/>
                <a:cs typeface="Dekko" pitchFamily="2" charset="0"/>
              </a:rPr>
              <a:t>Lyon, Bourges, Dunkerque, Nantes, Bordeaux et Nice. </a:t>
            </a:r>
          </a:p>
          <a:p>
            <a:pPr algn="ctr"/>
            <a:r>
              <a:rPr lang="fr-FR" sz="2800" b="1" dirty="0" smtClean="0">
                <a:solidFill>
                  <a:schemeClr val="tx1"/>
                </a:solidFill>
                <a:latin typeface="Dekko" pitchFamily="2" charset="0"/>
                <a:cs typeface="Dekko" pitchFamily="2" charset="0"/>
              </a:rPr>
              <a:t>Dans quelles régions sont-elles situées </a:t>
            </a:r>
            <a:r>
              <a:rPr lang="fr-FR" sz="2400" b="1" dirty="0" smtClean="0">
                <a:solidFill>
                  <a:schemeClr val="tx1"/>
                </a:solidFill>
                <a:latin typeface="Short Stack" pitchFamily="2" charset="0"/>
                <a:cs typeface="Dekko" pitchFamily="2" charset="0"/>
              </a:rPr>
              <a:t>?</a:t>
            </a:r>
            <a:endParaRPr lang="fr-FR" sz="2800" dirty="0" smtClean="0">
              <a:solidFill>
                <a:schemeClr val="tx1"/>
              </a:solidFill>
              <a:latin typeface="Dekko" pitchFamily="2" charset="0"/>
              <a:cs typeface="Dekko" pitchFamily="2" charset="0"/>
            </a:endParaRPr>
          </a:p>
        </p:txBody>
      </p:sp>
      <p:pic>
        <p:nvPicPr>
          <p:cNvPr id="2050" name="Picture 2"/>
          <p:cNvPicPr>
            <a:picLocks noChangeAspect="1" noChangeArrowheads="1"/>
          </p:cNvPicPr>
          <p:nvPr/>
        </p:nvPicPr>
        <p:blipFill>
          <a:blip r:embed="rId3"/>
          <a:srcRect/>
          <a:stretch>
            <a:fillRect/>
          </a:stretch>
        </p:blipFill>
        <p:spPr bwMode="auto">
          <a:xfrm>
            <a:off x="214283" y="5357826"/>
            <a:ext cx="1758406" cy="1269286"/>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214282" y="5494656"/>
            <a:ext cx="1714512" cy="1191376"/>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16</a:t>
            </a:r>
            <a:endParaRPr lang="fr-FR" sz="3200" dirty="0">
              <a:solidFill>
                <a:schemeClr val="tx1">
                  <a:lumMod val="75000"/>
                  <a:lumOff val="25000"/>
                </a:schemeClr>
              </a:solidFill>
              <a:latin typeface="Impact" pitchFamily="34" charset="0"/>
            </a:endParaRPr>
          </a:p>
        </p:txBody>
      </p:sp>
      <p:sp>
        <p:nvSpPr>
          <p:cNvPr id="9" name="Rectangle 8"/>
          <p:cNvSpPr/>
          <p:nvPr/>
        </p:nvSpPr>
        <p:spPr>
          <a:xfrm>
            <a:off x="285720" y="1214422"/>
            <a:ext cx="8572560" cy="4214842"/>
          </a:xfrm>
          <a:prstGeom prst="wedgeRectCallout">
            <a:avLst>
              <a:gd name="adj1" fmla="val -32296"/>
              <a:gd name="adj2" fmla="val 58290"/>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endParaRPr lang="fr-FR" sz="2800" dirty="0" smtClean="0">
              <a:solidFill>
                <a:schemeClr val="tx1"/>
              </a:solidFill>
              <a:latin typeface="Dekko" pitchFamily="2" charset="0"/>
              <a:cs typeface="Dekko" pitchFamily="2" charset="0"/>
            </a:endParaRPr>
          </a:p>
          <a:p>
            <a:pPr algn="ctr"/>
            <a:endParaRPr lang="fr-FR" sz="2800" dirty="0" smtClean="0">
              <a:solidFill>
                <a:schemeClr val="tx1"/>
              </a:solidFill>
              <a:latin typeface="Dekko" pitchFamily="2" charset="0"/>
              <a:cs typeface="Dekko" pitchFamily="2" charset="0"/>
            </a:endParaRPr>
          </a:p>
          <a:p>
            <a:pPr algn="ctr"/>
            <a:endParaRPr lang="fr-FR" sz="2800" dirty="0" smtClean="0">
              <a:solidFill>
                <a:schemeClr val="tx1"/>
              </a:solidFill>
              <a:latin typeface="Dekko" pitchFamily="2" charset="0"/>
              <a:cs typeface="Dekko" pitchFamily="2" charset="0"/>
            </a:endParaRPr>
          </a:p>
          <a:p>
            <a:pPr algn="ctr"/>
            <a:endParaRPr lang="fr-FR" sz="2800" dirty="0" smtClean="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La maison rouge est à droite des maisons bleue et verte.</a:t>
            </a:r>
          </a:p>
          <a:p>
            <a:pPr algn="ctr"/>
            <a:r>
              <a:rPr lang="fr-FR" sz="2800" dirty="0" smtClean="0">
                <a:solidFill>
                  <a:schemeClr val="tx1"/>
                </a:solidFill>
                <a:latin typeface="Dekko" pitchFamily="2" charset="0"/>
                <a:cs typeface="Dekko" pitchFamily="2" charset="0"/>
              </a:rPr>
              <a:t>La maison jaune est voisine de la maison rouge.</a:t>
            </a:r>
          </a:p>
          <a:p>
            <a:pPr algn="ctr"/>
            <a:r>
              <a:rPr lang="fr-FR" sz="2800" dirty="0" smtClean="0">
                <a:solidFill>
                  <a:schemeClr val="tx1"/>
                </a:solidFill>
                <a:latin typeface="Dekko" pitchFamily="2" charset="0"/>
                <a:cs typeface="Dekko" pitchFamily="2" charset="0"/>
              </a:rPr>
              <a:t>La maison bleue a trois fenêtres.</a:t>
            </a:r>
          </a:p>
          <a:p>
            <a:pPr algn="ctr"/>
            <a:r>
              <a:rPr lang="fr-FR" sz="2800" dirty="0" smtClean="0">
                <a:solidFill>
                  <a:schemeClr val="tx1"/>
                </a:solidFill>
                <a:latin typeface="Dekko" pitchFamily="2" charset="0"/>
                <a:cs typeface="Dekko" pitchFamily="2" charset="0"/>
              </a:rPr>
              <a:t>La maison verte a une porte identique à la maison jaune.</a:t>
            </a:r>
          </a:p>
          <a:p>
            <a:pPr algn="ctr"/>
            <a:r>
              <a:rPr lang="fr-FR" sz="2800" b="1" dirty="0" smtClean="0">
                <a:solidFill>
                  <a:schemeClr val="tx1"/>
                </a:solidFill>
                <a:latin typeface="Dekko" pitchFamily="2" charset="0"/>
                <a:cs typeface="Dekko" pitchFamily="2" charset="0"/>
              </a:rPr>
              <a:t>De quelle couleur est chacune de ces maisons </a:t>
            </a:r>
            <a:r>
              <a:rPr lang="fr-FR" sz="2400" b="1" dirty="0" smtClean="0">
                <a:solidFill>
                  <a:schemeClr val="tx1"/>
                </a:solidFill>
                <a:latin typeface="Short Stack" pitchFamily="2" charset="0"/>
                <a:cs typeface="Dekko" pitchFamily="2" charset="0"/>
              </a:rPr>
              <a:t>?</a:t>
            </a:r>
            <a:endParaRPr lang="fr-FR" sz="2800" dirty="0" smtClean="0">
              <a:solidFill>
                <a:schemeClr val="tx1"/>
              </a:solidFill>
              <a:latin typeface="Dekko" pitchFamily="2" charset="0"/>
              <a:cs typeface="Dekko" pitchFamily="2" charset="0"/>
            </a:endParaRPr>
          </a:p>
        </p:txBody>
      </p:sp>
      <p:pic>
        <p:nvPicPr>
          <p:cNvPr id="1026" name="Picture 2"/>
          <p:cNvPicPr>
            <a:picLocks noChangeAspect="1" noChangeArrowheads="1"/>
          </p:cNvPicPr>
          <p:nvPr/>
        </p:nvPicPr>
        <p:blipFill>
          <a:blip r:embed="rId4"/>
          <a:srcRect/>
          <a:stretch>
            <a:fillRect/>
          </a:stretch>
        </p:blipFill>
        <p:spPr bwMode="auto">
          <a:xfrm>
            <a:off x="1142976" y="1357298"/>
            <a:ext cx="6848475" cy="1857375"/>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17</a:t>
            </a:r>
            <a:endParaRPr lang="fr-FR" sz="3200" dirty="0">
              <a:solidFill>
                <a:schemeClr val="tx1">
                  <a:lumMod val="75000"/>
                  <a:lumOff val="25000"/>
                </a:schemeClr>
              </a:solidFill>
              <a:latin typeface="Impact" pitchFamily="34" charset="0"/>
            </a:endParaRPr>
          </a:p>
        </p:txBody>
      </p:sp>
      <p:pic>
        <p:nvPicPr>
          <p:cNvPr id="2" name="Picture 2"/>
          <p:cNvPicPr>
            <a:picLocks noChangeAspect="1" noChangeArrowheads="1"/>
          </p:cNvPicPr>
          <p:nvPr/>
        </p:nvPicPr>
        <p:blipFill>
          <a:blip r:embed="rId3"/>
          <a:srcRect/>
          <a:stretch>
            <a:fillRect/>
          </a:stretch>
        </p:blipFill>
        <p:spPr bwMode="auto">
          <a:xfrm>
            <a:off x="285720" y="5000636"/>
            <a:ext cx="1775980" cy="1581147"/>
          </a:xfrm>
          <a:prstGeom prst="rect">
            <a:avLst/>
          </a:prstGeom>
          <a:noFill/>
          <a:ln w="9525">
            <a:noFill/>
            <a:miter lim="800000"/>
            <a:headEnd/>
            <a:tailEnd/>
          </a:ln>
          <a:effectLst/>
        </p:spPr>
      </p:pic>
      <p:sp>
        <p:nvSpPr>
          <p:cNvPr id="9" name="Rectangle 8"/>
          <p:cNvSpPr/>
          <p:nvPr/>
        </p:nvSpPr>
        <p:spPr>
          <a:xfrm>
            <a:off x="285720" y="1214422"/>
            <a:ext cx="8572560" cy="3643338"/>
          </a:xfrm>
          <a:prstGeom prst="wedgeRectCallout">
            <a:avLst>
              <a:gd name="adj1" fmla="val -32296"/>
              <a:gd name="adj2" fmla="val 58290"/>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solidFill>
                  <a:schemeClr val="tx1"/>
                </a:solidFill>
                <a:latin typeface="Dekko" pitchFamily="2" charset="0"/>
                <a:cs typeface="Dekko" pitchFamily="2" charset="0"/>
              </a:rPr>
              <a:t>Voici le nom de plusieurs périodes historiques :</a:t>
            </a:r>
          </a:p>
          <a:p>
            <a:pPr algn="ctr"/>
            <a:r>
              <a:rPr lang="fr-FR" sz="2800" i="1" dirty="0" smtClean="0">
                <a:solidFill>
                  <a:schemeClr val="tx1"/>
                </a:solidFill>
                <a:latin typeface="Dekko" pitchFamily="2" charset="0"/>
                <a:cs typeface="Dekko" pitchFamily="2" charset="0"/>
              </a:rPr>
              <a:t>Moyen-âge, Temps Modernes, Antiquité, Epoque Contemporaine, Préhistoire</a:t>
            </a:r>
            <a:r>
              <a:rPr lang="fr-FR" sz="2800" dirty="0" smtClean="0">
                <a:solidFill>
                  <a:schemeClr val="tx1"/>
                </a:solidFill>
                <a:latin typeface="Dekko" pitchFamily="2" charset="0"/>
                <a:cs typeface="Dekko" pitchFamily="2" charset="0"/>
              </a:rPr>
              <a:t>.</a:t>
            </a:r>
          </a:p>
          <a:p>
            <a:pPr algn="ctr"/>
            <a:endParaRPr lang="fr-FR" sz="2800" dirty="0" smtClean="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Construis une frise historique </a:t>
            </a:r>
            <a:r>
              <a:rPr lang="fr-FR" sz="2800" b="1" u="sng" dirty="0" smtClean="0">
                <a:solidFill>
                  <a:schemeClr val="tx1"/>
                </a:solidFill>
                <a:latin typeface="Dekko" pitchFamily="2" charset="0"/>
                <a:cs typeface="Dekko" pitchFamily="2" charset="0"/>
              </a:rPr>
              <a:t>(proprement, avec un crayon de papier, une règle, et des couleurs)</a:t>
            </a:r>
            <a:r>
              <a:rPr lang="fr-FR" sz="2800" b="1" dirty="0" smtClean="0">
                <a:solidFill>
                  <a:schemeClr val="tx1"/>
                </a:solidFill>
                <a:latin typeface="Dekko" pitchFamily="2" charset="0"/>
                <a:cs typeface="Dekko" pitchFamily="2" charset="0"/>
              </a:rPr>
              <a:t> en plaçant les périodes ci-dessus au bon endroit.</a:t>
            </a:r>
            <a:endParaRPr lang="fr-FR" sz="2800" dirty="0" smtClean="0">
              <a:solidFill>
                <a:schemeClr val="tx1"/>
              </a:solidFill>
              <a:latin typeface="Dekko" pitchFamily="2" charset="0"/>
              <a:cs typeface="Dekko" pitchFamily="2"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18</a:t>
            </a:r>
            <a:endParaRPr lang="fr-FR" sz="3200" dirty="0">
              <a:solidFill>
                <a:schemeClr val="tx1">
                  <a:lumMod val="75000"/>
                  <a:lumOff val="25000"/>
                </a:schemeClr>
              </a:solidFill>
              <a:latin typeface="Impact" pitchFamily="34" charset="0"/>
            </a:endParaRPr>
          </a:p>
        </p:txBody>
      </p:sp>
      <p:sp>
        <p:nvSpPr>
          <p:cNvPr id="9" name="Pensées 8"/>
          <p:cNvSpPr/>
          <p:nvPr/>
        </p:nvSpPr>
        <p:spPr>
          <a:xfrm>
            <a:off x="285720" y="1285860"/>
            <a:ext cx="8572560" cy="3500462"/>
          </a:xfrm>
          <a:prstGeom prst="cloudCallout">
            <a:avLst>
              <a:gd name="adj1" fmla="val -27043"/>
              <a:gd name="adj2" fmla="val 66633"/>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Utilise tous les nombres suivants une seule fois pour trouver 230.</a:t>
            </a:r>
          </a:p>
          <a:p>
            <a:pPr algn="ctr"/>
            <a:endParaRPr lang="fr-FR" sz="2800" b="1" dirty="0" smtClean="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2 / 10 / 7 / 3</a:t>
            </a:r>
          </a:p>
        </p:txBody>
      </p:sp>
      <p:pic>
        <p:nvPicPr>
          <p:cNvPr id="2" name="Picture 2"/>
          <p:cNvPicPr>
            <a:picLocks noChangeAspect="1" noChangeArrowheads="1"/>
          </p:cNvPicPr>
          <p:nvPr/>
        </p:nvPicPr>
        <p:blipFill>
          <a:blip r:embed="rId3"/>
          <a:srcRect/>
          <a:stretch>
            <a:fillRect/>
          </a:stretch>
        </p:blipFill>
        <p:spPr bwMode="auto">
          <a:xfrm>
            <a:off x="214282" y="4857760"/>
            <a:ext cx="1881185" cy="1678596"/>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19</a:t>
            </a:r>
            <a:endParaRPr lang="fr-FR" sz="3200" dirty="0">
              <a:solidFill>
                <a:schemeClr val="tx1">
                  <a:lumMod val="75000"/>
                  <a:lumOff val="25000"/>
                </a:schemeClr>
              </a:solidFill>
              <a:latin typeface="Impact" pitchFamily="34" charset="0"/>
            </a:endParaRPr>
          </a:p>
        </p:txBody>
      </p:sp>
      <p:sp>
        <p:nvSpPr>
          <p:cNvPr id="9" name="Pensées 8"/>
          <p:cNvSpPr/>
          <p:nvPr/>
        </p:nvSpPr>
        <p:spPr>
          <a:xfrm>
            <a:off x="285720" y="1285860"/>
            <a:ext cx="8572560" cy="3500462"/>
          </a:xfrm>
          <a:prstGeom prst="cloudCallout">
            <a:avLst>
              <a:gd name="adj1" fmla="val -27043"/>
              <a:gd name="adj2" fmla="val 66633"/>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Ecris la nature des mots qui composent la phrase suivante :</a:t>
            </a:r>
          </a:p>
          <a:p>
            <a:pPr algn="ctr"/>
            <a:endParaRPr lang="fr-FR" sz="2800" b="1" dirty="0" smtClean="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Soane est allée à la plage avec ses meilleures amies.</a:t>
            </a:r>
          </a:p>
        </p:txBody>
      </p:sp>
      <p:pic>
        <p:nvPicPr>
          <p:cNvPr id="3074" name="Picture 2"/>
          <p:cNvPicPr>
            <a:picLocks noChangeAspect="1" noChangeArrowheads="1"/>
          </p:cNvPicPr>
          <p:nvPr/>
        </p:nvPicPr>
        <p:blipFill>
          <a:blip r:embed="rId3"/>
          <a:srcRect/>
          <a:stretch>
            <a:fillRect/>
          </a:stretch>
        </p:blipFill>
        <p:spPr bwMode="auto">
          <a:xfrm>
            <a:off x="214282" y="4653636"/>
            <a:ext cx="1857388" cy="1945836"/>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2</a:t>
            </a:r>
            <a:endParaRPr lang="fr-FR" sz="3200" dirty="0">
              <a:solidFill>
                <a:schemeClr val="tx1">
                  <a:lumMod val="75000"/>
                  <a:lumOff val="25000"/>
                </a:schemeClr>
              </a:solidFill>
              <a:latin typeface="Impact" pitchFamily="34" charset="0"/>
            </a:endParaRPr>
          </a:p>
        </p:txBody>
      </p:sp>
      <p:sp>
        <p:nvSpPr>
          <p:cNvPr id="8" name="Pensées 7"/>
          <p:cNvSpPr/>
          <p:nvPr/>
        </p:nvSpPr>
        <p:spPr>
          <a:xfrm>
            <a:off x="285720" y="1285860"/>
            <a:ext cx="8572560" cy="3500462"/>
          </a:xfrm>
          <a:prstGeom prst="cloudCallout">
            <a:avLst>
              <a:gd name="adj1" fmla="val -30704"/>
              <a:gd name="adj2" fmla="val 86127"/>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Trouve 4 mots de la famille des mots suivants :</a:t>
            </a:r>
          </a:p>
          <a:p>
            <a:pPr algn="ctr"/>
            <a:endParaRPr lang="fr-FR" sz="2800" dirty="0">
              <a:solidFill>
                <a:schemeClr val="tx1"/>
              </a:solidFill>
              <a:latin typeface="Dekko" pitchFamily="2" charset="0"/>
              <a:cs typeface="Dekko" pitchFamily="2" charset="0"/>
            </a:endParaRPr>
          </a:p>
          <a:p>
            <a:pPr algn="ctr"/>
            <a:r>
              <a:rPr lang="fr-FR" sz="2800" b="1" dirty="0">
                <a:solidFill>
                  <a:schemeClr val="tx1"/>
                </a:solidFill>
                <a:latin typeface="Dekko" pitchFamily="2" charset="0"/>
                <a:cs typeface="Dekko" pitchFamily="2" charset="0"/>
              </a:rPr>
              <a:t>t</a:t>
            </a:r>
            <a:r>
              <a:rPr lang="fr-FR" sz="2800" b="1" dirty="0" smtClean="0">
                <a:solidFill>
                  <a:schemeClr val="tx1"/>
                </a:solidFill>
                <a:latin typeface="Dekko" pitchFamily="2" charset="0"/>
                <a:cs typeface="Dekko" pitchFamily="2" charset="0"/>
              </a:rPr>
              <a:t>erre – dent – chausson - glace</a:t>
            </a:r>
            <a:endParaRPr lang="fr-FR" sz="2600" b="1" dirty="0">
              <a:solidFill>
                <a:schemeClr val="tx1"/>
              </a:solidFill>
              <a:latin typeface="Short Stack" pitchFamily="2" charset="0"/>
              <a:cs typeface="Dekko" pitchFamily="2" charset="0"/>
            </a:endParaRPr>
          </a:p>
        </p:txBody>
      </p:sp>
      <p:pic>
        <p:nvPicPr>
          <p:cNvPr id="3074" name="Picture 2"/>
          <p:cNvPicPr>
            <a:picLocks noChangeAspect="1" noChangeArrowheads="1"/>
          </p:cNvPicPr>
          <p:nvPr/>
        </p:nvPicPr>
        <p:blipFill>
          <a:blip r:embed="rId3"/>
          <a:srcRect/>
          <a:stretch>
            <a:fillRect/>
          </a:stretch>
        </p:blipFill>
        <p:spPr bwMode="auto">
          <a:xfrm>
            <a:off x="142844" y="5072074"/>
            <a:ext cx="1643042" cy="1578469"/>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a:srcRect/>
          <a:stretch>
            <a:fillRect/>
          </a:stretch>
        </p:blipFill>
        <p:spPr bwMode="auto">
          <a:xfrm>
            <a:off x="285720" y="5424375"/>
            <a:ext cx="1785950" cy="1259273"/>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20</a:t>
            </a:r>
            <a:endParaRPr lang="fr-FR" sz="3200" dirty="0">
              <a:solidFill>
                <a:schemeClr val="tx1">
                  <a:lumMod val="75000"/>
                  <a:lumOff val="25000"/>
                </a:schemeClr>
              </a:solidFill>
              <a:latin typeface="Impact" pitchFamily="34" charset="0"/>
            </a:endParaRPr>
          </a:p>
        </p:txBody>
      </p:sp>
      <p:sp>
        <p:nvSpPr>
          <p:cNvPr id="9" name="Rectangle 8"/>
          <p:cNvSpPr/>
          <p:nvPr/>
        </p:nvSpPr>
        <p:spPr>
          <a:xfrm>
            <a:off x="285720" y="1142984"/>
            <a:ext cx="8572560" cy="4143404"/>
          </a:xfrm>
          <a:prstGeom prst="wedgeRectCallout">
            <a:avLst>
              <a:gd name="adj1" fmla="val -34843"/>
              <a:gd name="adj2" fmla="val 59536"/>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endParaRPr lang="fr-FR" sz="2800" dirty="0" smtClean="0">
              <a:solidFill>
                <a:schemeClr val="tx1"/>
              </a:solidFill>
              <a:latin typeface="Dekko" pitchFamily="2" charset="0"/>
              <a:cs typeface="Dekko" pitchFamily="2" charset="0"/>
            </a:endParaRPr>
          </a:p>
          <a:p>
            <a:pPr algn="ctr"/>
            <a:endParaRPr lang="fr-FR" sz="2800" dirty="0" smtClean="0">
              <a:solidFill>
                <a:schemeClr val="tx1"/>
              </a:solidFill>
              <a:latin typeface="Dekko" pitchFamily="2" charset="0"/>
              <a:cs typeface="Dekko" pitchFamily="2" charset="0"/>
            </a:endParaRPr>
          </a:p>
          <a:p>
            <a:pPr algn="ctr"/>
            <a:endParaRPr lang="fr-FR" sz="2800" dirty="0" smtClean="0">
              <a:solidFill>
                <a:schemeClr val="tx1"/>
              </a:solidFill>
              <a:latin typeface="Dekko" pitchFamily="2" charset="0"/>
              <a:cs typeface="Dekko" pitchFamily="2" charset="0"/>
            </a:endParaRPr>
          </a:p>
          <a:p>
            <a:pPr algn="ctr"/>
            <a:endParaRPr lang="fr-FR" sz="2800" dirty="0" smtClean="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Vincent est à droite de Sébastien mais n’est pas à côté de lui. Frédéric n’a pas de gros ballon. </a:t>
            </a:r>
            <a:r>
              <a:rPr lang="fr-FR" sz="2800" dirty="0" err="1" smtClean="0">
                <a:solidFill>
                  <a:schemeClr val="tx1"/>
                </a:solidFill>
                <a:latin typeface="Dekko" pitchFamily="2" charset="0"/>
                <a:cs typeface="Dekko" pitchFamily="2" charset="0"/>
              </a:rPr>
              <a:t>Yassin</a:t>
            </a:r>
            <a:r>
              <a:rPr lang="fr-FR" sz="2800" dirty="0" smtClean="0">
                <a:solidFill>
                  <a:schemeClr val="tx1"/>
                </a:solidFill>
                <a:latin typeface="Dekko" pitchFamily="2" charset="0"/>
                <a:cs typeface="Dekko" pitchFamily="2" charset="0"/>
              </a:rPr>
              <a:t> aime les sports de balle mais n’aime pas les étoiles.</a:t>
            </a:r>
            <a:endParaRPr lang="fr-FR" sz="2800" b="1" dirty="0" smtClean="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Quel est le prénom de chaque garçon </a:t>
            </a:r>
            <a:r>
              <a:rPr lang="fr-FR" sz="2400" b="1" dirty="0" smtClean="0">
                <a:solidFill>
                  <a:schemeClr val="tx1"/>
                </a:solidFill>
                <a:latin typeface="Short Stack" pitchFamily="2" charset="0"/>
                <a:cs typeface="Dekko" pitchFamily="2" charset="0"/>
              </a:rPr>
              <a:t>?</a:t>
            </a:r>
            <a:endParaRPr lang="fr-FR" sz="2400" b="1" dirty="0" smtClean="0">
              <a:solidFill>
                <a:schemeClr val="tx1"/>
              </a:solidFill>
              <a:latin typeface="Short Stack" pitchFamily="2" charset="0"/>
              <a:cs typeface="Dekko" pitchFamily="2" charset="0"/>
            </a:endParaRPr>
          </a:p>
        </p:txBody>
      </p:sp>
      <p:pic>
        <p:nvPicPr>
          <p:cNvPr id="7" name="Picture 2"/>
          <p:cNvPicPr>
            <a:picLocks noChangeAspect="1" noChangeArrowheads="1"/>
          </p:cNvPicPr>
          <p:nvPr/>
        </p:nvPicPr>
        <p:blipFill>
          <a:blip r:embed="rId4"/>
          <a:srcRect/>
          <a:stretch>
            <a:fillRect/>
          </a:stretch>
        </p:blipFill>
        <p:spPr bwMode="auto">
          <a:xfrm>
            <a:off x="1285852" y="1214422"/>
            <a:ext cx="6678518" cy="2214578"/>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chemeClr val="tx1">
                    <a:lumMod val="75000"/>
                    <a:lumOff val="25000"/>
                  </a:schemeClr>
                </a:solidFill>
                <a:latin typeface="Impact" pitchFamily="34" charset="0"/>
              </a:rPr>
              <a:t>3</a:t>
            </a:r>
          </a:p>
        </p:txBody>
      </p:sp>
      <p:pic>
        <p:nvPicPr>
          <p:cNvPr id="4098" name="Picture 2"/>
          <p:cNvPicPr>
            <a:picLocks noChangeAspect="1" noChangeArrowheads="1"/>
          </p:cNvPicPr>
          <p:nvPr/>
        </p:nvPicPr>
        <p:blipFill>
          <a:blip r:embed="rId3"/>
          <a:srcRect/>
          <a:stretch>
            <a:fillRect/>
          </a:stretch>
        </p:blipFill>
        <p:spPr bwMode="auto">
          <a:xfrm>
            <a:off x="142844" y="4929198"/>
            <a:ext cx="1595434" cy="1666759"/>
          </a:xfrm>
          <a:prstGeom prst="rect">
            <a:avLst/>
          </a:prstGeom>
          <a:noFill/>
          <a:ln w="9525">
            <a:noFill/>
            <a:miter lim="800000"/>
            <a:headEnd/>
            <a:tailEnd/>
          </a:ln>
          <a:effectLst/>
        </p:spPr>
      </p:pic>
      <p:sp>
        <p:nvSpPr>
          <p:cNvPr id="8" name="Pensées 7"/>
          <p:cNvSpPr/>
          <p:nvPr/>
        </p:nvSpPr>
        <p:spPr>
          <a:xfrm>
            <a:off x="142844" y="1285860"/>
            <a:ext cx="8858312" cy="3500462"/>
          </a:xfrm>
          <a:prstGeom prst="cloudCallout">
            <a:avLst>
              <a:gd name="adj1" fmla="val -34863"/>
              <a:gd name="adj2" fmla="val 73260"/>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Pour ouvrir son coffre-fort, le banquier utilise un code à 3 chiffres. Le chiffre 0 n’est pas utilisé.</a:t>
            </a:r>
          </a:p>
          <a:p>
            <a:pPr algn="ctr"/>
            <a:endParaRPr lang="fr-FR" sz="2800" b="1" dirty="0" smtClean="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Combien existe-t-il de codes possibles </a:t>
            </a:r>
            <a:r>
              <a:rPr lang="fr-FR" sz="2400" b="1" dirty="0" smtClean="0">
                <a:solidFill>
                  <a:schemeClr val="tx1"/>
                </a:solidFill>
                <a:latin typeface="Short Stack" pitchFamily="2" charset="0"/>
                <a:cs typeface="Dekko" pitchFamily="2" charset="0"/>
              </a:rPr>
              <a:t>?</a:t>
            </a:r>
            <a:endParaRPr lang="fr-FR" sz="2400" b="1" dirty="0">
              <a:solidFill>
                <a:schemeClr val="tx1"/>
              </a:solidFill>
              <a:latin typeface="Short Stack" pitchFamily="2" charset="0"/>
              <a:cs typeface="Dekko" pitchFamily="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chemeClr val="tx1">
                    <a:lumMod val="75000"/>
                    <a:lumOff val="25000"/>
                  </a:schemeClr>
                </a:solidFill>
                <a:latin typeface="Impact" pitchFamily="34" charset="0"/>
              </a:rPr>
              <a:t>4</a:t>
            </a:r>
          </a:p>
        </p:txBody>
      </p:sp>
      <p:pic>
        <p:nvPicPr>
          <p:cNvPr id="5122" name="Picture 2"/>
          <p:cNvPicPr>
            <a:picLocks noChangeAspect="1" noChangeArrowheads="1"/>
          </p:cNvPicPr>
          <p:nvPr/>
        </p:nvPicPr>
        <p:blipFill>
          <a:blip r:embed="rId3"/>
          <a:srcRect/>
          <a:stretch>
            <a:fillRect/>
          </a:stretch>
        </p:blipFill>
        <p:spPr bwMode="auto">
          <a:xfrm>
            <a:off x="193284" y="5072074"/>
            <a:ext cx="1660952" cy="1785926"/>
          </a:xfrm>
          <a:prstGeom prst="rect">
            <a:avLst/>
          </a:prstGeom>
          <a:noFill/>
          <a:ln w="9525">
            <a:noFill/>
            <a:miter lim="800000"/>
            <a:headEnd/>
            <a:tailEnd/>
          </a:ln>
          <a:effectLst/>
        </p:spPr>
      </p:pic>
      <p:sp>
        <p:nvSpPr>
          <p:cNvPr id="8" name="Rectangle 7"/>
          <p:cNvSpPr/>
          <p:nvPr/>
        </p:nvSpPr>
        <p:spPr>
          <a:xfrm>
            <a:off x="142844" y="1285860"/>
            <a:ext cx="8858312" cy="3500462"/>
          </a:xfrm>
          <a:prstGeom prst="wedgeRectCallout">
            <a:avLst>
              <a:gd name="adj1" fmla="val -36548"/>
              <a:gd name="adj2" fmla="val 59381"/>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François Ier est né en 1494 et est devenu roi 21 ans plus tard. De son côté, Louis XIV est né 128 ans après la date de début de règne de François Ier et a vécu 72 ans.</a:t>
            </a:r>
          </a:p>
          <a:p>
            <a:pPr algn="ctr"/>
            <a:endParaRPr lang="fr-FR" sz="2800" b="1" dirty="0" smtClean="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En quelle année Louis XIV est-il mort </a:t>
            </a:r>
            <a:r>
              <a:rPr lang="fr-FR" sz="2400" b="1" dirty="0" smtClean="0">
                <a:solidFill>
                  <a:schemeClr val="tx1"/>
                </a:solidFill>
                <a:latin typeface="Short Stack" pitchFamily="2" charset="0"/>
                <a:cs typeface="Dekko" pitchFamily="2" charset="0"/>
              </a:rPr>
              <a:t>?</a:t>
            </a:r>
            <a:endParaRPr lang="fr-FR" sz="2400" b="1" dirty="0">
              <a:solidFill>
                <a:schemeClr val="tx1"/>
              </a:solidFill>
              <a:latin typeface="Short Stack" pitchFamily="2" charset="0"/>
              <a:cs typeface="Dekko"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5</a:t>
            </a:r>
            <a:endParaRPr lang="fr-FR" sz="3200" dirty="0">
              <a:solidFill>
                <a:schemeClr val="tx1">
                  <a:lumMod val="75000"/>
                  <a:lumOff val="25000"/>
                </a:schemeClr>
              </a:solidFill>
              <a:latin typeface="Impact" pitchFamily="34" charset="0"/>
            </a:endParaRPr>
          </a:p>
        </p:txBody>
      </p:sp>
      <p:pic>
        <p:nvPicPr>
          <p:cNvPr id="6146" name="Picture 2"/>
          <p:cNvPicPr>
            <a:picLocks noChangeAspect="1" noChangeArrowheads="1"/>
          </p:cNvPicPr>
          <p:nvPr/>
        </p:nvPicPr>
        <p:blipFill>
          <a:blip r:embed="rId3"/>
          <a:srcRect/>
          <a:stretch>
            <a:fillRect/>
          </a:stretch>
        </p:blipFill>
        <p:spPr bwMode="auto">
          <a:xfrm>
            <a:off x="357159" y="5143512"/>
            <a:ext cx="1379690" cy="1573764"/>
          </a:xfrm>
          <a:prstGeom prst="rect">
            <a:avLst/>
          </a:prstGeom>
          <a:noFill/>
          <a:ln w="9525">
            <a:noFill/>
            <a:miter lim="800000"/>
            <a:headEnd/>
            <a:tailEnd/>
          </a:ln>
          <a:effectLst/>
        </p:spPr>
      </p:pic>
      <p:sp>
        <p:nvSpPr>
          <p:cNvPr id="8" name="Rectangle 7"/>
          <p:cNvSpPr/>
          <p:nvPr/>
        </p:nvSpPr>
        <p:spPr>
          <a:xfrm>
            <a:off x="142844" y="1285860"/>
            <a:ext cx="8858312" cy="3500462"/>
          </a:xfrm>
          <a:prstGeom prst="wedgeRectCallout">
            <a:avLst>
              <a:gd name="adj1" fmla="val -36086"/>
              <a:gd name="adj2" fmla="val 62890"/>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Léa a écrit les phrases suivantes, dictées par sa maîtresse :</a:t>
            </a:r>
          </a:p>
          <a:p>
            <a:pPr algn="ctr"/>
            <a:endParaRPr lang="fr-FR" sz="2800" dirty="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Les </a:t>
            </a:r>
            <a:r>
              <a:rPr lang="fr-FR" sz="2800" dirty="0" err="1" smtClean="0">
                <a:solidFill>
                  <a:schemeClr val="tx1"/>
                </a:solidFill>
                <a:latin typeface="Dekko" pitchFamily="2" charset="0"/>
                <a:cs typeface="Dekko" pitchFamily="2" charset="0"/>
              </a:rPr>
              <a:t>éléve</a:t>
            </a:r>
            <a:r>
              <a:rPr lang="fr-FR" sz="2800" dirty="0" smtClean="0">
                <a:solidFill>
                  <a:schemeClr val="tx1"/>
                </a:solidFill>
                <a:latin typeface="Dekko" pitchFamily="2" charset="0"/>
                <a:cs typeface="Dekko" pitchFamily="2" charset="0"/>
              </a:rPr>
              <a:t> parte en </a:t>
            </a:r>
            <a:r>
              <a:rPr lang="fr-FR" sz="2800" dirty="0" err="1" smtClean="0">
                <a:solidFill>
                  <a:schemeClr val="tx1"/>
                </a:solidFill>
                <a:latin typeface="Dekko" pitchFamily="2" charset="0"/>
                <a:cs typeface="Dekko" pitchFamily="2" charset="0"/>
              </a:rPr>
              <a:t>vacansse</a:t>
            </a:r>
            <a:r>
              <a:rPr lang="fr-FR" sz="2800" dirty="0" smtClean="0">
                <a:solidFill>
                  <a:schemeClr val="tx1"/>
                </a:solidFill>
                <a:latin typeface="Dekko" pitchFamily="2" charset="0"/>
                <a:cs typeface="Dekko" pitchFamily="2" charset="0"/>
              </a:rPr>
              <a:t> dan </a:t>
            </a:r>
            <a:r>
              <a:rPr lang="fr-FR" sz="2800" dirty="0" err="1" smtClean="0">
                <a:solidFill>
                  <a:schemeClr val="tx1"/>
                </a:solidFill>
                <a:latin typeface="Dekko" pitchFamily="2" charset="0"/>
                <a:cs typeface="Dekko" pitchFamily="2" charset="0"/>
              </a:rPr>
              <a:t>huite</a:t>
            </a:r>
            <a:r>
              <a:rPr lang="fr-FR" sz="2800" dirty="0" smtClean="0">
                <a:solidFill>
                  <a:schemeClr val="tx1"/>
                </a:solidFill>
                <a:latin typeface="Dekko" pitchFamily="2" charset="0"/>
                <a:cs typeface="Dekko" pitchFamily="2" charset="0"/>
              </a:rPr>
              <a:t> jour.</a:t>
            </a:r>
          </a:p>
          <a:p>
            <a:pPr algn="ctr"/>
            <a:r>
              <a:rPr lang="fr-FR" sz="2800" dirty="0" smtClean="0">
                <a:solidFill>
                  <a:schemeClr val="tx1"/>
                </a:solidFill>
                <a:latin typeface="Dekko" pitchFamily="2" charset="0"/>
                <a:cs typeface="Dekko" pitchFamily="2" charset="0"/>
              </a:rPr>
              <a:t>Tu est aller marcher a la </a:t>
            </a:r>
            <a:r>
              <a:rPr lang="fr-FR" sz="2800" dirty="0" err="1" smtClean="0">
                <a:solidFill>
                  <a:schemeClr val="tx1"/>
                </a:solidFill>
                <a:latin typeface="Dekko" pitchFamily="2" charset="0"/>
                <a:cs typeface="Dekko" pitchFamily="2" charset="0"/>
              </a:rPr>
              <a:t>canpagne</a:t>
            </a:r>
            <a:r>
              <a:rPr lang="fr-FR" sz="2800" dirty="0" smtClean="0">
                <a:solidFill>
                  <a:schemeClr val="tx1"/>
                </a:solidFill>
                <a:latin typeface="Dekko" pitchFamily="2" charset="0"/>
                <a:cs typeface="Dekko" pitchFamily="2" charset="0"/>
              </a:rPr>
              <a:t> ou il </a:t>
            </a:r>
            <a:r>
              <a:rPr lang="fr-FR" sz="2800" dirty="0" err="1" smtClean="0">
                <a:solidFill>
                  <a:schemeClr val="tx1"/>
                </a:solidFill>
                <a:latin typeface="Dekko" pitchFamily="2" charset="0"/>
                <a:cs typeface="Dekko" pitchFamily="2" charset="0"/>
              </a:rPr>
              <a:t>fé</a:t>
            </a:r>
            <a:r>
              <a:rPr lang="fr-FR" sz="2800" dirty="0" smtClean="0">
                <a:solidFill>
                  <a:schemeClr val="tx1"/>
                </a:solidFill>
                <a:latin typeface="Dekko" pitchFamily="2" charset="0"/>
                <a:cs typeface="Dekko" pitchFamily="2" charset="0"/>
              </a:rPr>
              <a:t> </a:t>
            </a:r>
            <a:r>
              <a:rPr lang="fr-FR" sz="2800" dirty="0" err="1" smtClean="0">
                <a:solidFill>
                  <a:schemeClr val="tx1"/>
                </a:solidFill>
                <a:latin typeface="Dekko" pitchFamily="2" charset="0"/>
                <a:cs typeface="Dekko" pitchFamily="2" charset="0"/>
              </a:rPr>
              <a:t>bo</a:t>
            </a:r>
            <a:r>
              <a:rPr lang="fr-FR" sz="2800" dirty="0" smtClean="0">
                <a:solidFill>
                  <a:schemeClr val="tx1"/>
                </a:solidFill>
                <a:latin typeface="Dekko" pitchFamily="2" charset="0"/>
                <a:cs typeface="Dekko" pitchFamily="2" charset="0"/>
              </a:rPr>
              <a:t>.</a:t>
            </a:r>
          </a:p>
          <a:p>
            <a:pPr algn="ctr"/>
            <a:endParaRPr lang="fr-FR" sz="2800" b="1" dirty="0" smtClean="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Réécris chaque phrase en corrigeant les erreurs de Léa</a:t>
            </a:r>
            <a:endParaRPr lang="fr-FR" sz="2400" b="1" dirty="0">
              <a:solidFill>
                <a:schemeClr val="tx1"/>
              </a:solidFill>
              <a:latin typeface="Short Stack" pitchFamily="2" charset="0"/>
              <a:cs typeface="Dekko" pitchFamily="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6</a:t>
            </a:r>
            <a:endParaRPr lang="fr-FR" sz="3200" dirty="0">
              <a:solidFill>
                <a:schemeClr val="tx1">
                  <a:lumMod val="75000"/>
                  <a:lumOff val="25000"/>
                </a:schemeClr>
              </a:solidFill>
              <a:latin typeface="Impact" pitchFamily="34" charset="0"/>
            </a:endParaRPr>
          </a:p>
        </p:txBody>
      </p:sp>
      <p:pic>
        <p:nvPicPr>
          <p:cNvPr id="7170" name="Picture 2"/>
          <p:cNvPicPr>
            <a:picLocks noChangeAspect="1" noChangeArrowheads="1"/>
          </p:cNvPicPr>
          <p:nvPr/>
        </p:nvPicPr>
        <p:blipFill>
          <a:blip r:embed="rId3"/>
          <a:srcRect/>
          <a:stretch>
            <a:fillRect/>
          </a:stretch>
        </p:blipFill>
        <p:spPr bwMode="auto">
          <a:xfrm>
            <a:off x="214281" y="5000636"/>
            <a:ext cx="1533521" cy="1674963"/>
          </a:xfrm>
          <a:prstGeom prst="rect">
            <a:avLst/>
          </a:prstGeom>
          <a:noFill/>
          <a:ln w="9525">
            <a:noFill/>
            <a:miter lim="800000"/>
            <a:headEnd/>
            <a:tailEnd/>
          </a:ln>
          <a:effectLst/>
        </p:spPr>
      </p:pic>
      <p:sp>
        <p:nvSpPr>
          <p:cNvPr id="8" name="Rectangle 7"/>
          <p:cNvSpPr/>
          <p:nvPr/>
        </p:nvSpPr>
        <p:spPr>
          <a:xfrm>
            <a:off x="142844" y="1285860"/>
            <a:ext cx="8858312" cy="3500462"/>
          </a:xfrm>
          <a:prstGeom prst="wedgeRectCallout">
            <a:avLst>
              <a:gd name="adj1" fmla="val -31002"/>
              <a:gd name="adj2" fmla="val 79265"/>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r>
              <a:rPr lang="fr-FR" sz="2800" dirty="0" smtClean="0">
                <a:solidFill>
                  <a:schemeClr val="tx1"/>
                </a:solidFill>
                <a:latin typeface="Dekko" pitchFamily="2" charset="0"/>
                <a:cs typeface="Dekko" pitchFamily="2" charset="0"/>
              </a:rPr>
              <a:t>Tokyo est la capitale du Japon.</a:t>
            </a:r>
            <a:r>
              <a:rPr lang="fr-FR" sz="2800" dirty="0">
                <a:solidFill>
                  <a:schemeClr val="tx1"/>
                </a:solidFill>
                <a:latin typeface="Dekko" pitchFamily="2" charset="0"/>
                <a:cs typeface="Dekko" pitchFamily="2" charset="0"/>
              </a:rPr>
              <a:t> </a:t>
            </a:r>
            <a:r>
              <a:rPr lang="fr-FR" sz="2800" dirty="0" smtClean="0">
                <a:solidFill>
                  <a:schemeClr val="tx1"/>
                </a:solidFill>
                <a:latin typeface="Dekko" pitchFamily="2" charset="0"/>
                <a:cs typeface="Dekko" pitchFamily="2" charset="0"/>
              </a:rPr>
              <a:t>Lisbonne est la capitale du Portugal. New-York et Stockholm sont des villes de l’hémisphère nord. Manille, Buenos Aires et Nairobi sont dans l’hémisphère sud.</a:t>
            </a:r>
          </a:p>
          <a:p>
            <a:pPr algn="ctr"/>
            <a:endParaRPr lang="fr-FR" sz="2800" b="1" dirty="0" smtClean="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Classe ces villes de la plus à l’ouest à la plus à l’est.</a:t>
            </a:r>
            <a:endParaRPr lang="fr-FR" sz="2400" b="1" dirty="0">
              <a:solidFill>
                <a:schemeClr val="tx1"/>
              </a:solidFill>
              <a:latin typeface="Short Stack" pitchFamily="2" charset="0"/>
              <a:cs typeface="Dekko" pitchFamily="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lumMod val="75000"/>
                    <a:lumOff val="25000"/>
                  </a:schemeClr>
                </a:solidFill>
                <a:latin typeface="Impact" pitchFamily="34" charset="0"/>
              </a:rPr>
              <a:t>7</a:t>
            </a:r>
            <a:endParaRPr lang="fr-FR" sz="3200" dirty="0">
              <a:solidFill>
                <a:schemeClr val="tx1">
                  <a:lumMod val="75000"/>
                  <a:lumOff val="25000"/>
                </a:schemeClr>
              </a:solidFill>
              <a:latin typeface="Impact" pitchFamily="34" charset="0"/>
            </a:endParaRPr>
          </a:p>
        </p:txBody>
      </p:sp>
      <p:sp>
        <p:nvSpPr>
          <p:cNvPr id="8" name="Rectangle 7"/>
          <p:cNvSpPr/>
          <p:nvPr/>
        </p:nvSpPr>
        <p:spPr>
          <a:xfrm>
            <a:off x="142844" y="1285860"/>
            <a:ext cx="8858312" cy="3500462"/>
          </a:xfrm>
          <a:prstGeom prst="wedgeRectCallout">
            <a:avLst>
              <a:gd name="adj1" fmla="val -38089"/>
              <a:gd name="adj2" fmla="val 65229"/>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dirty="0">
              <a:solidFill>
                <a:schemeClr val="tx1"/>
              </a:solidFill>
              <a:latin typeface="Dekko" pitchFamily="2" charset="0"/>
              <a:cs typeface="Dekko" pitchFamily="2" charset="0"/>
            </a:endParaRPr>
          </a:p>
          <a:p>
            <a:pPr algn="ctr"/>
            <a:endParaRPr lang="fr-FR" sz="2800" b="1" dirty="0">
              <a:solidFill>
                <a:schemeClr val="tx1"/>
              </a:solidFill>
              <a:latin typeface="Dekko" pitchFamily="2" charset="0"/>
              <a:cs typeface="Dekko" pitchFamily="2" charset="0"/>
            </a:endParaRPr>
          </a:p>
          <a:p>
            <a:pPr algn="ctr"/>
            <a:endParaRPr lang="fr-FR" sz="2800" b="1" dirty="0" smtClean="0">
              <a:solidFill>
                <a:schemeClr val="tx1"/>
              </a:solidFill>
              <a:latin typeface="Dekko" pitchFamily="2" charset="0"/>
              <a:cs typeface="Dekko" pitchFamily="2" charset="0"/>
            </a:endParaRPr>
          </a:p>
          <a:p>
            <a:pPr algn="ctr"/>
            <a:endParaRPr lang="fr-FR" sz="2800" b="1" dirty="0">
              <a:solidFill>
                <a:schemeClr val="tx1"/>
              </a:solidFill>
              <a:latin typeface="Dekko" pitchFamily="2" charset="0"/>
              <a:cs typeface="Dekko" pitchFamily="2" charset="0"/>
            </a:endParaRPr>
          </a:p>
          <a:p>
            <a:pPr algn="ctr"/>
            <a:endParaRPr lang="fr-FR" sz="2800" b="1" dirty="0" smtClean="0">
              <a:solidFill>
                <a:schemeClr val="tx1"/>
              </a:solidFill>
              <a:latin typeface="Dekko" pitchFamily="2" charset="0"/>
              <a:cs typeface="Dekko" pitchFamily="2" charset="0"/>
            </a:endParaRPr>
          </a:p>
          <a:p>
            <a:pPr algn="ctr"/>
            <a:endParaRPr lang="fr-FR" sz="2800" b="1" dirty="0">
              <a:solidFill>
                <a:schemeClr val="tx1"/>
              </a:solidFill>
              <a:latin typeface="Dekko" pitchFamily="2" charset="0"/>
              <a:cs typeface="Dekko" pitchFamily="2" charset="0"/>
            </a:endParaRPr>
          </a:p>
          <a:p>
            <a:pPr algn="ctr"/>
            <a:endParaRPr lang="fr-FR" sz="2800" b="1" dirty="0" smtClean="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Combien y-a-t-il de carrés dans cette figure </a:t>
            </a:r>
            <a:r>
              <a:rPr lang="fr-FR" sz="2400" b="1" dirty="0" smtClean="0">
                <a:solidFill>
                  <a:schemeClr val="tx1"/>
                </a:solidFill>
                <a:latin typeface="Short Stack" pitchFamily="2" charset="0"/>
                <a:cs typeface="Dekko" pitchFamily="2" charset="0"/>
              </a:rPr>
              <a:t>?</a:t>
            </a:r>
            <a:endParaRPr lang="fr-FR" sz="2400" b="1" dirty="0">
              <a:solidFill>
                <a:schemeClr val="tx1"/>
              </a:solidFill>
              <a:latin typeface="Short Stack" pitchFamily="2" charset="0"/>
              <a:cs typeface="Dekko" pitchFamily="2" charset="0"/>
            </a:endParaRPr>
          </a:p>
        </p:txBody>
      </p:sp>
      <p:pic>
        <p:nvPicPr>
          <p:cNvPr id="8194" name="Picture 2"/>
          <p:cNvPicPr>
            <a:picLocks noChangeAspect="1" noChangeArrowheads="1"/>
          </p:cNvPicPr>
          <p:nvPr/>
        </p:nvPicPr>
        <p:blipFill>
          <a:blip r:embed="rId3"/>
          <a:srcRect/>
          <a:stretch>
            <a:fillRect/>
          </a:stretch>
        </p:blipFill>
        <p:spPr bwMode="auto">
          <a:xfrm>
            <a:off x="3143240" y="1428736"/>
            <a:ext cx="2857520" cy="2804109"/>
          </a:xfrm>
          <a:prstGeom prst="rect">
            <a:avLst/>
          </a:prstGeom>
          <a:noFill/>
          <a:ln w="9525">
            <a:noFill/>
            <a:miter lim="800000"/>
            <a:headEnd/>
            <a:tailEnd/>
          </a:ln>
          <a:effectLst/>
        </p:spPr>
      </p:pic>
      <p:pic>
        <p:nvPicPr>
          <p:cNvPr id="8195" name="Picture 3"/>
          <p:cNvPicPr>
            <a:picLocks noChangeAspect="1" noChangeArrowheads="1"/>
          </p:cNvPicPr>
          <p:nvPr/>
        </p:nvPicPr>
        <p:blipFill>
          <a:blip r:embed="rId4"/>
          <a:srcRect/>
          <a:stretch>
            <a:fillRect/>
          </a:stretch>
        </p:blipFill>
        <p:spPr bwMode="auto">
          <a:xfrm>
            <a:off x="214282" y="5357826"/>
            <a:ext cx="1858841" cy="1247774"/>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chemeClr val="tx1">
                    <a:lumMod val="75000"/>
                    <a:lumOff val="25000"/>
                  </a:schemeClr>
                </a:solidFill>
                <a:latin typeface="Impact" pitchFamily="34" charset="0"/>
              </a:rPr>
              <a:t>8</a:t>
            </a:r>
          </a:p>
        </p:txBody>
      </p:sp>
      <p:sp>
        <p:nvSpPr>
          <p:cNvPr id="8" name="Rectangle 7"/>
          <p:cNvSpPr/>
          <p:nvPr/>
        </p:nvSpPr>
        <p:spPr>
          <a:xfrm>
            <a:off x="142844" y="1285860"/>
            <a:ext cx="8858312" cy="3500462"/>
          </a:xfrm>
          <a:prstGeom prst="wedgeRectCallout">
            <a:avLst>
              <a:gd name="adj1" fmla="val -32697"/>
              <a:gd name="adj2" fmla="val 86673"/>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solidFill>
                  <a:schemeClr val="tx1"/>
                </a:solidFill>
                <a:latin typeface="Dekko" pitchFamily="2" charset="0"/>
                <a:cs typeface="Dekko" pitchFamily="2" charset="0"/>
              </a:rPr>
              <a:t>Enzo, Mathis, Niels et Yohann pratiquent tous des sports différents (natation, judo, football, rugby). Enzo et Yohann ont accompagné le judoka à une compétition. Le joueur de rugby et le footballeur sont allés chez Yohann. Enzo et Niels ne vont pas à la même école que le footballeur. Niels n’aime pas le football.</a:t>
            </a:r>
          </a:p>
          <a:p>
            <a:pPr algn="ctr"/>
            <a:endParaRPr lang="fr-FR" sz="2800" b="1" dirty="0" smtClean="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Quel est le sport de chacun </a:t>
            </a:r>
            <a:r>
              <a:rPr lang="fr-FR" sz="2400" b="1" dirty="0" smtClean="0">
                <a:solidFill>
                  <a:schemeClr val="tx1"/>
                </a:solidFill>
                <a:latin typeface="Short Stack" pitchFamily="2" charset="0"/>
                <a:cs typeface="Dekko" pitchFamily="2" charset="0"/>
              </a:rPr>
              <a:t>?</a:t>
            </a:r>
            <a:endParaRPr lang="fr-FR" sz="2400" b="1" dirty="0">
              <a:solidFill>
                <a:schemeClr val="tx1"/>
              </a:solidFill>
              <a:latin typeface="Short Stack" pitchFamily="2" charset="0"/>
              <a:cs typeface="Dekko" pitchFamily="2" charset="0"/>
            </a:endParaRPr>
          </a:p>
        </p:txBody>
      </p:sp>
      <p:pic>
        <p:nvPicPr>
          <p:cNvPr id="9218" name="Picture 2"/>
          <p:cNvPicPr>
            <a:picLocks noChangeAspect="1" noChangeArrowheads="1"/>
          </p:cNvPicPr>
          <p:nvPr/>
        </p:nvPicPr>
        <p:blipFill>
          <a:blip r:embed="rId3"/>
          <a:srcRect/>
          <a:stretch>
            <a:fillRect/>
          </a:stretch>
        </p:blipFill>
        <p:spPr bwMode="auto">
          <a:xfrm>
            <a:off x="214282" y="4908556"/>
            <a:ext cx="1357321" cy="172501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28575" y="390525"/>
            <a:ext cx="9086850" cy="6076950"/>
          </a:xfrm>
          <a:prstGeom prst="rect">
            <a:avLst/>
          </a:prstGeom>
          <a:noFill/>
          <a:ln w="9525">
            <a:noFill/>
            <a:miter lim="800000"/>
            <a:headEnd/>
            <a:tailEnd/>
          </a:ln>
          <a:effectLst/>
        </p:spPr>
      </p:pic>
      <p:sp>
        <p:nvSpPr>
          <p:cNvPr id="5" name="Rectangle 4"/>
          <p:cNvSpPr/>
          <p:nvPr/>
        </p:nvSpPr>
        <p:spPr>
          <a:xfrm>
            <a:off x="285720" y="214290"/>
            <a:ext cx="8572560" cy="785818"/>
          </a:xfrm>
          <a:prstGeom prst="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latin typeface="Georgia Belle" pitchFamily="2" charset="0"/>
                <a:ea typeface="Georgia Belle" pitchFamily="2" charset="0"/>
              </a:rPr>
              <a:t>Défis CM1 / CM2 </a:t>
            </a:r>
            <a:r>
              <a:rPr lang="fr-FR" sz="2400" dirty="0" smtClean="0">
                <a:solidFill>
                  <a:schemeClr val="tx1"/>
                </a:solidFill>
                <a:latin typeface="Georgia Belle" pitchFamily="2" charset="0"/>
                <a:ea typeface="Georgia Belle" pitchFamily="2" charset="0"/>
              </a:rPr>
              <a:t>(français, mathématiques, histoire, géographie)</a:t>
            </a:r>
            <a:endParaRPr lang="fr-FR" sz="2400" dirty="0">
              <a:solidFill>
                <a:schemeClr val="tx1"/>
              </a:solidFill>
              <a:latin typeface="Georgia Belle" pitchFamily="2" charset="0"/>
              <a:ea typeface="Georgia Belle" pitchFamily="2" charset="0"/>
            </a:endParaRPr>
          </a:p>
        </p:txBody>
      </p:sp>
      <p:sp>
        <p:nvSpPr>
          <p:cNvPr id="6" name="Étoile à 5 branches 5"/>
          <p:cNvSpPr/>
          <p:nvPr/>
        </p:nvSpPr>
        <p:spPr>
          <a:xfrm>
            <a:off x="7643834" y="5572140"/>
            <a:ext cx="1285884" cy="1071570"/>
          </a:xfrm>
          <a:prstGeom prst="star5">
            <a:avLst>
              <a:gd name="adj" fmla="val 28314"/>
              <a:gd name="hf" fmla="val 105146"/>
              <a:gd name="vf" fmla="val 110557"/>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chemeClr val="tx1">
                    <a:lumMod val="75000"/>
                    <a:lumOff val="25000"/>
                  </a:schemeClr>
                </a:solidFill>
                <a:latin typeface="Impact" pitchFamily="34" charset="0"/>
              </a:rPr>
              <a:t>9</a:t>
            </a:r>
          </a:p>
        </p:txBody>
      </p:sp>
      <p:sp>
        <p:nvSpPr>
          <p:cNvPr id="8" name="Rectangle 7"/>
          <p:cNvSpPr/>
          <p:nvPr/>
        </p:nvSpPr>
        <p:spPr>
          <a:xfrm>
            <a:off x="142844" y="1285860"/>
            <a:ext cx="8858312" cy="3500462"/>
          </a:xfrm>
          <a:prstGeom prst="wedgeRectCallout">
            <a:avLst>
              <a:gd name="adj1" fmla="val -27151"/>
              <a:gd name="adj2" fmla="val 71078"/>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solidFill>
                  <a:schemeClr val="tx1"/>
                </a:solidFill>
                <a:latin typeface="Dekko" pitchFamily="2" charset="0"/>
                <a:cs typeface="Dekko" pitchFamily="2" charset="0"/>
              </a:rPr>
              <a:t>Manon a sept ans. Pour trouver l’âge de son grand-père, tu dois : partir de l’âge de Manon / le multiplier par 5 / ajouter 5 au résultat obtenu / multiplier ensuite par 2 / enlever 12 années au résultat. </a:t>
            </a:r>
          </a:p>
          <a:p>
            <a:pPr algn="ctr"/>
            <a:endParaRPr lang="fr-FR" sz="2800" b="1" dirty="0" smtClean="0">
              <a:solidFill>
                <a:schemeClr val="tx1"/>
              </a:solidFill>
              <a:latin typeface="Dekko" pitchFamily="2" charset="0"/>
              <a:cs typeface="Dekko" pitchFamily="2" charset="0"/>
            </a:endParaRPr>
          </a:p>
          <a:p>
            <a:pPr algn="ctr"/>
            <a:r>
              <a:rPr lang="fr-FR" sz="2800" b="1" dirty="0" smtClean="0">
                <a:solidFill>
                  <a:schemeClr val="tx1"/>
                </a:solidFill>
                <a:latin typeface="Dekko" pitchFamily="2" charset="0"/>
                <a:cs typeface="Dekko" pitchFamily="2" charset="0"/>
              </a:rPr>
              <a:t>Quel âge a le grand-père de Manon </a:t>
            </a:r>
            <a:r>
              <a:rPr lang="fr-FR" sz="2400" b="1" dirty="0" smtClean="0">
                <a:solidFill>
                  <a:schemeClr val="tx1"/>
                </a:solidFill>
                <a:latin typeface="Short Stack" pitchFamily="2" charset="0"/>
                <a:cs typeface="Dekko" pitchFamily="2" charset="0"/>
              </a:rPr>
              <a:t>?</a:t>
            </a:r>
            <a:endParaRPr lang="fr-FR" sz="2400" b="1" dirty="0">
              <a:solidFill>
                <a:schemeClr val="tx1"/>
              </a:solidFill>
              <a:latin typeface="Short Stack" pitchFamily="2" charset="0"/>
              <a:cs typeface="Dekko" pitchFamily="2" charset="0"/>
            </a:endParaRPr>
          </a:p>
        </p:txBody>
      </p:sp>
      <p:pic>
        <p:nvPicPr>
          <p:cNvPr id="10242" name="Picture 2"/>
          <p:cNvPicPr>
            <a:picLocks noChangeAspect="1" noChangeArrowheads="1"/>
          </p:cNvPicPr>
          <p:nvPr/>
        </p:nvPicPr>
        <p:blipFill>
          <a:blip r:embed="rId3"/>
          <a:srcRect/>
          <a:stretch>
            <a:fillRect/>
          </a:stretch>
        </p:blipFill>
        <p:spPr bwMode="auto">
          <a:xfrm>
            <a:off x="285720" y="5000636"/>
            <a:ext cx="1428760" cy="1708909"/>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936</Words>
  <Application>Microsoft Office PowerPoint</Application>
  <PresentationFormat>Affichage à l'écran (4:3)</PresentationFormat>
  <Paragraphs>139</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Ophélie</dc:creator>
  <cp:lastModifiedBy>Ophélie</cp:lastModifiedBy>
  <cp:revision>26</cp:revision>
  <dcterms:created xsi:type="dcterms:W3CDTF">2017-06-07T13:23:55Z</dcterms:created>
  <dcterms:modified xsi:type="dcterms:W3CDTF">2017-06-10T10:52:00Z</dcterms:modified>
</cp:coreProperties>
</file>