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65" r:id="rId17"/>
    <p:sldId id="274" r:id="rId18"/>
    <p:sldId id="27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9900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7331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945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947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627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35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07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922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066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262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31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8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B7B90-9669-473F-838B-F1531C7A288D}" type="datetimeFigureOut">
              <a:rPr lang="fr-FR" smtClean="0"/>
              <a:t>11/11/2015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096AF-1E91-4252-8AD7-5CBEF179183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3929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88642" y="360608"/>
            <a:ext cx="352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Phénolphtaléine :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688" y="1135210"/>
            <a:ext cx="3036425" cy="285724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08338" y="4159876"/>
            <a:ext cx="370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C’est un solide blanc…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91688" y="4621541"/>
            <a:ext cx="3036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2060"/>
                </a:solidFill>
              </a:rPr>
              <a:t>… Qui n’absorbe pas de radiations du spectre visible.</a:t>
            </a:r>
            <a:endParaRPr lang="fr-FR" sz="2000" b="1" i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18975" y="719711"/>
            <a:ext cx="5460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La molécule contient pourtant quelques enchaînements double-simple liaison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1446292" y="1569076"/>
            <a:ext cx="888642" cy="87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562896" y="1881304"/>
            <a:ext cx="888642" cy="8757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965915" y="2550018"/>
            <a:ext cx="1610842" cy="1300766"/>
          </a:xfrm>
          <a:custGeom>
            <a:avLst/>
            <a:gdLst>
              <a:gd name="connsiteX0" fmla="*/ 115910 w 1610842"/>
              <a:gd name="connsiteY0" fmla="*/ 167425 h 1416676"/>
              <a:gd name="connsiteX1" fmla="*/ 167426 w 1610842"/>
              <a:gd name="connsiteY1" fmla="*/ 103031 h 1416676"/>
              <a:gd name="connsiteX2" fmla="*/ 206062 w 1610842"/>
              <a:gd name="connsiteY2" fmla="*/ 77273 h 1416676"/>
              <a:gd name="connsiteX3" fmla="*/ 270457 w 1610842"/>
              <a:gd name="connsiteY3" fmla="*/ 64394 h 1416676"/>
              <a:gd name="connsiteX4" fmla="*/ 476519 w 1610842"/>
              <a:gd name="connsiteY4" fmla="*/ 51515 h 1416676"/>
              <a:gd name="connsiteX5" fmla="*/ 515155 w 1610842"/>
              <a:gd name="connsiteY5" fmla="*/ 25758 h 1416676"/>
              <a:gd name="connsiteX6" fmla="*/ 579550 w 1610842"/>
              <a:gd name="connsiteY6" fmla="*/ 12879 h 1416676"/>
              <a:gd name="connsiteX7" fmla="*/ 631065 w 1610842"/>
              <a:gd name="connsiteY7" fmla="*/ 0 h 1416676"/>
              <a:gd name="connsiteX8" fmla="*/ 759854 w 1610842"/>
              <a:gd name="connsiteY8" fmla="*/ 25758 h 1416676"/>
              <a:gd name="connsiteX9" fmla="*/ 862885 w 1610842"/>
              <a:gd name="connsiteY9" fmla="*/ 77273 h 1416676"/>
              <a:gd name="connsiteX10" fmla="*/ 888643 w 1610842"/>
              <a:gd name="connsiteY10" fmla="*/ 115910 h 1416676"/>
              <a:gd name="connsiteX11" fmla="*/ 965916 w 1610842"/>
              <a:gd name="connsiteY11" fmla="*/ 154546 h 1416676"/>
              <a:gd name="connsiteX12" fmla="*/ 1068947 w 1610842"/>
              <a:gd name="connsiteY12" fmla="*/ 309093 h 1416676"/>
              <a:gd name="connsiteX13" fmla="*/ 1146220 w 1610842"/>
              <a:gd name="connsiteY13" fmla="*/ 386366 h 1416676"/>
              <a:gd name="connsiteX14" fmla="*/ 1171978 w 1610842"/>
              <a:gd name="connsiteY14" fmla="*/ 463639 h 1416676"/>
              <a:gd name="connsiteX15" fmla="*/ 1210615 w 1610842"/>
              <a:gd name="connsiteY15" fmla="*/ 489397 h 1416676"/>
              <a:gd name="connsiteX16" fmla="*/ 1249251 w 1610842"/>
              <a:gd name="connsiteY16" fmla="*/ 528034 h 1416676"/>
              <a:gd name="connsiteX17" fmla="*/ 1287888 w 1610842"/>
              <a:gd name="connsiteY17" fmla="*/ 540913 h 1416676"/>
              <a:gd name="connsiteX18" fmla="*/ 1300767 w 1610842"/>
              <a:gd name="connsiteY18" fmla="*/ 579549 h 1416676"/>
              <a:gd name="connsiteX19" fmla="*/ 1378040 w 1610842"/>
              <a:gd name="connsiteY19" fmla="*/ 631065 h 1416676"/>
              <a:gd name="connsiteX20" fmla="*/ 1442434 w 1610842"/>
              <a:gd name="connsiteY20" fmla="*/ 721217 h 1416676"/>
              <a:gd name="connsiteX21" fmla="*/ 1481071 w 1610842"/>
              <a:gd name="connsiteY21" fmla="*/ 734096 h 1416676"/>
              <a:gd name="connsiteX22" fmla="*/ 1519708 w 1610842"/>
              <a:gd name="connsiteY22" fmla="*/ 759853 h 1416676"/>
              <a:gd name="connsiteX23" fmla="*/ 1571223 w 1610842"/>
              <a:gd name="connsiteY23" fmla="*/ 862884 h 1416676"/>
              <a:gd name="connsiteX24" fmla="*/ 1596981 w 1610842"/>
              <a:gd name="connsiteY24" fmla="*/ 901521 h 1416676"/>
              <a:gd name="connsiteX25" fmla="*/ 1609860 w 1610842"/>
              <a:gd name="connsiteY25" fmla="*/ 965915 h 1416676"/>
              <a:gd name="connsiteX26" fmla="*/ 1596981 w 1610842"/>
              <a:gd name="connsiteY26" fmla="*/ 1326524 h 1416676"/>
              <a:gd name="connsiteX27" fmla="*/ 1545465 w 1610842"/>
              <a:gd name="connsiteY27" fmla="*/ 1365160 h 1416676"/>
              <a:gd name="connsiteX28" fmla="*/ 1455313 w 1610842"/>
              <a:gd name="connsiteY28" fmla="*/ 1403797 h 1416676"/>
              <a:gd name="connsiteX29" fmla="*/ 1262130 w 1610842"/>
              <a:gd name="connsiteY29" fmla="*/ 1416676 h 1416676"/>
              <a:gd name="connsiteX30" fmla="*/ 734096 w 1610842"/>
              <a:gd name="connsiteY30" fmla="*/ 1403797 h 1416676"/>
              <a:gd name="connsiteX31" fmla="*/ 656823 w 1610842"/>
              <a:gd name="connsiteY31" fmla="*/ 1390918 h 1416676"/>
              <a:gd name="connsiteX32" fmla="*/ 643944 w 1610842"/>
              <a:gd name="connsiteY32" fmla="*/ 1197735 h 1416676"/>
              <a:gd name="connsiteX33" fmla="*/ 566671 w 1610842"/>
              <a:gd name="connsiteY33" fmla="*/ 1146220 h 1416676"/>
              <a:gd name="connsiteX34" fmla="*/ 515155 w 1610842"/>
              <a:gd name="connsiteY34" fmla="*/ 1107583 h 1416676"/>
              <a:gd name="connsiteX35" fmla="*/ 476519 w 1610842"/>
              <a:gd name="connsiteY35" fmla="*/ 1068946 h 1416676"/>
              <a:gd name="connsiteX36" fmla="*/ 425003 w 1610842"/>
              <a:gd name="connsiteY36" fmla="*/ 1043189 h 1416676"/>
              <a:gd name="connsiteX37" fmla="*/ 334851 w 1610842"/>
              <a:gd name="connsiteY37" fmla="*/ 953037 h 1416676"/>
              <a:gd name="connsiteX38" fmla="*/ 283336 w 1610842"/>
              <a:gd name="connsiteY38" fmla="*/ 927279 h 1416676"/>
              <a:gd name="connsiteX39" fmla="*/ 231820 w 1610842"/>
              <a:gd name="connsiteY39" fmla="*/ 888642 h 1416676"/>
              <a:gd name="connsiteX40" fmla="*/ 141668 w 1610842"/>
              <a:gd name="connsiteY40" fmla="*/ 824248 h 1416676"/>
              <a:gd name="connsiteX41" fmla="*/ 103031 w 1610842"/>
              <a:gd name="connsiteY41" fmla="*/ 759853 h 1416676"/>
              <a:gd name="connsiteX42" fmla="*/ 90153 w 1610842"/>
              <a:gd name="connsiteY42" fmla="*/ 721217 h 1416676"/>
              <a:gd name="connsiteX43" fmla="*/ 51516 w 1610842"/>
              <a:gd name="connsiteY43" fmla="*/ 669701 h 1416676"/>
              <a:gd name="connsiteX44" fmla="*/ 25758 w 1610842"/>
              <a:gd name="connsiteY44" fmla="*/ 631065 h 1416676"/>
              <a:gd name="connsiteX45" fmla="*/ 0 w 1610842"/>
              <a:gd name="connsiteY45" fmla="*/ 528034 h 1416676"/>
              <a:gd name="connsiteX46" fmla="*/ 12879 w 1610842"/>
              <a:gd name="connsiteY46" fmla="*/ 334851 h 1416676"/>
              <a:gd name="connsiteX47" fmla="*/ 25758 w 1610842"/>
              <a:gd name="connsiteY47" fmla="*/ 244698 h 1416676"/>
              <a:gd name="connsiteX48" fmla="*/ 38637 w 1610842"/>
              <a:gd name="connsiteY48" fmla="*/ 206062 h 1416676"/>
              <a:gd name="connsiteX49" fmla="*/ 77274 w 1610842"/>
              <a:gd name="connsiteY49" fmla="*/ 193183 h 1416676"/>
              <a:gd name="connsiteX50" fmla="*/ 115910 w 1610842"/>
              <a:gd name="connsiteY50" fmla="*/ 167425 h 141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610842" h="1416676">
                <a:moveTo>
                  <a:pt x="115910" y="167425"/>
                </a:moveTo>
                <a:cubicBezTo>
                  <a:pt x="130935" y="152400"/>
                  <a:pt x="147989" y="122468"/>
                  <a:pt x="167426" y="103031"/>
                </a:cubicBezTo>
                <a:cubicBezTo>
                  <a:pt x="178371" y="92086"/>
                  <a:pt x="191569" y="82708"/>
                  <a:pt x="206062" y="77273"/>
                </a:cubicBezTo>
                <a:cubicBezTo>
                  <a:pt x="226558" y="69587"/>
                  <a:pt x="248666" y="66469"/>
                  <a:pt x="270457" y="64394"/>
                </a:cubicBezTo>
                <a:cubicBezTo>
                  <a:pt x="338968" y="57869"/>
                  <a:pt x="407832" y="55808"/>
                  <a:pt x="476519" y="51515"/>
                </a:cubicBezTo>
                <a:cubicBezTo>
                  <a:pt x="489398" y="42929"/>
                  <a:pt x="500662" y="31193"/>
                  <a:pt x="515155" y="25758"/>
                </a:cubicBezTo>
                <a:cubicBezTo>
                  <a:pt x="535651" y="18072"/>
                  <a:pt x="558181" y="17628"/>
                  <a:pt x="579550" y="12879"/>
                </a:cubicBezTo>
                <a:cubicBezTo>
                  <a:pt x="596829" y="9039"/>
                  <a:pt x="613893" y="4293"/>
                  <a:pt x="631065" y="0"/>
                </a:cubicBezTo>
                <a:cubicBezTo>
                  <a:pt x="664289" y="4746"/>
                  <a:pt x="723888" y="7775"/>
                  <a:pt x="759854" y="25758"/>
                </a:cubicBezTo>
                <a:cubicBezTo>
                  <a:pt x="881511" y="86586"/>
                  <a:pt x="775758" y="48231"/>
                  <a:pt x="862885" y="77273"/>
                </a:cubicBezTo>
                <a:cubicBezTo>
                  <a:pt x="871471" y="90152"/>
                  <a:pt x="877698" y="104965"/>
                  <a:pt x="888643" y="115910"/>
                </a:cubicBezTo>
                <a:cubicBezTo>
                  <a:pt x="913610" y="140878"/>
                  <a:pt x="934490" y="144071"/>
                  <a:pt x="965916" y="154546"/>
                </a:cubicBezTo>
                <a:cubicBezTo>
                  <a:pt x="990371" y="227912"/>
                  <a:pt x="984530" y="224676"/>
                  <a:pt x="1068947" y="309093"/>
                </a:cubicBezTo>
                <a:lnTo>
                  <a:pt x="1146220" y="386366"/>
                </a:lnTo>
                <a:cubicBezTo>
                  <a:pt x="1154806" y="412124"/>
                  <a:pt x="1149387" y="448578"/>
                  <a:pt x="1171978" y="463639"/>
                </a:cubicBezTo>
                <a:cubicBezTo>
                  <a:pt x="1184857" y="472225"/>
                  <a:pt x="1198724" y="479488"/>
                  <a:pt x="1210615" y="489397"/>
                </a:cubicBezTo>
                <a:cubicBezTo>
                  <a:pt x="1224607" y="501057"/>
                  <a:pt x="1234097" y="517931"/>
                  <a:pt x="1249251" y="528034"/>
                </a:cubicBezTo>
                <a:cubicBezTo>
                  <a:pt x="1260547" y="535564"/>
                  <a:pt x="1275009" y="536620"/>
                  <a:pt x="1287888" y="540913"/>
                </a:cubicBezTo>
                <a:cubicBezTo>
                  <a:pt x="1292181" y="553792"/>
                  <a:pt x="1291168" y="569950"/>
                  <a:pt x="1300767" y="579549"/>
                </a:cubicBezTo>
                <a:cubicBezTo>
                  <a:pt x="1322657" y="601439"/>
                  <a:pt x="1378040" y="631065"/>
                  <a:pt x="1378040" y="631065"/>
                </a:cubicBezTo>
                <a:cubicBezTo>
                  <a:pt x="1398183" y="671351"/>
                  <a:pt x="1403277" y="695112"/>
                  <a:pt x="1442434" y="721217"/>
                </a:cubicBezTo>
                <a:cubicBezTo>
                  <a:pt x="1453730" y="728747"/>
                  <a:pt x="1468928" y="728025"/>
                  <a:pt x="1481071" y="734096"/>
                </a:cubicBezTo>
                <a:cubicBezTo>
                  <a:pt x="1494915" y="741018"/>
                  <a:pt x="1506829" y="751267"/>
                  <a:pt x="1519708" y="759853"/>
                </a:cubicBezTo>
                <a:cubicBezTo>
                  <a:pt x="1579386" y="849373"/>
                  <a:pt x="1508206" y="736851"/>
                  <a:pt x="1571223" y="862884"/>
                </a:cubicBezTo>
                <a:cubicBezTo>
                  <a:pt x="1578145" y="876728"/>
                  <a:pt x="1588395" y="888642"/>
                  <a:pt x="1596981" y="901521"/>
                </a:cubicBezTo>
                <a:cubicBezTo>
                  <a:pt x="1601274" y="922986"/>
                  <a:pt x="1609860" y="944025"/>
                  <a:pt x="1609860" y="965915"/>
                </a:cubicBezTo>
                <a:cubicBezTo>
                  <a:pt x="1609860" y="1086195"/>
                  <a:pt x="1616134" y="1207779"/>
                  <a:pt x="1596981" y="1326524"/>
                </a:cubicBezTo>
                <a:cubicBezTo>
                  <a:pt x="1593563" y="1347715"/>
                  <a:pt x="1563667" y="1353784"/>
                  <a:pt x="1545465" y="1365160"/>
                </a:cubicBezTo>
                <a:cubicBezTo>
                  <a:pt x="1532057" y="1373540"/>
                  <a:pt x="1476631" y="1401428"/>
                  <a:pt x="1455313" y="1403797"/>
                </a:cubicBezTo>
                <a:cubicBezTo>
                  <a:pt x="1391170" y="1410924"/>
                  <a:pt x="1326524" y="1412383"/>
                  <a:pt x="1262130" y="1416676"/>
                </a:cubicBezTo>
                <a:lnTo>
                  <a:pt x="734096" y="1403797"/>
                </a:lnTo>
                <a:cubicBezTo>
                  <a:pt x="708007" y="1402687"/>
                  <a:pt x="667290" y="1414842"/>
                  <a:pt x="656823" y="1390918"/>
                </a:cubicBezTo>
                <a:cubicBezTo>
                  <a:pt x="630955" y="1331792"/>
                  <a:pt x="666255" y="1258293"/>
                  <a:pt x="643944" y="1197735"/>
                </a:cubicBezTo>
                <a:cubicBezTo>
                  <a:pt x="633242" y="1168687"/>
                  <a:pt x="591436" y="1164794"/>
                  <a:pt x="566671" y="1146220"/>
                </a:cubicBezTo>
                <a:cubicBezTo>
                  <a:pt x="549499" y="1133341"/>
                  <a:pt x="531452" y="1121552"/>
                  <a:pt x="515155" y="1107583"/>
                </a:cubicBezTo>
                <a:cubicBezTo>
                  <a:pt x="501326" y="1095730"/>
                  <a:pt x="491340" y="1079532"/>
                  <a:pt x="476519" y="1068946"/>
                </a:cubicBezTo>
                <a:cubicBezTo>
                  <a:pt x="460896" y="1057787"/>
                  <a:pt x="442175" y="1051775"/>
                  <a:pt x="425003" y="1043189"/>
                </a:cubicBezTo>
                <a:cubicBezTo>
                  <a:pt x="394952" y="1013138"/>
                  <a:pt x="372862" y="972043"/>
                  <a:pt x="334851" y="953037"/>
                </a:cubicBezTo>
                <a:cubicBezTo>
                  <a:pt x="317679" y="944451"/>
                  <a:pt x="299616" y="937454"/>
                  <a:pt x="283336" y="927279"/>
                </a:cubicBezTo>
                <a:cubicBezTo>
                  <a:pt x="265134" y="915902"/>
                  <a:pt x="249287" y="901118"/>
                  <a:pt x="231820" y="888642"/>
                </a:cubicBezTo>
                <a:cubicBezTo>
                  <a:pt x="99954" y="794451"/>
                  <a:pt x="310088" y="950560"/>
                  <a:pt x="141668" y="824248"/>
                </a:cubicBezTo>
                <a:cubicBezTo>
                  <a:pt x="128789" y="802783"/>
                  <a:pt x="114226" y="782243"/>
                  <a:pt x="103031" y="759853"/>
                </a:cubicBezTo>
                <a:cubicBezTo>
                  <a:pt x="96960" y="747711"/>
                  <a:pt x="96888" y="733004"/>
                  <a:pt x="90153" y="721217"/>
                </a:cubicBezTo>
                <a:cubicBezTo>
                  <a:pt x="79503" y="702580"/>
                  <a:pt x="63992" y="687168"/>
                  <a:pt x="51516" y="669701"/>
                </a:cubicBezTo>
                <a:cubicBezTo>
                  <a:pt x="42519" y="657106"/>
                  <a:pt x="34344" y="643944"/>
                  <a:pt x="25758" y="631065"/>
                </a:cubicBezTo>
                <a:cubicBezTo>
                  <a:pt x="15595" y="600577"/>
                  <a:pt x="0" y="559116"/>
                  <a:pt x="0" y="528034"/>
                </a:cubicBezTo>
                <a:cubicBezTo>
                  <a:pt x="0" y="463497"/>
                  <a:pt x="7036" y="399123"/>
                  <a:pt x="12879" y="334851"/>
                </a:cubicBezTo>
                <a:cubicBezTo>
                  <a:pt x="15627" y="304620"/>
                  <a:pt x="19805" y="274465"/>
                  <a:pt x="25758" y="244698"/>
                </a:cubicBezTo>
                <a:cubicBezTo>
                  <a:pt x="28420" y="231386"/>
                  <a:pt x="29038" y="215661"/>
                  <a:pt x="38637" y="206062"/>
                </a:cubicBezTo>
                <a:cubicBezTo>
                  <a:pt x="48237" y="196463"/>
                  <a:pt x="65132" y="199254"/>
                  <a:pt x="77274" y="193183"/>
                </a:cubicBezTo>
                <a:cubicBezTo>
                  <a:pt x="82704" y="190468"/>
                  <a:pt x="100885" y="182450"/>
                  <a:pt x="115910" y="167425"/>
                </a:cubicBez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396248" y="1594793"/>
            <a:ext cx="5988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B050"/>
                </a:solidFill>
              </a:rPr>
              <a:t>Mais l’alternance double/simple ne se transmet pas d’un groupe à l’autre…</a:t>
            </a:r>
            <a:endParaRPr lang="fr-FR" sz="2400" b="1" i="1" dirty="0">
              <a:solidFill>
                <a:srgbClr val="00B05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6248" y="2550018"/>
            <a:ext cx="6104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C00000"/>
                </a:solidFill>
              </a:rPr>
              <a:t>Et chaque groupe dans lequel apparaît une conjugaison correspond à une structure incolore :</a:t>
            </a:r>
            <a:endParaRPr lang="fr-FR" sz="2000" b="1" i="1" dirty="0">
              <a:solidFill>
                <a:srgbClr val="C0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769379" y="1398718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(1)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768544" y="1003565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(2)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639012" y="3375046"/>
            <a:ext cx="528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(3)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975" y="3513161"/>
            <a:ext cx="960984" cy="1755094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684135" y="3975210"/>
            <a:ext cx="3709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00FF"/>
                </a:solidFill>
              </a:rPr>
              <a:t>P</a:t>
            </a:r>
            <a:r>
              <a:rPr lang="fr-FR" sz="2000" b="1" i="1" dirty="0" smtClean="0">
                <a:solidFill>
                  <a:srgbClr val="0000FF"/>
                </a:solidFill>
              </a:rPr>
              <a:t>hénol, incolore, blocs (1) et (2)</a:t>
            </a:r>
            <a:endParaRPr lang="fr-FR" sz="2000" b="1" i="1" dirty="0">
              <a:solidFill>
                <a:srgbClr val="0000FF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0325" y="5422006"/>
            <a:ext cx="2059668" cy="1197181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7465453" y="5651264"/>
            <a:ext cx="4726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00FF"/>
                </a:solidFill>
              </a:rPr>
              <a:t>Acide benzoïque, blanc, bloc (3)</a:t>
            </a:r>
            <a:endParaRPr lang="fr-FR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9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69" y="1691664"/>
            <a:ext cx="7696707" cy="336973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369713" y="515155"/>
            <a:ext cx="7675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La clé du caractère coloré de la molécule 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3499" y="5061398"/>
            <a:ext cx="8733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Une double liaison en position judicieuse entre deux structures qui sont déjà le siège d’une conjugaison assez importante.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4327301" y="3966693"/>
            <a:ext cx="978795" cy="1094705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5074276" y="2524259"/>
            <a:ext cx="1133341" cy="144243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7688687" y="3567448"/>
            <a:ext cx="798490" cy="14939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 flipV="1">
            <a:off x="4533363" y="3567448"/>
            <a:ext cx="3773510" cy="1493950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2601532" y="2524259"/>
            <a:ext cx="2472744" cy="1989786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297769" y="1918952"/>
            <a:ext cx="2987899" cy="2047741"/>
          </a:xfrm>
          <a:prstGeom prst="ellipse">
            <a:avLst/>
          </a:prstGeom>
          <a:noFill/>
          <a:ln w="38100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2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72732" y="489397"/>
            <a:ext cx="101614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La synthèse simplifiée de l’hélianthine se réalise en deux étapes 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953037" y="1107583"/>
            <a:ext cx="10174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1) </a:t>
            </a:r>
            <a:r>
              <a:rPr lang="fr-FR" sz="2400" b="1" dirty="0" err="1" smtClean="0">
                <a:solidFill>
                  <a:srgbClr val="0070C0"/>
                </a:solidFill>
              </a:rPr>
              <a:t>Diazotation</a:t>
            </a:r>
            <a:r>
              <a:rPr lang="fr-FR" sz="2400" b="1" dirty="0" smtClean="0">
                <a:solidFill>
                  <a:srgbClr val="0070C0"/>
                </a:solidFill>
              </a:rPr>
              <a:t> de l’acide 4-sulfanilique    </a:t>
            </a:r>
            <a:r>
              <a:rPr lang="fr-FR" sz="2000" i="1" dirty="0" smtClean="0"/>
              <a:t>(incolore) </a:t>
            </a:r>
            <a:endParaRPr lang="fr-FR" sz="2400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989" y="1944911"/>
            <a:ext cx="4638096" cy="229223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36395" y="3103808"/>
            <a:ext cx="540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1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306508" y="2339694"/>
            <a:ext cx="458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4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4301544" y="1107583"/>
            <a:ext cx="605307" cy="461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orme libre 7"/>
          <p:cNvSpPr/>
          <p:nvPr/>
        </p:nvSpPr>
        <p:spPr>
          <a:xfrm>
            <a:off x="2730321" y="1571223"/>
            <a:ext cx="1777285" cy="2434107"/>
          </a:xfrm>
          <a:custGeom>
            <a:avLst/>
            <a:gdLst>
              <a:gd name="connsiteX0" fmla="*/ 1777285 w 1777285"/>
              <a:gd name="connsiteY0" fmla="*/ 0 h 2434107"/>
              <a:gd name="connsiteX1" fmla="*/ 1635617 w 1777285"/>
              <a:gd name="connsiteY1" fmla="*/ 51515 h 2434107"/>
              <a:gd name="connsiteX2" fmla="*/ 1532586 w 1777285"/>
              <a:gd name="connsiteY2" fmla="*/ 64394 h 2434107"/>
              <a:gd name="connsiteX3" fmla="*/ 1403797 w 1777285"/>
              <a:gd name="connsiteY3" fmla="*/ 90152 h 2434107"/>
              <a:gd name="connsiteX4" fmla="*/ 1184856 w 1777285"/>
              <a:gd name="connsiteY4" fmla="*/ 141667 h 2434107"/>
              <a:gd name="connsiteX5" fmla="*/ 1068947 w 1777285"/>
              <a:gd name="connsiteY5" fmla="*/ 154546 h 2434107"/>
              <a:gd name="connsiteX6" fmla="*/ 953037 w 1777285"/>
              <a:gd name="connsiteY6" fmla="*/ 180304 h 2434107"/>
              <a:gd name="connsiteX7" fmla="*/ 850006 w 1777285"/>
              <a:gd name="connsiteY7" fmla="*/ 193183 h 2434107"/>
              <a:gd name="connsiteX8" fmla="*/ 759854 w 1777285"/>
              <a:gd name="connsiteY8" fmla="*/ 206062 h 2434107"/>
              <a:gd name="connsiteX9" fmla="*/ 682580 w 1777285"/>
              <a:gd name="connsiteY9" fmla="*/ 231819 h 2434107"/>
              <a:gd name="connsiteX10" fmla="*/ 592428 w 1777285"/>
              <a:gd name="connsiteY10" fmla="*/ 360608 h 2434107"/>
              <a:gd name="connsiteX11" fmla="*/ 450761 w 1777285"/>
              <a:gd name="connsiteY11" fmla="*/ 502276 h 2434107"/>
              <a:gd name="connsiteX12" fmla="*/ 309093 w 1777285"/>
              <a:gd name="connsiteY12" fmla="*/ 682580 h 2434107"/>
              <a:gd name="connsiteX13" fmla="*/ 167425 w 1777285"/>
              <a:gd name="connsiteY13" fmla="*/ 824247 h 2434107"/>
              <a:gd name="connsiteX14" fmla="*/ 128789 w 1777285"/>
              <a:gd name="connsiteY14" fmla="*/ 862884 h 2434107"/>
              <a:gd name="connsiteX15" fmla="*/ 51516 w 1777285"/>
              <a:gd name="connsiteY15" fmla="*/ 965915 h 2434107"/>
              <a:gd name="connsiteX16" fmla="*/ 38637 w 1777285"/>
              <a:gd name="connsiteY16" fmla="*/ 1017431 h 2434107"/>
              <a:gd name="connsiteX17" fmla="*/ 12879 w 1777285"/>
              <a:gd name="connsiteY17" fmla="*/ 1081825 h 2434107"/>
              <a:gd name="connsiteX18" fmla="*/ 0 w 1777285"/>
              <a:gd name="connsiteY18" fmla="*/ 1403797 h 2434107"/>
              <a:gd name="connsiteX19" fmla="*/ 38637 w 1777285"/>
              <a:gd name="connsiteY19" fmla="*/ 2021983 h 2434107"/>
              <a:gd name="connsiteX20" fmla="*/ 77273 w 1777285"/>
              <a:gd name="connsiteY20" fmla="*/ 2086377 h 2434107"/>
              <a:gd name="connsiteX21" fmla="*/ 103031 w 1777285"/>
              <a:gd name="connsiteY21" fmla="*/ 2189408 h 2434107"/>
              <a:gd name="connsiteX22" fmla="*/ 115910 w 1777285"/>
              <a:gd name="connsiteY22" fmla="*/ 2240923 h 2434107"/>
              <a:gd name="connsiteX23" fmla="*/ 244699 w 1777285"/>
              <a:gd name="connsiteY23" fmla="*/ 2318197 h 2434107"/>
              <a:gd name="connsiteX24" fmla="*/ 283335 w 1777285"/>
              <a:gd name="connsiteY24" fmla="*/ 2331076 h 2434107"/>
              <a:gd name="connsiteX25" fmla="*/ 360609 w 1777285"/>
              <a:gd name="connsiteY25" fmla="*/ 2369712 h 2434107"/>
              <a:gd name="connsiteX26" fmla="*/ 476518 w 1777285"/>
              <a:gd name="connsiteY26" fmla="*/ 2395470 h 2434107"/>
              <a:gd name="connsiteX27" fmla="*/ 553792 w 1777285"/>
              <a:gd name="connsiteY27" fmla="*/ 2408349 h 2434107"/>
              <a:gd name="connsiteX28" fmla="*/ 618186 w 1777285"/>
              <a:gd name="connsiteY28" fmla="*/ 2421228 h 2434107"/>
              <a:gd name="connsiteX29" fmla="*/ 1004552 w 1777285"/>
              <a:gd name="connsiteY29" fmla="*/ 2408349 h 2434107"/>
              <a:gd name="connsiteX30" fmla="*/ 1133341 w 1777285"/>
              <a:gd name="connsiteY30" fmla="*/ 2343954 h 2434107"/>
              <a:gd name="connsiteX31" fmla="*/ 1326524 w 1777285"/>
              <a:gd name="connsiteY31" fmla="*/ 2305318 h 2434107"/>
              <a:gd name="connsiteX32" fmla="*/ 1403797 w 1777285"/>
              <a:gd name="connsiteY32" fmla="*/ 2279560 h 2434107"/>
              <a:gd name="connsiteX33" fmla="*/ 1442434 w 1777285"/>
              <a:gd name="connsiteY33" fmla="*/ 2266681 h 2434107"/>
              <a:gd name="connsiteX34" fmla="*/ 1455313 w 1777285"/>
              <a:gd name="connsiteY34" fmla="*/ 2228045 h 2434107"/>
              <a:gd name="connsiteX35" fmla="*/ 1506828 w 1777285"/>
              <a:gd name="connsiteY35" fmla="*/ 2215166 h 2434107"/>
              <a:gd name="connsiteX36" fmla="*/ 1468192 w 1777285"/>
              <a:gd name="connsiteY36" fmla="*/ 2202287 h 2434107"/>
              <a:gd name="connsiteX37" fmla="*/ 1365161 w 1777285"/>
              <a:gd name="connsiteY37" fmla="*/ 2176529 h 2434107"/>
              <a:gd name="connsiteX38" fmla="*/ 1365161 w 1777285"/>
              <a:gd name="connsiteY38" fmla="*/ 2176529 h 2434107"/>
              <a:gd name="connsiteX39" fmla="*/ 1442434 w 1777285"/>
              <a:gd name="connsiteY39" fmla="*/ 2215166 h 2434107"/>
              <a:gd name="connsiteX40" fmla="*/ 1481071 w 1777285"/>
              <a:gd name="connsiteY40" fmla="*/ 2228045 h 2434107"/>
              <a:gd name="connsiteX41" fmla="*/ 1506828 w 1777285"/>
              <a:gd name="connsiteY41" fmla="*/ 2266681 h 2434107"/>
              <a:gd name="connsiteX42" fmla="*/ 1493949 w 1777285"/>
              <a:gd name="connsiteY42" fmla="*/ 2305318 h 2434107"/>
              <a:gd name="connsiteX43" fmla="*/ 1481071 w 1777285"/>
              <a:gd name="connsiteY43" fmla="*/ 2382591 h 2434107"/>
              <a:gd name="connsiteX44" fmla="*/ 1468192 w 1777285"/>
              <a:gd name="connsiteY44" fmla="*/ 2434107 h 2434107"/>
              <a:gd name="connsiteX45" fmla="*/ 1455313 w 1777285"/>
              <a:gd name="connsiteY45" fmla="*/ 2395470 h 243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777285" h="2434107">
                <a:moveTo>
                  <a:pt x="1777285" y="0"/>
                </a:moveTo>
                <a:cubicBezTo>
                  <a:pt x="1730062" y="17172"/>
                  <a:pt x="1684210" y="38727"/>
                  <a:pt x="1635617" y="51515"/>
                </a:cubicBezTo>
                <a:cubicBezTo>
                  <a:pt x="1602146" y="60323"/>
                  <a:pt x="1566726" y="58704"/>
                  <a:pt x="1532586" y="64394"/>
                </a:cubicBezTo>
                <a:cubicBezTo>
                  <a:pt x="1489402" y="71591"/>
                  <a:pt x="1446534" y="80655"/>
                  <a:pt x="1403797" y="90152"/>
                </a:cubicBezTo>
                <a:cubicBezTo>
                  <a:pt x="1330609" y="106416"/>
                  <a:pt x="1258480" y="127509"/>
                  <a:pt x="1184856" y="141667"/>
                </a:cubicBezTo>
                <a:cubicBezTo>
                  <a:pt x="1146681" y="149008"/>
                  <a:pt x="1107292" y="148155"/>
                  <a:pt x="1068947" y="154546"/>
                </a:cubicBezTo>
                <a:cubicBezTo>
                  <a:pt x="1029906" y="161053"/>
                  <a:pt x="992014" y="173426"/>
                  <a:pt x="953037" y="180304"/>
                </a:cubicBezTo>
                <a:cubicBezTo>
                  <a:pt x="918953" y="186319"/>
                  <a:pt x="884313" y="188609"/>
                  <a:pt x="850006" y="193183"/>
                </a:cubicBezTo>
                <a:lnTo>
                  <a:pt x="759854" y="206062"/>
                </a:lnTo>
                <a:cubicBezTo>
                  <a:pt x="734096" y="214648"/>
                  <a:pt x="696549" y="208537"/>
                  <a:pt x="682580" y="231819"/>
                </a:cubicBezTo>
                <a:cubicBezTo>
                  <a:pt x="648484" y="288647"/>
                  <a:pt x="639066" y="310861"/>
                  <a:pt x="592428" y="360608"/>
                </a:cubicBezTo>
                <a:cubicBezTo>
                  <a:pt x="546753" y="409328"/>
                  <a:pt x="492021" y="449764"/>
                  <a:pt x="450761" y="502276"/>
                </a:cubicBezTo>
                <a:cubicBezTo>
                  <a:pt x="403538" y="562377"/>
                  <a:pt x="363140" y="628533"/>
                  <a:pt x="309093" y="682580"/>
                </a:cubicBezTo>
                <a:lnTo>
                  <a:pt x="167425" y="824247"/>
                </a:lnTo>
                <a:cubicBezTo>
                  <a:pt x="154546" y="837126"/>
                  <a:pt x="139717" y="848313"/>
                  <a:pt x="128789" y="862884"/>
                </a:cubicBezTo>
                <a:lnTo>
                  <a:pt x="51516" y="965915"/>
                </a:lnTo>
                <a:cubicBezTo>
                  <a:pt x="47223" y="983087"/>
                  <a:pt x="44234" y="1000639"/>
                  <a:pt x="38637" y="1017431"/>
                </a:cubicBezTo>
                <a:cubicBezTo>
                  <a:pt x="31326" y="1039363"/>
                  <a:pt x="15179" y="1058822"/>
                  <a:pt x="12879" y="1081825"/>
                </a:cubicBezTo>
                <a:cubicBezTo>
                  <a:pt x="2191" y="1188702"/>
                  <a:pt x="4293" y="1296473"/>
                  <a:pt x="0" y="1403797"/>
                </a:cubicBezTo>
                <a:cubicBezTo>
                  <a:pt x="3132" y="1507160"/>
                  <a:pt x="-484" y="1865500"/>
                  <a:pt x="38637" y="2021983"/>
                </a:cubicBezTo>
                <a:cubicBezTo>
                  <a:pt x="44708" y="2046267"/>
                  <a:pt x="64394" y="2064912"/>
                  <a:pt x="77273" y="2086377"/>
                </a:cubicBezTo>
                <a:lnTo>
                  <a:pt x="103031" y="2189408"/>
                </a:lnTo>
                <a:cubicBezTo>
                  <a:pt x="107324" y="2206580"/>
                  <a:pt x="101183" y="2231105"/>
                  <a:pt x="115910" y="2240923"/>
                </a:cubicBezTo>
                <a:cubicBezTo>
                  <a:pt x="170847" y="2277548"/>
                  <a:pt x="189254" y="2294434"/>
                  <a:pt x="244699" y="2318197"/>
                </a:cubicBezTo>
                <a:cubicBezTo>
                  <a:pt x="257177" y="2323545"/>
                  <a:pt x="270930" y="2325563"/>
                  <a:pt x="283335" y="2331076"/>
                </a:cubicBezTo>
                <a:cubicBezTo>
                  <a:pt x="309651" y="2342772"/>
                  <a:pt x="333289" y="2360605"/>
                  <a:pt x="360609" y="2369712"/>
                </a:cubicBezTo>
                <a:cubicBezTo>
                  <a:pt x="398157" y="2382228"/>
                  <a:pt x="437708" y="2387708"/>
                  <a:pt x="476518" y="2395470"/>
                </a:cubicBezTo>
                <a:cubicBezTo>
                  <a:pt x="502124" y="2400591"/>
                  <a:pt x="528100" y="2403678"/>
                  <a:pt x="553792" y="2408349"/>
                </a:cubicBezTo>
                <a:cubicBezTo>
                  <a:pt x="575329" y="2412265"/>
                  <a:pt x="596721" y="2416935"/>
                  <a:pt x="618186" y="2421228"/>
                </a:cubicBezTo>
                <a:cubicBezTo>
                  <a:pt x="746975" y="2416935"/>
                  <a:pt x="875914" y="2415916"/>
                  <a:pt x="1004552" y="2408349"/>
                </a:cubicBezTo>
                <a:cubicBezTo>
                  <a:pt x="1093188" y="2403135"/>
                  <a:pt x="1028946" y="2378752"/>
                  <a:pt x="1133341" y="2343954"/>
                </a:cubicBezTo>
                <a:cubicBezTo>
                  <a:pt x="1247494" y="2305904"/>
                  <a:pt x="1183629" y="2321195"/>
                  <a:pt x="1326524" y="2305318"/>
                </a:cubicBezTo>
                <a:lnTo>
                  <a:pt x="1403797" y="2279560"/>
                </a:lnTo>
                <a:lnTo>
                  <a:pt x="1442434" y="2266681"/>
                </a:lnTo>
                <a:cubicBezTo>
                  <a:pt x="1446727" y="2253802"/>
                  <a:pt x="1444712" y="2236525"/>
                  <a:pt x="1455313" y="2228045"/>
                </a:cubicBezTo>
                <a:cubicBezTo>
                  <a:pt x="1469135" y="2216988"/>
                  <a:pt x="1498912" y="2230998"/>
                  <a:pt x="1506828" y="2215166"/>
                </a:cubicBezTo>
                <a:cubicBezTo>
                  <a:pt x="1512899" y="2203024"/>
                  <a:pt x="1481289" y="2205859"/>
                  <a:pt x="1468192" y="2202287"/>
                </a:cubicBezTo>
                <a:cubicBezTo>
                  <a:pt x="1434039" y="2192972"/>
                  <a:pt x="1365161" y="2176529"/>
                  <a:pt x="1365161" y="2176529"/>
                </a:cubicBezTo>
                <a:lnTo>
                  <a:pt x="1365161" y="2176529"/>
                </a:lnTo>
                <a:cubicBezTo>
                  <a:pt x="1462276" y="2208902"/>
                  <a:pt x="1342567" y="2165232"/>
                  <a:pt x="1442434" y="2215166"/>
                </a:cubicBezTo>
                <a:cubicBezTo>
                  <a:pt x="1454576" y="2221237"/>
                  <a:pt x="1468192" y="2223752"/>
                  <a:pt x="1481071" y="2228045"/>
                </a:cubicBezTo>
                <a:cubicBezTo>
                  <a:pt x="1489657" y="2240924"/>
                  <a:pt x="1504284" y="2251413"/>
                  <a:pt x="1506828" y="2266681"/>
                </a:cubicBezTo>
                <a:cubicBezTo>
                  <a:pt x="1509060" y="2280072"/>
                  <a:pt x="1496894" y="2292066"/>
                  <a:pt x="1493949" y="2305318"/>
                </a:cubicBezTo>
                <a:cubicBezTo>
                  <a:pt x="1488284" y="2330809"/>
                  <a:pt x="1486192" y="2356985"/>
                  <a:pt x="1481071" y="2382591"/>
                </a:cubicBezTo>
                <a:cubicBezTo>
                  <a:pt x="1477600" y="2399948"/>
                  <a:pt x="1472485" y="2416935"/>
                  <a:pt x="1468192" y="2434107"/>
                </a:cubicBezTo>
                <a:lnTo>
                  <a:pt x="1455313" y="239547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4765184" y="1077871"/>
            <a:ext cx="1184855" cy="53962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4765184" y="1569248"/>
            <a:ext cx="412123" cy="54071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5512158" y="3091030"/>
            <a:ext cx="528034" cy="1375854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4694576" y="4466884"/>
            <a:ext cx="3773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Acide nitreux</a:t>
            </a:r>
            <a:endParaRPr lang="fr-FR" sz="2400" b="1" dirty="0">
              <a:solidFill>
                <a:srgbClr val="FF0066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>
            <a:off x="8023538" y="2339694"/>
            <a:ext cx="862885" cy="0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8886423" y="2109959"/>
            <a:ext cx="2240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B050"/>
                </a:solidFill>
              </a:rPr>
              <a:t>Ion </a:t>
            </a:r>
            <a:r>
              <a:rPr lang="fr-FR" sz="2000" b="1" i="1" dirty="0" err="1" smtClean="0">
                <a:solidFill>
                  <a:srgbClr val="00B050"/>
                </a:solidFill>
              </a:rPr>
              <a:t>diazonium</a:t>
            </a:r>
            <a:endParaRPr lang="fr-FR" sz="2000" b="1" i="1" dirty="0">
              <a:solidFill>
                <a:srgbClr val="00B050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72732" y="5138670"/>
            <a:ext cx="4134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Formules développées : 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507606" y="5186917"/>
            <a:ext cx="36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70C0"/>
                </a:solidFill>
              </a:rPr>
              <a:t>- De l’acide nitreux ?</a:t>
            </a:r>
            <a:endParaRPr lang="fr-FR" sz="2400" b="1" i="1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535846" y="5701763"/>
            <a:ext cx="380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</a:rPr>
              <a:t>- D’un ion </a:t>
            </a:r>
            <a:r>
              <a:rPr lang="fr-FR" sz="2400" b="1" i="1" dirty="0" err="1" smtClean="0">
                <a:solidFill>
                  <a:srgbClr val="002060"/>
                </a:solidFill>
              </a:rPr>
              <a:t>diazonium</a:t>
            </a:r>
            <a:r>
              <a:rPr lang="fr-FR" sz="2400" b="1" i="1" dirty="0" smtClean="0">
                <a:solidFill>
                  <a:srgbClr val="002060"/>
                </a:solidFill>
              </a:rPr>
              <a:t> R-N</a:t>
            </a:r>
            <a:r>
              <a:rPr lang="fr-FR" sz="2400" b="1" i="1" baseline="-25000" dirty="0" smtClean="0">
                <a:solidFill>
                  <a:srgbClr val="002060"/>
                </a:solidFill>
              </a:rPr>
              <a:t>2</a:t>
            </a:r>
            <a:r>
              <a:rPr lang="fr-FR" sz="2400" b="1" i="1" baseline="30000" dirty="0" smtClean="0">
                <a:solidFill>
                  <a:srgbClr val="002060"/>
                </a:solidFill>
              </a:rPr>
              <a:t>+</a:t>
            </a:r>
            <a:r>
              <a:rPr lang="fr-FR" sz="2400" b="1" i="1" dirty="0" smtClean="0">
                <a:solidFill>
                  <a:srgbClr val="002060"/>
                </a:solidFill>
              </a:rPr>
              <a:t> en général ?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94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 animBg="1"/>
      <p:bldP spid="8" grpId="0" animBg="1"/>
      <p:bldP spid="10" grpId="0" animBg="1"/>
      <p:bldP spid="15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7279" y="515155"/>
            <a:ext cx="98008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Décrochage possible d’eau de l’acide nitreux placé en milieu acide 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339" y="2743199"/>
            <a:ext cx="3268865" cy="132824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561711" y="2125014"/>
            <a:ext cx="1253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</a:t>
            </a:r>
            <a:r>
              <a:rPr lang="fr-FR" sz="2400" baseline="30000" dirty="0" smtClean="0"/>
              <a:t>+</a:t>
            </a:r>
            <a:endParaRPr lang="fr-FR" sz="2400" dirty="0"/>
          </a:p>
        </p:txBody>
      </p:sp>
      <p:sp>
        <p:nvSpPr>
          <p:cNvPr id="5" name="Forme libre 4"/>
          <p:cNvSpPr/>
          <p:nvPr/>
        </p:nvSpPr>
        <p:spPr>
          <a:xfrm>
            <a:off x="2942728" y="2342766"/>
            <a:ext cx="289869" cy="645133"/>
          </a:xfrm>
          <a:custGeom>
            <a:avLst/>
            <a:gdLst>
              <a:gd name="connsiteX0" fmla="*/ 289869 w 289869"/>
              <a:gd name="connsiteY0" fmla="*/ 645133 h 645133"/>
              <a:gd name="connsiteX1" fmla="*/ 276990 w 289869"/>
              <a:gd name="connsiteY1" fmla="*/ 490586 h 645133"/>
              <a:gd name="connsiteX2" fmla="*/ 264111 w 289869"/>
              <a:gd name="connsiteY2" fmla="*/ 451949 h 645133"/>
              <a:gd name="connsiteX3" fmla="*/ 238354 w 289869"/>
              <a:gd name="connsiteY3" fmla="*/ 323161 h 645133"/>
              <a:gd name="connsiteX4" fmla="*/ 225475 w 289869"/>
              <a:gd name="connsiteY4" fmla="*/ 271645 h 645133"/>
              <a:gd name="connsiteX5" fmla="*/ 173959 w 289869"/>
              <a:gd name="connsiteY5" fmla="*/ 194372 h 645133"/>
              <a:gd name="connsiteX6" fmla="*/ 109565 w 289869"/>
              <a:gd name="connsiteY6" fmla="*/ 104220 h 645133"/>
              <a:gd name="connsiteX7" fmla="*/ 70928 w 289869"/>
              <a:gd name="connsiteY7" fmla="*/ 78462 h 645133"/>
              <a:gd name="connsiteX8" fmla="*/ 6534 w 289869"/>
              <a:gd name="connsiteY8" fmla="*/ 1189 h 645133"/>
              <a:gd name="connsiteX9" fmla="*/ 45171 w 289869"/>
              <a:gd name="connsiteY9" fmla="*/ 117099 h 645133"/>
              <a:gd name="connsiteX10" fmla="*/ 58049 w 289869"/>
              <a:gd name="connsiteY10" fmla="*/ 142857 h 645133"/>
              <a:gd name="connsiteX11" fmla="*/ 45171 w 289869"/>
              <a:gd name="connsiteY11" fmla="*/ 78462 h 645133"/>
              <a:gd name="connsiteX12" fmla="*/ 83807 w 289869"/>
              <a:gd name="connsiteY12" fmla="*/ 52704 h 645133"/>
              <a:gd name="connsiteX13" fmla="*/ 186838 w 289869"/>
              <a:gd name="connsiteY13" fmla="*/ 91341 h 645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869" h="645133">
                <a:moveTo>
                  <a:pt x="289869" y="645133"/>
                </a:moveTo>
                <a:cubicBezTo>
                  <a:pt x="285576" y="593617"/>
                  <a:pt x="283822" y="541827"/>
                  <a:pt x="276990" y="490586"/>
                </a:cubicBezTo>
                <a:cubicBezTo>
                  <a:pt x="275196" y="477129"/>
                  <a:pt x="267164" y="465177"/>
                  <a:pt x="264111" y="451949"/>
                </a:cubicBezTo>
                <a:cubicBezTo>
                  <a:pt x="254267" y="409291"/>
                  <a:pt x="248972" y="365633"/>
                  <a:pt x="238354" y="323161"/>
                </a:cubicBezTo>
                <a:cubicBezTo>
                  <a:pt x="234061" y="305989"/>
                  <a:pt x="233391" y="287477"/>
                  <a:pt x="225475" y="271645"/>
                </a:cubicBezTo>
                <a:cubicBezTo>
                  <a:pt x="211631" y="243956"/>
                  <a:pt x="191131" y="220130"/>
                  <a:pt x="173959" y="194372"/>
                </a:cubicBezTo>
                <a:cubicBezTo>
                  <a:pt x="159329" y="172427"/>
                  <a:pt x="125548" y="120202"/>
                  <a:pt x="109565" y="104220"/>
                </a:cubicBezTo>
                <a:cubicBezTo>
                  <a:pt x="98620" y="93275"/>
                  <a:pt x="83807" y="87048"/>
                  <a:pt x="70928" y="78462"/>
                </a:cubicBezTo>
                <a:cubicBezTo>
                  <a:pt x="70180" y="77340"/>
                  <a:pt x="14798" y="-11207"/>
                  <a:pt x="6534" y="1189"/>
                </a:cubicBezTo>
                <a:cubicBezTo>
                  <a:pt x="-16601" y="35891"/>
                  <a:pt x="27784" y="91019"/>
                  <a:pt x="45171" y="117099"/>
                </a:cubicBezTo>
                <a:cubicBezTo>
                  <a:pt x="86481" y="241033"/>
                  <a:pt x="71023" y="201240"/>
                  <a:pt x="58049" y="142857"/>
                </a:cubicBezTo>
                <a:cubicBezTo>
                  <a:pt x="53301" y="121488"/>
                  <a:pt x="49464" y="99927"/>
                  <a:pt x="45171" y="78462"/>
                </a:cubicBezTo>
                <a:cubicBezTo>
                  <a:pt x="58050" y="69876"/>
                  <a:pt x="68329" y="52704"/>
                  <a:pt x="83807" y="52704"/>
                </a:cubicBezTo>
                <a:cubicBezTo>
                  <a:pt x="112600" y="52704"/>
                  <a:pt x="157156" y="76500"/>
                  <a:pt x="186838" y="91341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666704" y="3407321"/>
            <a:ext cx="43788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747" y="2275527"/>
            <a:ext cx="3192122" cy="1744402"/>
          </a:xfrm>
          <a:prstGeom prst="rect">
            <a:avLst/>
          </a:prstGeom>
        </p:spPr>
      </p:pic>
      <p:sp>
        <p:nvSpPr>
          <p:cNvPr id="11" name="Forme libre 10"/>
          <p:cNvSpPr/>
          <p:nvPr/>
        </p:nvSpPr>
        <p:spPr>
          <a:xfrm>
            <a:off x="7765961" y="3407321"/>
            <a:ext cx="463639" cy="404825"/>
          </a:xfrm>
          <a:custGeom>
            <a:avLst/>
            <a:gdLst>
              <a:gd name="connsiteX0" fmla="*/ 592428 w 592428"/>
              <a:gd name="connsiteY0" fmla="*/ 130241 h 297666"/>
              <a:gd name="connsiteX1" fmla="*/ 489397 w 592428"/>
              <a:gd name="connsiteY1" fmla="*/ 207514 h 297666"/>
              <a:gd name="connsiteX2" fmla="*/ 437881 w 592428"/>
              <a:gd name="connsiteY2" fmla="*/ 246151 h 297666"/>
              <a:gd name="connsiteX3" fmla="*/ 321971 w 592428"/>
              <a:gd name="connsiteY3" fmla="*/ 284788 h 297666"/>
              <a:gd name="connsiteX4" fmla="*/ 283335 w 592428"/>
              <a:gd name="connsiteY4" fmla="*/ 297666 h 297666"/>
              <a:gd name="connsiteX5" fmla="*/ 218940 w 592428"/>
              <a:gd name="connsiteY5" fmla="*/ 246151 h 297666"/>
              <a:gd name="connsiteX6" fmla="*/ 141667 w 592428"/>
              <a:gd name="connsiteY6" fmla="*/ 194635 h 297666"/>
              <a:gd name="connsiteX7" fmla="*/ 115909 w 592428"/>
              <a:gd name="connsiteY7" fmla="*/ 155999 h 297666"/>
              <a:gd name="connsiteX8" fmla="*/ 90152 w 592428"/>
              <a:gd name="connsiteY8" fmla="*/ 1452 h 297666"/>
              <a:gd name="connsiteX9" fmla="*/ 51515 w 592428"/>
              <a:gd name="connsiteY9" fmla="*/ 40089 h 297666"/>
              <a:gd name="connsiteX10" fmla="*/ 25757 w 592428"/>
              <a:gd name="connsiteY10" fmla="*/ 117362 h 297666"/>
              <a:gd name="connsiteX11" fmla="*/ 0 w 592428"/>
              <a:gd name="connsiteY11" fmla="*/ 155999 h 297666"/>
              <a:gd name="connsiteX12" fmla="*/ 38636 w 592428"/>
              <a:gd name="connsiteY12" fmla="*/ 78726 h 297666"/>
              <a:gd name="connsiteX13" fmla="*/ 51515 w 592428"/>
              <a:gd name="connsiteY13" fmla="*/ 40089 h 297666"/>
              <a:gd name="connsiteX14" fmla="*/ 90152 w 592428"/>
              <a:gd name="connsiteY14" fmla="*/ 27210 h 297666"/>
              <a:gd name="connsiteX15" fmla="*/ 128788 w 592428"/>
              <a:gd name="connsiteY15" fmla="*/ 1452 h 297666"/>
              <a:gd name="connsiteX16" fmla="*/ 180304 w 592428"/>
              <a:gd name="connsiteY16" fmla="*/ 78726 h 297666"/>
              <a:gd name="connsiteX17" fmla="*/ 218940 w 592428"/>
              <a:gd name="connsiteY17" fmla="*/ 104483 h 297666"/>
              <a:gd name="connsiteX18" fmla="*/ 244698 w 592428"/>
              <a:gd name="connsiteY18" fmla="*/ 104483 h 29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92428" h="297666">
                <a:moveTo>
                  <a:pt x="592428" y="130241"/>
                </a:moveTo>
                <a:cubicBezTo>
                  <a:pt x="455255" y="239979"/>
                  <a:pt x="585079" y="139170"/>
                  <a:pt x="489397" y="207514"/>
                </a:cubicBezTo>
                <a:cubicBezTo>
                  <a:pt x="471930" y="219990"/>
                  <a:pt x="457080" y="236552"/>
                  <a:pt x="437881" y="246151"/>
                </a:cubicBezTo>
                <a:lnTo>
                  <a:pt x="321971" y="284788"/>
                </a:lnTo>
                <a:lnTo>
                  <a:pt x="283335" y="297666"/>
                </a:lnTo>
                <a:cubicBezTo>
                  <a:pt x="196329" y="268666"/>
                  <a:pt x="290635" y="308885"/>
                  <a:pt x="218940" y="246151"/>
                </a:cubicBezTo>
                <a:cubicBezTo>
                  <a:pt x="195643" y="225766"/>
                  <a:pt x="141667" y="194635"/>
                  <a:pt x="141667" y="194635"/>
                </a:cubicBezTo>
                <a:cubicBezTo>
                  <a:pt x="133081" y="181756"/>
                  <a:pt x="122831" y="169843"/>
                  <a:pt x="115909" y="155999"/>
                </a:cubicBezTo>
                <a:cubicBezTo>
                  <a:pt x="94335" y="112851"/>
                  <a:pt x="94231" y="38165"/>
                  <a:pt x="90152" y="1452"/>
                </a:cubicBezTo>
                <a:cubicBezTo>
                  <a:pt x="77273" y="14331"/>
                  <a:pt x="60360" y="24167"/>
                  <a:pt x="51515" y="40089"/>
                </a:cubicBezTo>
                <a:cubicBezTo>
                  <a:pt x="38329" y="63823"/>
                  <a:pt x="40817" y="94771"/>
                  <a:pt x="25757" y="117362"/>
                </a:cubicBezTo>
                <a:lnTo>
                  <a:pt x="0" y="155999"/>
                </a:lnTo>
                <a:cubicBezTo>
                  <a:pt x="32367" y="58890"/>
                  <a:pt x="-11293" y="178582"/>
                  <a:pt x="38636" y="78726"/>
                </a:cubicBezTo>
                <a:cubicBezTo>
                  <a:pt x="44707" y="66584"/>
                  <a:pt x="41916" y="49688"/>
                  <a:pt x="51515" y="40089"/>
                </a:cubicBezTo>
                <a:cubicBezTo>
                  <a:pt x="61114" y="30490"/>
                  <a:pt x="77273" y="31503"/>
                  <a:pt x="90152" y="27210"/>
                </a:cubicBezTo>
                <a:cubicBezTo>
                  <a:pt x="103031" y="18624"/>
                  <a:pt x="115349" y="-6227"/>
                  <a:pt x="128788" y="1452"/>
                </a:cubicBezTo>
                <a:cubicBezTo>
                  <a:pt x="155666" y="16811"/>
                  <a:pt x="154546" y="61554"/>
                  <a:pt x="180304" y="78726"/>
                </a:cubicBezTo>
                <a:cubicBezTo>
                  <a:pt x="193183" y="87312"/>
                  <a:pt x="204569" y="98735"/>
                  <a:pt x="218940" y="104483"/>
                </a:cubicBezTo>
                <a:cubicBezTo>
                  <a:pt x="226912" y="107672"/>
                  <a:pt x="236112" y="104483"/>
                  <a:pt x="244698" y="104483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7443989" y="4417454"/>
            <a:ext cx="257577" cy="373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5666704" y="5087803"/>
            <a:ext cx="1571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</a:t>
            </a:r>
            <a:endParaRPr lang="fr-FR" sz="2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927" y="4954603"/>
            <a:ext cx="1404466" cy="728063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9285667" y="5149358"/>
            <a:ext cx="2884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(ion </a:t>
            </a:r>
            <a:r>
              <a:rPr lang="fr-FR" sz="2000" i="1" dirty="0" err="1" smtClean="0"/>
              <a:t>nitrosonium</a:t>
            </a:r>
            <a:r>
              <a:rPr lang="fr-FR" sz="2000" i="1" dirty="0" smtClean="0"/>
              <a:t>)</a:t>
            </a:r>
            <a:endParaRPr lang="fr-FR" sz="2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46975" y="5751925"/>
            <a:ext cx="6490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00FF"/>
                </a:solidFill>
              </a:rPr>
              <a:t>La formule développée de NO</a:t>
            </a:r>
            <a:r>
              <a:rPr lang="fr-FR" sz="2400" baseline="30000" dirty="0" smtClean="0">
                <a:solidFill>
                  <a:srgbClr val="0000FF"/>
                </a:solidFill>
              </a:rPr>
              <a:t>+</a:t>
            </a:r>
            <a:r>
              <a:rPr lang="fr-FR" sz="2400" dirty="0" smtClean="0">
                <a:solidFill>
                  <a:srgbClr val="0000FF"/>
                </a:solidFill>
              </a:rPr>
              <a:t> vous satisfait ?</a:t>
            </a:r>
            <a:endParaRPr lang="fr-FR" sz="2400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7927" y="5872766"/>
            <a:ext cx="4069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7030A0"/>
                </a:solidFill>
              </a:rPr>
              <a:t>Une autre possibilité ??</a:t>
            </a:r>
            <a:endParaRPr lang="fr-FR" sz="24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1" grpId="0" animBg="1"/>
      <p:bldP spid="14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56823" y="309093"/>
            <a:ext cx="10290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Rencontre de l’acide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sulfanilique</a:t>
            </a:r>
            <a:r>
              <a:rPr lang="fr-FR" sz="2400" b="1" i="1" dirty="0" smtClean="0">
                <a:solidFill>
                  <a:srgbClr val="FF0000"/>
                </a:solidFill>
              </a:rPr>
              <a:t> avec un ion </a:t>
            </a:r>
            <a:r>
              <a:rPr lang="fr-FR" sz="2400" b="1" i="1" dirty="0" err="1" smtClean="0">
                <a:solidFill>
                  <a:srgbClr val="FF0000"/>
                </a:solidFill>
              </a:rPr>
              <a:t>nitrosonium</a:t>
            </a:r>
            <a:r>
              <a:rPr lang="fr-FR" sz="2400" b="1" i="1" dirty="0" smtClean="0">
                <a:solidFill>
                  <a:srgbClr val="FF0000"/>
                </a:solidFill>
              </a:rPr>
              <a:t> :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0758"/>
            <a:ext cx="10047477" cy="513590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21971" y="5640946"/>
            <a:ext cx="7083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66"/>
                </a:solidFill>
              </a:rPr>
              <a:t>Proposer les « flèches courbes » pour chaque étape ainsi que la formule du produit final.</a:t>
            </a:r>
            <a:endParaRPr lang="fr-FR" sz="2400" b="1" i="1" dirty="0">
              <a:solidFill>
                <a:srgbClr val="FF0066"/>
              </a:solidFill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3296093" y="1488558"/>
            <a:ext cx="818707" cy="181645"/>
          </a:xfrm>
          <a:custGeom>
            <a:avLst/>
            <a:gdLst>
              <a:gd name="connsiteX0" fmla="*/ 0 w 818707"/>
              <a:gd name="connsiteY0" fmla="*/ 127591 h 181645"/>
              <a:gd name="connsiteX1" fmla="*/ 74428 w 818707"/>
              <a:gd name="connsiteY1" fmla="*/ 63795 h 181645"/>
              <a:gd name="connsiteX2" fmla="*/ 95693 w 818707"/>
              <a:gd name="connsiteY2" fmla="*/ 31898 h 181645"/>
              <a:gd name="connsiteX3" fmla="*/ 159488 w 818707"/>
              <a:gd name="connsiteY3" fmla="*/ 10633 h 181645"/>
              <a:gd name="connsiteX4" fmla="*/ 191386 w 818707"/>
              <a:gd name="connsiteY4" fmla="*/ 0 h 181645"/>
              <a:gd name="connsiteX5" fmla="*/ 361507 w 818707"/>
              <a:gd name="connsiteY5" fmla="*/ 10633 h 181645"/>
              <a:gd name="connsiteX6" fmla="*/ 425302 w 818707"/>
              <a:gd name="connsiteY6" fmla="*/ 31898 h 181645"/>
              <a:gd name="connsiteX7" fmla="*/ 531628 w 818707"/>
              <a:gd name="connsiteY7" fmla="*/ 63795 h 181645"/>
              <a:gd name="connsiteX8" fmla="*/ 563526 w 818707"/>
              <a:gd name="connsiteY8" fmla="*/ 74428 h 181645"/>
              <a:gd name="connsiteX9" fmla="*/ 595423 w 818707"/>
              <a:gd name="connsiteY9" fmla="*/ 85061 h 181645"/>
              <a:gd name="connsiteX10" fmla="*/ 744279 w 818707"/>
              <a:gd name="connsiteY10" fmla="*/ 95693 h 181645"/>
              <a:gd name="connsiteX11" fmla="*/ 776177 w 818707"/>
              <a:gd name="connsiteY11" fmla="*/ 116958 h 181645"/>
              <a:gd name="connsiteX12" fmla="*/ 818707 w 818707"/>
              <a:gd name="connsiteY12" fmla="*/ 159489 h 181645"/>
              <a:gd name="connsiteX13" fmla="*/ 808074 w 818707"/>
              <a:gd name="connsiteY13" fmla="*/ 127591 h 181645"/>
              <a:gd name="connsiteX14" fmla="*/ 797442 w 818707"/>
              <a:gd name="connsiteY14" fmla="*/ 95693 h 181645"/>
              <a:gd name="connsiteX15" fmla="*/ 786809 w 818707"/>
              <a:gd name="connsiteY15" fmla="*/ 63795 h 181645"/>
              <a:gd name="connsiteX16" fmla="*/ 776177 w 818707"/>
              <a:gd name="connsiteY16" fmla="*/ 21265 h 181645"/>
              <a:gd name="connsiteX17" fmla="*/ 808074 w 818707"/>
              <a:gd name="connsiteY17" fmla="*/ 127591 h 181645"/>
              <a:gd name="connsiteX18" fmla="*/ 818707 w 818707"/>
              <a:gd name="connsiteY18" fmla="*/ 159489 h 181645"/>
              <a:gd name="connsiteX19" fmla="*/ 765544 w 818707"/>
              <a:gd name="connsiteY19" fmla="*/ 170121 h 181645"/>
              <a:gd name="connsiteX20" fmla="*/ 733647 w 818707"/>
              <a:gd name="connsiteY20" fmla="*/ 180754 h 181645"/>
              <a:gd name="connsiteX21" fmla="*/ 691116 w 818707"/>
              <a:gd name="connsiteY21" fmla="*/ 180754 h 181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707" h="181645">
                <a:moveTo>
                  <a:pt x="0" y="127591"/>
                </a:moveTo>
                <a:cubicBezTo>
                  <a:pt x="14074" y="116332"/>
                  <a:pt x="57841" y="84529"/>
                  <a:pt x="74428" y="63795"/>
                </a:cubicBezTo>
                <a:cubicBezTo>
                  <a:pt x="82411" y="53817"/>
                  <a:pt x="84857" y="38671"/>
                  <a:pt x="95693" y="31898"/>
                </a:cubicBezTo>
                <a:cubicBezTo>
                  <a:pt x="114701" y="20018"/>
                  <a:pt x="138223" y="17721"/>
                  <a:pt x="159488" y="10633"/>
                </a:cubicBezTo>
                <a:lnTo>
                  <a:pt x="191386" y="0"/>
                </a:lnTo>
                <a:cubicBezTo>
                  <a:pt x="248093" y="3544"/>
                  <a:pt x="305210" y="2956"/>
                  <a:pt x="361507" y="10633"/>
                </a:cubicBezTo>
                <a:cubicBezTo>
                  <a:pt x="383717" y="13662"/>
                  <a:pt x="403556" y="26462"/>
                  <a:pt x="425302" y="31898"/>
                </a:cubicBezTo>
                <a:cubicBezTo>
                  <a:pt x="489577" y="47966"/>
                  <a:pt x="453973" y="37910"/>
                  <a:pt x="531628" y="63795"/>
                </a:cubicBezTo>
                <a:lnTo>
                  <a:pt x="563526" y="74428"/>
                </a:lnTo>
                <a:cubicBezTo>
                  <a:pt x="574158" y="77972"/>
                  <a:pt x="584244" y="84263"/>
                  <a:pt x="595423" y="85061"/>
                </a:cubicBezTo>
                <a:lnTo>
                  <a:pt x="744279" y="95693"/>
                </a:lnTo>
                <a:cubicBezTo>
                  <a:pt x="754912" y="102781"/>
                  <a:pt x="768194" y="106979"/>
                  <a:pt x="776177" y="116958"/>
                </a:cubicBezTo>
                <a:cubicBezTo>
                  <a:pt x="817419" y="168511"/>
                  <a:pt x="749110" y="136289"/>
                  <a:pt x="818707" y="159489"/>
                </a:cubicBezTo>
                <a:lnTo>
                  <a:pt x="808074" y="127591"/>
                </a:lnTo>
                <a:lnTo>
                  <a:pt x="797442" y="95693"/>
                </a:lnTo>
                <a:cubicBezTo>
                  <a:pt x="793898" y="85060"/>
                  <a:pt x="789527" y="74668"/>
                  <a:pt x="786809" y="63795"/>
                </a:cubicBezTo>
                <a:cubicBezTo>
                  <a:pt x="783265" y="49618"/>
                  <a:pt x="769642" y="8195"/>
                  <a:pt x="776177" y="21265"/>
                </a:cubicBezTo>
                <a:cubicBezTo>
                  <a:pt x="793024" y="54958"/>
                  <a:pt x="797898" y="91976"/>
                  <a:pt x="808074" y="127591"/>
                </a:cubicBezTo>
                <a:cubicBezTo>
                  <a:pt x="811153" y="138368"/>
                  <a:pt x="815163" y="148856"/>
                  <a:pt x="818707" y="159489"/>
                </a:cubicBezTo>
                <a:cubicBezTo>
                  <a:pt x="800986" y="163033"/>
                  <a:pt x="783076" y="165738"/>
                  <a:pt x="765544" y="170121"/>
                </a:cubicBezTo>
                <a:cubicBezTo>
                  <a:pt x="754671" y="172839"/>
                  <a:pt x="744742" y="179169"/>
                  <a:pt x="733647" y="180754"/>
                </a:cubicBezTo>
                <a:cubicBezTo>
                  <a:pt x="719612" y="182759"/>
                  <a:pt x="705293" y="180754"/>
                  <a:pt x="691116" y="18075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154803" y="3315161"/>
            <a:ext cx="151075" cy="216647"/>
          </a:xfrm>
          <a:custGeom>
            <a:avLst/>
            <a:gdLst>
              <a:gd name="connsiteX0" fmla="*/ 151075 w 151075"/>
              <a:gd name="connsiteY0" fmla="*/ 207267 h 216647"/>
              <a:gd name="connsiteX1" fmla="*/ 23854 w 151075"/>
              <a:gd name="connsiteY1" fmla="*/ 207267 h 216647"/>
              <a:gd name="connsiteX2" fmla="*/ 0 w 151075"/>
              <a:gd name="connsiteY2" fmla="*/ 183413 h 216647"/>
              <a:gd name="connsiteX3" fmla="*/ 15903 w 151075"/>
              <a:gd name="connsiteY3" fmla="*/ 119802 h 216647"/>
              <a:gd name="connsiteX4" fmla="*/ 39757 w 151075"/>
              <a:gd name="connsiteY4" fmla="*/ 103900 h 216647"/>
              <a:gd name="connsiteX5" fmla="*/ 47708 w 151075"/>
              <a:gd name="connsiteY5" fmla="*/ 80046 h 216647"/>
              <a:gd name="connsiteX6" fmla="*/ 71562 w 151075"/>
              <a:gd name="connsiteY6" fmla="*/ 72095 h 216647"/>
              <a:gd name="connsiteX7" fmla="*/ 63611 w 151075"/>
              <a:gd name="connsiteY7" fmla="*/ 48241 h 216647"/>
              <a:gd name="connsiteX8" fmla="*/ 23854 w 151075"/>
              <a:gd name="connsiteY8" fmla="*/ 8484 h 216647"/>
              <a:gd name="connsiteX9" fmla="*/ 47708 w 151075"/>
              <a:gd name="connsiteY9" fmla="*/ 533 h 216647"/>
              <a:gd name="connsiteX10" fmla="*/ 79514 w 151075"/>
              <a:gd name="connsiteY10" fmla="*/ 48241 h 216647"/>
              <a:gd name="connsiteX11" fmla="*/ 95416 w 151075"/>
              <a:gd name="connsiteY11" fmla="*/ 72095 h 216647"/>
              <a:gd name="connsiteX12" fmla="*/ 87465 w 151075"/>
              <a:gd name="connsiteY12" fmla="*/ 127754 h 216647"/>
              <a:gd name="connsiteX13" fmla="*/ 79514 w 151075"/>
              <a:gd name="connsiteY13" fmla="*/ 159559 h 21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51075" h="216647">
                <a:moveTo>
                  <a:pt x="151075" y="207267"/>
                </a:moveTo>
                <a:cubicBezTo>
                  <a:pt x="144039" y="207808"/>
                  <a:pt x="55102" y="228099"/>
                  <a:pt x="23854" y="207267"/>
                </a:cubicBezTo>
                <a:cubicBezTo>
                  <a:pt x="14498" y="201030"/>
                  <a:pt x="7951" y="191364"/>
                  <a:pt x="0" y="183413"/>
                </a:cubicBezTo>
                <a:cubicBezTo>
                  <a:pt x="395" y="181436"/>
                  <a:pt x="9384" y="127950"/>
                  <a:pt x="15903" y="119802"/>
                </a:cubicBezTo>
                <a:cubicBezTo>
                  <a:pt x="21873" y="112340"/>
                  <a:pt x="31806" y="109201"/>
                  <a:pt x="39757" y="103900"/>
                </a:cubicBezTo>
                <a:cubicBezTo>
                  <a:pt x="42407" y="95949"/>
                  <a:pt x="41781" y="85973"/>
                  <a:pt x="47708" y="80046"/>
                </a:cubicBezTo>
                <a:cubicBezTo>
                  <a:pt x="53635" y="74119"/>
                  <a:pt x="67814" y="79592"/>
                  <a:pt x="71562" y="72095"/>
                </a:cubicBezTo>
                <a:cubicBezTo>
                  <a:pt x="75310" y="64598"/>
                  <a:pt x="67359" y="55738"/>
                  <a:pt x="63611" y="48241"/>
                </a:cubicBezTo>
                <a:cubicBezTo>
                  <a:pt x="50359" y="21737"/>
                  <a:pt x="47707" y="24386"/>
                  <a:pt x="23854" y="8484"/>
                </a:cubicBezTo>
                <a:cubicBezTo>
                  <a:pt x="31805" y="5834"/>
                  <a:pt x="39757" y="-2117"/>
                  <a:pt x="47708" y="533"/>
                </a:cubicBezTo>
                <a:cubicBezTo>
                  <a:pt x="74838" y="9577"/>
                  <a:pt x="69981" y="29176"/>
                  <a:pt x="79514" y="48241"/>
                </a:cubicBezTo>
                <a:cubicBezTo>
                  <a:pt x="83788" y="56788"/>
                  <a:pt x="90115" y="64144"/>
                  <a:pt x="95416" y="72095"/>
                </a:cubicBezTo>
                <a:cubicBezTo>
                  <a:pt x="92766" y="90648"/>
                  <a:pt x="91140" y="109377"/>
                  <a:pt x="87465" y="127754"/>
                </a:cubicBezTo>
                <a:cubicBezTo>
                  <a:pt x="78676" y="171701"/>
                  <a:pt x="79514" y="137668"/>
                  <a:pt x="79514" y="159559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orme libre 9"/>
          <p:cNvSpPr/>
          <p:nvPr/>
        </p:nvSpPr>
        <p:spPr>
          <a:xfrm>
            <a:off x="6654702" y="3220278"/>
            <a:ext cx="127761" cy="381663"/>
          </a:xfrm>
          <a:custGeom>
            <a:avLst/>
            <a:gdLst>
              <a:gd name="connsiteX0" fmla="*/ 24394 w 127761"/>
              <a:gd name="connsiteY0" fmla="*/ 381663 h 381663"/>
              <a:gd name="connsiteX1" fmla="*/ 64150 w 127761"/>
              <a:gd name="connsiteY1" fmla="*/ 373712 h 381663"/>
              <a:gd name="connsiteX2" fmla="*/ 88004 w 127761"/>
              <a:gd name="connsiteY2" fmla="*/ 365760 h 381663"/>
              <a:gd name="connsiteX3" fmla="*/ 95955 w 127761"/>
              <a:gd name="connsiteY3" fmla="*/ 341906 h 381663"/>
              <a:gd name="connsiteX4" fmla="*/ 111858 w 127761"/>
              <a:gd name="connsiteY4" fmla="*/ 318052 h 381663"/>
              <a:gd name="connsiteX5" fmla="*/ 119809 w 127761"/>
              <a:gd name="connsiteY5" fmla="*/ 294199 h 381663"/>
              <a:gd name="connsiteX6" fmla="*/ 111858 w 127761"/>
              <a:gd name="connsiteY6" fmla="*/ 198783 h 381663"/>
              <a:gd name="connsiteX7" fmla="*/ 80053 w 127761"/>
              <a:gd name="connsiteY7" fmla="*/ 87465 h 381663"/>
              <a:gd name="connsiteX8" fmla="*/ 72101 w 127761"/>
              <a:gd name="connsiteY8" fmla="*/ 63611 h 381663"/>
              <a:gd name="connsiteX9" fmla="*/ 48248 w 127761"/>
              <a:gd name="connsiteY9" fmla="*/ 55659 h 381663"/>
              <a:gd name="connsiteX10" fmla="*/ 540 w 127761"/>
              <a:gd name="connsiteY10" fmla="*/ 7952 h 381663"/>
              <a:gd name="connsiteX11" fmla="*/ 16442 w 127761"/>
              <a:gd name="connsiteY11" fmla="*/ 71562 h 381663"/>
              <a:gd name="connsiteX12" fmla="*/ 32345 w 127761"/>
              <a:gd name="connsiteY12" fmla="*/ 143124 h 381663"/>
              <a:gd name="connsiteX13" fmla="*/ 24394 w 127761"/>
              <a:gd name="connsiteY13" fmla="*/ 63611 h 381663"/>
              <a:gd name="connsiteX14" fmla="*/ 16442 w 127761"/>
              <a:gd name="connsiteY14" fmla="*/ 7952 h 381663"/>
              <a:gd name="connsiteX15" fmla="*/ 40296 w 127761"/>
              <a:gd name="connsiteY15" fmla="*/ 0 h 381663"/>
              <a:gd name="connsiteX16" fmla="*/ 64150 w 127761"/>
              <a:gd name="connsiteY16" fmla="*/ 7952 h 381663"/>
              <a:gd name="connsiteX17" fmla="*/ 88004 w 127761"/>
              <a:gd name="connsiteY17" fmla="*/ 23854 h 381663"/>
              <a:gd name="connsiteX18" fmla="*/ 127761 w 127761"/>
              <a:gd name="connsiteY18" fmla="*/ 31805 h 381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7761" h="381663">
                <a:moveTo>
                  <a:pt x="24394" y="381663"/>
                </a:moveTo>
                <a:cubicBezTo>
                  <a:pt x="37646" y="379013"/>
                  <a:pt x="51039" y="376990"/>
                  <a:pt x="64150" y="373712"/>
                </a:cubicBezTo>
                <a:cubicBezTo>
                  <a:pt x="72281" y="371679"/>
                  <a:pt x="82077" y="371687"/>
                  <a:pt x="88004" y="365760"/>
                </a:cubicBezTo>
                <a:cubicBezTo>
                  <a:pt x="93930" y="359833"/>
                  <a:pt x="92207" y="349403"/>
                  <a:pt x="95955" y="341906"/>
                </a:cubicBezTo>
                <a:cubicBezTo>
                  <a:pt x="100229" y="333359"/>
                  <a:pt x="106557" y="326003"/>
                  <a:pt x="111858" y="318052"/>
                </a:cubicBezTo>
                <a:cubicBezTo>
                  <a:pt x="114508" y="310101"/>
                  <a:pt x="119809" y="302580"/>
                  <a:pt x="119809" y="294199"/>
                </a:cubicBezTo>
                <a:cubicBezTo>
                  <a:pt x="119809" y="262283"/>
                  <a:pt x="116592" y="230345"/>
                  <a:pt x="111858" y="198783"/>
                </a:cubicBezTo>
                <a:cubicBezTo>
                  <a:pt x="106413" y="162483"/>
                  <a:pt x="91728" y="122488"/>
                  <a:pt x="80053" y="87465"/>
                </a:cubicBezTo>
                <a:cubicBezTo>
                  <a:pt x="77402" y="79514"/>
                  <a:pt x="80052" y="66262"/>
                  <a:pt x="72101" y="63611"/>
                </a:cubicBezTo>
                <a:lnTo>
                  <a:pt x="48248" y="55659"/>
                </a:lnTo>
                <a:cubicBezTo>
                  <a:pt x="32345" y="39757"/>
                  <a:pt x="-4914" y="-13866"/>
                  <a:pt x="540" y="7952"/>
                </a:cubicBezTo>
                <a:cubicBezTo>
                  <a:pt x="5841" y="29155"/>
                  <a:pt x="12849" y="50004"/>
                  <a:pt x="16442" y="71562"/>
                </a:cubicBezTo>
                <a:cubicBezTo>
                  <a:pt x="25772" y="127537"/>
                  <a:pt x="19296" y="103975"/>
                  <a:pt x="32345" y="143124"/>
                </a:cubicBezTo>
                <a:cubicBezTo>
                  <a:pt x="29695" y="116620"/>
                  <a:pt x="27506" y="90065"/>
                  <a:pt x="24394" y="63611"/>
                </a:cubicBezTo>
                <a:cubicBezTo>
                  <a:pt x="22204" y="44998"/>
                  <a:pt x="11897" y="26134"/>
                  <a:pt x="16442" y="7952"/>
                </a:cubicBezTo>
                <a:cubicBezTo>
                  <a:pt x="18475" y="-179"/>
                  <a:pt x="32345" y="2651"/>
                  <a:pt x="40296" y="0"/>
                </a:cubicBezTo>
                <a:cubicBezTo>
                  <a:pt x="48247" y="2651"/>
                  <a:pt x="56653" y="4204"/>
                  <a:pt x="64150" y="7952"/>
                </a:cubicBezTo>
                <a:cubicBezTo>
                  <a:pt x="72697" y="12226"/>
                  <a:pt x="79457" y="19580"/>
                  <a:pt x="88004" y="23854"/>
                </a:cubicBezTo>
                <a:cubicBezTo>
                  <a:pt x="107259" y="33481"/>
                  <a:pt x="109566" y="31805"/>
                  <a:pt x="127761" y="31805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6742706" y="3140765"/>
            <a:ext cx="397565" cy="764119"/>
          </a:xfrm>
          <a:custGeom>
            <a:avLst/>
            <a:gdLst>
              <a:gd name="connsiteX0" fmla="*/ 246491 w 397565"/>
              <a:gd name="connsiteY0" fmla="*/ 0 h 764119"/>
              <a:gd name="connsiteX1" fmla="*/ 302150 w 397565"/>
              <a:gd name="connsiteY1" fmla="*/ 79513 h 764119"/>
              <a:gd name="connsiteX2" fmla="*/ 333955 w 397565"/>
              <a:gd name="connsiteY2" fmla="*/ 127221 h 764119"/>
              <a:gd name="connsiteX3" fmla="*/ 349857 w 397565"/>
              <a:gd name="connsiteY3" fmla="*/ 174929 h 764119"/>
              <a:gd name="connsiteX4" fmla="*/ 357809 w 397565"/>
              <a:gd name="connsiteY4" fmla="*/ 198783 h 764119"/>
              <a:gd name="connsiteX5" fmla="*/ 381663 w 397565"/>
              <a:gd name="connsiteY5" fmla="*/ 278296 h 764119"/>
              <a:gd name="connsiteX6" fmla="*/ 389614 w 397565"/>
              <a:gd name="connsiteY6" fmla="*/ 302150 h 764119"/>
              <a:gd name="connsiteX7" fmla="*/ 397565 w 397565"/>
              <a:gd name="connsiteY7" fmla="*/ 326004 h 764119"/>
              <a:gd name="connsiteX8" fmla="*/ 389614 w 397565"/>
              <a:gd name="connsiteY8" fmla="*/ 477078 h 764119"/>
              <a:gd name="connsiteX9" fmla="*/ 333955 w 397565"/>
              <a:gd name="connsiteY9" fmla="*/ 548640 h 764119"/>
              <a:gd name="connsiteX10" fmla="*/ 278296 w 397565"/>
              <a:gd name="connsiteY10" fmla="*/ 588397 h 764119"/>
              <a:gd name="connsiteX11" fmla="*/ 262393 w 397565"/>
              <a:gd name="connsiteY11" fmla="*/ 612251 h 764119"/>
              <a:gd name="connsiteX12" fmla="*/ 182880 w 397565"/>
              <a:gd name="connsiteY12" fmla="*/ 659958 h 764119"/>
              <a:gd name="connsiteX13" fmla="*/ 143124 w 397565"/>
              <a:gd name="connsiteY13" fmla="*/ 675861 h 764119"/>
              <a:gd name="connsiteX14" fmla="*/ 111318 w 397565"/>
              <a:gd name="connsiteY14" fmla="*/ 683812 h 764119"/>
              <a:gd name="connsiteX15" fmla="*/ 55659 w 397565"/>
              <a:gd name="connsiteY15" fmla="*/ 707666 h 764119"/>
              <a:gd name="connsiteX16" fmla="*/ 0 w 397565"/>
              <a:gd name="connsiteY16" fmla="*/ 731520 h 764119"/>
              <a:gd name="connsiteX17" fmla="*/ 15903 w 397565"/>
              <a:gd name="connsiteY17" fmla="*/ 707666 h 764119"/>
              <a:gd name="connsiteX18" fmla="*/ 55659 w 397565"/>
              <a:gd name="connsiteY18" fmla="*/ 636105 h 764119"/>
              <a:gd name="connsiteX19" fmla="*/ 103367 w 397565"/>
              <a:gd name="connsiteY19" fmla="*/ 612251 h 764119"/>
              <a:gd name="connsiteX20" fmla="*/ 71562 w 397565"/>
              <a:gd name="connsiteY20" fmla="*/ 652007 h 764119"/>
              <a:gd name="connsiteX21" fmla="*/ 63611 w 397565"/>
              <a:gd name="connsiteY21" fmla="*/ 675861 h 764119"/>
              <a:gd name="connsiteX22" fmla="*/ 47708 w 397565"/>
              <a:gd name="connsiteY22" fmla="*/ 699715 h 764119"/>
              <a:gd name="connsiteX23" fmla="*/ 0 w 397565"/>
              <a:gd name="connsiteY23" fmla="*/ 723569 h 764119"/>
              <a:gd name="connsiteX24" fmla="*/ 111318 w 397565"/>
              <a:gd name="connsiteY24" fmla="*/ 739472 h 764119"/>
              <a:gd name="connsiteX25" fmla="*/ 159026 w 397565"/>
              <a:gd name="connsiteY25" fmla="*/ 755374 h 764119"/>
              <a:gd name="connsiteX26" fmla="*/ 182880 w 397565"/>
              <a:gd name="connsiteY26" fmla="*/ 747423 h 764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7565" h="764119">
                <a:moveTo>
                  <a:pt x="246491" y="0"/>
                </a:moveTo>
                <a:cubicBezTo>
                  <a:pt x="345477" y="79189"/>
                  <a:pt x="235305" y="-20755"/>
                  <a:pt x="302150" y="79513"/>
                </a:cubicBezTo>
                <a:lnTo>
                  <a:pt x="333955" y="127221"/>
                </a:lnTo>
                <a:lnTo>
                  <a:pt x="349857" y="174929"/>
                </a:lnTo>
                <a:cubicBezTo>
                  <a:pt x="352507" y="182880"/>
                  <a:pt x="355776" y="190652"/>
                  <a:pt x="357809" y="198783"/>
                </a:cubicBezTo>
                <a:cubicBezTo>
                  <a:pt x="369826" y="246854"/>
                  <a:pt x="362303" y="220216"/>
                  <a:pt x="381663" y="278296"/>
                </a:cubicBezTo>
                <a:lnTo>
                  <a:pt x="389614" y="302150"/>
                </a:lnTo>
                <a:lnTo>
                  <a:pt x="397565" y="326004"/>
                </a:lnTo>
                <a:cubicBezTo>
                  <a:pt x="394915" y="376362"/>
                  <a:pt x="394179" y="426857"/>
                  <a:pt x="389614" y="477078"/>
                </a:cubicBezTo>
                <a:cubicBezTo>
                  <a:pt x="386601" y="510218"/>
                  <a:pt x="355256" y="527339"/>
                  <a:pt x="333955" y="548640"/>
                </a:cubicBezTo>
                <a:cubicBezTo>
                  <a:pt x="301720" y="580875"/>
                  <a:pt x="320159" y="567465"/>
                  <a:pt x="278296" y="588397"/>
                </a:cubicBezTo>
                <a:cubicBezTo>
                  <a:pt x="272995" y="596348"/>
                  <a:pt x="269585" y="605958"/>
                  <a:pt x="262393" y="612251"/>
                </a:cubicBezTo>
                <a:cubicBezTo>
                  <a:pt x="242851" y="629350"/>
                  <a:pt x="208196" y="648706"/>
                  <a:pt x="182880" y="659958"/>
                </a:cubicBezTo>
                <a:cubicBezTo>
                  <a:pt x="169837" y="665755"/>
                  <a:pt x="156664" y="671348"/>
                  <a:pt x="143124" y="675861"/>
                </a:cubicBezTo>
                <a:cubicBezTo>
                  <a:pt x="132757" y="679317"/>
                  <a:pt x="121920" y="681162"/>
                  <a:pt x="111318" y="683812"/>
                </a:cubicBezTo>
                <a:cubicBezTo>
                  <a:pt x="51431" y="723738"/>
                  <a:pt x="127542" y="676859"/>
                  <a:pt x="55659" y="707666"/>
                </a:cubicBezTo>
                <a:cubicBezTo>
                  <a:pt x="-21216" y="740613"/>
                  <a:pt x="91309" y="708693"/>
                  <a:pt x="0" y="731520"/>
                </a:cubicBezTo>
                <a:cubicBezTo>
                  <a:pt x="5301" y="723569"/>
                  <a:pt x="11629" y="716213"/>
                  <a:pt x="15903" y="707666"/>
                </a:cubicBezTo>
                <a:cubicBezTo>
                  <a:pt x="30404" y="678665"/>
                  <a:pt x="18051" y="661178"/>
                  <a:pt x="55659" y="636105"/>
                </a:cubicBezTo>
                <a:cubicBezTo>
                  <a:pt x="86487" y="615553"/>
                  <a:pt x="70447" y="623224"/>
                  <a:pt x="103367" y="612251"/>
                </a:cubicBezTo>
                <a:cubicBezTo>
                  <a:pt x="83382" y="672209"/>
                  <a:pt x="112665" y="600628"/>
                  <a:pt x="71562" y="652007"/>
                </a:cubicBezTo>
                <a:cubicBezTo>
                  <a:pt x="66326" y="658552"/>
                  <a:pt x="67359" y="668364"/>
                  <a:pt x="63611" y="675861"/>
                </a:cubicBezTo>
                <a:cubicBezTo>
                  <a:pt x="59337" y="684408"/>
                  <a:pt x="54465" y="692958"/>
                  <a:pt x="47708" y="699715"/>
                </a:cubicBezTo>
                <a:cubicBezTo>
                  <a:pt x="32293" y="715130"/>
                  <a:pt x="19402" y="717102"/>
                  <a:pt x="0" y="723569"/>
                </a:cubicBezTo>
                <a:cubicBezTo>
                  <a:pt x="66589" y="745764"/>
                  <a:pt x="-36754" y="713342"/>
                  <a:pt x="111318" y="739472"/>
                </a:cubicBezTo>
                <a:cubicBezTo>
                  <a:pt x="127826" y="742385"/>
                  <a:pt x="143123" y="750073"/>
                  <a:pt x="159026" y="755374"/>
                </a:cubicBezTo>
                <a:cubicBezTo>
                  <a:pt x="187909" y="765001"/>
                  <a:pt x="182880" y="771706"/>
                  <a:pt x="182880" y="747423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3331597" y="4595854"/>
            <a:ext cx="615508" cy="246490"/>
          </a:xfrm>
          <a:custGeom>
            <a:avLst/>
            <a:gdLst>
              <a:gd name="connsiteX0" fmla="*/ 0 w 615508"/>
              <a:gd name="connsiteY0" fmla="*/ 95416 h 246490"/>
              <a:gd name="connsiteX1" fmla="*/ 39756 w 615508"/>
              <a:gd name="connsiteY1" fmla="*/ 79513 h 246490"/>
              <a:gd name="connsiteX2" fmla="*/ 87464 w 615508"/>
              <a:gd name="connsiteY2" fmla="*/ 47708 h 246490"/>
              <a:gd name="connsiteX3" fmla="*/ 111318 w 615508"/>
              <a:gd name="connsiteY3" fmla="*/ 31805 h 246490"/>
              <a:gd name="connsiteX4" fmla="*/ 182880 w 615508"/>
              <a:gd name="connsiteY4" fmla="*/ 7951 h 246490"/>
              <a:gd name="connsiteX5" fmla="*/ 206733 w 615508"/>
              <a:gd name="connsiteY5" fmla="*/ 0 h 246490"/>
              <a:gd name="connsiteX6" fmla="*/ 286246 w 615508"/>
              <a:gd name="connsiteY6" fmla="*/ 7951 h 246490"/>
              <a:gd name="connsiteX7" fmla="*/ 333954 w 615508"/>
              <a:gd name="connsiteY7" fmla="*/ 23854 h 246490"/>
              <a:gd name="connsiteX8" fmla="*/ 349857 w 615508"/>
              <a:gd name="connsiteY8" fmla="*/ 47708 h 246490"/>
              <a:gd name="connsiteX9" fmla="*/ 397565 w 615508"/>
              <a:gd name="connsiteY9" fmla="*/ 63610 h 246490"/>
              <a:gd name="connsiteX10" fmla="*/ 469126 w 615508"/>
              <a:gd name="connsiteY10" fmla="*/ 111318 h 246490"/>
              <a:gd name="connsiteX11" fmla="*/ 492980 w 615508"/>
              <a:gd name="connsiteY11" fmla="*/ 127221 h 246490"/>
              <a:gd name="connsiteX12" fmla="*/ 516834 w 615508"/>
              <a:gd name="connsiteY12" fmla="*/ 135172 h 246490"/>
              <a:gd name="connsiteX13" fmla="*/ 540688 w 615508"/>
              <a:gd name="connsiteY13" fmla="*/ 159026 h 246490"/>
              <a:gd name="connsiteX14" fmla="*/ 564542 w 615508"/>
              <a:gd name="connsiteY14" fmla="*/ 166977 h 246490"/>
              <a:gd name="connsiteX15" fmla="*/ 580445 w 615508"/>
              <a:gd name="connsiteY15" fmla="*/ 190831 h 246490"/>
              <a:gd name="connsiteX16" fmla="*/ 604299 w 615508"/>
              <a:gd name="connsiteY16" fmla="*/ 206734 h 246490"/>
              <a:gd name="connsiteX17" fmla="*/ 612250 w 615508"/>
              <a:gd name="connsiteY17" fmla="*/ 238539 h 246490"/>
              <a:gd name="connsiteX18" fmla="*/ 588396 w 615508"/>
              <a:gd name="connsiteY18" fmla="*/ 214685 h 246490"/>
              <a:gd name="connsiteX19" fmla="*/ 580445 w 615508"/>
              <a:gd name="connsiteY19" fmla="*/ 174929 h 246490"/>
              <a:gd name="connsiteX20" fmla="*/ 564542 w 615508"/>
              <a:gd name="connsiteY20" fmla="*/ 127221 h 246490"/>
              <a:gd name="connsiteX21" fmla="*/ 556591 w 615508"/>
              <a:gd name="connsiteY21" fmla="*/ 103367 h 246490"/>
              <a:gd name="connsiteX22" fmla="*/ 580445 w 615508"/>
              <a:gd name="connsiteY22" fmla="*/ 222636 h 246490"/>
              <a:gd name="connsiteX23" fmla="*/ 596347 w 615508"/>
              <a:gd name="connsiteY23" fmla="*/ 246490 h 246490"/>
              <a:gd name="connsiteX24" fmla="*/ 556591 w 615508"/>
              <a:gd name="connsiteY24" fmla="*/ 198783 h 246490"/>
              <a:gd name="connsiteX25" fmla="*/ 508883 w 615508"/>
              <a:gd name="connsiteY25" fmla="*/ 182880 h 246490"/>
              <a:gd name="connsiteX26" fmla="*/ 492980 w 615508"/>
              <a:gd name="connsiteY26" fmla="*/ 174929 h 246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15508" h="246490">
                <a:moveTo>
                  <a:pt x="0" y="95416"/>
                </a:moveTo>
                <a:cubicBezTo>
                  <a:pt x="13252" y="90115"/>
                  <a:pt x="27226" y="86348"/>
                  <a:pt x="39756" y="79513"/>
                </a:cubicBezTo>
                <a:cubicBezTo>
                  <a:pt x="56535" y="70361"/>
                  <a:pt x="71561" y="58310"/>
                  <a:pt x="87464" y="47708"/>
                </a:cubicBezTo>
                <a:cubicBezTo>
                  <a:pt x="95415" y="42407"/>
                  <a:pt x="102252" y="34827"/>
                  <a:pt x="111318" y="31805"/>
                </a:cubicBezTo>
                <a:lnTo>
                  <a:pt x="182880" y="7951"/>
                </a:lnTo>
                <a:lnTo>
                  <a:pt x="206733" y="0"/>
                </a:lnTo>
                <a:cubicBezTo>
                  <a:pt x="233237" y="2650"/>
                  <a:pt x="260066" y="3042"/>
                  <a:pt x="286246" y="7951"/>
                </a:cubicBezTo>
                <a:cubicBezTo>
                  <a:pt x="302722" y="11040"/>
                  <a:pt x="333954" y="23854"/>
                  <a:pt x="333954" y="23854"/>
                </a:cubicBezTo>
                <a:cubicBezTo>
                  <a:pt x="339255" y="31805"/>
                  <a:pt x="341753" y="42643"/>
                  <a:pt x="349857" y="47708"/>
                </a:cubicBezTo>
                <a:cubicBezTo>
                  <a:pt x="364072" y="56592"/>
                  <a:pt x="397565" y="63610"/>
                  <a:pt x="397565" y="63610"/>
                </a:cubicBezTo>
                <a:lnTo>
                  <a:pt x="469126" y="111318"/>
                </a:lnTo>
                <a:cubicBezTo>
                  <a:pt x="477077" y="116619"/>
                  <a:pt x="483914" y="124199"/>
                  <a:pt x="492980" y="127221"/>
                </a:cubicBezTo>
                <a:lnTo>
                  <a:pt x="516834" y="135172"/>
                </a:lnTo>
                <a:cubicBezTo>
                  <a:pt x="524785" y="143123"/>
                  <a:pt x="531332" y="152789"/>
                  <a:pt x="540688" y="159026"/>
                </a:cubicBezTo>
                <a:cubicBezTo>
                  <a:pt x="547662" y="163675"/>
                  <a:pt x="557997" y="161741"/>
                  <a:pt x="564542" y="166977"/>
                </a:cubicBezTo>
                <a:cubicBezTo>
                  <a:pt x="572004" y="172947"/>
                  <a:pt x="573688" y="184074"/>
                  <a:pt x="580445" y="190831"/>
                </a:cubicBezTo>
                <a:cubicBezTo>
                  <a:pt x="587202" y="197588"/>
                  <a:pt x="596348" y="201433"/>
                  <a:pt x="604299" y="206734"/>
                </a:cubicBezTo>
                <a:cubicBezTo>
                  <a:pt x="606949" y="217336"/>
                  <a:pt x="622024" y="233652"/>
                  <a:pt x="612250" y="238539"/>
                </a:cubicBezTo>
                <a:cubicBezTo>
                  <a:pt x="602192" y="243568"/>
                  <a:pt x="593425" y="224743"/>
                  <a:pt x="588396" y="214685"/>
                </a:cubicBezTo>
                <a:cubicBezTo>
                  <a:pt x="582352" y="202597"/>
                  <a:pt x="584001" y="187967"/>
                  <a:pt x="580445" y="174929"/>
                </a:cubicBezTo>
                <a:cubicBezTo>
                  <a:pt x="576034" y="158757"/>
                  <a:pt x="569843" y="143124"/>
                  <a:pt x="564542" y="127221"/>
                </a:cubicBezTo>
                <a:lnTo>
                  <a:pt x="556591" y="103367"/>
                </a:lnTo>
                <a:cubicBezTo>
                  <a:pt x="559667" y="131049"/>
                  <a:pt x="561650" y="194442"/>
                  <a:pt x="580445" y="222636"/>
                </a:cubicBezTo>
                <a:cubicBezTo>
                  <a:pt x="585746" y="230587"/>
                  <a:pt x="605903" y="246490"/>
                  <a:pt x="596347" y="246490"/>
                </a:cubicBezTo>
                <a:cubicBezTo>
                  <a:pt x="578240" y="246490"/>
                  <a:pt x="568105" y="205979"/>
                  <a:pt x="556591" y="198783"/>
                </a:cubicBezTo>
                <a:cubicBezTo>
                  <a:pt x="542376" y="189899"/>
                  <a:pt x="523876" y="190376"/>
                  <a:pt x="508883" y="182880"/>
                </a:cubicBezTo>
                <a:lnTo>
                  <a:pt x="492980" y="174929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orme libre 12"/>
          <p:cNvSpPr/>
          <p:nvPr/>
        </p:nvSpPr>
        <p:spPr>
          <a:xfrm>
            <a:off x="7434470" y="4778734"/>
            <a:ext cx="286247" cy="326003"/>
          </a:xfrm>
          <a:custGeom>
            <a:avLst/>
            <a:gdLst>
              <a:gd name="connsiteX0" fmla="*/ 0 w 286247"/>
              <a:gd name="connsiteY0" fmla="*/ 0 h 326003"/>
              <a:gd name="connsiteX1" fmla="*/ 7951 w 286247"/>
              <a:gd name="connsiteY1" fmla="*/ 222636 h 326003"/>
              <a:gd name="connsiteX2" fmla="*/ 15902 w 286247"/>
              <a:gd name="connsiteY2" fmla="*/ 246490 h 326003"/>
              <a:gd name="connsiteX3" fmla="*/ 71561 w 286247"/>
              <a:gd name="connsiteY3" fmla="*/ 310101 h 326003"/>
              <a:gd name="connsiteX4" fmla="*/ 119269 w 286247"/>
              <a:gd name="connsiteY4" fmla="*/ 326003 h 326003"/>
              <a:gd name="connsiteX5" fmla="*/ 143123 w 286247"/>
              <a:gd name="connsiteY5" fmla="*/ 318052 h 326003"/>
              <a:gd name="connsiteX6" fmla="*/ 174928 w 286247"/>
              <a:gd name="connsiteY6" fmla="*/ 246490 h 326003"/>
              <a:gd name="connsiteX7" fmla="*/ 182880 w 286247"/>
              <a:gd name="connsiteY7" fmla="*/ 222636 h 326003"/>
              <a:gd name="connsiteX8" fmla="*/ 190831 w 286247"/>
              <a:gd name="connsiteY8" fmla="*/ 166977 h 326003"/>
              <a:gd name="connsiteX9" fmla="*/ 182880 w 286247"/>
              <a:gd name="connsiteY9" fmla="*/ 135172 h 326003"/>
              <a:gd name="connsiteX10" fmla="*/ 174928 w 286247"/>
              <a:gd name="connsiteY10" fmla="*/ 159026 h 326003"/>
              <a:gd name="connsiteX11" fmla="*/ 151074 w 286247"/>
              <a:gd name="connsiteY11" fmla="*/ 206734 h 326003"/>
              <a:gd name="connsiteX12" fmla="*/ 166977 w 286247"/>
              <a:gd name="connsiteY12" fmla="*/ 103367 h 326003"/>
              <a:gd name="connsiteX13" fmla="*/ 190831 w 286247"/>
              <a:gd name="connsiteY13" fmla="*/ 95416 h 326003"/>
              <a:gd name="connsiteX14" fmla="*/ 214685 w 286247"/>
              <a:gd name="connsiteY14" fmla="*/ 111318 h 326003"/>
              <a:gd name="connsiteX15" fmla="*/ 246490 w 286247"/>
              <a:gd name="connsiteY15" fmla="*/ 159026 h 326003"/>
              <a:gd name="connsiteX16" fmla="*/ 278295 w 286247"/>
              <a:gd name="connsiteY16" fmla="*/ 206734 h 326003"/>
              <a:gd name="connsiteX17" fmla="*/ 286247 w 286247"/>
              <a:gd name="connsiteY17" fmla="*/ 222636 h 32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6247" h="326003">
                <a:moveTo>
                  <a:pt x="0" y="0"/>
                </a:moveTo>
                <a:cubicBezTo>
                  <a:pt x="2650" y="74212"/>
                  <a:pt x="3170" y="148531"/>
                  <a:pt x="7951" y="222636"/>
                </a:cubicBezTo>
                <a:cubicBezTo>
                  <a:pt x="8491" y="231000"/>
                  <a:pt x="11832" y="239163"/>
                  <a:pt x="15902" y="246490"/>
                </a:cubicBezTo>
                <a:cubicBezTo>
                  <a:pt x="31760" y="275035"/>
                  <a:pt x="42428" y="297153"/>
                  <a:pt x="71561" y="310101"/>
                </a:cubicBezTo>
                <a:cubicBezTo>
                  <a:pt x="86879" y="316909"/>
                  <a:pt x="119269" y="326003"/>
                  <a:pt x="119269" y="326003"/>
                </a:cubicBezTo>
                <a:cubicBezTo>
                  <a:pt x="127220" y="323353"/>
                  <a:pt x="136578" y="323288"/>
                  <a:pt x="143123" y="318052"/>
                </a:cubicBezTo>
                <a:cubicBezTo>
                  <a:pt x="160307" y="304305"/>
                  <a:pt x="170068" y="261070"/>
                  <a:pt x="174928" y="246490"/>
                </a:cubicBezTo>
                <a:lnTo>
                  <a:pt x="182880" y="222636"/>
                </a:lnTo>
                <a:cubicBezTo>
                  <a:pt x="185530" y="204083"/>
                  <a:pt x="190831" y="185718"/>
                  <a:pt x="190831" y="166977"/>
                </a:cubicBezTo>
                <a:cubicBezTo>
                  <a:pt x="190831" y="156049"/>
                  <a:pt x="192654" y="140059"/>
                  <a:pt x="182880" y="135172"/>
                </a:cubicBezTo>
                <a:cubicBezTo>
                  <a:pt x="175383" y="131424"/>
                  <a:pt x="178676" y="151529"/>
                  <a:pt x="174928" y="159026"/>
                </a:cubicBezTo>
                <a:cubicBezTo>
                  <a:pt x="144100" y="220682"/>
                  <a:pt x="171062" y="146776"/>
                  <a:pt x="151074" y="206734"/>
                </a:cubicBezTo>
                <a:cubicBezTo>
                  <a:pt x="156375" y="172278"/>
                  <a:pt x="155252" y="136197"/>
                  <a:pt x="166977" y="103367"/>
                </a:cubicBezTo>
                <a:cubicBezTo>
                  <a:pt x="169796" y="95474"/>
                  <a:pt x="182564" y="94038"/>
                  <a:pt x="190831" y="95416"/>
                </a:cubicBezTo>
                <a:cubicBezTo>
                  <a:pt x="200257" y="96987"/>
                  <a:pt x="206734" y="106017"/>
                  <a:pt x="214685" y="111318"/>
                </a:cubicBezTo>
                <a:lnTo>
                  <a:pt x="246490" y="159026"/>
                </a:lnTo>
                <a:cubicBezTo>
                  <a:pt x="246495" y="159033"/>
                  <a:pt x="278291" y="206726"/>
                  <a:pt x="278295" y="206734"/>
                </a:cubicBezTo>
                <a:lnTo>
                  <a:pt x="286247" y="222636"/>
                </a:ln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7140" y="4595854"/>
            <a:ext cx="2424860" cy="87860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10142621" y="5775158"/>
            <a:ext cx="1684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(peu stable…</a:t>
            </a:r>
          </a:p>
          <a:p>
            <a:r>
              <a:rPr lang="fr-FR" i="1" dirty="0"/>
              <a:t> </a:t>
            </a:r>
            <a:r>
              <a:rPr lang="fr-FR" i="1" dirty="0" smtClean="0"/>
              <a:t>  … discussion)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514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9705" y="601579"/>
            <a:ext cx="9264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2) « couplage » de l’ion </a:t>
            </a:r>
            <a:r>
              <a:rPr lang="fr-FR" sz="2400" b="1" dirty="0" err="1" smtClean="0">
                <a:solidFill>
                  <a:srgbClr val="0000FF"/>
                </a:solidFill>
              </a:rPr>
              <a:t>diazonium</a:t>
            </a:r>
            <a:r>
              <a:rPr lang="fr-FR" sz="2400" b="1" dirty="0" smtClean="0">
                <a:solidFill>
                  <a:srgbClr val="0000FF"/>
                </a:solidFill>
              </a:rPr>
              <a:t> formé avec la N,N-</a:t>
            </a:r>
            <a:r>
              <a:rPr lang="fr-FR" sz="2400" b="1" dirty="0" err="1" smtClean="0">
                <a:solidFill>
                  <a:srgbClr val="0000FF"/>
                </a:solidFill>
              </a:rPr>
              <a:t>diméthylaniline</a:t>
            </a:r>
            <a:r>
              <a:rPr lang="fr-FR" sz="2400" b="1" dirty="0" smtClean="0">
                <a:solidFill>
                  <a:srgbClr val="0000FF"/>
                </a:solidFill>
              </a:rPr>
              <a:t> :</a:t>
            </a:r>
            <a:endParaRPr lang="fr-FR" sz="2400" b="1" dirty="0">
              <a:solidFill>
                <a:srgbClr val="0000FF"/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5281863" y="3248526"/>
            <a:ext cx="0" cy="6015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592" y="1480490"/>
            <a:ext cx="6746542" cy="152916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381" y="3850105"/>
            <a:ext cx="6417753" cy="2077669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979695" y="5635386"/>
            <a:ext cx="22739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Rouge !</a:t>
            </a:r>
            <a:endParaRPr lang="fr-FR" sz="3200" b="1" i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8999621" y="2848416"/>
            <a:ext cx="3192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0000FF"/>
                </a:solidFill>
              </a:rPr>
              <a:t>Proposez un mécanisme !</a:t>
            </a:r>
            <a:endParaRPr lang="fr-FR" sz="2000" b="1" i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8999621" y="3549315"/>
            <a:ext cx="32525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7030A0"/>
                </a:solidFill>
              </a:rPr>
              <a:t>- Qu’est-ce qui est éliminé ?</a:t>
            </a:r>
            <a:endParaRPr lang="fr-FR" sz="2000" b="1" i="1" dirty="0">
              <a:solidFill>
                <a:srgbClr val="7030A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999621" y="4150895"/>
            <a:ext cx="325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srgbClr val="7030A0"/>
                </a:solidFill>
              </a:rPr>
              <a:t>-Pouvait-on accrocher ailleurs que là ?</a:t>
            </a:r>
            <a:endParaRPr lang="fr-FR" sz="2000" b="1" i="1" dirty="0">
              <a:solidFill>
                <a:srgbClr val="7030A0"/>
              </a:solidFill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 flipH="1" flipV="1">
            <a:off x="4199021" y="2245074"/>
            <a:ext cx="6136105" cy="2302863"/>
          </a:xfrm>
          <a:prstGeom prst="straightConnector1">
            <a:avLst/>
          </a:prstGeom>
          <a:ln w="28575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67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7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02" y="553453"/>
            <a:ext cx="6417753" cy="207766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27221" y="3002307"/>
            <a:ext cx="9781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Et l’hélianthine en milieu plus basique 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782" y="2349287"/>
            <a:ext cx="1314686" cy="960731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8562943" y="2141000"/>
            <a:ext cx="845752" cy="794705"/>
          </a:xfrm>
          <a:custGeom>
            <a:avLst/>
            <a:gdLst>
              <a:gd name="connsiteX0" fmla="*/ 845752 w 845752"/>
              <a:gd name="connsiteY0" fmla="*/ 794705 h 794705"/>
              <a:gd name="connsiteX1" fmla="*/ 508868 w 845752"/>
              <a:gd name="connsiteY1" fmla="*/ 782674 h 794705"/>
              <a:gd name="connsiteX2" fmla="*/ 460741 w 845752"/>
              <a:gd name="connsiteY2" fmla="*/ 734547 h 794705"/>
              <a:gd name="connsiteX3" fmla="*/ 388552 w 845752"/>
              <a:gd name="connsiteY3" fmla="*/ 686421 h 794705"/>
              <a:gd name="connsiteX4" fmla="*/ 352457 w 845752"/>
              <a:gd name="connsiteY4" fmla="*/ 662358 h 794705"/>
              <a:gd name="connsiteX5" fmla="*/ 280268 w 845752"/>
              <a:gd name="connsiteY5" fmla="*/ 638295 h 794705"/>
              <a:gd name="connsiteX6" fmla="*/ 232141 w 845752"/>
              <a:gd name="connsiteY6" fmla="*/ 566105 h 794705"/>
              <a:gd name="connsiteX7" fmla="*/ 208078 w 845752"/>
              <a:gd name="connsiteY7" fmla="*/ 530011 h 794705"/>
              <a:gd name="connsiteX8" fmla="*/ 184015 w 845752"/>
              <a:gd name="connsiteY8" fmla="*/ 457821 h 794705"/>
              <a:gd name="connsiteX9" fmla="*/ 159952 w 845752"/>
              <a:gd name="connsiteY9" fmla="*/ 337505 h 794705"/>
              <a:gd name="connsiteX10" fmla="*/ 135889 w 845752"/>
              <a:gd name="connsiteY10" fmla="*/ 289379 h 794705"/>
              <a:gd name="connsiteX11" fmla="*/ 111825 w 845752"/>
              <a:gd name="connsiteY11" fmla="*/ 181095 h 794705"/>
              <a:gd name="connsiteX12" fmla="*/ 87762 w 845752"/>
              <a:gd name="connsiteY12" fmla="*/ 108905 h 794705"/>
              <a:gd name="connsiteX13" fmla="*/ 75731 w 845752"/>
              <a:gd name="connsiteY13" fmla="*/ 72811 h 794705"/>
              <a:gd name="connsiteX14" fmla="*/ 63699 w 845752"/>
              <a:gd name="connsiteY14" fmla="*/ 621 h 794705"/>
              <a:gd name="connsiteX15" fmla="*/ 39636 w 845752"/>
              <a:gd name="connsiteY15" fmla="*/ 84842 h 794705"/>
              <a:gd name="connsiteX16" fmla="*/ 27604 w 845752"/>
              <a:gd name="connsiteY16" fmla="*/ 157032 h 794705"/>
              <a:gd name="connsiteX17" fmla="*/ 3541 w 845752"/>
              <a:gd name="connsiteY17" fmla="*/ 229221 h 794705"/>
              <a:gd name="connsiteX18" fmla="*/ 39636 w 845752"/>
              <a:gd name="connsiteY18" fmla="*/ 157032 h 794705"/>
              <a:gd name="connsiteX19" fmla="*/ 87762 w 845752"/>
              <a:gd name="connsiteY19" fmla="*/ 12653 h 794705"/>
              <a:gd name="connsiteX20" fmla="*/ 123857 w 845752"/>
              <a:gd name="connsiteY20" fmla="*/ 48747 h 794705"/>
              <a:gd name="connsiteX21" fmla="*/ 159952 w 845752"/>
              <a:gd name="connsiteY21" fmla="*/ 120937 h 794705"/>
              <a:gd name="connsiteX22" fmla="*/ 196046 w 845752"/>
              <a:gd name="connsiteY22" fmla="*/ 145000 h 794705"/>
              <a:gd name="connsiteX23" fmla="*/ 256204 w 845752"/>
              <a:gd name="connsiteY23" fmla="*/ 181095 h 794705"/>
              <a:gd name="connsiteX24" fmla="*/ 256204 w 845752"/>
              <a:gd name="connsiteY24" fmla="*/ 157032 h 79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845752" h="794705">
                <a:moveTo>
                  <a:pt x="845752" y="794705"/>
                </a:moveTo>
                <a:cubicBezTo>
                  <a:pt x="733457" y="790695"/>
                  <a:pt x="619887" y="800021"/>
                  <a:pt x="508868" y="782674"/>
                </a:cubicBezTo>
                <a:cubicBezTo>
                  <a:pt x="486453" y="779172"/>
                  <a:pt x="479618" y="747132"/>
                  <a:pt x="460741" y="734547"/>
                </a:cubicBezTo>
                <a:lnTo>
                  <a:pt x="388552" y="686421"/>
                </a:lnTo>
                <a:cubicBezTo>
                  <a:pt x="376520" y="678400"/>
                  <a:pt x="366175" y="666931"/>
                  <a:pt x="352457" y="662358"/>
                </a:cubicBezTo>
                <a:lnTo>
                  <a:pt x="280268" y="638295"/>
                </a:lnTo>
                <a:lnTo>
                  <a:pt x="232141" y="566105"/>
                </a:lnTo>
                <a:cubicBezTo>
                  <a:pt x="224120" y="554074"/>
                  <a:pt x="212651" y="543729"/>
                  <a:pt x="208078" y="530011"/>
                </a:cubicBezTo>
                <a:cubicBezTo>
                  <a:pt x="200057" y="505948"/>
                  <a:pt x="188185" y="482841"/>
                  <a:pt x="184015" y="457821"/>
                </a:cubicBezTo>
                <a:cubicBezTo>
                  <a:pt x="179858" y="432878"/>
                  <a:pt x="170719" y="366217"/>
                  <a:pt x="159952" y="337505"/>
                </a:cubicBezTo>
                <a:cubicBezTo>
                  <a:pt x="153655" y="320711"/>
                  <a:pt x="142187" y="306173"/>
                  <a:pt x="135889" y="289379"/>
                </a:cubicBezTo>
                <a:cubicBezTo>
                  <a:pt x="125084" y="260566"/>
                  <a:pt x="119449" y="209048"/>
                  <a:pt x="111825" y="181095"/>
                </a:cubicBezTo>
                <a:cubicBezTo>
                  <a:pt x="105151" y="156624"/>
                  <a:pt x="95783" y="132968"/>
                  <a:pt x="87762" y="108905"/>
                </a:cubicBezTo>
                <a:cubicBezTo>
                  <a:pt x="83752" y="96874"/>
                  <a:pt x="77816" y="85321"/>
                  <a:pt x="75731" y="72811"/>
                </a:cubicBezTo>
                <a:lnTo>
                  <a:pt x="63699" y="621"/>
                </a:lnTo>
                <a:cubicBezTo>
                  <a:pt x="52234" y="35018"/>
                  <a:pt x="47189" y="47079"/>
                  <a:pt x="39636" y="84842"/>
                </a:cubicBezTo>
                <a:cubicBezTo>
                  <a:pt x="34852" y="108764"/>
                  <a:pt x="33521" y="133365"/>
                  <a:pt x="27604" y="157032"/>
                </a:cubicBezTo>
                <a:cubicBezTo>
                  <a:pt x="21452" y="181639"/>
                  <a:pt x="-10529" y="250326"/>
                  <a:pt x="3541" y="229221"/>
                </a:cubicBezTo>
                <a:cubicBezTo>
                  <a:pt x="34639" y="182574"/>
                  <a:pt x="23031" y="206844"/>
                  <a:pt x="39636" y="157032"/>
                </a:cubicBezTo>
                <a:cubicBezTo>
                  <a:pt x="44022" y="100011"/>
                  <a:pt x="4151" y="-43088"/>
                  <a:pt x="87762" y="12653"/>
                </a:cubicBezTo>
                <a:cubicBezTo>
                  <a:pt x="101919" y="22091"/>
                  <a:pt x="111825" y="36716"/>
                  <a:pt x="123857" y="48747"/>
                </a:cubicBezTo>
                <a:cubicBezTo>
                  <a:pt x="133643" y="78103"/>
                  <a:pt x="136629" y="97614"/>
                  <a:pt x="159952" y="120937"/>
                </a:cubicBezTo>
                <a:cubicBezTo>
                  <a:pt x="170177" y="131162"/>
                  <a:pt x="184755" y="135967"/>
                  <a:pt x="196046" y="145000"/>
                </a:cubicBezTo>
                <a:cubicBezTo>
                  <a:pt x="210252" y="156365"/>
                  <a:pt x="230395" y="189698"/>
                  <a:pt x="256204" y="181095"/>
                </a:cubicBezTo>
                <a:cubicBezTo>
                  <a:pt x="263813" y="178559"/>
                  <a:pt x="256204" y="165053"/>
                  <a:pt x="256204" y="15703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8017075" y="1638114"/>
            <a:ext cx="269675" cy="238311"/>
          </a:xfrm>
          <a:custGeom>
            <a:avLst/>
            <a:gdLst>
              <a:gd name="connsiteX0" fmla="*/ 260150 w 269675"/>
              <a:gd name="connsiteY0" fmla="*/ 238311 h 238311"/>
              <a:gd name="connsiteX1" fmla="*/ 269675 w 269675"/>
              <a:gd name="connsiteY1" fmla="*/ 190686 h 238311"/>
              <a:gd name="connsiteX2" fmla="*/ 260150 w 269675"/>
              <a:gd name="connsiteY2" fmla="*/ 133536 h 238311"/>
              <a:gd name="connsiteX3" fmla="*/ 231575 w 269675"/>
              <a:gd name="connsiteY3" fmla="*/ 76386 h 238311"/>
              <a:gd name="connsiteX4" fmla="*/ 203000 w 269675"/>
              <a:gd name="connsiteY4" fmla="*/ 57336 h 238311"/>
              <a:gd name="connsiteX5" fmla="*/ 117275 w 269675"/>
              <a:gd name="connsiteY5" fmla="*/ 9711 h 238311"/>
              <a:gd name="connsiteX6" fmla="*/ 88700 w 269675"/>
              <a:gd name="connsiteY6" fmla="*/ 28761 h 238311"/>
              <a:gd name="connsiteX7" fmla="*/ 60125 w 269675"/>
              <a:gd name="connsiteY7" fmla="*/ 38286 h 238311"/>
              <a:gd name="connsiteX8" fmla="*/ 31550 w 269675"/>
              <a:gd name="connsiteY8" fmla="*/ 95436 h 238311"/>
              <a:gd name="connsiteX9" fmla="*/ 12500 w 269675"/>
              <a:gd name="connsiteY9" fmla="*/ 124011 h 238311"/>
              <a:gd name="connsiteX10" fmla="*/ 69650 w 269675"/>
              <a:gd name="connsiteY10" fmla="*/ 133536 h 238311"/>
              <a:gd name="connsiteX11" fmla="*/ 88700 w 269675"/>
              <a:gd name="connsiteY11" fmla="*/ 104961 h 238311"/>
              <a:gd name="connsiteX12" fmla="*/ 60125 w 269675"/>
              <a:gd name="connsiteY12" fmla="*/ 124011 h 238311"/>
              <a:gd name="connsiteX13" fmla="*/ 22025 w 269675"/>
              <a:gd name="connsiteY13" fmla="*/ 133536 h 238311"/>
              <a:gd name="connsiteX14" fmla="*/ 2975 w 269675"/>
              <a:gd name="connsiteY14" fmla="*/ 28761 h 23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69675" h="238311">
                <a:moveTo>
                  <a:pt x="260150" y="238311"/>
                </a:moveTo>
                <a:cubicBezTo>
                  <a:pt x="263325" y="222436"/>
                  <a:pt x="269675" y="206875"/>
                  <a:pt x="269675" y="190686"/>
                </a:cubicBezTo>
                <a:cubicBezTo>
                  <a:pt x="269675" y="171373"/>
                  <a:pt x="264340" y="152389"/>
                  <a:pt x="260150" y="133536"/>
                </a:cubicBezTo>
                <a:cubicBezTo>
                  <a:pt x="255723" y="113615"/>
                  <a:pt x="246254" y="91065"/>
                  <a:pt x="231575" y="76386"/>
                </a:cubicBezTo>
                <a:cubicBezTo>
                  <a:pt x="223480" y="68291"/>
                  <a:pt x="212525" y="63686"/>
                  <a:pt x="203000" y="57336"/>
                </a:cubicBezTo>
                <a:cubicBezTo>
                  <a:pt x="155920" y="-13284"/>
                  <a:pt x="187351" y="-4304"/>
                  <a:pt x="117275" y="9711"/>
                </a:cubicBezTo>
                <a:cubicBezTo>
                  <a:pt x="107750" y="16061"/>
                  <a:pt x="98939" y="23641"/>
                  <a:pt x="88700" y="28761"/>
                </a:cubicBezTo>
                <a:cubicBezTo>
                  <a:pt x="79720" y="33251"/>
                  <a:pt x="67965" y="32014"/>
                  <a:pt x="60125" y="38286"/>
                </a:cubicBezTo>
                <a:cubicBezTo>
                  <a:pt x="37377" y="56484"/>
                  <a:pt x="43054" y="72429"/>
                  <a:pt x="31550" y="95436"/>
                </a:cubicBezTo>
                <a:cubicBezTo>
                  <a:pt x="26430" y="105675"/>
                  <a:pt x="18850" y="114486"/>
                  <a:pt x="12500" y="124011"/>
                </a:cubicBezTo>
                <a:cubicBezTo>
                  <a:pt x="35123" y="139093"/>
                  <a:pt x="42762" y="155046"/>
                  <a:pt x="69650" y="133536"/>
                </a:cubicBezTo>
                <a:cubicBezTo>
                  <a:pt x="78589" y="126385"/>
                  <a:pt x="96795" y="113056"/>
                  <a:pt x="88700" y="104961"/>
                </a:cubicBezTo>
                <a:cubicBezTo>
                  <a:pt x="80605" y="96866"/>
                  <a:pt x="70647" y="119502"/>
                  <a:pt x="60125" y="124011"/>
                </a:cubicBezTo>
                <a:cubicBezTo>
                  <a:pt x="48093" y="129168"/>
                  <a:pt x="34725" y="130361"/>
                  <a:pt x="22025" y="133536"/>
                </a:cubicBezTo>
                <a:cubicBezTo>
                  <a:pt x="-11114" y="83827"/>
                  <a:pt x="2975" y="116409"/>
                  <a:pt x="2975" y="28761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737" y="3782882"/>
            <a:ext cx="6408618" cy="20797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16782" y="4583686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+   H</a:t>
            </a:r>
            <a:r>
              <a:rPr lang="fr-FR" sz="2400" baseline="-25000" dirty="0" smtClean="0"/>
              <a:t>2</a:t>
            </a:r>
            <a:r>
              <a:rPr lang="fr-FR" sz="2400" dirty="0" smtClean="0"/>
              <a:t>O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469039" y="5732060"/>
            <a:ext cx="3405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FFC000"/>
                </a:solidFill>
              </a:rPr>
              <a:t>Jaune !</a:t>
            </a:r>
            <a:endParaRPr lang="fr-FR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0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7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49087" y="483326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</a:rPr>
              <a:t>Le bleu de </a:t>
            </a:r>
            <a:r>
              <a:rPr lang="fr-FR" sz="2400" b="1" i="1" dirty="0" err="1" smtClean="0">
                <a:solidFill>
                  <a:srgbClr val="002060"/>
                </a:solidFill>
              </a:rPr>
              <a:t>bromothymol</a:t>
            </a:r>
            <a:r>
              <a:rPr lang="fr-FR" sz="2400" b="1" i="1" dirty="0" smtClean="0">
                <a:solidFill>
                  <a:srgbClr val="002060"/>
                </a:solidFill>
              </a:rPr>
              <a:t> (BBT) :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99" y="1890530"/>
            <a:ext cx="3511165" cy="304015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671" y="1794996"/>
            <a:ext cx="3538591" cy="3231224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V="1">
            <a:off x="4288665" y="3696237"/>
            <a:ext cx="2434107" cy="128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076163" y="2305318"/>
            <a:ext cx="2859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66"/>
                </a:solidFill>
              </a:rPr>
              <a:t>Mise en solution aqueuse, ouverture du petit cycle…</a:t>
            </a:r>
            <a:endParaRPr lang="fr-FR" sz="2000" i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440" y="1117960"/>
            <a:ext cx="3542083" cy="323116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284" y="1117960"/>
            <a:ext cx="3517697" cy="318238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848440" y="4349120"/>
            <a:ext cx="35420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9900"/>
                </a:solidFill>
              </a:rPr>
              <a:t>« HBBT</a:t>
            </a:r>
            <a:r>
              <a:rPr lang="fr-FR" sz="2000" b="1" baseline="30000" dirty="0">
                <a:solidFill>
                  <a:srgbClr val="FF9900"/>
                </a:solidFill>
              </a:rPr>
              <a:t>-</a:t>
            </a:r>
            <a:r>
              <a:rPr lang="fr-FR" sz="2000" b="1" dirty="0">
                <a:solidFill>
                  <a:srgbClr val="FF9900"/>
                </a:solidFill>
              </a:rPr>
              <a:t> », </a:t>
            </a:r>
            <a:r>
              <a:rPr lang="fr-FR" sz="2000" b="1" dirty="0" smtClean="0">
                <a:solidFill>
                  <a:srgbClr val="FF9900"/>
                </a:solidFill>
              </a:rPr>
              <a:t>jaune, milieu acide à neutre.</a:t>
            </a:r>
            <a:endParaRPr lang="fr-FR" sz="2000" b="1" dirty="0">
              <a:solidFill>
                <a:srgbClr val="FF9900"/>
              </a:solidFill>
            </a:endParaRPr>
          </a:p>
          <a:p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7758284" y="4443211"/>
            <a:ext cx="37811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« </a:t>
            </a:r>
            <a:r>
              <a:rPr lang="fr-FR" sz="2000" b="1" dirty="0" smtClean="0">
                <a:solidFill>
                  <a:srgbClr val="0070C0"/>
                </a:solidFill>
              </a:rPr>
              <a:t>BBT</a:t>
            </a:r>
            <a:r>
              <a:rPr lang="fr-FR" sz="2000" b="1" baseline="30000" dirty="0" smtClean="0">
                <a:solidFill>
                  <a:srgbClr val="0070C0"/>
                </a:solidFill>
              </a:rPr>
              <a:t>2-</a:t>
            </a:r>
            <a:r>
              <a:rPr lang="fr-FR" sz="2000" b="1" dirty="0">
                <a:solidFill>
                  <a:srgbClr val="0070C0"/>
                </a:solidFill>
              </a:rPr>
              <a:t> », </a:t>
            </a:r>
            <a:r>
              <a:rPr lang="fr-FR" sz="2000" b="1" dirty="0" smtClean="0">
                <a:solidFill>
                  <a:srgbClr val="0070C0"/>
                </a:solidFill>
              </a:rPr>
              <a:t>bleu, milieu basique</a:t>
            </a:r>
            <a:endParaRPr lang="fr-FR" sz="2000" b="1" dirty="0">
              <a:solidFill>
                <a:srgbClr val="0070C0"/>
              </a:solidFill>
            </a:endParaRPr>
          </a:p>
          <a:p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618186" y="4159876"/>
            <a:ext cx="2653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FF0066"/>
                </a:solidFill>
              </a:rPr>
              <a:t>« </a:t>
            </a:r>
            <a:r>
              <a:rPr lang="fr-FR" sz="2000" b="1" dirty="0" smtClean="0">
                <a:solidFill>
                  <a:srgbClr val="FF0066"/>
                </a:solidFill>
              </a:rPr>
              <a:t>H</a:t>
            </a:r>
            <a:r>
              <a:rPr lang="fr-FR" sz="2000" b="1" baseline="-25000" dirty="0" smtClean="0">
                <a:solidFill>
                  <a:srgbClr val="FF0066"/>
                </a:solidFill>
              </a:rPr>
              <a:t>2</a:t>
            </a:r>
            <a:r>
              <a:rPr lang="fr-FR" sz="2000" b="1" dirty="0" smtClean="0">
                <a:solidFill>
                  <a:srgbClr val="FF0066"/>
                </a:solidFill>
              </a:rPr>
              <a:t>BBT</a:t>
            </a:r>
            <a:r>
              <a:rPr lang="fr-FR" sz="2000" b="1" dirty="0">
                <a:solidFill>
                  <a:srgbClr val="FF0066"/>
                </a:solidFill>
              </a:rPr>
              <a:t> », </a:t>
            </a:r>
            <a:r>
              <a:rPr lang="fr-FR" sz="2000" b="1" dirty="0" smtClean="0">
                <a:solidFill>
                  <a:srgbClr val="FF0066"/>
                </a:solidFill>
              </a:rPr>
              <a:t>rose, milieu très acide.</a:t>
            </a:r>
            <a:endParaRPr lang="fr-FR" sz="2000" b="1" dirty="0">
              <a:solidFill>
                <a:srgbClr val="FF0066"/>
              </a:solidFill>
            </a:endParaRPr>
          </a:p>
          <a:p>
            <a:endParaRPr lang="fr-FR" sz="2000" dirty="0">
              <a:solidFill>
                <a:srgbClr val="FF0066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835" y="1117960"/>
            <a:ext cx="3469749" cy="29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5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4967" y="504967"/>
            <a:ext cx="81067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00FF"/>
                </a:solidFill>
              </a:rPr>
              <a:t>N’y </a:t>
            </a:r>
            <a:r>
              <a:rPr lang="fr-FR" sz="2800" b="1" i="1" dirty="0" err="1" smtClean="0">
                <a:solidFill>
                  <a:srgbClr val="0000FF"/>
                </a:solidFill>
              </a:rPr>
              <a:t>a-t-il</a:t>
            </a:r>
            <a:r>
              <a:rPr lang="fr-FR" sz="2800" b="1" i="1" dirty="0" smtClean="0">
                <a:solidFill>
                  <a:srgbClr val="0000FF"/>
                </a:solidFill>
              </a:rPr>
              <a:t> donc que l’acidité d’un milieu qui peut provoquer un changement de couleur ??????</a:t>
            </a:r>
            <a:endParaRPr lang="fr-FR" sz="2800" b="1" i="1" dirty="0">
              <a:solidFill>
                <a:srgbClr val="0000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7481" y="1910687"/>
            <a:ext cx="727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Observer les deux solutions réalisées :</a:t>
            </a:r>
            <a:endParaRPr lang="fr-FR" sz="20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955343" y="2524836"/>
            <a:ext cx="7847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66"/>
                </a:solidFill>
              </a:rPr>
              <a:t>- Ions Cu</a:t>
            </a:r>
            <a:r>
              <a:rPr lang="fr-FR" sz="2800" b="1" i="1" baseline="30000" dirty="0" smtClean="0">
                <a:solidFill>
                  <a:srgbClr val="FF0066"/>
                </a:solidFill>
              </a:rPr>
              <a:t>2+</a:t>
            </a:r>
            <a:r>
              <a:rPr lang="fr-FR" sz="2800" b="1" i="1" dirty="0" smtClean="0">
                <a:solidFill>
                  <a:srgbClr val="FF0066"/>
                </a:solidFill>
              </a:rPr>
              <a:t> dissous dans de l’eau pure…</a:t>
            </a:r>
            <a:endParaRPr lang="fr-FR" sz="2800" b="1" i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7956643" y="2555613"/>
            <a:ext cx="3821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F0"/>
                </a:solidFill>
              </a:rPr>
              <a:t>Bleu turquoise</a:t>
            </a:r>
            <a:endParaRPr lang="fr-FR" sz="2400" b="1" dirty="0">
              <a:solidFill>
                <a:srgbClr val="00B0F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955343" y="3191893"/>
            <a:ext cx="54318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- Ions Cu</a:t>
            </a:r>
            <a:r>
              <a:rPr lang="fr-FR" sz="2400" b="1" i="1" baseline="30000" dirty="0" smtClean="0">
                <a:solidFill>
                  <a:srgbClr val="FF0000"/>
                </a:solidFill>
              </a:rPr>
              <a:t>2+</a:t>
            </a:r>
            <a:r>
              <a:rPr lang="fr-FR" sz="2400" b="1" i="1" dirty="0" smtClean="0">
                <a:solidFill>
                  <a:srgbClr val="FF0000"/>
                </a:solidFill>
              </a:rPr>
              <a:t> dissous dans de l’ammoniaque (solution aqueuse de NH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3(</a:t>
            </a:r>
            <a:r>
              <a:rPr lang="fr-FR" sz="2400" b="1" i="1" baseline="-25000" dirty="0" err="1" smtClean="0">
                <a:solidFill>
                  <a:srgbClr val="FF0000"/>
                </a:solidFill>
              </a:rPr>
              <a:t>aq</a:t>
            </a:r>
            <a:r>
              <a:rPr lang="fr-FR" sz="2400" b="1" i="1" baseline="-25000" dirty="0" smtClean="0">
                <a:solidFill>
                  <a:srgbClr val="FF0000"/>
                </a:solidFill>
              </a:rPr>
              <a:t>) </a:t>
            </a:r>
            <a:r>
              <a:rPr lang="fr-FR" sz="2400" b="1" i="1" dirty="0" smtClean="0">
                <a:solidFill>
                  <a:srgbClr val="FF0000"/>
                </a:solidFill>
              </a:rPr>
              <a:t>)…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956643" y="3428228"/>
            <a:ext cx="2361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Bleu foncé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396483" y="3766782"/>
            <a:ext cx="208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002060"/>
                </a:solidFill>
              </a:rPr>
              <a:t>(« céleste »)</a:t>
            </a:r>
          </a:p>
          <a:p>
            <a:endParaRPr lang="fr-FR" sz="2000" b="1" i="1" dirty="0">
              <a:solidFill>
                <a:srgbClr val="00206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349920" y="3703290"/>
            <a:ext cx="424445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900" b="1" dirty="0" smtClean="0">
                <a:solidFill>
                  <a:srgbClr val="009900"/>
                </a:solidFill>
              </a:rPr>
              <a:t>?</a:t>
            </a:r>
            <a:endParaRPr lang="fr-FR" sz="19900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59854" y="515155"/>
            <a:ext cx="7057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Faisons réagir la phénolphtaléine avec l’eau :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823" y="1137284"/>
            <a:ext cx="2624747" cy="23271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99268" y="1880315"/>
            <a:ext cx="253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5074276" y="2086377"/>
            <a:ext cx="88864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032" y="1137284"/>
            <a:ext cx="2415176" cy="23362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847786" y="1880315"/>
            <a:ext cx="2318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H</a:t>
            </a:r>
            <a:r>
              <a:rPr lang="fr-FR" baseline="-25000" dirty="0" smtClean="0"/>
              <a:t>3</a:t>
            </a:r>
            <a:r>
              <a:rPr lang="fr-FR" dirty="0" smtClean="0"/>
              <a:t>O</a:t>
            </a:r>
            <a:r>
              <a:rPr lang="fr-FR" baseline="30000" dirty="0" smtClean="0"/>
              <a:t>+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82580" y="3545823"/>
            <a:ext cx="5280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smtClean="0">
                <a:solidFill>
                  <a:srgbClr val="0070C0"/>
                </a:solidFill>
              </a:rPr>
              <a:t>Une réaction acide-base !!</a:t>
            </a:r>
            <a:endParaRPr lang="fr-FR" sz="2800" b="1" i="1">
              <a:solidFill>
                <a:srgbClr val="0070C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074276" y="3540824"/>
            <a:ext cx="413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un échange de proton</a:t>
            </a:r>
            <a:endParaRPr lang="fr-FR" sz="2400" b="1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8119741" y="3479269"/>
            <a:ext cx="13651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00FF"/>
                </a:solidFill>
              </a:rPr>
              <a:t>H</a:t>
            </a:r>
            <a:r>
              <a:rPr lang="fr-FR" sz="2800" b="1" baseline="30000" dirty="0" smtClean="0">
                <a:solidFill>
                  <a:srgbClr val="0000FF"/>
                </a:solidFill>
              </a:rPr>
              <a:t>+</a:t>
            </a:r>
            <a:endParaRPr lang="fr-FR" sz="2800" b="1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66667" y="4176962"/>
            <a:ext cx="7453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- Une espèce chimique acide est une espèce donneuse d’H</a:t>
            </a:r>
            <a:r>
              <a:rPr lang="fr-FR" sz="2000" i="1" baseline="30000" dirty="0" smtClean="0"/>
              <a:t>+</a:t>
            </a:r>
            <a:endParaRPr lang="fr-FR" sz="20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6954592" y="4134511"/>
            <a:ext cx="3052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(ici c’est fifi)</a:t>
            </a:r>
            <a:endParaRPr lang="fr-FR" sz="2000" i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66667" y="4619523"/>
            <a:ext cx="9427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- Une espèce chimique basique est une espèce accepteuse d’H</a:t>
            </a:r>
            <a:r>
              <a:rPr lang="fr-FR" sz="2000" i="1" baseline="30000" dirty="0" smtClean="0"/>
              <a:t>+</a:t>
            </a:r>
            <a:endParaRPr lang="fr-FR" sz="20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960643" y="4607093"/>
            <a:ext cx="1938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>
                <a:solidFill>
                  <a:srgbClr val="FF0000"/>
                </a:solidFill>
              </a:rPr>
              <a:t>(ici c’est H</a:t>
            </a:r>
            <a:r>
              <a:rPr lang="fr-FR" sz="2000" i="1" baseline="-25000" dirty="0" smtClean="0">
                <a:solidFill>
                  <a:srgbClr val="FF0000"/>
                </a:solidFill>
              </a:rPr>
              <a:t>2</a:t>
            </a:r>
            <a:r>
              <a:rPr lang="fr-FR" sz="2000" i="1" dirty="0" smtClean="0">
                <a:solidFill>
                  <a:srgbClr val="FF0000"/>
                </a:solidFill>
              </a:rPr>
              <a:t>O</a:t>
            </a:r>
            <a:r>
              <a:rPr lang="fr-FR" sz="2000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66667" y="5215944"/>
            <a:ext cx="942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Que peut-on envisager si, dans la solution dans laquelle on a mélangé fifi et l’eau, on rajoute un bon paquet d’une espèce très acide ?</a:t>
            </a:r>
            <a:endParaRPr lang="fr-FR" sz="2400" b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099256" y="1137284"/>
            <a:ext cx="682581" cy="382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(a)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50806" y="1055878"/>
            <a:ext cx="97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</a:rPr>
              <a:t>(b)</a:t>
            </a:r>
            <a:endParaRPr lang="fr-FR" b="1" dirty="0">
              <a:solidFill>
                <a:srgbClr val="0000FF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627320" y="6046941"/>
            <a:ext cx="35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(reformation de (a), discussion…)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3020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31065" y="373487"/>
            <a:ext cx="5177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La forme (b) :</a:t>
            </a:r>
            <a:endParaRPr lang="fr-FR" sz="2400" b="1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38" y="604319"/>
            <a:ext cx="4074808" cy="39410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413679" y="3258355"/>
            <a:ext cx="520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00FF"/>
                </a:solidFill>
              </a:rPr>
              <a:t>Est-elle toujours incolore ?</a:t>
            </a:r>
            <a:endParaRPr lang="fr-FR" sz="2400" b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808372" y="4888951"/>
            <a:ext cx="2099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Rappel (a) :</a:t>
            </a:r>
          </a:p>
          <a:p>
            <a:r>
              <a:rPr lang="fr-FR" sz="2000" i="1" dirty="0" smtClean="0"/>
              <a:t>(incolore)</a:t>
            </a:r>
            <a:endParaRPr lang="fr-FR" sz="2000" i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28" y="4127673"/>
            <a:ext cx="2627604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17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05307" y="437882"/>
            <a:ext cx="9234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Dans une solution aqueuse de phénolphtaléine sous la forme (b), ajoutons une espèce basique, par exemple HO</a:t>
            </a:r>
            <a:r>
              <a:rPr lang="fr-FR" sz="2800" b="1" i="1" baseline="30000" dirty="0" smtClean="0">
                <a:solidFill>
                  <a:srgbClr val="0000FF"/>
                </a:solidFill>
              </a:rPr>
              <a:t>-</a:t>
            </a:r>
            <a:r>
              <a:rPr lang="fr-FR" sz="2800" b="1" i="1" dirty="0" smtClean="0">
                <a:solidFill>
                  <a:srgbClr val="0000FF"/>
                </a:solidFill>
              </a:rPr>
              <a:t> :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315" y="1553176"/>
            <a:ext cx="2799800" cy="27078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053" y="1928886"/>
            <a:ext cx="788732" cy="579000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285510" y="1275008"/>
            <a:ext cx="4775887" cy="978795"/>
          </a:xfrm>
          <a:custGeom>
            <a:avLst/>
            <a:gdLst>
              <a:gd name="connsiteX0" fmla="*/ 4775887 w 4775887"/>
              <a:gd name="connsiteY0" fmla="*/ 978795 h 978795"/>
              <a:gd name="connsiteX1" fmla="*/ 4750129 w 4775887"/>
              <a:gd name="connsiteY1" fmla="*/ 875764 h 978795"/>
              <a:gd name="connsiteX2" fmla="*/ 4737251 w 4775887"/>
              <a:gd name="connsiteY2" fmla="*/ 824248 h 978795"/>
              <a:gd name="connsiteX3" fmla="*/ 4711493 w 4775887"/>
              <a:gd name="connsiteY3" fmla="*/ 785612 h 978795"/>
              <a:gd name="connsiteX4" fmla="*/ 4698614 w 4775887"/>
              <a:gd name="connsiteY4" fmla="*/ 746975 h 978795"/>
              <a:gd name="connsiteX5" fmla="*/ 4544067 w 4775887"/>
              <a:gd name="connsiteY5" fmla="*/ 618186 h 978795"/>
              <a:gd name="connsiteX6" fmla="*/ 4492552 w 4775887"/>
              <a:gd name="connsiteY6" fmla="*/ 592429 h 978795"/>
              <a:gd name="connsiteX7" fmla="*/ 4453915 w 4775887"/>
              <a:gd name="connsiteY7" fmla="*/ 566671 h 978795"/>
              <a:gd name="connsiteX8" fmla="*/ 4376642 w 4775887"/>
              <a:gd name="connsiteY8" fmla="*/ 540913 h 978795"/>
              <a:gd name="connsiteX9" fmla="*/ 4299369 w 4775887"/>
              <a:gd name="connsiteY9" fmla="*/ 502277 h 978795"/>
              <a:gd name="connsiteX10" fmla="*/ 4196338 w 4775887"/>
              <a:gd name="connsiteY10" fmla="*/ 450761 h 978795"/>
              <a:gd name="connsiteX11" fmla="*/ 4157701 w 4775887"/>
              <a:gd name="connsiteY11" fmla="*/ 425003 h 978795"/>
              <a:gd name="connsiteX12" fmla="*/ 4106186 w 4775887"/>
              <a:gd name="connsiteY12" fmla="*/ 412124 h 978795"/>
              <a:gd name="connsiteX13" fmla="*/ 4054670 w 4775887"/>
              <a:gd name="connsiteY13" fmla="*/ 386367 h 978795"/>
              <a:gd name="connsiteX14" fmla="*/ 4003155 w 4775887"/>
              <a:gd name="connsiteY14" fmla="*/ 373488 h 978795"/>
              <a:gd name="connsiteX15" fmla="*/ 3913003 w 4775887"/>
              <a:gd name="connsiteY15" fmla="*/ 334851 h 978795"/>
              <a:gd name="connsiteX16" fmla="*/ 3745577 w 4775887"/>
              <a:gd name="connsiteY16" fmla="*/ 309093 h 978795"/>
              <a:gd name="connsiteX17" fmla="*/ 3694062 w 4775887"/>
              <a:gd name="connsiteY17" fmla="*/ 296215 h 978795"/>
              <a:gd name="connsiteX18" fmla="*/ 3294817 w 4775887"/>
              <a:gd name="connsiteY18" fmla="*/ 296215 h 978795"/>
              <a:gd name="connsiteX19" fmla="*/ 3217544 w 4775887"/>
              <a:gd name="connsiteY19" fmla="*/ 309093 h 978795"/>
              <a:gd name="connsiteX20" fmla="*/ 3178907 w 4775887"/>
              <a:gd name="connsiteY20" fmla="*/ 321972 h 978795"/>
              <a:gd name="connsiteX21" fmla="*/ 2921329 w 4775887"/>
              <a:gd name="connsiteY21" fmla="*/ 347730 h 978795"/>
              <a:gd name="connsiteX22" fmla="*/ 2741025 w 4775887"/>
              <a:gd name="connsiteY22" fmla="*/ 334851 h 978795"/>
              <a:gd name="connsiteX23" fmla="*/ 2663752 w 4775887"/>
              <a:gd name="connsiteY23" fmla="*/ 321972 h 978795"/>
              <a:gd name="connsiteX24" fmla="*/ 2547842 w 4775887"/>
              <a:gd name="connsiteY24" fmla="*/ 309093 h 978795"/>
              <a:gd name="connsiteX25" fmla="*/ 2483448 w 4775887"/>
              <a:gd name="connsiteY25" fmla="*/ 296215 h 978795"/>
              <a:gd name="connsiteX26" fmla="*/ 2367538 w 4775887"/>
              <a:gd name="connsiteY26" fmla="*/ 283336 h 978795"/>
              <a:gd name="connsiteX27" fmla="*/ 2316022 w 4775887"/>
              <a:gd name="connsiteY27" fmla="*/ 270457 h 978795"/>
              <a:gd name="connsiteX28" fmla="*/ 2277386 w 4775887"/>
              <a:gd name="connsiteY28" fmla="*/ 257578 h 978795"/>
              <a:gd name="connsiteX29" fmla="*/ 2097082 w 4775887"/>
              <a:gd name="connsiteY29" fmla="*/ 206062 h 978795"/>
              <a:gd name="connsiteX30" fmla="*/ 2045566 w 4775887"/>
              <a:gd name="connsiteY30" fmla="*/ 180305 h 978795"/>
              <a:gd name="connsiteX31" fmla="*/ 2006929 w 4775887"/>
              <a:gd name="connsiteY31" fmla="*/ 154547 h 978795"/>
              <a:gd name="connsiteX32" fmla="*/ 1878141 w 4775887"/>
              <a:gd name="connsiteY32" fmla="*/ 128789 h 978795"/>
              <a:gd name="connsiteX33" fmla="*/ 1839504 w 4775887"/>
              <a:gd name="connsiteY33" fmla="*/ 115910 h 978795"/>
              <a:gd name="connsiteX34" fmla="*/ 1749352 w 4775887"/>
              <a:gd name="connsiteY34" fmla="*/ 103031 h 978795"/>
              <a:gd name="connsiteX35" fmla="*/ 1607684 w 4775887"/>
              <a:gd name="connsiteY35" fmla="*/ 77274 h 978795"/>
              <a:gd name="connsiteX36" fmla="*/ 1569048 w 4775887"/>
              <a:gd name="connsiteY36" fmla="*/ 64395 h 978795"/>
              <a:gd name="connsiteX37" fmla="*/ 1375865 w 4775887"/>
              <a:gd name="connsiteY37" fmla="*/ 51516 h 978795"/>
              <a:gd name="connsiteX38" fmla="*/ 1144045 w 4775887"/>
              <a:gd name="connsiteY38" fmla="*/ 25758 h 978795"/>
              <a:gd name="connsiteX39" fmla="*/ 1053893 w 4775887"/>
              <a:gd name="connsiteY39" fmla="*/ 12879 h 978795"/>
              <a:gd name="connsiteX40" fmla="*/ 757679 w 4775887"/>
              <a:gd name="connsiteY40" fmla="*/ 0 h 978795"/>
              <a:gd name="connsiteX41" fmla="*/ 397070 w 4775887"/>
              <a:gd name="connsiteY41" fmla="*/ 25758 h 978795"/>
              <a:gd name="connsiteX42" fmla="*/ 255403 w 4775887"/>
              <a:gd name="connsiteY42" fmla="*/ 64395 h 978795"/>
              <a:gd name="connsiteX43" fmla="*/ 216766 w 4775887"/>
              <a:gd name="connsiteY43" fmla="*/ 77274 h 978795"/>
              <a:gd name="connsiteX44" fmla="*/ 178129 w 4775887"/>
              <a:gd name="connsiteY44" fmla="*/ 90153 h 978795"/>
              <a:gd name="connsiteX45" fmla="*/ 152372 w 4775887"/>
              <a:gd name="connsiteY45" fmla="*/ 128789 h 978795"/>
              <a:gd name="connsiteX46" fmla="*/ 113735 w 4775887"/>
              <a:gd name="connsiteY46" fmla="*/ 154547 h 978795"/>
              <a:gd name="connsiteX47" fmla="*/ 62220 w 4775887"/>
              <a:gd name="connsiteY47" fmla="*/ 193184 h 978795"/>
              <a:gd name="connsiteX48" fmla="*/ 36462 w 4775887"/>
              <a:gd name="connsiteY48" fmla="*/ 244699 h 978795"/>
              <a:gd name="connsiteX49" fmla="*/ 10704 w 4775887"/>
              <a:gd name="connsiteY49" fmla="*/ 321972 h 978795"/>
              <a:gd name="connsiteX50" fmla="*/ 62220 w 4775887"/>
              <a:gd name="connsiteY50" fmla="*/ 553792 h 978795"/>
              <a:gd name="connsiteX51" fmla="*/ 126614 w 4775887"/>
              <a:gd name="connsiteY51" fmla="*/ 566671 h 978795"/>
              <a:gd name="connsiteX52" fmla="*/ 332676 w 4775887"/>
              <a:gd name="connsiteY52" fmla="*/ 553792 h 978795"/>
              <a:gd name="connsiteX53" fmla="*/ 371313 w 4775887"/>
              <a:gd name="connsiteY53" fmla="*/ 540913 h 978795"/>
              <a:gd name="connsiteX54" fmla="*/ 448586 w 4775887"/>
              <a:gd name="connsiteY54" fmla="*/ 489398 h 978795"/>
              <a:gd name="connsiteX55" fmla="*/ 487222 w 4775887"/>
              <a:gd name="connsiteY55" fmla="*/ 463640 h 978795"/>
              <a:gd name="connsiteX56" fmla="*/ 564496 w 4775887"/>
              <a:gd name="connsiteY56" fmla="*/ 437882 h 978795"/>
              <a:gd name="connsiteX57" fmla="*/ 525859 w 4775887"/>
              <a:gd name="connsiteY57" fmla="*/ 412124 h 978795"/>
              <a:gd name="connsiteX58" fmla="*/ 564496 w 4775887"/>
              <a:gd name="connsiteY58" fmla="*/ 425003 h 978795"/>
              <a:gd name="connsiteX59" fmla="*/ 577375 w 4775887"/>
              <a:gd name="connsiteY59" fmla="*/ 489398 h 97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75887" h="978795">
                <a:moveTo>
                  <a:pt x="4775887" y="978795"/>
                </a:moveTo>
                <a:cubicBezTo>
                  <a:pt x="4749698" y="847850"/>
                  <a:pt x="4776534" y="968183"/>
                  <a:pt x="4750129" y="875764"/>
                </a:cubicBezTo>
                <a:cubicBezTo>
                  <a:pt x="4745266" y="858745"/>
                  <a:pt x="4744223" y="840517"/>
                  <a:pt x="4737251" y="824248"/>
                </a:cubicBezTo>
                <a:cubicBezTo>
                  <a:pt x="4731154" y="810021"/>
                  <a:pt x="4720079" y="798491"/>
                  <a:pt x="4711493" y="785612"/>
                </a:cubicBezTo>
                <a:cubicBezTo>
                  <a:pt x="4707200" y="772733"/>
                  <a:pt x="4706949" y="757691"/>
                  <a:pt x="4698614" y="746975"/>
                </a:cubicBezTo>
                <a:cubicBezTo>
                  <a:pt x="4662364" y="700367"/>
                  <a:pt x="4598184" y="645244"/>
                  <a:pt x="4544067" y="618186"/>
                </a:cubicBezTo>
                <a:cubicBezTo>
                  <a:pt x="4526895" y="609600"/>
                  <a:pt x="4509221" y="601954"/>
                  <a:pt x="4492552" y="592429"/>
                </a:cubicBezTo>
                <a:cubicBezTo>
                  <a:pt x="4479113" y="584749"/>
                  <a:pt x="4468060" y="572958"/>
                  <a:pt x="4453915" y="566671"/>
                </a:cubicBezTo>
                <a:cubicBezTo>
                  <a:pt x="4429104" y="555644"/>
                  <a:pt x="4399233" y="555974"/>
                  <a:pt x="4376642" y="540913"/>
                </a:cubicBezTo>
                <a:cubicBezTo>
                  <a:pt x="4291964" y="484461"/>
                  <a:pt x="4383162" y="540365"/>
                  <a:pt x="4299369" y="502277"/>
                </a:cubicBezTo>
                <a:cubicBezTo>
                  <a:pt x="4264413" y="486388"/>
                  <a:pt x="4228287" y="472060"/>
                  <a:pt x="4196338" y="450761"/>
                </a:cubicBezTo>
                <a:cubicBezTo>
                  <a:pt x="4183459" y="442175"/>
                  <a:pt x="4171928" y="431100"/>
                  <a:pt x="4157701" y="425003"/>
                </a:cubicBezTo>
                <a:cubicBezTo>
                  <a:pt x="4141432" y="418030"/>
                  <a:pt x="4122759" y="418339"/>
                  <a:pt x="4106186" y="412124"/>
                </a:cubicBezTo>
                <a:cubicBezTo>
                  <a:pt x="4088210" y="405383"/>
                  <a:pt x="4072646" y="393108"/>
                  <a:pt x="4054670" y="386367"/>
                </a:cubicBezTo>
                <a:cubicBezTo>
                  <a:pt x="4038097" y="380152"/>
                  <a:pt x="4019728" y="379703"/>
                  <a:pt x="4003155" y="373488"/>
                </a:cubicBezTo>
                <a:cubicBezTo>
                  <a:pt x="3893263" y="332278"/>
                  <a:pt x="4002544" y="360434"/>
                  <a:pt x="3913003" y="334851"/>
                </a:cubicBezTo>
                <a:cubicBezTo>
                  <a:pt x="3842026" y="314572"/>
                  <a:pt x="3838992" y="319472"/>
                  <a:pt x="3745577" y="309093"/>
                </a:cubicBezTo>
                <a:cubicBezTo>
                  <a:pt x="3728405" y="304800"/>
                  <a:pt x="3711682" y="297893"/>
                  <a:pt x="3694062" y="296215"/>
                </a:cubicBezTo>
                <a:cubicBezTo>
                  <a:pt x="3475944" y="275442"/>
                  <a:pt x="3497787" y="281717"/>
                  <a:pt x="3294817" y="296215"/>
                </a:cubicBezTo>
                <a:cubicBezTo>
                  <a:pt x="3269059" y="300508"/>
                  <a:pt x="3243035" y="303428"/>
                  <a:pt x="3217544" y="309093"/>
                </a:cubicBezTo>
                <a:cubicBezTo>
                  <a:pt x="3204292" y="312038"/>
                  <a:pt x="3192264" y="319543"/>
                  <a:pt x="3178907" y="321972"/>
                </a:cubicBezTo>
                <a:cubicBezTo>
                  <a:pt x="3113615" y="333843"/>
                  <a:pt x="2977388" y="343058"/>
                  <a:pt x="2921329" y="347730"/>
                </a:cubicBezTo>
                <a:cubicBezTo>
                  <a:pt x="2861228" y="343437"/>
                  <a:pt x="2800980" y="340847"/>
                  <a:pt x="2741025" y="334851"/>
                </a:cubicBezTo>
                <a:cubicBezTo>
                  <a:pt x="2715042" y="332253"/>
                  <a:pt x="2689636" y="325423"/>
                  <a:pt x="2663752" y="321972"/>
                </a:cubicBezTo>
                <a:cubicBezTo>
                  <a:pt x="2625219" y="316834"/>
                  <a:pt x="2586326" y="314591"/>
                  <a:pt x="2547842" y="309093"/>
                </a:cubicBezTo>
                <a:cubicBezTo>
                  <a:pt x="2526172" y="305997"/>
                  <a:pt x="2505118" y="299311"/>
                  <a:pt x="2483448" y="296215"/>
                </a:cubicBezTo>
                <a:cubicBezTo>
                  <a:pt x="2444964" y="290717"/>
                  <a:pt x="2406175" y="287629"/>
                  <a:pt x="2367538" y="283336"/>
                </a:cubicBezTo>
                <a:cubicBezTo>
                  <a:pt x="2350366" y="279043"/>
                  <a:pt x="2333041" y="275320"/>
                  <a:pt x="2316022" y="270457"/>
                </a:cubicBezTo>
                <a:cubicBezTo>
                  <a:pt x="2302969" y="266728"/>
                  <a:pt x="2290483" y="261150"/>
                  <a:pt x="2277386" y="257578"/>
                </a:cubicBezTo>
                <a:cubicBezTo>
                  <a:pt x="2241067" y="247673"/>
                  <a:pt x="2136571" y="225806"/>
                  <a:pt x="2097082" y="206062"/>
                </a:cubicBezTo>
                <a:cubicBezTo>
                  <a:pt x="2079910" y="197476"/>
                  <a:pt x="2062235" y="189830"/>
                  <a:pt x="2045566" y="180305"/>
                </a:cubicBezTo>
                <a:cubicBezTo>
                  <a:pt x="2032127" y="172626"/>
                  <a:pt x="2021156" y="160644"/>
                  <a:pt x="2006929" y="154547"/>
                </a:cubicBezTo>
                <a:cubicBezTo>
                  <a:pt x="1979295" y="142704"/>
                  <a:pt x="1900267" y="133706"/>
                  <a:pt x="1878141" y="128789"/>
                </a:cubicBezTo>
                <a:cubicBezTo>
                  <a:pt x="1864889" y="125844"/>
                  <a:pt x="1852816" y="118572"/>
                  <a:pt x="1839504" y="115910"/>
                </a:cubicBezTo>
                <a:cubicBezTo>
                  <a:pt x="1809738" y="109957"/>
                  <a:pt x="1779403" y="107324"/>
                  <a:pt x="1749352" y="103031"/>
                </a:cubicBezTo>
                <a:cubicBezTo>
                  <a:pt x="1660740" y="73496"/>
                  <a:pt x="1767883" y="106402"/>
                  <a:pt x="1607684" y="77274"/>
                </a:cubicBezTo>
                <a:cubicBezTo>
                  <a:pt x="1594328" y="74846"/>
                  <a:pt x="1582540" y="65894"/>
                  <a:pt x="1569048" y="64395"/>
                </a:cubicBezTo>
                <a:cubicBezTo>
                  <a:pt x="1504905" y="57268"/>
                  <a:pt x="1440259" y="55809"/>
                  <a:pt x="1375865" y="51516"/>
                </a:cubicBezTo>
                <a:cubicBezTo>
                  <a:pt x="1239504" y="24244"/>
                  <a:pt x="1376970" y="49051"/>
                  <a:pt x="1144045" y="25758"/>
                </a:cubicBezTo>
                <a:cubicBezTo>
                  <a:pt x="1113840" y="22737"/>
                  <a:pt x="1084182" y="14898"/>
                  <a:pt x="1053893" y="12879"/>
                </a:cubicBezTo>
                <a:cubicBezTo>
                  <a:pt x="955281" y="6305"/>
                  <a:pt x="856417" y="4293"/>
                  <a:pt x="757679" y="0"/>
                </a:cubicBezTo>
                <a:cubicBezTo>
                  <a:pt x="295073" y="19275"/>
                  <a:pt x="571942" y="-13103"/>
                  <a:pt x="397070" y="25758"/>
                </a:cubicBezTo>
                <a:cubicBezTo>
                  <a:pt x="287849" y="50030"/>
                  <a:pt x="376021" y="24189"/>
                  <a:pt x="255403" y="64395"/>
                </a:cubicBezTo>
                <a:lnTo>
                  <a:pt x="216766" y="77274"/>
                </a:lnTo>
                <a:lnTo>
                  <a:pt x="178129" y="90153"/>
                </a:lnTo>
                <a:cubicBezTo>
                  <a:pt x="169543" y="103032"/>
                  <a:pt x="163317" y="117844"/>
                  <a:pt x="152372" y="128789"/>
                </a:cubicBezTo>
                <a:cubicBezTo>
                  <a:pt x="141427" y="139734"/>
                  <a:pt x="126330" y="145550"/>
                  <a:pt x="113735" y="154547"/>
                </a:cubicBezTo>
                <a:cubicBezTo>
                  <a:pt x="96268" y="167023"/>
                  <a:pt x="79392" y="180305"/>
                  <a:pt x="62220" y="193184"/>
                </a:cubicBezTo>
                <a:cubicBezTo>
                  <a:pt x="53634" y="210356"/>
                  <a:pt x="43592" y="226874"/>
                  <a:pt x="36462" y="244699"/>
                </a:cubicBezTo>
                <a:cubicBezTo>
                  <a:pt x="26378" y="269908"/>
                  <a:pt x="10704" y="321972"/>
                  <a:pt x="10704" y="321972"/>
                </a:cubicBezTo>
                <a:cubicBezTo>
                  <a:pt x="21487" y="505281"/>
                  <a:pt x="-45235" y="526928"/>
                  <a:pt x="62220" y="553792"/>
                </a:cubicBezTo>
                <a:cubicBezTo>
                  <a:pt x="83456" y="559101"/>
                  <a:pt x="105149" y="562378"/>
                  <a:pt x="126614" y="566671"/>
                </a:cubicBezTo>
                <a:cubicBezTo>
                  <a:pt x="195301" y="562378"/>
                  <a:pt x="264233" y="560997"/>
                  <a:pt x="332676" y="553792"/>
                </a:cubicBezTo>
                <a:cubicBezTo>
                  <a:pt x="346177" y="552371"/>
                  <a:pt x="359446" y="547506"/>
                  <a:pt x="371313" y="540913"/>
                </a:cubicBezTo>
                <a:cubicBezTo>
                  <a:pt x="398374" y="525879"/>
                  <a:pt x="422828" y="506570"/>
                  <a:pt x="448586" y="489398"/>
                </a:cubicBezTo>
                <a:cubicBezTo>
                  <a:pt x="461465" y="480812"/>
                  <a:pt x="472538" y="468535"/>
                  <a:pt x="487222" y="463640"/>
                </a:cubicBezTo>
                <a:lnTo>
                  <a:pt x="564496" y="437882"/>
                </a:lnTo>
                <a:cubicBezTo>
                  <a:pt x="551617" y="429296"/>
                  <a:pt x="525859" y="427603"/>
                  <a:pt x="525859" y="412124"/>
                </a:cubicBezTo>
                <a:cubicBezTo>
                  <a:pt x="525859" y="398548"/>
                  <a:pt x="554897" y="415404"/>
                  <a:pt x="564496" y="425003"/>
                </a:cubicBezTo>
                <a:cubicBezTo>
                  <a:pt x="580090" y="440597"/>
                  <a:pt x="577375" y="469790"/>
                  <a:pt x="577375" y="48939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1210614" y="1481070"/>
            <a:ext cx="198691" cy="167426"/>
          </a:xfrm>
          <a:custGeom>
            <a:avLst/>
            <a:gdLst>
              <a:gd name="connsiteX0" fmla="*/ 0 w 198691"/>
              <a:gd name="connsiteY0" fmla="*/ 167426 h 167426"/>
              <a:gd name="connsiteX1" fmla="*/ 38637 w 198691"/>
              <a:gd name="connsiteY1" fmla="*/ 25758 h 167426"/>
              <a:gd name="connsiteX2" fmla="*/ 115910 w 198691"/>
              <a:gd name="connsiteY2" fmla="*/ 0 h 167426"/>
              <a:gd name="connsiteX3" fmla="*/ 167425 w 198691"/>
              <a:gd name="connsiteY3" fmla="*/ 12879 h 167426"/>
              <a:gd name="connsiteX4" fmla="*/ 180304 w 198691"/>
              <a:gd name="connsiteY4" fmla="*/ 64395 h 167426"/>
              <a:gd name="connsiteX5" fmla="*/ 193183 w 198691"/>
              <a:gd name="connsiteY5" fmla="*/ 25758 h 167426"/>
              <a:gd name="connsiteX6" fmla="*/ 167425 w 198691"/>
              <a:gd name="connsiteY6" fmla="*/ 64395 h 167426"/>
              <a:gd name="connsiteX7" fmla="*/ 128789 w 198691"/>
              <a:gd name="connsiteY7" fmla="*/ 51516 h 167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691" h="167426">
                <a:moveTo>
                  <a:pt x="0" y="167426"/>
                </a:moveTo>
                <a:cubicBezTo>
                  <a:pt x="2872" y="144449"/>
                  <a:pt x="-986" y="50523"/>
                  <a:pt x="38637" y="25758"/>
                </a:cubicBezTo>
                <a:cubicBezTo>
                  <a:pt x="61661" y="11368"/>
                  <a:pt x="115910" y="0"/>
                  <a:pt x="115910" y="0"/>
                </a:cubicBezTo>
                <a:cubicBezTo>
                  <a:pt x="133082" y="4293"/>
                  <a:pt x="154909" y="363"/>
                  <a:pt x="167425" y="12879"/>
                </a:cubicBezTo>
                <a:cubicBezTo>
                  <a:pt x="179941" y="25395"/>
                  <a:pt x="164472" y="56479"/>
                  <a:pt x="180304" y="64395"/>
                </a:cubicBezTo>
                <a:cubicBezTo>
                  <a:pt x="192446" y="70466"/>
                  <a:pt x="206759" y="25758"/>
                  <a:pt x="193183" y="25758"/>
                </a:cubicBezTo>
                <a:cubicBezTo>
                  <a:pt x="177704" y="25758"/>
                  <a:pt x="176011" y="51516"/>
                  <a:pt x="167425" y="64395"/>
                </a:cubicBezTo>
                <a:lnTo>
                  <a:pt x="128789" y="51516"/>
                </a:ln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998800" y="3090929"/>
            <a:ext cx="117473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2751" y="1725977"/>
            <a:ext cx="2823887" cy="27299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0444766" y="2760233"/>
            <a:ext cx="1442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+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453093" y="3528811"/>
            <a:ext cx="1609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00FF"/>
                </a:solidFill>
              </a:rPr>
              <a:t>(c)</a:t>
            </a:r>
            <a:endParaRPr lang="fr-FR" sz="2000" b="1" dirty="0">
              <a:solidFill>
                <a:srgbClr val="0000FF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94749" y="4455881"/>
            <a:ext cx="3271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(c) Incolore ?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10109915" y="4686713"/>
            <a:ext cx="1184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(oui)</a:t>
            </a:r>
            <a:endParaRPr lang="fr-FR" sz="20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05307" y="4686713"/>
            <a:ext cx="44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Remarque : </a:t>
            </a:r>
            <a:endParaRPr lang="fr-FR" sz="2400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1094704" y="1871238"/>
            <a:ext cx="1214511" cy="3046308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221408" y="4763657"/>
            <a:ext cx="29277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Pourquoi cet H</a:t>
            </a:r>
            <a:r>
              <a:rPr lang="fr-FR" sz="2400" b="1" i="1" baseline="30000" dirty="0" smtClean="0">
                <a:solidFill>
                  <a:srgbClr val="7030A0"/>
                </a:solidFill>
              </a:rPr>
              <a:t>+</a:t>
            </a:r>
            <a:r>
              <a:rPr lang="fr-FR" sz="2400" b="1" i="1" dirty="0" smtClean="0">
                <a:solidFill>
                  <a:srgbClr val="7030A0"/>
                </a:solidFill>
              </a:rPr>
              <a:t> et pas un autre ?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763750" y="5671598"/>
            <a:ext cx="5585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(début de discussion, invitation à patienter…)</a:t>
            </a:r>
            <a:endParaRPr lang="fr-FR" sz="2000" i="1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3065172" y="2760233"/>
            <a:ext cx="283335" cy="18466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294238" y="2760233"/>
            <a:ext cx="746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H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77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  <p:bldP spid="11" grpId="0"/>
      <p:bldP spid="12" grpId="0"/>
      <p:bldP spid="13" grpId="0"/>
      <p:bldP spid="14" grpId="0"/>
      <p:bldP spid="17" grpId="0"/>
      <p:bldP spid="18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25661" y="1065932"/>
            <a:ext cx="72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La forme (c) peut se transformer spontanément :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893" y="2247181"/>
            <a:ext cx="2823887" cy="2729904"/>
          </a:xfrm>
          <a:prstGeom prst="rect">
            <a:avLst/>
          </a:prstGeom>
        </p:spPr>
      </p:pic>
      <p:sp>
        <p:nvSpPr>
          <p:cNvPr id="5" name="Forme libre 4"/>
          <p:cNvSpPr/>
          <p:nvPr/>
        </p:nvSpPr>
        <p:spPr>
          <a:xfrm>
            <a:off x="3154492" y="3244132"/>
            <a:ext cx="256618" cy="278296"/>
          </a:xfrm>
          <a:custGeom>
            <a:avLst/>
            <a:gdLst>
              <a:gd name="connsiteX0" fmla="*/ 256618 w 256618"/>
              <a:gd name="connsiteY0" fmla="*/ 15903 h 278296"/>
              <a:gd name="connsiteX1" fmla="*/ 216861 w 256618"/>
              <a:gd name="connsiteY1" fmla="*/ 7951 h 278296"/>
              <a:gd name="connsiteX2" fmla="*/ 193007 w 256618"/>
              <a:gd name="connsiteY2" fmla="*/ 0 h 278296"/>
              <a:gd name="connsiteX3" fmla="*/ 137348 w 256618"/>
              <a:gd name="connsiteY3" fmla="*/ 7951 h 278296"/>
              <a:gd name="connsiteX4" fmla="*/ 81689 w 256618"/>
              <a:gd name="connsiteY4" fmla="*/ 143124 h 278296"/>
              <a:gd name="connsiteX5" fmla="*/ 105543 w 256618"/>
              <a:gd name="connsiteY5" fmla="*/ 262393 h 278296"/>
              <a:gd name="connsiteX6" fmla="*/ 129397 w 256618"/>
              <a:gd name="connsiteY6" fmla="*/ 278296 h 278296"/>
              <a:gd name="connsiteX7" fmla="*/ 137348 w 256618"/>
              <a:gd name="connsiteY7" fmla="*/ 230588 h 278296"/>
              <a:gd name="connsiteX8" fmla="*/ 145299 w 256618"/>
              <a:gd name="connsiteY8" fmla="*/ 254442 h 278296"/>
              <a:gd name="connsiteX9" fmla="*/ 121445 w 256618"/>
              <a:gd name="connsiteY9" fmla="*/ 270345 h 278296"/>
              <a:gd name="connsiteX10" fmla="*/ 89640 w 256618"/>
              <a:gd name="connsiteY10" fmla="*/ 262393 h 278296"/>
              <a:gd name="connsiteX11" fmla="*/ 49884 w 256618"/>
              <a:gd name="connsiteY11" fmla="*/ 254442 h 278296"/>
              <a:gd name="connsiteX12" fmla="*/ 18078 w 256618"/>
              <a:gd name="connsiteY12" fmla="*/ 230588 h 278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6618" h="278296">
                <a:moveTo>
                  <a:pt x="256618" y="15903"/>
                </a:moveTo>
                <a:cubicBezTo>
                  <a:pt x="243366" y="13252"/>
                  <a:pt x="229972" y="11229"/>
                  <a:pt x="216861" y="7951"/>
                </a:cubicBezTo>
                <a:cubicBezTo>
                  <a:pt x="208730" y="5918"/>
                  <a:pt x="201388" y="0"/>
                  <a:pt x="193007" y="0"/>
                </a:cubicBezTo>
                <a:cubicBezTo>
                  <a:pt x="174266" y="0"/>
                  <a:pt x="155901" y="5301"/>
                  <a:pt x="137348" y="7951"/>
                </a:cubicBezTo>
                <a:cubicBezTo>
                  <a:pt x="51840" y="36454"/>
                  <a:pt x="90755" y="7128"/>
                  <a:pt x="81689" y="143124"/>
                </a:cubicBezTo>
                <a:cubicBezTo>
                  <a:pt x="85332" y="186847"/>
                  <a:pt x="73464" y="230314"/>
                  <a:pt x="105543" y="262393"/>
                </a:cubicBezTo>
                <a:cubicBezTo>
                  <a:pt x="112300" y="269150"/>
                  <a:pt x="121446" y="272995"/>
                  <a:pt x="129397" y="278296"/>
                </a:cubicBezTo>
                <a:cubicBezTo>
                  <a:pt x="132047" y="262393"/>
                  <a:pt x="128405" y="244002"/>
                  <a:pt x="137348" y="230588"/>
                </a:cubicBezTo>
                <a:cubicBezTo>
                  <a:pt x="141997" y="223614"/>
                  <a:pt x="148412" y="246660"/>
                  <a:pt x="145299" y="254442"/>
                </a:cubicBezTo>
                <a:cubicBezTo>
                  <a:pt x="141750" y="263315"/>
                  <a:pt x="129396" y="265044"/>
                  <a:pt x="121445" y="270345"/>
                </a:cubicBezTo>
                <a:cubicBezTo>
                  <a:pt x="110843" y="267694"/>
                  <a:pt x="100308" y="264764"/>
                  <a:pt x="89640" y="262393"/>
                </a:cubicBezTo>
                <a:cubicBezTo>
                  <a:pt x="76447" y="259461"/>
                  <a:pt x="62922" y="257998"/>
                  <a:pt x="49884" y="254442"/>
                </a:cubicBezTo>
                <a:cubicBezTo>
                  <a:pt x="-7629" y="238756"/>
                  <a:pt x="-11338" y="245296"/>
                  <a:pt x="18078" y="23058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>
            <a:off x="3474720" y="2663687"/>
            <a:ext cx="302150" cy="318052"/>
          </a:xfrm>
          <a:custGeom>
            <a:avLst/>
            <a:gdLst>
              <a:gd name="connsiteX0" fmla="*/ 302150 w 302150"/>
              <a:gd name="connsiteY0" fmla="*/ 87464 h 318052"/>
              <a:gd name="connsiteX1" fmla="*/ 262393 w 302150"/>
              <a:gd name="connsiteY1" fmla="*/ 39756 h 318052"/>
              <a:gd name="connsiteX2" fmla="*/ 238539 w 302150"/>
              <a:gd name="connsiteY2" fmla="*/ 15903 h 318052"/>
              <a:gd name="connsiteX3" fmla="*/ 190831 w 302150"/>
              <a:gd name="connsiteY3" fmla="*/ 0 h 318052"/>
              <a:gd name="connsiteX4" fmla="*/ 166977 w 302150"/>
              <a:gd name="connsiteY4" fmla="*/ 7951 h 318052"/>
              <a:gd name="connsiteX5" fmla="*/ 119270 w 302150"/>
              <a:gd name="connsiteY5" fmla="*/ 15903 h 318052"/>
              <a:gd name="connsiteX6" fmla="*/ 47708 w 302150"/>
              <a:gd name="connsiteY6" fmla="*/ 71562 h 318052"/>
              <a:gd name="connsiteX7" fmla="*/ 31805 w 302150"/>
              <a:gd name="connsiteY7" fmla="*/ 95416 h 318052"/>
              <a:gd name="connsiteX8" fmla="*/ 15903 w 302150"/>
              <a:gd name="connsiteY8" fmla="*/ 143123 h 318052"/>
              <a:gd name="connsiteX9" fmla="*/ 31805 w 302150"/>
              <a:gd name="connsiteY9" fmla="*/ 206734 h 318052"/>
              <a:gd name="connsiteX10" fmla="*/ 39757 w 302150"/>
              <a:gd name="connsiteY10" fmla="*/ 230588 h 318052"/>
              <a:gd name="connsiteX11" fmla="*/ 63610 w 302150"/>
              <a:gd name="connsiteY11" fmla="*/ 310101 h 318052"/>
              <a:gd name="connsiteX12" fmla="*/ 87464 w 302150"/>
              <a:gd name="connsiteY12" fmla="*/ 318052 h 318052"/>
              <a:gd name="connsiteX13" fmla="*/ 119270 w 302150"/>
              <a:gd name="connsiteY13" fmla="*/ 254442 h 318052"/>
              <a:gd name="connsiteX14" fmla="*/ 111318 w 302150"/>
              <a:gd name="connsiteY14" fmla="*/ 286247 h 318052"/>
              <a:gd name="connsiteX15" fmla="*/ 79513 w 302150"/>
              <a:gd name="connsiteY15" fmla="*/ 318052 h 318052"/>
              <a:gd name="connsiteX16" fmla="*/ 47708 w 302150"/>
              <a:gd name="connsiteY16" fmla="*/ 310101 h 318052"/>
              <a:gd name="connsiteX17" fmla="*/ 0 w 302150"/>
              <a:gd name="connsiteY17" fmla="*/ 294198 h 318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2150" h="318052">
                <a:moveTo>
                  <a:pt x="302150" y="87464"/>
                </a:moveTo>
                <a:cubicBezTo>
                  <a:pt x="288898" y="71561"/>
                  <a:pt x="276146" y="55228"/>
                  <a:pt x="262393" y="39756"/>
                </a:cubicBezTo>
                <a:cubicBezTo>
                  <a:pt x="254922" y="31352"/>
                  <a:pt x="248369" y="21364"/>
                  <a:pt x="238539" y="15903"/>
                </a:cubicBezTo>
                <a:cubicBezTo>
                  <a:pt x="223886" y="7762"/>
                  <a:pt x="190831" y="0"/>
                  <a:pt x="190831" y="0"/>
                </a:cubicBezTo>
                <a:cubicBezTo>
                  <a:pt x="182880" y="2650"/>
                  <a:pt x="175159" y="6133"/>
                  <a:pt x="166977" y="7951"/>
                </a:cubicBezTo>
                <a:cubicBezTo>
                  <a:pt x="151239" y="11448"/>
                  <a:pt x="134152" y="9702"/>
                  <a:pt x="119270" y="15903"/>
                </a:cubicBezTo>
                <a:cubicBezTo>
                  <a:pt x="96633" y="25335"/>
                  <a:pt x="64821" y="51026"/>
                  <a:pt x="47708" y="71562"/>
                </a:cubicBezTo>
                <a:cubicBezTo>
                  <a:pt x="41590" y="78903"/>
                  <a:pt x="37106" y="87465"/>
                  <a:pt x="31805" y="95416"/>
                </a:cubicBezTo>
                <a:cubicBezTo>
                  <a:pt x="26504" y="111318"/>
                  <a:pt x="10602" y="127221"/>
                  <a:pt x="15903" y="143123"/>
                </a:cubicBezTo>
                <a:cubicBezTo>
                  <a:pt x="34081" y="197659"/>
                  <a:pt x="12611" y="129959"/>
                  <a:pt x="31805" y="206734"/>
                </a:cubicBezTo>
                <a:cubicBezTo>
                  <a:pt x="33838" y="214865"/>
                  <a:pt x="37106" y="222637"/>
                  <a:pt x="39757" y="230588"/>
                </a:cubicBezTo>
                <a:cubicBezTo>
                  <a:pt x="43236" y="254944"/>
                  <a:pt x="40282" y="291438"/>
                  <a:pt x="63610" y="310101"/>
                </a:cubicBezTo>
                <a:cubicBezTo>
                  <a:pt x="70155" y="315337"/>
                  <a:pt x="79513" y="315402"/>
                  <a:pt x="87464" y="318052"/>
                </a:cubicBezTo>
                <a:cubicBezTo>
                  <a:pt x="119088" y="296970"/>
                  <a:pt x="119270" y="305228"/>
                  <a:pt x="119270" y="254442"/>
                </a:cubicBezTo>
                <a:cubicBezTo>
                  <a:pt x="119270" y="243514"/>
                  <a:pt x="114320" y="275739"/>
                  <a:pt x="111318" y="286247"/>
                </a:cubicBezTo>
                <a:cubicBezTo>
                  <a:pt x="102390" y="317495"/>
                  <a:pt x="109645" y="308008"/>
                  <a:pt x="79513" y="318052"/>
                </a:cubicBezTo>
                <a:cubicBezTo>
                  <a:pt x="68911" y="315402"/>
                  <a:pt x="58175" y="313241"/>
                  <a:pt x="47708" y="310101"/>
                </a:cubicBezTo>
                <a:cubicBezTo>
                  <a:pt x="31652" y="305284"/>
                  <a:pt x="0" y="294198"/>
                  <a:pt x="0" y="29419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orme libre 8"/>
          <p:cNvSpPr/>
          <p:nvPr/>
        </p:nvSpPr>
        <p:spPr>
          <a:xfrm>
            <a:off x="2663687" y="3530379"/>
            <a:ext cx="333955" cy="182880"/>
          </a:xfrm>
          <a:custGeom>
            <a:avLst/>
            <a:gdLst>
              <a:gd name="connsiteX0" fmla="*/ 333955 w 333955"/>
              <a:gd name="connsiteY0" fmla="*/ 0 h 182880"/>
              <a:gd name="connsiteX1" fmla="*/ 310101 w 333955"/>
              <a:gd name="connsiteY1" fmla="*/ 111318 h 182880"/>
              <a:gd name="connsiteX2" fmla="*/ 278296 w 333955"/>
              <a:gd name="connsiteY2" fmla="*/ 159026 h 182880"/>
              <a:gd name="connsiteX3" fmla="*/ 230588 w 333955"/>
              <a:gd name="connsiteY3" fmla="*/ 182880 h 182880"/>
              <a:gd name="connsiteX4" fmla="*/ 87464 w 333955"/>
              <a:gd name="connsiteY4" fmla="*/ 174929 h 182880"/>
              <a:gd name="connsiteX5" fmla="*/ 79513 w 333955"/>
              <a:gd name="connsiteY5" fmla="*/ 143124 h 182880"/>
              <a:gd name="connsiteX6" fmla="*/ 55659 w 333955"/>
              <a:gd name="connsiteY6" fmla="*/ 135172 h 182880"/>
              <a:gd name="connsiteX7" fmla="*/ 15903 w 333955"/>
              <a:gd name="connsiteY7" fmla="*/ 95416 h 182880"/>
              <a:gd name="connsiteX8" fmla="*/ 0 w 333955"/>
              <a:gd name="connsiteY8" fmla="*/ 127221 h 182880"/>
              <a:gd name="connsiteX9" fmla="*/ 15903 w 333955"/>
              <a:gd name="connsiteY9" fmla="*/ 103367 h 182880"/>
              <a:gd name="connsiteX10" fmla="*/ 23854 w 333955"/>
              <a:gd name="connsiteY10" fmla="*/ 79513 h 182880"/>
              <a:gd name="connsiteX11" fmla="*/ 103367 w 333955"/>
              <a:gd name="connsiteY11" fmla="*/ 87464 h 18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3955" h="182880">
                <a:moveTo>
                  <a:pt x="333955" y="0"/>
                </a:moveTo>
                <a:cubicBezTo>
                  <a:pt x="330530" y="20548"/>
                  <a:pt x="318905" y="98112"/>
                  <a:pt x="310101" y="111318"/>
                </a:cubicBezTo>
                <a:cubicBezTo>
                  <a:pt x="299499" y="127221"/>
                  <a:pt x="294199" y="148424"/>
                  <a:pt x="278296" y="159026"/>
                </a:cubicBezTo>
                <a:cubicBezTo>
                  <a:pt x="247468" y="179578"/>
                  <a:pt x="263508" y="171907"/>
                  <a:pt x="230588" y="182880"/>
                </a:cubicBezTo>
                <a:cubicBezTo>
                  <a:pt x="182880" y="180230"/>
                  <a:pt x="133672" y="187089"/>
                  <a:pt x="87464" y="174929"/>
                </a:cubicBezTo>
                <a:cubicBezTo>
                  <a:pt x="76896" y="172148"/>
                  <a:pt x="86340" y="151657"/>
                  <a:pt x="79513" y="143124"/>
                </a:cubicBezTo>
                <a:cubicBezTo>
                  <a:pt x="74277" y="136579"/>
                  <a:pt x="63610" y="137823"/>
                  <a:pt x="55659" y="135172"/>
                </a:cubicBezTo>
                <a:cubicBezTo>
                  <a:pt x="37106" y="79513"/>
                  <a:pt x="55658" y="82162"/>
                  <a:pt x="15903" y="95416"/>
                </a:cubicBezTo>
                <a:cubicBezTo>
                  <a:pt x="10602" y="106018"/>
                  <a:pt x="0" y="115368"/>
                  <a:pt x="0" y="127221"/>
                </a:cubicBezTo>
                <a:cubicBezTo>
                  <a:pt x="0" y="136777"/>
                  <a:pt x="11629" y="111914"/>
                  <a:pt x="15903" y="103367"/>
                </a:cubicBezTo>
                <a:cubicBezTo>
                  <a:pt x="19651" y="95870"/>
                  <a:pt x="21204" y="87464"/>
                  <a:pt x="23854" y="79513"/>
                </a:cubicBezTo>
                <a:cubicBezTo>
                  <a:pt x="82019" y="89207"/>
                  <a:pt x="55440" y="87464"/>
                  <a:pt x="103367" y="8746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2425148" y="3808675"/>
            <a:ext cx="159026" cy="207554"/>
          </a:xfrm>
          <a:custGeom>
            <a:avLst/>
            <a:gdLst>
              <a:gd name="connsiteX0" fmla="*/ 135172 w 159026"/>
              <a:gd name="connsiteY0" fmla="*/ 0 h 207554"/>
              <a:gd name="connsiteX1" fmla="*/ 71562 w 159026"/>
              <a:gd name="connsiteY1" fmla="*/ 47708 h 207554"/>
              <a:gd name="connsiteX2" fmla="*/ 47708 w 159026"/>
              <a:gd name="connsiteY2" fmla="*/ 55659 h 207554"/>
              <a:gd name="connsiteX3" fmla="*/ 23854 w 159026"/>
              <a:gd name="connsiteY3" fmla="*/ 71562 h 207554"/>
              <a:gd name="connsiteX4" fmla="*/ 0 w 159026"/>
              <a:gd name="connsiteY4" fmla="*/ 119269 h 207554"/>
              <a:gd name="connsiteX5" fmla="*/ 55659 w 159026"/>
              <a:gd name="connsiteY5" fmla="*/ 166977 h 207554"/>
              <a:gd name="connsiteX6" fmla="*/ 79513 w 159026"/>
              <a:gd name="connsiteY6" fmla="*/ 174928 h 207554"/>
              <a:gd name="connsiteX7" fmla="*/ 135172 w 159026"/>
              <a:gd name="connsiteY7" fmla="*/ 198782 h 207554"/>
              <a:gd name="connsiteX8" fmla="*/ 159026 w 159026"/>
              <a:gd name="connsiteY8" fmla="*/ 190831 h 207554"/>
              <a:gd name="connsiteX9" fmla="*/ 127221 w 159026"/>
              <a:gd name="connsiteY9" fmla="*/ 143123 h 207554"/>
              <a:gd name="connsiteX10" fmla="*/ 119269 w 159026"/>
              <a:gd name="connsiteY10" fmla="*/ 166977 h 207554"/>
              <a:gd name="connsiteX11" fmla="*/ 143123 w 159026"/>
              <a:gd name="connsiteY11" fmla="*/ 174928 h 207554"/>
              <a:gd name="connsiteX12" fmla="*/ 151075 w 159026"/>
              <a:gd name="connsiteY12" fmla="*/ 198782 h 207554"/>
              <a:gd name="connsiteX13" fmla="*/ 127221 w 159026"/>
              <a:gd name="connsiteY13" fmla="*/ 206734 h 207554"/>
              <a:gd name="connsiteX14" fmla="*/ 71562 w 159026"/>
              <a:gd name="connsiteY14" fmla="*/ 206734 h 20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9026" h="207554">
                <a:moveTo>
                  <a:pt x="135172" y="0"/>
                </a:moveTo>
                <a:cubicBezTo>
                  <a:pt x="125429" y="7794"/>
                  <a:pt x="88433" y="39272"/>
                  <a:pt x="71562" y="47708"/>
                </a:cubicBezTo>
                <a:cubicBezTo>
                  <a:pt x="64065" y="51456"/>
                  <a:pt x="55659" y="53009"/>
                  <a:pt x="47708" y="55659"/>
                </a:cubicBezTo>
                <a:cubicBezTo>
                  <a:pt x="39757" y="60960"/>
                  <a:pt x="30611" y="64805"/>
                  <a:pt x="23854" y="71562"/>
                </a:cubicBezTo>
                <a:cubicBezTo>
                  <a:pt x="8439" y="86977"/>
                  <a:pt x="6467" y="99866"/>
                  <a:pt x="0" y="119269"/>
                </a:cubicBezTo>
                <a:cubicBezTo>
                  <a:pt x="12016" y="167337"/>
                  <a:pt x="-2416" y="147619"/>
                  <a:pt x="55659" y="166977"/>
                </a:cubicBezTo>
                <a:lnTo>
                  <a:pt x="79513" y="174928"/>
                </a:lnTo>
                <a:cubicBezTo>
                  <a:pt x="98990" y="187913"/>
                  <a:pt x="109499" y="198782"/>
                  <a:pt x="135172" y="198782"/>
                </a:cubicBezTo>
                <a:cubicBezTo>
                  <a:pt x="143553" y="198782"/>
                  <a:pt x="151075" y="193481"/>
                  <a:pt x="159026" y="190831"/>
                </a:cubicBezTo>
                <a:cubicBezTo>
                  <a:pt x="154918" y="178506"/>
                  <a:pt x="147075" y="143123"/>
                  <a:pt x="127221" y="143123"/>
                </a:cubicBezTo>
                <a:cubicBezTo>
                  <a:pt x="118839" y="143123"/>
                  <a:pt x="121920" y="159026"/>
                  <a:pt x="119269" y="166977"/>
                </a:cubicBezTo>
                <a:cubicBezTo>
                  <a:pt x="127220" y="169627"/>
                  <a:pt x="137196" y="169002"/>
                  <a:pt x="143123" y="174928"/>
                </a:cubicBezTo>
                <a:cubicBezTo>
                  <a:pt x="149050" y="180855"/>
                  <a:pt x="154823" y="191285"/>
                  <a:pt x="151075" y="198782"/>
                </a:cubicBezTo>
                <a:cubicBezTo>
                  <a:pt x="147327" y="206279"/>
                  <a:pt x="135561" y="205900"/>
                  <a:pt x="127221" y="206734"/>
                </a:cubicBezTo>
                <a:cubicBezTo>
                  <a:pt x="108760" y="208580"/>
                  <a:pt x="90115" y="206734"/>
                  <a:pt x="71562" y="206734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4438185" y="3621819"/>
            <a:ext cx="10482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379" y="2308344"/>
            <a:ext cx="2906564" cy="2809829"/>
          </a:xfrm>
          <a:prstGeom prst="rect">
            <a:avLst/>
          </a:prstGeom>
        </p:spPr>
      </p:pic>
      <p:sp>
        <p:nvSpPr>
          <p:cNvPr id="17" name="Forme libre 16"/>
          <p:cNvSpPr/>
          <p:nvPr/>
        </p:nvSpPr>
        <p:spPr>
          <a:xfrm>
            <a:off x="6133171" y="2953693"/>
            <a:ext cx="2553629" cy="1930541"/>
          </a:xfrm>
          <a:custGeom>
            <a:avLst/>
            <a:gdLst>
              <a:gd name="connsiteX0" fmla="*/ 2553629 w 2553629"/>
              <a:gd name="connsiteY0" fmla="*/ 12531 h 1930541"/>
              <a:gd name="connsiteX1" fmla="*/ 2397512 w 2553629"/>
              <a:gd name="connsiteY1" fmla="*/ 12531 h 1930541"/>
              <a:gd name="connsiteX2" fmla="*/ 2330605 w 2553629"/>
              <a:gd name="connsiteY2" fmla="*/ 34834 h 1930541"/>
              <a:gd name="connsiteX3" fmla="*/ 2252546 w 2553629"/>
              <a:gd name="connsiteY3" fmla="*/ 101741 h 1930541"/>
              <a:gd name="connsiteX4" fmla="*/ 2185639 w 2553629"/>
              <a:gd name="connsiteY4" fmla="*/ 124044 h 1930541"/>
              <a:gd name="connsiteX5" fmla="*/ 2163336 w 2553629"/>
              <a:gd name="connsiteY5" fmla="*/ 146346 h 1930541"/>
              <a:gd name="connsiteX6" fmla="*/ 2129883 w 2553629"/>
              <a:gd name="connsiteY6" fmla="*/ 168648 h 1930541"/>
              <a:gd name="connsiteX7" fmla="*/ 2085278 w 2553629"/>
              <a:gd name="connsiteY7" fmla="*/ 235556 h 1930541"/>
              <a:gd name="connsiteX8" fmla="*/ 2062975 w 2553629"/>
              <a:gd name="connsiteY8" fmla="*/ 503185 h 1930541"/>
              <a:gd name="connsiteX9" fmla="*/ 2051824 w 2553629"/>
              <a:gd name="connsiteY9" fmla="*/ 536639 h 1930541"/>
              <a:gd name="connsiteX10" fmla="*/ 2029522 w 2553629"/>
              <a:gd name="connsiteY10" fmla="*/ 570092 h 1930541"/>
              <a:gd name="connsiteX11" fmla="*/ 2018370 w 2553629"/>
              <a:gd name="connsiteY11" fmla="*/ 603546 h 1930541"/>
              <a:gd name="connsiteX12" fmla="*/ 1984917 w 2553629"/>
              <a:gd name="connsiteY12" fmla="*/ 637000 h 1930541"/>
              <a:gd name="connsiteX13" fmla="*/ 1906858 w 2553629"/>
              <a:gd name="connsiteY13" fmla="*/ 659302 h 1930541"/>
              <a:gd name="connsiteX14" fmla="*/ 1839951 w 2553629"/>
              <a:gd name="connsiteY14" fmla="*/ 681605 h 1930541"/>
              <a:gd name="connsiteX15" fmla="*/ 1806497 w 2553629"/>
              <a:gd name="connsiteY15" fmla="*/ 692756 h 1930541"/>
              <a:gd name="connsiteX16" fmla="*/ 1773044 w 2553629"/>
              <a:gd name="connsiteY16" fmla="*/ 715058 h 1930541"/>
              <a:gd name="connsiteX17" fmla="*/ 1717288 w 2553629"/>
              <a:gd name="connsiteY17" fmla="*/ 759663 h 1930541"/>
              <a:gd name="connsiteX18" fmla="*/ 1683834 w 2553629"/>
              <a:gd name="connsiteY18" fmla="*/ 770814 h 1930541"/>
              <a:gd name="connsiteX19" fmla="*/ 1572322 w 2553629"/>
              <a:gd name="connsiteY19" fmla="*/ 748512 h 1930541"/>
              <a:gd name="connsiteX20" fmla="*/ 1550019 w 2553629"/>
              <a:gd name="connsiteY20" fmla="*/ 726209 h 1930541"/>
              <a:gd name="connsiteX21" fmla="*/ 1516566 w 2553629"/>
              <a:gd name="connsiteY21" fmla="*/ 703907 h 1930541"/>
              <a:gd name="connsiteX22" fmla="*/ 1494263 w 2553629"/>
              <a:gd name="connsiteY22" fmla="*/ 670453 h 1930541"/>
              <a:gd name="connsiteX23" fmla="*/ 1382751 w 2553629"/>
              <a:gd name="connsiteY23" fmla="*/ 614697 h 1930541"/>
              <a:gd name="connsiteX24" fmla="*/ 1304692 w 2553629"/>
              <a:gd name="connsiteY24" fmla="*/ 637000 h 1930541"/>
              <a:gd name="connsiteX25" fmla="*/ 1215483 w 2553629"/>
              <a:gd name="connsiteY25" fmla="*/ 715058 h 1930541"/>
              <a:gd name="connsiteX26" fmla="*/ 1148575 w 2553629"/>
              <a:gd name="connsiteY26" fmla="*/ 737361 h 1930541"/>
              <a:gd name="connsiteX27" fmla="*/ 1115122 w 2553629"/>
              <a:gd name="connsiteY27" fmla="*/ 759663 h 1930541"/>
              <a:gd name="connsiteX28" fmla="*/ 1048214 w 2553629"/>
              <a:gd name="connsiteY28" fmla="*/ 781966 h 1930541"/>
              <a:gd name="connsiteX29" fmla="*/ 981307 w 2553629"/>
              <a:gd name="connsiteY29" fmla="*/ 804268 h 1930541"/>
              <a:gd name="connsiteX30" fmla="*/ 892097 w 2553629"/>
              <a:gd name="connsiteY30" fmla="*/ 826570 h 1930541"/>
              <a:gd name="connsiteX31" fmla="*/ 825190 w 2553629"/>
              <a:gd name="connsiteY31" fmla="*/ 837722 h 1930541"/>
              <a:gd name="connsiteX32" fmla="*/ 758283 w 2553629"/>
              <a:gd name="connsiteY32" fmla="*/ 860024 h 1930541"/>
              <a:gd name="connsiteX33" fmla="*/ 579863 w 2553629"/>
              <a:gd name="connsiteY33" fmla="*/ 848873 h 1930541"/>
              <a:gd name="connsiteX34" fmla="*/ 557561 w 2553629"/>
              <a:gd name="connsiteY34" fmla="*/ 826570 h 1930541"/>
              <a:gd name="connsiteX35" fmla="*/ 490653 w 2553629"/>
              <a:gd name="connsiteY35" fmla="*/ 804268 h 1930541"/>
              <a:gd name="connsiteX36" fmla="*/ 457200 w 2553629"/>
              <a:gd name="connsiteY36" fmla="*/ 793117 h 1930541"/>
              <a:gd name="connsiteX37" fmla="*/ 423746 w 2553629"/>
              <a:gd name="connsiteY37" fmla="*/ 781966 h 1930541"/>
              <a:gd name="connsiteX38" fmla="*/ 189570 w 2553629"/>
              <a:gd name="connsiteY38" fmla="*/ 804268 h 1930541"/>
              <a:gd name="connsiteX39" fmla="*/ 156117 w 2553629"/>
              <a:gd name="connsiteY39" fmla="*/ 826570 h 1930541"/>
              <a:gd name="connsiteX40" fmla="*/ 111512 w 2553629"/>
              <a:gd name="connsiteY40" fmla="*/ 882327 h 1930541"/>
              <a:gd name="connsiteX41" fmla="*/ 44605 w 2553629"/>
              <a:gd name="connsiteY41" fmla="*/ 926931 h 1930541"/>
              <a:gd name="connsiteX42" fmla="*/ 11151 w 2553629"/>
              <a:gd name="connsiteY42" fmla="*/ 993839 h 1930541"/>
              <a:gd name="connsiteX43" fmla="*/ 0 w 2553629"/>
              <a:gd name="connsiteY43" fmla="*/ 1027292 h 1930541"/>
              <a:gd name="connsiteX44" fmla="*/ 33453 w 2553629"/>
              <a:gd name="connsiteY44" fmla="*/ 1205712 h 1930541"/>
              <a:gd name="connsiteX45" fmla="*/ 55756 w 2553629"/>
              <a:gd name="connsiteY45" fmla="*/ 1228014 h 1930541"/>
              <a:gd name="connsiteX46" fmla="*/ 100361 w 2553629"/>
              <a:gd name="connsiteY46" fmla="*/ 1283770 h 1930541"/>
              <a:gd name="connsiteX47" fmla="*/ 156117 w 2553629"/>
              <a:gd name="connsiteY47" fmla="*/ 1361829 h 1930541"/>
              <a:gd name="connsiteX48" fmla="*/ 423746 w 2553629"/>
              <a:gd name="connsiteY48" fmla="*/ 1384131 h 1930541"/>
              <a:gd name="connsiteX49" fmla="*/ 546409 w 2553629"/>
              <a:gd name="connsiteY49" fmla="*/ 1361829 h 1930541"/>
              <a:gd name="connsiteX50" fmla="*/ 602166 w 2553629"/>
              <a:gd name="connsiteY50" fmla="*/ 1317224 h 1930541"/>
              <a:gd name="connsiteX51" fmla="*/ 669073 w 2553629"/>
              <a:gd name="connsiteY51" fmla="*/ 1294922 h 1930541"/>
              <a:gd name="connsiteX52" fmla="*/ 735980 w 2553629"/>
              <a:gd name="connsiteY52" fmla="*/ 1306073 h 1930541"/>
              <a:gd name="connsiteX53" fmla="*/ 769434 w 2553629"/>
              <a:gd name="connsiteY53" fmla="*/ 1328375 h 1930541"/>
              <a:gd name="connsiteX54" fmla="*/ 858644 w 2553629"/>
              <a:gd name="connsiteY54" fmla="*/ 1350678 h 1930541"/>
              <a:gd name="connsiteX55" fmla="*/ 892097 w 2553629"/>
              <a:gd name="connsiteY55" fmla="*/ 1361829 h 1930541"/>
              <a:gd name="connsiteX56" fmla="*/ 914400 w 2553629"/>
              <a:gd name="connsiteY56" fmla="*/ 1384131 h 1930541"/>
              <a:gd name="connsiteX57" fmla="*/ 992458 w 2553629"/>
              <a:gd name="connsiteY57" fmla="*/ 1406434 h 1930541"/>
              <a:gd name="connsiteX58" fmla="*/ 1059366 w 2553629"/>
              <a:gd name="connsiteY58" fmla="*/ 1439887 h 1930541"/>
              <a:gd name="connsiteX59" fmla="*/ 1092819 w 2553629"/>
              <a:gd name="connsiteY59" fmla="*/ 1462190 h 1930541"/>
              <a:gd name="connsiteX60" fmla="*/ 1103970 w 2553629"/>
              <a:gd name="connsiteY60" fmla="*/ 1495644 h 1930541"/>
              <a:gd name="connsiteX61" fmla="*/ 1148575 w 2553629"/>
              <a:gd name="connsiteY61" fmla="*/ 1551400 h 1930541"/>
              <a:gd name="connsiteX62" fmla="*/ 1170878 w 2553629"/>
              <a:gd name="connsiteY62" fmla="*/ 1584853 h 1930541"/>
              <a:gd name="connsiteX63" fmla="*/ 1215483 w 2553629"/>
              <a:gd name="connsiteY63" fmla="*/ 1718668 h 1930541"/>
              <a:gd name="connsiteX64" fmla="*/ 1226634 w 2553629"/>
              <a:gd name="connsiteY64" fmla="*/ 1763273 h 1930541"/>
              <a:gd name="connsiteX65" fmla="*/ 1271239 w 2553629"/>
              <a:gd name="connsiteY65" fmla="*/ 1819029 h 1930541"/>
              <a:gd name="connsiteX66" fmla="*/ 1293541 w 2553629"/>
              <a:gd name="connsiteY66" fmla="*/ 1930541 h 193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553629" h="1930541">
                <a:moveTo>
                  <a:pt x="2553629" y="12531"/>
                </a:moveTo>
                <a:cubicBezTo>
                  <a:pt x="2479783" y="-2238"/>
                  <a:pt x="2490220" y="-6011"/>
                  <a:pt x="2397512" y="12531"/>
                </a:cubicBezTo>
                <a:cubicBezTo>
                  <a:pt x="2374460" y="17142"/>
                  <a:pt x="2330605" y="34834"/>
                  <a:pt x="2330605" y="34834"/>
                </a:cubicBezTo>
                <a:cubicBezTo>
                  <a:pt x="2308495" y="56944"/>
                  <a:pt x="2283118" y="88154"/>
                  <a:pt x="2252546" y="101741"/>
                </a:cubicBezTo>
                <a:cubicBezTo>
                  <a:pt x="2231063" y="111289"/>
                  <a:pt x="2185639" y="124044"/>
                  <a:pt x="2185639" y="124044"/>
                </a:cubicBezTo>
                <a:cubicBezTo>
                  <a:pt x="2178205" y="131478"/>
                  <a:pt x="2171546" y="139778"/>
                  <a:pt x="2163336" y="146346"/>
                </a:cubicBezTo>
                <a:cubicBezTo>
                  <a:pt x="2152871" y="154718"/>
                  <a:pt x="2138708" y="158562"/>
                  <a:pt x="2129883" y="168648"/>
                </a:cubicBezTo>
                <a:cubicBezTo>
                  <a:pt x="2112232" y="188820"/>
                  <a:pt x="2085278" y="235556"/>
                  <a:pt x="2085278" y="235556"/>
                </a:cubicBezTo>
                <a:cubicBezTo>
                  <a:pt x="2079354" y="348122"/>
                  <a:pt x="2086330" y="409767"/>
                  <a:pt x="2062975" y="503185"/>
                </a:cubicBezTo>
                <a:cubicBezTo>
                  <a:pt x="2060124" y="514589"/>
                  <a:pt x="2057081" y="526125"/>
                  <a:pt x="2051824" y="536639"/>
                </a:cubicBezTo>
                <a:cubicBezTo>
                  <a:pt x="2045831" y="548626"/>
                  <a:pt x="2035516" y="558105"/>
                  <a:pt x="2029522" y="570092"/>
                </a:cubicBezTo>
                <a:cubicBezTo>
                  <a:pt x="2024265" y="580606"/>
                  <a:pt x="2024890" y="593766"/>
                  <a:pt x="2018370" y="603546"/>
                </a:cubicBezTo>
                <a:cubicBezTo>
                  <a:pt x="2009622" y="616668"/>
                  <a:pt x="1998039" y="628252"/>
                  <a:pt x="1984917" y="637000"/>
                </a:cubicBezTo>
                <a:cubicBezTo>
                  <a:pt x="1974697" y="643813"/>
                  <a:pt x="1913616" y="657274"/>
                  <a:pt x="1906858" y="659302"/>
                </a:cubicBezTo>
                <a:cubicBezTo>
                  <a:pt x="1884341" y="666057"/>
                  <a:pt x="1862253" y="674171"/>
                  <a:pt x="1839951" y="681605"/>
                </a:cubicBezTo>
                <a:lnTo>
                  <a:pt x="1806497" y="692756"/>
                </a:lnTo>
                <a:cubicBezTo>
                  <a:pt x="1795346" y="700190"/>
                  <a:pt x="1783509" y="706686"/>
                  <a:pt x="1773044" y="715058"/>
                </a:cubicBezTo>
                <a:cubicBezTo>
                  <a:pt x="1738472" y="742716"/>
                  <a:pt x="1763049" y="736783"/>
                  <a:pt x="1717288" y="759663"/>
                </a:cubicBezTo>
                <a:cubicBezTo>
                  <a:pt x="1706774" y="764920"/>
                  <a:pt x="1694985" y="767097"/>
                  <a:pt x="1683834" y="770814"/>
                </a:cubicBezTo>
                <a:cubicBezTo>
                  <a:pt x="1670301" y="768881"/>
                  <a:pt x="1596650" y="763109"/>
                  <a:pt x="1572322" y="748512"/>
                </a:cubicBezTo>
                <a:cubicBezTo>
                  <a:pt x="1563307" y="743103"/>
                  <a:pt x="1558229" y="732777"/>
                  <a:pt x="1550019" y="726209"/>
                </a:cubicBezTo>
                <a:cubicBezTo>
                  <a:pt x="1539554" y="717837"/>
                  <a:pt x="1527717" y="711341"/>
                  <a:pt x="1516566" y="703907"/>
                </a:cubicBezTo>
                <a:cubicBezTo>
                  <a:pt x="1509132" y="692756"/>
                  <a:pt x="1504349" y="679278"/>
                  <a:pt x="1494263" y="670453"/>
                </a:cubicBezTo>
                <a:cubicBezTo>
                  <a:pt x="1441156" y="623985"/>
                  <a:pt x="1438178" y="628553"/>
                  <a:pt x="1382751" y="614697"/>
                </a:cubicBezTo>
                <a:cubicBezTo>
                  <a:pt x="1378885" y="615663"/>
                  <a:pt x="1312693" y="630999"/>
                  <a:pt x="1304692" y="637000"/>
                </a:cubicBezTo>
                <a:cubicBezTo>
                  <a:pt x="1264995" y="666773"/>
                  <a:pt x="1257785" y="696257"/>
                  <a:pt x="1215483" y="715058"/>
                </a:cubicBezTo>
                <a:cubicBezTo>
                  <a:pt x="1194000" y="724606"/>
                  <a:pt x="1168136" y="724320"/>
                  <a:pt x="1148575" y="737361"/>
                </a:cubicBezTo>
                <a:cubicBezTo>
                  <a:pt x="1137424" y="744795"/>
                  <a:pt x="1127369" y="754220"/>
                  <a:pt x="1115122" y="759663"/>
                </a:cubicBezTo>
                <a:cubicBezTo>
                  <a:pt x="1093639" y="769211"/>
                  <a:pt x="1070517" y="774532"/>
                  <a:pt x="1048214" y="781966"/>
                </a:cubicBezTo>
                <a:lnTo>
                  <a:pt x="981307" y="804268"/>
                </a:lnTo>
                <a:cubicBezTo>
                  <a:pt x="934878" y="819744"/>
                  <a:pt x="951308" y="815804"/>
                  <a:pt x="892097" y="826570"/>
                </a:cubicBezTo>
                <a:cubicBezTo>
                  <a:pt x="869852" y="830615"/>
                  <a:pt x="847125" y="832238"/>
                  <a:pt x="825190" y="837722"/>
                </a:cubicBezTo>
                <a:cubicBezTo>
                  <a:pt x="802383" y="843424"/>
                  <a:pt x="758283" y="860024"/>
                  <a:pt x="758283" y="860024"/>
                </a:cubicBezTo>
                <a:cubicBezTo>
                  <a:pt x="698810" y="856307"/>
                  <a:pt x="638642" y="858670"/>
                  <a:pt x="579863" y="848873"/>
                </a:cubicBezTo>
                <a:cubicBezTo>
                  <a:pt x="569493" y="847145"/>
                  <a:pt x="566965" y="831272"/>
                  <a:pt x="557561" y="826570"/>
                </a:cubicBezTo>
                <a:cubicBezTo>
                  <a:pt x="536534" y="816056"/>
                  <a:pt x="512956" y="811702"/>
                  <a:pt x="490653" y="804268"/>
                </a:cubicBezTo>
                <a:lnTo>
                  <a:pt x="457200" y="793117"/>
                </a:lnTo>
                <a:lnTo>
                  <a:pt x="423746" y="781966"/>
                </a:lnTo>
                <a:cubicBezTo>
                  <a:pt x="418717" y="782245"/>
                  <a:pt x="250210" y="773948"/>
                  <a:pt x="189570" y="804268"/>
                </a:cubicBezTo>
                <a:cubicBezTo>
                  <a:pt x="177583" y="810261"/>
                  <a:pt x="167268" y="819136"/>
                  <a:pt x="156117" y="826570"/>
                </a:cubicBezTo>
                <a:cubicBezTo>
                  <a:pt x="141488" y="848513"/>
                  <a:pt x="132696" y="866439"/>
                  <a:pt x="111512" y="882327"/>
                </a:cubicBezTo>
                <a:cubicBezTo>
                  <a:pt x="90069" y="898409"/>
                  <a:pt x="44605" y="926931"/>
                  <a:pt x="44605" y="926931"/>
                </a:cubicBezTo>
                <a:cubicBezTo>
                  <a:pt x="16573" y="1011022"/>
                  <a:pt x="54387" y="907366"/>
                  <a:pt x="11151" y="993839"/>
                </a:cubicBezTo>
                <a:cubicBezTo>
                  <a:pt x="5894" y="1004352"/>
                  <a:pt x="3717" y="1016141"/>
                  <a:pt x="0" y="1027292"/>
                </a:cubicBezTo>
                <a:cubicBezTo>
                  <a:pt x="7105" y="1112553"/>
                  <a:pt x="-6850" y="1145257"/>
                  <a:pt x="33453" y="1205712"/>
                </a:cubicBezTo>
                <a:cubicBezTo>
                  <a:pt x="39285" y="1214460"/>
                  <a:pt x="48322" y="1220580"/>
                  <a:pt x="55756" y="1228014"/>
                </a:cubicBezTo>
                <a:cubicBezTo>
                  <a:pt x="83663" y="1339646"/>
                  <a:pt x="41702" y="1225111"/>
                  <a:pt x="100361" y="1283770"/>
                </a:cubicBezTo>
                <a:cubicBezTo>
                  <a:pt x="127742" y="1311151"/>
                  <a:pt x="86062" y="1355460"/>
                  <a:pt x="156117" y="1361829"/>
                </a:cubicBezTo>
                <a:cubicBezTo>
                  <a:pt x="327046" y="1377368"/>
                  <a:pt x="237845" y="1369831"/>
                  <a:pt x="423746" y="1384131"/>
                </a:cubicBezTo>
                <a:cubicBezTo>
                  <a:pt x="436046" y="1382594"/>
                  <a:pt x="519266" y="1378114"/>
                  <a:pt x="546409" y="1361829"/>
                </a:cubicBezTo>
                <a:cubicBezTo>
                  <a:pt x="612610" y="1322109"/>
                  <a:pt x="516086" y="1355482"/>
                  <a:pt x="602166" y="1317224"/>
                </a:cubicBezTo>
                <a:cubicBezTo>
                  <a:pt x="623649" y="1307676"/>
                  <a:pt x="669073" y="1294922"/>
                  <a:pt x="669073" y="1294922"/>
                </a:cubicBezTo>
                <a:cubicBezTo>
                  <a:pt x="691375" y="1298639"/>
                  <a:pt x="714530" y="1298923"/>
                  <a:pt x="735980" y="1306073"/>
                </a:cubicBezTo>
                <a:cubicBezTo>
                  <a:pt x="748694" y="1310311"/>
                  <a:pt x="756839" y="1323795"/>
                  <a:pt x="769434" y="1328375"/>
                </a:cubicBezTo>
                <a:cubicBezTo>
                  <a:pt x="798240" y="1338850"/>
                  <a:pt x="829565" y="1340985"/>
                  <a:pt x="858644" y="1350678"/>
                </a:cubicBezTo>
                <a:lnTo>
                  <a:pt x="892097" y="1361829"/>
                </a:lnTo>
                <a:cubicBezTo>
                  <a:pt x="899531" y="1369263"/>
                  <a:pt x="905385" y="1378722"/>
                  <a:pt x="914400" y="1384131"/>
                </a:cubicBezTo>
                <a:cubicBezTo>
                  <a:pt x="925831" y="1390990"/>
                  <a:pt x="984120" y="1404350"/>
                  <a:pt x="992458" y="1406434"/>
                </a:cubicBezTo>
                <a:cubicBezTo>
                  <a:pt x="1088346" y="1470358"/>
                  <a:pt x="967017" y="1393712"/>
                  <a:pt x="1059366" y="1439887"/>
                </a:cubicBezTo>
                <a:cubicBezTo>
                  <a:pt x="1071353" y="1445881"/>
                  <a:pt x="1081668" y="1454756"/>
                  <a:pt x="1092819" y="1462190"/>
                </a:cubicBezTo>
                <a:cubicBezTo>
                  <a:pt x="1096536" y="1473341"/>
                  <a:pt x="1098713" y="1485130"/>
                  <a:pt x="1103970" y="1495644"/>
                </a:cubicBezTo>
                <a:cubicBezTo>
                  <a:pt x="1126847" y="1541398"/>
                  <a:pt x="1120921" y="1516833"/>
                  <a:pt x="1148575" y="1551400"/>
                </a:cubicBezTo>
                <a:cubicBezTo>
                  <a:pt x="1156947" y="1561865"/>
                  <a:pt x="1163444" y="1573702"/>
                  <a:pt x="1170878" y="1584853"/>
                </a:cubicBezTo>
                <a:cubicBezTo>
                  <a:pt x="1197212" y="1690190"/>
                  <a:pt x="1179472" y="1646647"/>
                  <a:pt x="1215483" y="1718668"/>
                </a:cubicBezTo>
                <a:cubicBezTo>
                  <a:pt x="1219200" y="1733536"/>
                  <a:pt x="1220597" y="1749186"/>
                  <a:pt x="1226634" y="1763273"/>
                </a:cubicBezTo>
                <a:cubicBezTo>
                  <a:pt x="1237185" y="1787893"/>
                  <a:pt x="1253252" y="1801043"/>
                  <a:pt x="1271239" y="1819029"/>
                </a:cubicBezTo>
                <a:cubicBezTo>
                  <a:pt x="1298243" y="1900041"/>
                  <a:pt x="1293541" y="1862427"/>
                  <a:pt x="1293541" y="1930541"/>
                </a:cubicBezTo>
              </a:path>
            </a:pathLst>
          </a:custGeom>
          <a:noFill/>
          <a:ln w="190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orme libre 17"/>
          <p:cNvSpPr/>
          <p:nvPr/>
        </p:nvSpPr>
        <p:spPr>
          <a:xfrm>
            <a:off x="6400800" y="2397512"/>
            <a:ext cx="2152185" cy="1293542"/>
          </a:xfrm>
          <a:custGeom>
            <a:avLst/>
            <a:gdLst>
              <a:gd name="connsiteX0" fmla="*/ 2152185 w 2152185"/>
              <a:gd name="connsiteY0" fmla="*/ 613317 h 1293542"/>
              <a:gd name="connsiteX1" fmla="*/ 2040673 w 2152185"/>
              <a:gd name="connsiteY1" fmla="*/ 624468 h 1293542"/>
              <a:gd name="connsiteX2" fmla="*/ 2029522 w 2152185"/>
              <a:gd name="connsiteY2" fmla="*/ 657922 h 1293542"/>
              <a:gd name="connsiteX3" fmla="*/ 1996068 w 2152185"/>
              <a:gd name="connsiteY3" fmla="*/ 669073 h 1293542"/>
              <a:gd name="connsiteX4" fmla="*/ 1906859 w 2152185"/>
              <a:gd name="connsiteY4" fmla="*/ 691376 h 1293542"/>
              <a:gd name="connsiteX5" fmla="*/ 1851102 w 2152185"/>
              <a:gd name="connsiteY5" fmla="*/ 735981 h 1293542"/>
              <a:gd name="connsiteX6" fmla="*/ 1784195 w 2152185"/>
              <a:gd name="connsiteY6" fmla="*/ 780586 h 1293542"/>
              <a:gd name="connsiteX7" fmla="*/ 1672683 w 2152185"/>
              <a:gd name="connsiteY7" fmla="*/ 769434 h 1293542"/>
              <a:gd name="connsiteX8" fmla="*/ 1605776 w 2152185"/>
              <a:gd name="connsiteY8" fmla="*/ 747132 h 1293542"/>
              <a:gd name="connsiteX9" fmla="*/ 1538868 w 2152185"/>
              <a:gd name="connsiteY9" fmla="*/ 713678 h 1293542"/>
              <a:gd name="connsiteX10" fmla="*/ 1471961 w 2152185"/>
              <a:gd name="connsiteY10" fmla="*/ 680225 h 1293542"/>
              <a:gd name="connsiteX11" fmla="*/ 1405054 w 2152185"/>
              <a:gd name="connsiteY11" fmla="*/ 691376 h 1293542"/>
              <a:gd name="connsiteX12" fmla="*/ 1326995 w 2152185"/>
              <a:gd name="connsiteY12" fmla="*/ 758283 h 1293542"/>
              <a:gd name="connsiteX13" fmla="*/ 1293541 w 2152185"/>
              <a:gd name="connsiteY13" fmla="*/ 780586 h 1293542"/>
              <a:gd name="connsiteX14" fmla="*/ 1237785 w 2152185"/>
              <a:gd name="connsiteY14" fmla="*/ 836342 h 1293542"/>
              <a:gd name="connsiteX15" fmla="*/ 1215483 w 2152185"/>
              <a:gd name="connsiteY15" fmla="*/ 869795 h 1293542"/>
              <a:gd name="connsiteX16" fmla="*/ 1182029 w 2152185"/>
              <a:gd name="connsiteY16" fmla="*/ 970156 h 1293542"/>
              <a:gd name="connsiteX17" fmla="*/ 1170878 w 2152185"/>
              <a:gd name="connsiteY17" fmla="*/ 1003610 h 1293542"/>
              <a:gd name="connsiteX18" fmla="*/ 1159727 w 2152185"/>
              <a:gd name="connsiteY18" fmla="*/ 1037064 h 1293542"/>
              <a:gd name="connsiteX19" fmla="*/ 1148576 w 2152185"/>
              <a:gd name="connsiteY19" fmla="*/ 1126273 h 1293542"/>
              <a:gd name="connsiteX20" fmla="*/ 1059366 w 2152185"/>
              <a:gd name="connsiteY20" fmla="*/ 1204332 h 1293542"/>
              <a:gd name="connsiteX21" fmla="*/ 1025912 w 2152185"/>
              <a:gd name="connsiteY21" fmla="*/ 1215483 h 1293542"/>
              <a:gd name="connsiteX22" fmla="*/ 936702 w 2152185"/>
              <a:gd name="connsiteY22" fmla="*/ 1237786 h 1293542"/>
              <a:gd name="connsiteX23" fmla="*/ 858644 w 2152185"/>
              <a:gd name="connsiteY23" fmla="*/ 1260088 h 1293542"/>
              <a:gd name="connsiteX24" fmla="*/ 802888 w 2152185"/>
              <a:gd name="connsiteY24" fmla="*/ 1271239 h 1293542"/>
              <a:gd name="connsiteX25" fmla="*/ 724829 w 2152185"/>
              <a:gd name="connsiteY25" fmla="*/ 1293542 h 1293542"/>
              <a:gd name="connsiteX26" fmla="*/ 680224 w 2152185"/>
              <a:gd name="connsiteY26" fmla="*/ 1204332 h 1293542"/>
              <a:gd name="connsiteX27" fmla="*/ 657922 w 2152185"/>
              <a:gd name="connsiteY27" fmla="*/ 1137425 h 1293542"/>
              <a:gd name="connsiteX28" fmla="*/ 635620 w 2152185"/>
              <a:gd name="connsiteY28" fmla="*/ 1103971 h 1293542"/>
              <a:gd name="connsiteX29" fmla="*/ 591015 w 2152185"/>
              <a:gd name="connsiteY29" fmla="*/ 1048215 h 1293542"/>
              <a:gd name="connsiteX30" fmla="*/ 579863 w 2152185"/>
              <a:gd name="connsiteY30" fmla="*/ 1014761 h 1293542"/>
              <a:gd name="connsiteX31" fmla="*/ 613317 w 2152185"/>
              <a:gd name="connsiteY31" fmla="*/ 992459 h 1293542"/>
              <a:gd name="connsiteX32" fmla="*/ 691376 w 2152185"/>
              <a:gd name="connsiteY32" fmla="*/ 903249 h 1293542"/>
              <a:gd name="connsiteX33" fmla="*/ 702527 w 2152185"/>
              <a:gd name="connsiteY33" fmla="*/ 869795 h 1293542"/>
              <a:gd name="connsiteX34" fmla="*/ 747132 w 2152185"/>
              <a:gd name="connsiteY34" fmla="*/ 814039 h 1293542"/>
              <a:gd name="connsiteX35" fmla="*/ 769434 w 2152185"/>
              <a:gd name="connsiteY35" fmla="*/ 747132 h 1293542"/>
              <a:gd name="connsiteX36" fmla="*/ 780585 w 2152185"/>
              <a:gd name="connsiteY36" fmla="*/ 713678 h 1293542"/>
              <a:gd name="connsiteX37" fmla="*/ 758283 w 2152185"/>
              <a:gd name="connsiteY37" fmla="*/ 568712 h 1293542"/>
              <a:gd name="connsiteX38" fmla="*/ 735980 w 2152185"/>
              <a:gd name="connsiteY38" fmla="*/ 546410 h 1293542"/>
              <a:gd name="connsiteX39" fmla="*/ 713678 w 2152185"/>
              <a:gd name="connsiteY39" fmla="*/ 512956 h 1293542"/>
              <a:gd name="connsiteX40" fmla="*/ 680224 w 2152185"/>
              <a:gd name="connsiteY40" fmla="*/ 490654 h 1293542"/>
              <a:gd name="connsiteX41" fmla="*/ 591015 w 2152185"/>
              <a:gd name="connsiteY41" fmla="*/ 423747 h 1293542"/>
              <a:gd name="connsiteX42" fmla="*/ 234176 w 2152185"/>
              <a:gd name="connsiteY42" fmla="*/ 423747 h 1293542"/>
              <a:gd name="connsiteX43" fmla="*/ 223024 w 2152185"/>
              <a:gd name="connsiteY43" fmla="*/ 390293 h 1293542"/>
              <a:gd name="connsiteX44" fmla="*/ 200722 w 2152185"/>
              <a:gd name="connsiteY44" fmla="*/ 367990 h 1293542"/>
              <a:gd name="connsiteX45" fmla="*/ 178420 w 2152185"/>
              <a:gd name="connsiteY45" fmla="*/ 301083 h 1293542"/>
              <a:gd name="connsiteX46" fmla="*/ 133815 w 2152185"/>
              <a:gd name="connsiteY46" fmla="*/ 234176 h 1293542"/>
              <a:gd name="connsiteX47" fmla="*/ 89210 w 2152185"/>
              <a:gd name="connsiteY47" fmla="*/ 133815 h 1293542"/>
              <a:gd name="connsiteX48" fmla="*/ 55756 w 2152185"/>
              <a:gd name="connsiteY48" fmla="*/ 78059 h 1293542"/>
              <a:gd name="connsiteX49" fmla="*/ 44605 w 2152185"/>
              <a:gd name="connsiteY49" fmla="*/ 44605 h 1293542"/>
              <a:gd name="connsiteX50" fmla="*/ 11151 w 2152185"/>
              <a:gd name="connsiteY50" fmla="*/ 33454 h 1293542"/>
              <a:gd name="connsiteX51" fmla="*/ 0 w 2152185"/>
              <a:gd name="connsiteY51" fmla="*/ 0 h 1293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152185" h="1293542">
                <a:moveTo>
                  <a:pt x="2152185" y="613317"/>
                </a:moveTo>
                <a:cubicBezTo>
                  <a:pt x="2115014" y="617034"/>
                  <a:pt x="2075780" y="611702"/>
                  <a:pt x="2040673" y="624468"/>
                </a:cubicBezTo>
                <a:cubicBezTo>
                  <a:pt x="2029626" y="628485"/>
                  <a:pt x="2037834" y="649610"/>
                  <a:pt x="2029522" y="657922"/>
                </a:cubicBezTo>
                <a:cubicBezTo>
                  <a:pt x="2021210" y="666234"/>
                  <a:pt x="2007472" y="666222"/>
                  <a:pt x="1996068" y="669073"/>
                </a:cubicBezTo>
                <a:lnTo>
                  <a:pt x="1906859" y="691376"/>
                </a:lnTo>
                <a:cubicBezTo>
                  <a:pt x="1841966" y="756266"/>
                  <a:pt x="1935516" y="665636"/>
                  <a:pt x="1851102" y="735981"/>
                </a:cubicBezTo>
                <a:cubicBezTo>
                  <a:pt x="1795415" y="782387"/>
                  <a:pt x="1842987" y="760988"/>
                  <a:pt x="1784195" y="780586"/>
                </a:cubicBezTo>
                <a:cubicBezTo>
                  <a:pt x="1747024" y="776869"/>
                  <a:pt x="1709399" y="776318"/>
                  <a:pt x="1672683" y="769434"/>
                </a:cubicBezTo>
                <a:cubicBezTo>
                  <a:pt x="1649577" y="765102"/>
                  <a:pt x="1605776" y="747132"/>
                  <a:pt x="1605776" y="747132"/>
                </a:cubicBezTo>
                <a:cubicBezTo>
                  <a:pt x="1509906" y="683218"/>
                  <a:pt x="1631201" y="759844"/>
                  <a:pt x="1538868" y="713678"/>
                </a:cubicBezTo>
                <a:cubicBezTo>
                  <a:pt x="1452400" y="670445"/>
                  <a:pt x="1556049" y="708254"/>
                  <a:pt x="1471961" y="680225"/>
                </a:cubicBezTo>
                <a:cubicBezTo>
                  <a:pt x="1449659" y="683942"/>
                  <a:pt x="1426504" y="684226"/>
                  <a:pt x="1405054" y="691376"/>
                </a:cubicBezTo>
                <a:cubicBezTo>
                  <a:pt x="1370582" y="702867"/>
                  <a:pt x="1355225" y="739463"/>
                  <a:pt x="1326995" y="758283"/>
                </a:cubicBezTo>
                <a:lnTo>
                  <a:pt x="1293541" y="780586"/>
                </a:lnTo>
                <a:cubicBezTo>
                  <a:pt x="1234070" y="869792"/>
                  <a:pt x="1312126" y="762001"/>
                  <a:pt x="1237785" y="836342"/>
                </a:cubicBezTo>
                <a:cubicBezTo>
                  <a:pt x="1228308" y="845819"/>
                  <a:pt x="1222917" y="858644"/>
                  <a:pt x="1215483" y="869795"/>
                </a:cubicBezTo>
                <a:lnTo>
                  <a:pt x="1182029" y="970156"/>
                </a:lnTo>
                <a:lnTo>
                  <a:pt x="1170878" y="1003610"/>
                </a:lnTo>
                <a:lnTo>
                  <a:pt x="1159727" y="1037064"/>
                </a:lnTo>
                <a:cubicBezTo>
                  <a:pt x="1156010" y="1066800"/>
                  <a:pt x="1156461" y="1097361"/>
                  <a:pt x="1148576" y="1126273"/>
                </a:cubicBezTo>
                <a:cubicBezTo>
                  <a:pt x="1139469" y="1159664"/>
                  <a:pt x="1081296" y="1197022"/>
                  <a:pt x="1059366" y="1204332"/>
                </a:cubicBezTo>
                <a:cubicBezTo>
                  <a:pt x="1048215" y="1208049"/>
                  <a:pt x="1037252" y="1212390"/>
                  <a:pt x="1025912" y="1215483"/>
                </a:cubicBezTo>
                <a:cubicBezTo>
                  <a:pt x="996340" y="1223548"/>
                  <a:pt x="965781" y="1228093"/>
                  <a:pt x="936702" y="1237786"/>
                </a:cubicBezTo>
                <a:cubicBezTo>
                  <a:pt x="899448" y="1250204"/>
                  <a:pt x="900651" y="1250753"/>
                  <a:pt x="858644" y="1260088"/>
                </a:cubicBezTo>
                <a:cubicBezTo>
                  <a:pt x="840142" y="1264199"/>
                  <a:pt x="821390" y="1267128"/>
                  <a:pt x="802888" y="1271239"/>
                </a:cubicBezTo>
                <a:cubicBezTo>
                  <a:pt x="760878" y="1280574"/>
                  <a:pt x="762086" y="1281122"/>
                  <a:pt x="724829" y="1293542"/>
                </a:cubicBezTo>
                <a:cubicBezTo>
                  <a:pt x="699202" y="1216660"/>
                  <a:pt x="719151" y="1243257"/>
                  <a:pt x="680224" y="1204332"/>
                </a:cubicBezTo>
                <a:cubicBezTo>
                  <a:pt x="672790" y="1182030"/>
                  <a:pt x="670962" y="1156986"/>
                  <a:pt x="657922" y="1137425"/>
                </a:cubicBezTo>
                <a:cubicBezTo>
                  <a:pt x="650488" y="1126274"/>
                  <a:pt x="643992" y="1114436"/>
                  <a:pt x="635620" y="1103971"/>
                </a:cubicBezTo>
                <a:cubicBezTo>
                  <a:pt x="607960" y="1069396"/>
                  <a:pt x="613898" y="1093980"/>
                  <a:pt x="591015" y="1048215"/>
                </a:cubicBezTo>
                <a:cubicBezTo>
                  <a:pt x="585758" y="1037701"/>
                  <a:pt x="583580" y="1025912"/>
                  <a:pt x="579863" y="1014761"/>
                </a:cubicBezTo>
                <a:cubicBezTo>
                  <a:pt x="591014" y="1007327"/>
                  <a:pt x="603231" y="1001284"/>
                  <a:pt x="613317" y="992459"/>
                </a:cubicBezTo>
                <a:cubicBezTo>
                  <a:pt x="665502" y="946797"/>
                  <a:pt x="661146" y="948593"/>
                  <a:pt x="691376" y="903249"/>
                </a:cubicBezTo>
                <a:cubicBezTo>
                  <a:pt x="695093" y="892098"/>
                  <a:pt x="697270" y="880309"/>
                  <a:pt x="702527" y="869795"/>
                </a:cubicBezTo>
                <a:cubicBezTo>
                  <a:pt x="716594" y="841661"/>
                  <a:pt x="726388" y="834783"/>
                  <a:pt x="747132" y="814039"/>
                </a:cubicBezTo>
                <a:lnTo>
                  <a:pt x="769434" y="747132"/>
                </a:lnTo>
                <a:lnTo>
                  <a:pt x="780585" y="713678"/>
                </a:lnTo>
                <a:cubicBezTo>
                  <a:pt x="779942" y="707245"/>
                  <a:pt x="777572" y="600860"/>
                  <a:pt x="758283" y="568712"/>
                </a:cubicBezTo>
                <a:cubicBezTo>
                  <a:pt x="752874" y="559697"/>
                  <a:pt x="742548" y="554620"/>
                  <a:pt x="735980" y="546410"/>
                </a:cubicBezTo>
                <a:cubicBezTo>
                  <a:pt x="727608" y="535945"/>
                  <a:pt x="723155" y="522433"/>
                  <a:pt x="713678" y="512956"/>
                </a:cubicBezTo>
                <a:cubicBezTo>
                  <a:pt x="704201" y="503479"/>
                  <a:pt x="690310" y="499479"/>
                  <a:pt x="680224" y="490654"/>
                </a:cubicBezTo>
                <a:cubicBezTo>
                  <a:pt x="601371" y="421658"/>
                  <a:pt x="656015" y="445414"/>
                  <a:pt x="591015" y="423747"/>
                </a:cubicBezTo>
                <a:cubicBezTo>
                  <a:pt x="461667" y="435506"/>
                  <a:pt x="373950" y="449161"/>
                  <a:pt x="234176" y="423747"/>
                </a:cubicBezTo>
                <a:cubicBezTo>
                  <a:pt x="222611" y="421644"/>
                  <a:pt x="229072" y="400373"/>
                  <a:pt x="223024" y="390293"/>
                </a:cubicBezTo>
                <a:cubicBezTo>
                  <a:pt x="217615" y="381278"/>
                  <a:pt x="208156" y="375424"/>
                  <a:pt x="200722" y="367990"/>
                </a:cubicBezTo>
                <a:cubicBezTo>
                  <a:pt x="193288" y="345688"/>
                  <a:pt x="191460" y="320643"/>
                  <a:pt x="178420" y="301083"/>
                </a:cubicBezTo>
                <a:cubicBezTo>
                  <a:pt x="163552" y="278781"/>
                  <a:pt x="142291" y="259605"/>
                  <a:pt x="133815" y="234176"/>
                </a:cubicBezTo>
                <a:cubicBezTo>
                  <a:pt x="107274" y="154554"/>
                  <a:pt x="124553" y="186829"/>
                  <a:pt x="89210" y="133815"/>
                </a:cubicBezTo>
                <a:cubicBezTo>
                  <a:pt x="57621" y="39045"/>
                  <a:pt x="101678" y="154594"/>
                  <a:pt x="55756" y="78059"/>
                </a:cubicBezTo>
                <a:cubicBezTo>
                  <a:pt x="49708" y="67980"/>
                  <a:pt x="52917" y="52917"/>
                  <a:pt x="44605" y="44605"/>
                </a:cubicBezTo>
                <a:cubicBezTo>
                  <a:pt x="36293" y="36293"/>
                  <a:pt x="22302" y="37171"/>
                  <a:pt x="11151" y="33454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rgbClr val="0000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435630" y="336808"/>
            <a:ext cx="2718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B0F0"/>
                </a:solidFill>
              </a:rPr>
              <a:t>MAIS :</a:t>
            </a:r>
            <a:endParaRPr lang="fr-FR" sz="2800" b="1" i="1" dirty="0">
              <a:solidFill>
                <a:srgbClr val="00B0F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686800" y="3612133"/>
            <a:ext cx="3367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srgbClr val="FF0066"/>
                </a:solidFill>
              </a:rPr>
              <a:t>Rose !!!</a:t>
            </a:r>
            <a:endParaRPr lang="fr-FR" sz="4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62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1" grpId="0" animBg="1"/>
      <p:bldP spid="17" grpId="0" animBg="1"/>
      <p:bldP spid="17" grpId="1" animBg="1"/>
      <p:bldP spid="18" grpId="0" animBg="1"/>
      <p:bldP spid="18" grpId="1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90654" y="635620"/>
            <a:ext cx="672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FF0000"/>
                </a:solidFill>
              </a:rPr>
              <a:t>La forme « ouverte » existe aussi à partir de (b) :</a:t>
            </a:r>
            <a:endParaRPr lang="fr-FR" sz="24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90" y="671862"/>
            <a:ext cx="3771409" cy="364589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028878" y="4317753"/>
            <a:ext cx="5207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66"/>
                </a:solidFill>
              </a:rPr>
              <a:t>Elle est pourtant incolore !</a:t>
            </a:r>
            <a:endParaRPr lang="fr-FR" sz="2400" b="1" dirty="0">
              <a:solidFill>
                <a:srgbClr val="FF006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88633" y="1540700"/>
            <a:ext cx="4177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Tout s’est donc joué là :</a:t>
            </a:r>
            <a:endParaRPr lang="fr-FR" sz="2800" b="1" i="1" dirty="0"/>
          </a:p>
        </p:txBody>
      </p:sp>
      <p:sp>
        <p:nvSpPr>
          <p:cNvPr id="6" name="Ellipse 5"/>
          <p:cNvSpPr/>
          <p:nvPr/>
        </p:nvSpPr>
        <p:spPr>
          <a:xfrm>
            <a:off x="7366090" y="546410"/>
            <a:ext cx="1108837" cy="6579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>
            <a:endCxn id="6" idx="3"/>
          </p:cNvCxnSpPr>
          <p:nvPr/>
        </p:nvCxnSpPr>
        <p:spPr>
          <a:xfrm flipV="1">
            <a:off x="5731727" y="1107982"/>
            <a:ext cx="1796748" cy="687364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638585" y="5363737"/>
            <a:ext cx="6757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Mais ce n’est pas terminé…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4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24468" y="446049"/>
            <a:ext cx="6902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Continuons d’ajouter des HO</a:t>
            </a:r>
            <a:r>
              <a:rPr lang="fr-FR" sz="2800" b="1" i="1" baseline="30000" dirty="0" smtClean="0">
                <a:solidFill>
                  <a:srgbClr val="FF0000"/>
                </a:solidFill>
              </a:rPr>
              <a:t>-</a:t>
            </a:r>
            <a:r>
              <a:rPr lang="fr-FR" sz="2800" b="1" i="1" dirty="0" smtClean="0">
                <a:solidFill>
                  <a:srgbClr val="FF0000"/>
                </a:solidFill>
              </a:rPr>
              <a:t>                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367" y="422682"/>
            <a:ext cx="1278290" cy="56995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03797" y="1365161"/>
            <a:ext cx="5705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- Il n’y a plus d’H « acide » à arracher !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03797" y="1970468"/>
            <a:ext cx="5125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2060"/>
                </a:solidFill>
              </a:rPr>
              <a:t>- Mais HO</a:t>
            </a:r>
            <a:r>
              <a:rPr lang="fr-FR" sz="2400" b="1" i="1" baseline="30000" dirty="0" smtClean="0">
                <a:solidFill>
                  <a:srgbClr val="002060"/>
                </a:solidFill>
              </a:rPr>
              <a:t> –</a:t>
            </a:r>
            <a:r>
              <a:rPr lang="fr-FR" sz="2400" b="1" i="1" dirty="0" smtClean="0">
                <a:solidFill>
                  <a:srgbClr val="002060"/>
                </a:solidFill>
              </a:rPr>
              <a:t> est très riche en électrons et va pouvoir frapper la molécule…</a:t>
            </a:r>
            <a:endParaRPr lang="fr-FR" sz="2400" b="1" i="1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253803" y="2990652"/>
            <a:ext cx="497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7030A0"/>
                </a:solidFill>
              </a:rPr>
              <a:t>…Là où elle est pauvre en électrons</a:t>
            </a:r>
            <a:endParaRPr lang="fr-FR" sz="2400" b="1" i="1" dirty="0">
              <a:solidFill>
                <a:srgbClr val="7030A0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953" y="3221485"/>
            <a:ext cx="2908044" cy="2810500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>
          <a:xfrm>
            <a:off x="6890197" y="3322749"/>
            <a:ext cx="2318197" cy="130398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rme libre 11"/>
          <p:cNvSpPr/>
          <p:nvPr/>
        </p:nvSpPr>
        <p:spPr>
          <a:xfrm>
            <a:off x="9156879" y="2408349"/>
            <a:ext cx="541877" cy="2155023"/>
          </a:xfrm>
          <a:custGeom>
            <a:avLst/>
            <a:gdLst>
              <a:gd name="connsiteX0" fmla="*/ 0 w 541877"/>
              <a:gd name="connsiteY0" fmla="*/ 0 h 2155023"/>
              <a:gd name="connsiteX1" fmla="*/ 334851 w 541877"/>
              <a:gd name="connsiteY1" fmla="*/ 12879 h 2155023"/>
              <a:gd name="connsiteX2" fmla="*/ 425003 w 541877"/>
              <a:gd name="connsiteY2" fmla="*/ 38637 h 2155023"/>
              <a:gd name="connsiteX3" fmla="*/ 528034 w 541877"/>
              <a:gd name="connsiteY3" fmla="*/ 128789 h 2155023"/>
              <a:gd name="connsiteX4" fmla="*/ 540913 w 541877"/>
              <a:gd name="connsiteY4" fmla="*/ 167426 h 2155023"/>
              <a:gd name="connsiteX5" fmla="*/ 515155 w 541877"/>
              <a:gd name="connsiteY5" fmla="*/ 437882 h 2155023"/>
              <a:gd name="connsiteX6" fmla="*/ 489397 w 541877"/>
              <a:gd name="connsiteY6" fmla="*/ 476519 h 2155023"/>
              <a:gd name="connsiteX7" fmla="*/ 450760 w 541877"/>
              <a:gd name="connsiteY7" fmla="*/ 528034 h 2155023"/>
              <a:gd name="connsiteX8" fmla="*/ 412124 w 541877"/>
              <a:gd name="connsiteY8" fmla="*/ 553792 h 2155023"/>
              <a:gd name="connsiteX9" fmla="*/ 360608 w 541877"/>
              <a:gd name="connsiteY9" fmla="*/ 669702 h 2155023"/>
              <a:gd name="connsiteX10" fmla="*/ 347729 w 541877"/>
              <a:gd name="connsiteY10" fmla="*/ 708338 h 2155023"/>
              <a:gd name="connsiteX11" fmla="*/ 334851 w 541877"/>
              <a:gd name="connsiteY11" fmla="*/ 746975 h 2155023"/>
              <a:gd name="connsiteX12" fmla="*/ 334851 w 541877"/>
              <a:gd name="connsiteY12" fmla="*/ 1081826 h 2155023"/>
              <a:gd name="connsiteX13" fmla="*/ 347729 w 541877"/>
              <a:gd name="connsiteY13" fmla="*/ 1365161 h 2155023"/>
              <a:gd name="connsiteX14" fmla="*/ 334851 w 541877"/>
              <a:gd name="connsiteY14" fmla="*/ 1687133 h 2155023"/>
              <a:gd name="connsiteX15" fmla="*/ 321972 w 541877"/>
              <a:gd name="connsiteY15" fmla="*/ 1738648 h 2155023"/>
              <a:gd name="connsiteX16" fmla="*/ 309093 w 541877"/>
              <a:gd name="connsiteY16" fmla="*/ 1828800 h 2155023"/>
              <a:gd name="connsiteX17" fmla="*/ 257577 w 541877"/>
              <a:gd name="connsiteY17" fmla="*/ 1944710 h 2155023"/>
              <a:gd name="connsiteX18" fmla="*/ 231820 w 541877"/>
              <a:gd name="connsiteY18" fmla="*/ 2047741 h 2155023"/>
              <a:gd name="connsiteX19" fmla="*/ 206062 w 541877"/>
              <a:gd name="connsiteY19" fmla="*/ 2137893 h 2155023"/>
              <a:gd name="connsiteX20" fmla="*/ 167425 w 541877"/>
              <a:gd name="connsiteY20" fmla="*/ 2034862 h 2155023"/>
              <a:gd name="connsiteX21" fmla="*/ 193183 w 541877"/>
              <a:gd name="connsiteY21" fmla="*/ 2073499 h 2155023"/>
              <a:gd name="connsiteX22" fmla="*/ 206062 w 541877"/>
              <a:gd name="connsiteY22" fmla="*/ 2150772 h 2155023"/>
              <a:gd name="connsiteX23" fmla="*/ 257577 w 541877"/>
              <a:gd name="connsiteY23" fmla="*/ 2137893 h 2155023"/>
              <a:gd name="connsiteX24" fmla="*/ 309093 w 541877"/>
              <a:gd name="connsiteY24" fmla="*/ 2086378 h 215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41877" h="2155023">
                <a:moveTo>
                  <a:pt x="0" y="0"/>
                </a:moveTo>
                <a:cubicBezTo>
                  <a:pt x="111617" y="4293"/>
                  <a:pt x="223399" y="5449"/>
                  <a:pt x="334851" y="12879"/>
                </a:cubicBezTo>
                <a:cubicBezTo>
                  <a:pt x="355064" y="14227"/>
                  <a:pt x="403683" y="31530"/>
                  <a:pt x="425003" y="38637"/>
                </a:cubicBezTo>
                <a:cubicBezTo>
                  <a:pt x="482958" y="77274"/>
                  <a:pt x="501203" y="75127"/>
                  <a:pt x="528034" y="128789"/>
                </a:cubicBezTo>
                <a:cubicBezTo>
                  <a:pt x="534105" y="140931"/>
                  <a:pt x="536620" y="154547"/>
                  <a:pt x="540913" y="167426"/>
                </a:cubicBezTo>
                <a:cubicBezTo>
                  <a:pt x="540590" y="173242"/>
                  <a:pt x="550173" y="367846"/>
                  <a:pt x="515155" y="437882"/>
                </a:cubicBezTo>
                <a:cubicBezTo>
                  <a:pt x="508233" y="451727"/>
                  <a:pt x="498394" y="463924"/>
                  <a:pt x="489397" y="476519"/>
                </a:cubicBezTo>
                <a:cubicBezTo>
                  <a:pt x="476921" y="493986"/>
                  <a:pt x="465938" y="512856"/>
                  <a:pt x="450760" y="528034"/>
                </a:cubicBezTo>
                <a:cubicBezTo>
                  <a:pt x="439815" y="538979"/>
                  <a:pt x="425003" y="545206"/>
                  <a:pt x="412124" y="553792"/>
                </a:cubicBezTo>
                <a:cubicBezTo>
                  <a:pt x="371305" y="615020"/>
                  <a:pt x="391261" y="577743"/>
                  <a:pt x="360608" y="669702"/>
                </a:cubicBezTo>
                <a:lnTo>
                  <a:pt x="347729" y="708338"/>
                </a:lnTo>
                <a:lnTo>
                  <a:pt x="334851" y="746975"/>
                </a:lnTo>
                <a:cubicBezTo>
                  <a:pt x="311900" y="930584"/>
                  <a:pt x="321110" y="806989"/>
                  <a:pt x="334851" y="1081826"/>
                </a:cubicBezTo>
                <a:cubicBezTo>
                  <a:pt x="339572" y="1176251"/>
                  <a:pt x="343436" y="1270716"/>
                  <a:pt x="347729" y="1365161"/>
                </a:cubicBezTo>
                <a:cubicBezTo>
                  <a:pt x="343436" y="1472485"/>
                  <a:pt x="342241" y="1579978"/>
                  <a:pt x="334851" y="1687133"/>
                </a:cubicBezTo>
                <a:cubicBezTo>
                  <a:pt x="333633" y="1704791"/>
                  <a:pt x="325138" y="1721233"/>
                  <a:pt x="321972" y="1738648"/>
                </a:cubicBezTo>
                <a:cubicBezTo>
                  <a:pt x="316542" y="1768514"/>
                  <a:pt x="315919" y="1799222"/>
                  <a:pt x="309093" y="1828800"/>
                </a:cubicBezTo>
                <a:cubicBezTo>
                  <a:pt x="292865" y="1899122"/>
                  <a:pt x="290173" y="1895817"/>
                  <a:pt x="257577" y="1944710"/>
                </a:cubicBezTo>
                <a:cubicBezTo>
                  <a:pt x="231394" y="2075626"/>
                  <a:pt x="258220" y="1955340"/>
                  <a:pt x="231820" y="2047741"/>
                </a:cubicBezTo>
                <a:cubicBezTo>
                  <a:pt x="199486" y="2160914"/>
                  <a:pt x="236934" y="2045278"/>
                  <a:pt x="206062" y="2137893"/>
                </a:cubicBezTo>
                <a:cubicBezTo>
                  <a:pt x="204087" y="2133944"/>
                  <a:pt x="155734" y="2046553"/>
                  <a:pt x="167425" y="2034862"/>
                </a:cubicBezTo>
                <a:cubicBezTo>
                  <a:pt x="178370" y="2023917"/>
                  <a:pt x="184597" y="2060620"/>
                  <a:pt x="193183" y="2073499"/>
                </a:cubicBezTo>
                <a:cubicBezTo>
                  <a:pt x="197476" y="2099257"/>
                  <a:pt x="187597" y="2132307"/>
                  <a:pt x="206062" y="2150772"/>
                </a:cubicBezTo>
                <a:cubicBezTo>
                  <a:pt x="218578" y="2163288"/>
                  <a:pt x="241308" y="2144865"/>
                  <a:pt x="257577" y="2137893"/>
                </a:cubicBezTo>
                <a:cubicBezTo>
                  <a:pt x="297138" y="2120939"/>
                  <a:pt x="293673" y="2117219"/>
                  <a:pt x="309093" y="208637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9544594" y="4641669"/>
            <a:ext cx="278675" cy="130628"/>
          </a:xfrm>
          <a:custGeom>
            <a:avLst/>
            <a:gdLst>
              <a:gd name="connsiteX0" fmla="*/ 0 w 278675"/>
              <a:gd name="connsiteY0" fmla="*/ 0 h 130628"/>
              <a:gd name="connsiteX1" fmla="*/ 17417 w 278675"/>
              <a:gd name="connsiteY1" fmla="*/ 43542 h 130628"/>
              <a:gd name="connsiteX2" fmla="*/ 52252 w 278675"/>
              <a:gd name="connsiteY2" fmla="*/ 121920 h 130628"/>
              <a:gd name="connsiteX3" fmla="*/ 78377 w 278675"/>
              <a:gd name="connsiteY3" fmla="*/ 130628 h 130628"/>
              <a:gd name="connsiteX4" fmla="*/ 156755 w 278675"/>
              <a:gd name="connsiteY4" fmla="*/ 121920 h 130628"/>
              <a:gd name="connsiteX5" fmla="*/ 182880 w 278675"/>
              <a:gd name="connsiteY5" fmla="*/ 113211 h 130628"/>
              <a:gd name="connsiteX6" fmla="*/ 191589 w 278675"/>
              <a:gd name="connsiteY6" fmla="*/ 87085 h 130628"/>
              <a:gd name="connsiteX7" fmla="*/ 226423 w 278675"/>
              <a:gd name="connsiteY7" fmla="*/ 43542 h 130628"/>
              <a:gd name="connsiteX8" fmla="*/ 243840 w 278675"/>
              <a:gd name="connsiteY8" fmla="*/ 17417 h 130628"/>
              <a:gd name="connsiteX9" fmla="*/ 217715 w 278675"/>
              <a:gd name="connsiteY9" fmla="*/ 8708 h 130628"/>
              <a:gd name="connsiteX10" fmla="*/ 182880 w 278675"/>
              <a:gd name="connsiteY10" fmla="*/ 0 h 130628"/>
              <a:gd name="connsiteX11" fmla="*/ 278675 w 278675"/>
              <a:gd name="connsiteY11" fmla="*/ 8708 h 130628"/>
              <a:gd name="connsiteX12" fmla="*/ 269966 w 278675"/>
              <a:gd name="connsiteY12" fmla="*/ 34834 h 130628"/>
              <a:gd name="connsiteX13" fmla="*/ 252549 w 278675"/>
              <a:gd name="connsiteY13" fmla="*/ 60960 h 130628"/>
              <a:gd name="connsiteX14" fmla="*/ 243840 w 278675"/>
              <a:gd name="connsiteY14" fmla="*/ 104502 h 130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675" h="130628">
                <a:moveTo>
                  <a:pt x="0" y="0"/>
                </a:moveTo>
                <a:cubicBezTo>
                  <a:pt x="5806" y="14514"/>
                  <a:pt x="12075" y="28851"/>
                  <a:pt x="17417" y="43542"/>
                </a:cubicBezTo>
                <a:cubicBezTo>
                  <a:pt x="23421" y="60052"/>
                  <a:pt x="33045" y="106554"/>
                  <a:pt x="52252" y="121920"/>
                </a:cubicBezTo>
                <a:cubicBezTo>
                  <a:pt x="59420" y="127654"/>
                  <a:pt x="69669" y="127725"/>
                  <a:pt x="78377" y="130628"/>
                </a:cubicBezTo>
                <a:cubicBezTo>
                  <a:pt x="104503" y="127725"/>
                  <a:pt x="130826" y="126241"/>
                  <a:pt x="156755" y="121920"/>
                </a:cubicBezTo>
                <a:cubicBezTo>
                  <a:pt x="165810" y="120411"/>
                  <a:pt x="176389" y="119702"/>
                  <a:pt x="182880" y="113211"/>
                </a:cubicBezTo>
                <a:cubicBezTo>
                  <a:pt x="189371" y="106720"/>
                  <a:pt x="187484" y="95296"/>
                  <a:pt x="191589" y="87085"/>
                </a:cubicBezTo>
                <a:cubicBezTo>
                  <a:pt x="209456" y="51352"/>
                  <a:pt x="204826" y="70539"/>
                  <a:pt x="226423" y="43542"/>
                </a:cubicBezTo>
                <a:cubicBezTo>
                  <a:pt x="232961" y="35369"/>
                  <a:pt x="238034" y="26125"/>
                  <a:pt x="243840" y="17417"/>
                </a:cubicBezTo>
                <a:cubicBezTo>
                  <a:pt x="235132" y="14514"/>
                  <a:pt x="226541" y="11230"/>
                  <a:pt x="217715" y="8708"/>
                </a:cubicBezTo>
                <a:cubicBezTo>
                  <a:pt x="206207" y="5420"/>
                  <a:pt x="170911" y="0"/>
                  <a:pt x="182880" y="0"/>
                </a:cubicBezTo>
                <a:cubicBezTo>
                  <a:pt x="214943" y="0"/>
                  <a:pt x="246743" y="5805"/>
                  <a:pt x="278675" y="8708"/>
                </a:cubicBezTo>
                <a:cubicBezTo>
                  <a:pt x="275772" y="17417"/>
                  <a:pt x="274071" y="26623"/>
                  <a:pt x="269966" y="34834"/>
                </a:cubicBezTo>
                <a:cubicBezTo>
                  <a:pt x="265285" y="44195"/>
                  <a:pt x="257230" y="51599"/>
                  <a:pt x="252549" y="60960"/>
                </a:cubicBezTo>
                <a:cubicBezTo>
                  <a:pt x="242004" y="82050"/>
                  <a:pt x="243840" y="84574"/>
                  <a:pt x="243840" y="10450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orme libre 15"/>
          <p:cNvSpPr/>
          <p:nvPr/>
        </p:nvSpPr>
        <p:spPr>
          <a:xfrm>
            <a:off x="10066519" y="4239208"/>
            <a:ext cx="245637" cy="280541"/>
          </a:xfrm>
          <a:custGeom>
            <a:avLst/>
            <a:gdLst>
              <a:gd name="connsiteX0" fmla="*/ 26715 w 245637"/>
              <a:gd name="connsiteY0" fmla="*/ 280541 h 280541"/>
              <a:gd name="connsiteX1" fmla="*/ 18007 w 245637"/>
              <a:gd name="connsiteY1" fmla="*/ 236998 h 280541"/>
              <a:gd name="connsiteX2" fmla="*/ 590 w 245637"/>
              <a:gd name="connsiteY2" fmla="*/ 210872 h 280541"/>
              <a:gd name="connsiteX3" fmla="*/ 9298 w 245637"/>
              <a:gd name="connsiteY3" fmla="*/ 123786 h 280541"/>
              <a:gd name="connsiteX4" fmla="*/ 26715 w 245637"/>
              <a:gd name="connsiteY4" fmla="*/ 97661 h 280541"/>
              <a:gd name="connsiteX5" fmla="*/ 105092 w 245637"/>
              <a:gd name="connsiteY5" fmla="*/ 80243 h 280541"/>
              <a:gd name="connsiteX6" fmla="*/ 218304 w 245637"/>
              <a:gd name="connsiteY6" fmla="*/ 54118 h 280541"/>
              <a:gd name="connsiteX7" fmla="*/ 244430 w 245637"/>
              <a:gd name="connsiteY7" fmla="*/ 62826 h 280541"/>
              <a:gd name="connsiteX8" fmla="*/ 227012 w 245637"/>
              <a:gd name="connsiteY8" fmla="*/ 45409 h 280541"/>
              <a:gd name="connsiteX9" fmla="*/ 174761 w 245637"/>
              <a:gd name="connsiteY9" fmla="*/ 10575 h 280541"/>
              <a:gd name="connsiteX10" fmla="*/ 200887 w 245637"/>
              <a:gd name="connsiteY10" fmla="*/ 1866 h 280541"/>
              <a:gd name="connsiteX11" fmla="*/ 218304 w 245637"/>
              <a:gd name="connsiteY11" fmla="*/ 54118 h 280541"/>
              <a:gd name="connsiteX12" fmla="*/ 244430 w 245637"/>
              <a:gd name="connsiteY12" fmla="*/ 71535 h 280541"/>
              <a:gd name="connsiteX13" fmla="*/ 183470 w 245637"/>
              <a:gd name="connsiteY13" fmla="*/ 88952 h 280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5637" h="280541">
                <a:moveTo>
                  <a:pt x="26715" y="280541"/>
                </a:moveTo>
                <a:cubicBezTo>
                  <a:pt x="23812" y="266027"/>
                  <a:pt x="23204" y="250857"/>
                  <a:pt x="18007" y="236998"/>
                </a:cubicBezTo>
                <a:cubicBezTo>
                  <a:pt x="14332" y="227198"/>
                  <a:pt x="1393" y="221308"/>
                  <a:pt x="590" y="210872"/>
                </a:cubicBezTo>
                <a:cubicBezTo>
                  <a:pt x="-1648" y="181785"/>
                  <a:pt x="2738" y="152212"/>
                  <a:pt x="9298" y="123786"/>
                </a:cubicBezTo>
                <a:cubicBezTo>
                  <a:pt x="11651" y="113588"/>
                  <a:pt x="18007" y="103467"/>
                  <a:pt x="26715" y="97661"/>
                </a:cubicBezTo>
                <a:cubicBezTo>
                  <a:pt x="31985" y="94147"/>
                  <a:pt x="104132" y="80435"/>
                  <a:pt x="105092" y="80243"/>
                </a:cubicBezTo>
                <a:cubicBezTo>
                  <a:pt x="174423" y="34023"/>
                  <a:pt x="136622" y="42448"/>
                  <a:pt x="218304" y="54118"/>
                </a:cubicBezTo>
                <a:cubicBezTo>
                  <a:pt x="227013" y="57021"/>
                  <a:pt x="237939" y="69317"/>
                  <a:pt x="244430" y="62826"/>
                </a:cubicBezTo>
                <a:cubicBezTo>
                  <a:pt x="250235" y="57020"/>
                  <a:pt x="233581" y="50335"/>
                  <a:pt x="227012" y="45409"/>
                </a:cubicBezTo>
                <a:cubicBezTo>
                  <a:pt x="210266" y="32850"/>
                  <a:pt x="174761" y="10575"/>
                  <a:pt x="174761" y="10575"/>
                </a:cubicBezTo>
                <a:cubicBezTo>
                  <a:pt x="183470" y="7672"/>
                  <a:pt x="194396" y="-4625"/>
                  <a:pt x="200887" y="1866"/>
                </a:cubicBezTo>
                <a:cubicBezTo>
                  <a:pt x="213869" y="14848"/>
                  <a:pt x="203028" y="43934"/>
                  <a:pt x="218304" y="54118"/>
                </a:cubicBezTo>
                <a:lnTo>
                  <a:pt x="244430" y="71535"/>
                </a:lnTo>
                <a:cubicBezTo>
                  <a:pt x="189424" y="89870"/>
                  <a:pt x="210537" y="88952"/>
                  <a:pt x="183470" y="88952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orme libre 16"/>
          <p:cNvSpPr/>
          <p:nvPr/>
        </p:nvSpPr>
        <p:spPr>
          <a:xfrm>
            <a:off x="10389312" y="3735977"/>
            <a:ext cx="274750" cy="261257"/>
          </a:xfrm>
          <a:custGeom>
            <a:avLst/>
            <a:gdLst>
              <a:gd name="connsiteX0" fmla="*/ 17431 w 274750"/>
              <a:gd name="connsiteY0" fmla="*/ 261257 h 261257"/>
              <a:gd name="connsiteX1" fmla="*/ 8722 w 274750"/>
              <a:gd name="connsiteY1" fmla="*/ 217714 h 261257"/>
              <a:gd name="connsiteX2" fmla="*/ 14 w 274750"/>
              <a:gd name="connsiteY2" fmla="*/ 191589 h 261257"/>
              <a:gd name="connsiteX3" fmla="*/ 8722 w 274750"/>
              <a:gd name="connsiteY3" fmla="*/ 60960 h 261257"/>
              <a:gd name="connsiteX4" fmla="*/ 69682 w 274750"/>
              <a:gd name="connsiteY4" fmla="*/ 17417 h 261257"/>
              <a:gd name="connsiteX5" fmla="*/ 121934 w 274750"/>
              <a:gd name="connsiteY5" fmla="*/ 0 h 261257"/>
              <a:gd name="connsiteX6" fmla="*/ 209019 w 274750"/>
              <a:gd name="connsiteY6" fmla="*/ 26126 h 261257"/>
              <a:gd name="connsiteX7" fmla="*/ 235145 w 274750"/>
              <a:gd name="connsiteY7" fmla="*/ 34834 h 261257"/>
              <a:gd name="connsiteX8" fmla="*/ 261271 w 274750"/>
              <a:gd name="connsiteY8" fmla="*/ 43543 h 261257"/>
              <a:gd name="connsiteX9" fmla="*/ 269979 w 274750"/>
              <a:gd name="connsiteY9" fmla="*/ 95794 h 261257"/>
              <a:gd name="connsiteX10" fmla="*/ 209019 w 274750"/>
              <a:gd name="connsiteY10" fmla="*/ 87086 h 261257"/>
              <a:gd name="connsiteX11" fmla="*/ 165477 w 274750"/>
              <a:gd name="connsiteY11" fmla="*/ 87086 h 261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4750" h="261257">
                <a:moveTo>
                  <a:pt x="17431" y="261257"/>
                </a:moveTo>
                <a:cubicBezTo>
                  <a:pt x="14528" y="246743"/>
                  <a:pt x="12312" y="232074"/>
                  <a:pt x="8722" y="217714"/>
                </a:cubicBezTo>
                <a:cubicBezTo>
                  <a:pt x="6496" y="208809"/>
                  <a:pt x="14" y="200768"/>
                  <a:pt x="14" y="191589"/>
                </a:cubicBezTo>
                <a:cubicBezTo>
                  <a:pt x="14" y="147949"/>
                  <a:pt x="-745" y="103560"/>
                  <a:pt x="8722" y="60960"/>
                </a:cubicBezTo>
                <a:cubicBezTo>
                  <a:pt x="12828" y="42484"/>
                  <a:pt x="56719" y="22602"/>
                  <a:pt x="69682" y="17417"/>
                </a:cubicBezTo>
                <a:cubicBezTo>
                  <a:pt x="86728" y="10599"/>
                  <a:pt x="121934" y="0"/>
                  <a:pt x="121934" y="0"/>
                </a:cubicBezTo>
                <a:cubicBezTo>
                  <a:pt x="174583" y="13163"/>
                  <a:pt x="145407" y="4923"/>
                  <a:pt x="209019" y="26126"/>
                </a:cubicBezTo>
                <a:lnTo>
                  <a:pt x="235145" y="34834"/>
                </a:lnTo>
                <a:lnTo>
                  <a:pt x="261271" y="43543"/>
                </a:lnTo>
                <a:cubicBezTo>
                  <a:pt x="264174" y="60960"/>
                  <a:pt x="283544" y="84490"/>
                  <a:pt x="269979" y="95794"/>
                </a:cubicBezTo>
                <a:cubicBezTo>
                  <a:pt x="254210" y="108935"/>
                  <a:pt x="229474" y="88791"/>
                  <a:pt x="209019" y="87086"/>
                </a:cubicBezTo>
                <a:cubicBezTo>
                  <a:pt x="194555" y="85881"/>
                  <a:pt x="179991" y="87086"/>
                  <a:pt x="165477" y="87086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 0 l 0 0.036 l 0.036 0 l 0 0.036 l 0.036 0 l 0 0.036 l 0.036 0 l 0 0.036 l 0.036 0 l 0 0.036 l 0.036 0 l 0 0.036 l 0.036 0 l 0 0.036 E" pathEditMode="relative" ptsTypes="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2" grpId="0" animBg="1"/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1086" y="1480457"/>
            <a:ext cx="2464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Résultat :</a:t>
            </a:r>
            <a:endParaRPr lang="fr-FR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669" y="911186"/>
            <a:ext cx="3825804" cy="378159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763704" y="5238206"/>
            <a:ext cx="369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i="1" smtClean="0">
                <a:solidFill>
                  <a:srgbClr val="00B0F0"/>
                </a:solidFill>
              </a:rPr>
              <a:t>Couleur ??</a:t>
            </a:r>
            <a:endParaRPr lang="fr-FR" sz="3600" b="1" i="1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1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1217" y="399245"/>
            <a:ext cx="7765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FF0000"/>
                </a:solidFill>
              </a:rPr>
              <a:t>Obtention d’hélianthine :</a:t>
            </a:r>
            <a:endParaRPr lang="fr-FR" sz="2800" b="1" i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554" y="1591733"/>
            <a:ext cx="7696707" cy="336973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545465" y="4340180"/>
            <a:ext cx="3734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rgbClr val="0000FF"/>
                </a:solidFill>
              </a:rPr>
              <a:t>Formule brute ?</a:t>
            </a:r>
            <a:endParaRPr lang="fr-FR" sz="2400" b="1" i="1" dirty="0">
              <a:solidFill>
                <a:srgbClr val="0000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237149" y="4340180"/>
            <a:ext cx="4945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F0066"/>
                </a:solidFill>
              </a:rPr>
              <a:t>C</a:t>
            </a:r>
            <a:r>
              <a:rPr lang="fr-FR" sz="2800" baseline="-25000" dirty="0" smtClean="0">
                <a:solidFill>
                  <a:srgbClr val="FF0066"/>
                </a:solidFill>
              </a:rPr>
              <a:t>14</a:t>
            </a:r>
            <a:r>
              <a:rPr lang="fr-FR" sz="2800" dirty="0" smtClean="0">
                <a:solidFill>
                  <a:srgbClr val="FF0066"/>
                </a:solidFill>
              </a:rPr>
              <a:t>H</a:t>
            </a:r>
            <a:r>
              <a:rPr lang="fr-FR" sz="2800" baseline="-25000" dirty="0" smtClean="0">
                <a:solidFill>
                  <a:srgbClr val="FF0066"/>
                </a:solidFill>
              </a:rPr>
              <a:t>15</a:t>
            </a:r>
            <a:r>
              <a:rPr lang="fr-FR" sz="2800" dirty="0" smtClean="0">
                <a:solidFill>
                  <a:srgbClr val="FF0066"/>
                </a:solidFill>
              </a:rPr>
              <a:t>N</a:t>
            </a:r>
            <a:r>
              <a:rPr lang="fr-FR" sz="2800" baseline="-25000" dirty="0" smtClean="0">
                <a:solidFill>
                  <a:srgbClr val="FF0066"/>
                </a:solidFill>
              </a:rPr>
              <a:t>3</a:t>
            </a:r>
            <a:r>
              <a:rPr lang="fr-FR" sz="2800" dirty="0" smtClean="0">
                <a:solidFill>
                  <a:srgbClr val="FF0066"/>
                </a:solidFill>
              </a:rPr>
              <a:t>O</a:t>
            </a:r>
            <a:r>
              <a:rPr lang="fr-FR" sz="2800" baseline="-25000" dirty="0" smtClean="0">
                <a:solidFill>
                  <a:srgbClr val="FF0066"/>
                </a:solidFill>
              </a:rPr>
              <a:t>3</a:t>
            </a:r>
            <a:r>
              <a:rPr lang="fr-FR" sz="2800" dirty="0" smtClean="0">
                <a:solidFill>
                  <a:srgbClr val="FF0066"/>
                </a:solidFill>
              </a:rPr>
              <a:t>S</a:t>
            </a:r>
            <a:endParaRPr lang="fr-FR" sz="2800" dirty="0">
              <a:solidFill>
                <a:srgbClr val="FF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078051" y="5409127"/>
            <a:ext cx="3631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>
                <a:solidFill>
                  <a:srgbClr val="0070C0"/>
                </a:solidFill>
              </a:rPr>
              <a:t>Colorée ?</a:t>
            </a:r>
            <a:endParaRPr lang="fr-FR" sz="2800" b="1" i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280338" y="5347572"/>
            <a:ext cx="3078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Rouge !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469746" y="5525037"/>
            <a:ext cx="3258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en solution aqueuse…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9596261" y="5953030"/>
            <a:ext cx="2034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i="1" dirty="0" smtClean="0"/>
              <a:t>… acide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75517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</TotalTime>
  <Words>568</Words>
  <Application>Microsoft Office PowerPoint</Application>
  <PresentationFormat>Grand écran</PresentationFormat>
  <Paragraphs>100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jp Bruyère</dc:creator>
  <cp:lastModifiedBy>jp Bruyère</cp:lastModifiedBy>
  <cp:revision>59</cp:revision>
  <dcterms:created xsi:type="dcterms:W3CDTF">2015-11-02T15:25:07Z</dcterms:created>
  <dcterms:modified xsi:type="dcterms:W3CDTF">2015-11-11T13:23:57Z</dcterms:modified>
</cp:coreProperties>
</file>