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57" r:id="rId4"/>
    <p:sldId id="258" r:id="rId5"/>
    <p:sldId id="262" r:id="rId6"/>
  </p:sldIdLst>
  <p:sldSz cx="7561263" cy="10693400"/>
  <p:notesSz cx="6858000" cy="9144000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69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33D"/>
    <a:srgbClr val="FEF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494" autoAdjust="0"/>
  </p:normalViewPr>
  <p:slideViewPr>
    <p:cSldViewPr>
      <p:cViewPr>
        <p:scale>
          <a:sx n="100" d="100"/>
          <a:sy n="100" d="100"/>
        </p:scale>
        <p:origin x="-125" y="581"/>
      </p:cViewPr>
      <p:guideLst>
        <p:guide orient="horz" pos="3369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9908-6317-46AE-8A86-67771F0FE7CF}" type="datetimeFigureOut">
              <a:rPr lang="fr-FR" smtClean="0"/>
              <a:t>01/08/2015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06414-0831-4171-9632-1A11404633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090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06414-0831-4171-9632-1A114046335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3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190" y="6059595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B0C3-1721-4935-BB56-F5521916FDD2}" type="datetimeFigureOut">
              <a:rPr lang="fr-FR" smtClean="0"/>
              <a:t>01/08/2015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CF81C-6E7D-47AC-B6DB-A5E8059B02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8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B0C3-1721-4935-BB56-F5521916FDD2}" type="datetimeFigureOut">
              <a:rPr lang="fr-FR" smtClean="0"/>
              <a:t>01/08/2015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CF81C-6E7D-47AC-B6DB-A5E8059B02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18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11321" y="472787"/>
            <a:ext cx="1988770" cy="1005971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42387" y="472787"/>
            <a:ext cx="5842913" cy="100597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B0C3-1721-4935-BB56-F5521916FDD2}" type="datetimeFigureOut">
              <a:rPr lang="fr-FR" smtClean="0"/>
              <a:t>01/08/2015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CF81C-6E7D-47AC-B6DB-A5E8059B02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73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B0C3-1721-4935-BB56-F5521916FDD2}" type="datetimeFigureOut">
              <a:rPr lang="fr-FR" smtClean="0"/>
              <a:t>01/08/2015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CF81C-6E7D-47AC-B6DB-A5E8059B02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33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288" y="4532319"/>
            <a:ext cx="6427074" cy="2339181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B0C3-1721-4935-BB56-F5521916FDD2}" type="datetimeFigureOut">
              <a:rPr lang="fr-FR" smtClean="0"/>
              <a:t>01/08/2015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CF81C-6E7D-47AC-B6DB-A5E8059B02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26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42387" y="2750086"/>
            <a:ext cx="3915841" cy="77824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84250" y="2750086"/>
            <a:ext cx="3915842" cy="77824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B0C3-1721-4935-BB56-F5521916FDD2}" type="datetimeFigureOut">
              <a:rPr lang="fr-FR" smtClean="0"/>
              <a:t>01/08/2015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CF81C-6E7D-47AC-B6DB-A5E8059B02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914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4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2393640"/>
            <a:ext cx="3340871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063" y="3391195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017" y="2393640"/>
            <a:ext cx="3342183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017" y="3391195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B0C3-1721-4935-BB56-F5521916FDD2}" type="datetimeFigureOut">
              <a:rPr lang="fr-FR" smtClean="0"/>
              <a:t>01/08/2015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CF81C-6E7D-47AC-B6DB-A5E8059B02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80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B0C3-1721-4935-BB56-F5521916FDD2}" type="datetimeFigureOut">
              <a:rPr lang="fr-FR" smtClean="0"/>
              <a:t>01/08/2015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CF81C-6E7D-47AC-B6DB-A5E8059B02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06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B0C3-1721-4935-BB56-F5521916FDD2}" type="datetimeFigureOut">
              <a:rPr lang="fr-FR" smtClean="0"/>
              <a:t>01/08/2015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CF81C-6E7D-47AC-B6DB-A5E8059B02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57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4" y="425755"/>
            <a:ext cx="2487603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6" cy="912652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B0C3-1721-4935-BB56-F5521916FDD2}" type="datetimeFigureOut">
              <a:rPr lang="fr-FR" smtClean="0"/>
              <a:t>01/08/2015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CF81C-6E7D-47AC-B6DB-A5E8059B02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187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B0C3-1721-4935-BB56-F5521916FDD2}" type="datetimeFigureOut">
              <a:rPr lang="fr-FR" smtClean="0"/>
              <a:t>01/08/2015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CF81C-6E7D-47AC-B6DB-A5E8059B02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606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4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8B0C3-1721-4935-BB56-F5521916FDD2}" type="datetimeFigureOut">
              <a:rPr lang="fr-FR" smtClean="0"/>
              <a:t>01/08/2015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CF81C-6E7D-47AC-B6DB-A5E8059B02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79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3.wdp"/><Relationship Id="rId5" Type="http://schemas.openxmlformats.org/officeDocument/2006/relationships/image" Target="../media/image7.png"/><Relationship Id="rId1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ndir un rectangle avec un coin du même côté 7"/>
          <p:cNvSpPr/>
          <p:nvPr/>
        </p:nvSpPr>
        <p:spPr>
          <a:xfrm flipV="1">
            <a:off x="252239" y="250562"/>
            <a:ext cx="6696744" cy="4968552"/>
          </a:xfrm>
          <a:prstGeom prst="round2SameRect">
            <a:avLst>
              <a:gd name="adj1" fmla="val 3160"/>
              <a:gd name="adj2" fmla="val 0"/>
            </a:avLst>
          </a:prstGeom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86" t="12113" r="8383"/>
          <a:stretch/>
        </p:blipFill>
        <p:spPr bwMode="auto">
          <a:xfrm>
            <a:off x="252239" y="250565"/>
            <a:ext cx="6696743" cy="649086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332358" y="299571"/>
            <a:ext cx="4968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Mrs Chocolat" pitchFamily="2" charset="0"/>
              </a:rPr>
              <a:t>Les correspondances lettres/sons</a:t>
            </a:r>
            <a:endParaRPr lang="fr-FR" sz="2400" dirty="0">
              <a:latin typeface="Mrs Chocolat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8243" y="898633"/>
            <a:ext cx="3312368" cy="64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fr-FR" sz="1200" dirty="0" smtClean="0">
                <a:latin typeface="Mrs Chocolat" pitchFamily="2" charset="0"/>
              </a:rPr>
              <a:t>1. Complète le tableau avec les mots suivants</a:t>
            </a:r>
          </a:p>
          <a:p>
            <a:r>
              <a:rPr lang="fr-FR" sz="1000" dirty="0">
                <a:latin typeface="Short Stack" panose="02010500040000000007" pitchFamily="2" charset="0"/>
              </a:rPr>
              <a:t>v</a:t>
            </a:r>
            <a:r>
              <a:rPr lang="fr-FR" sz="1000" dirty="0" smtClean="0">
                <a:latin typeface="Short Stack" panose="02010500040000000007" pitchFamily="2" charset="0"/>
              </a:rPr>
              <a:t>alet, menthe, tente, vert, éléphant, théâtre, content</a:t>
            </a:r>
          </a:p>
        </p:txBody>
      </p:sp>
      <p:sp>
        <p:nvSpPr>
          <p:cNvPr id="12" name="Larme 11"/>
          <p:cNvSpPr/>
          <p:nvPr/>
        </p:nvSpPr>
        <p:spPr>
          <a:xfrm>
            <a:off x="6300911" y="331794"/>
            <a:ext cx="504056" cy="523220"/>
          </a:xfrm>
          <a:prstGeom prst="teardrop">
            <a:avLst/>
          </a:prstGeom>
          <a:solidFill>
            <a:srgbClr val="F9E33D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312271" y="33179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Fineliner Script" pitchFamily="50" charset="0"/>
              </a:rPr>
              <a:t>O</a:t>
            </a:r>
            <a:r>
              <a:rPr lang="fr-FR" sz="2800" b="1" dirty="0" smtClean="0">
                <a:solidFill>
                  <a:schemeClr val="bg1"/>
                </a:solidFill>
                <a:latin typeface="Fineliner Script" pitchFamily="50" charset="0"/>
              </a:rPr>
              <a:t>1</a:t>
            </a:r>
            <a:endParaRPr lang="fr-FR" sz="2800" b="1" dirty="0">
              <a:solidFill>
                <a:schemeClr val="bg1"/>
              </a:solidFill>
              <a:latin typeface="Fineliner Script" pitchFamily="50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15689" y="241864"/>
            <a:ext cx="1116669" cy="57708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latin typeface="Mrs Chocolat" pitchFamily="2" charset="0"/>
              </a:rPr>
              <a:t>Exercices  d’orthographe CE2</a:t>
            </a:r>
            <a:endParaRPr lang="fr-FR" sz="1050" dirty="0">
              <a:latin typeface="Mrs Chocolat" pitchFamily="2" charset="0"/>
            </a:endParaRPr>
          </a:p>
        </p:txBody>
      </p:sp>
      <p:sp>
        <p:nvSpPr>
          <p:cNvPr id="27" name="Arrondir un rectangle avec un coin du même côté 26"/>
          <p:cNvSpPr/>
          <p:nvPr/>
        </p:nvSpPr>
        <p:spPr>
          <a:xfrm flipV="1">
            <a:off x="252239" y="5634732"/>
            <a:ext cx="6696744" cy="4824536"/>
          </a:xfrm>
          <a:prstGeom prst="round2SameRect">
            <a:avLst>
              <a:gd name="adj1" fmla="val 3606"/>
              <a:gd name="adj2" fmla="val 0"/>
            </a:avLst>
          </a:prstGeom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86" t="12113" r="8383"/>
          <a:stretch/>
        </p:blipFill>
        <p:spPr bwMode="auto">
          <a:xfrm>
            <a:off x="252239" y="5634735"/>
            <a:ext cx="6696744" cy="72008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ZoneTexte 31"/>
          <p:cNvSpPr txBox="1"/>
          <p:nvPr/>
        </p:nvSpPr>
        <p:spPr>
          <a:xfrm>
            <a:off x="1620390" y="5715964"/>
            <a:ext cx="4163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Mrs Chocolat" pitchFamily="2" charset="0"/>
              </a:rPr>
              <a:t>Les sons [s] et [z]</a:t>
            </a:r>
            <a:endParaRPr lang="fr-FR" sz="2400" dirty="0">
              <a:latin typeface="Mrs Chocolat" pitchFamily="2" charset="0"/>
            </a:endParaRPr>
          </a:p>
        </p:txBody>
      </p:sp>
      <p:sp>
        <p:nvSpPr>
          <p:cNvPr id="38" name="Larme 37"/>
          <p:cNvSpPr/>
          <p:nvPr/>
        </p:nvSpPr>
        <p:spPr>
          <a:xfrm>
            <a:off x="6300911" y="5715964"/>
            <a:ext cx="504056" cy="523220"/>
          </a:xfrm>
          <a:prstGeom prst="teardrop">
            <a:avLst/>
          </a:prstGeom>
          <a:solidFill>
            <a:srgbClr val="F9E33D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6312271" y="571596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Fineliner Script" pitchFamily="50" charset="0"/>
              </a:rPr>
              <a:t>O2</a:t>
            </a:r>
            <a:endParaRPr lang="fr-FR" sz="2800" b="1" dirty="0">
              <a:solidFill>
                <a:schemeClr val="bg1"/>
              </a:solidFill>
              <a:latin typeface="Fineliner Script" pitchFamily="50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180231" y="5706740"/>
            <a:ext cx="1323764" cy="57708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latin typeface="Mrs Chocolat" pitchFamily="2" charset="0"/>
              </a:rPr>
              <a:t>Exercices  d’orthographe CE2</a:t>
            </a:r>
            <a:endParaRPr lang="fr-FR" sz="1050" dirty="0">
              <a:latin typeface="Mrs Chocolat" pitchFamily="2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810132"/>
              </p:ext>
            </p:extLst>
          </p:nvPr>
        </p:nvGraphicFramePr>
        <p:xfrm>
          <a:off x="396254" y="1639197"/>
          <a:ext cx="3024336" cy="13476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/>
                <a:gridCol w="1512168"/>
              </a:tblGrid>
              <a:tr h="275021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fr-FR" sz="1200" dirty="0" smtClean="0">
                          <a:latin typeface="Amandine" pitchFamily="2" charset="0"/>
                        </a:rPr>
                        <a:t>J’entends</a:t>
                      </a:r>
                      <a:r>
                        <a:rPr lang="fr-FR" sz="1200" baseline="0" dirty="0" smtClean="0">
                          <a:latin typeface="Amandine" pitchFamily="2" charset="0"/>
                        </a:rPr>
                        <a:t> -t</a:t>
                      </a:r>
                      <a:endParaRPr lang="fr-FR" sz="1200" dirty="0">
                        <a:latin typeface="Amandin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fr-FR" sz="1200" dirty="0" smtClean="0">
                          <a:latin typeface="Amandine" pitchFamily="2" charset="0"/>
                        </a:rPr>
                        <a:t>Je n’entends</a:t>
                      </a:r>
                      <a:r>
                        <a:rPr lang="fr-FR" sz="1200" baseline="0" dirty="0" smtClean="0">
                          <a:latin typeface="Amandine" pitchFamily="2" charset="0"/>
                        </a:rPr>
                        <a:t> pas -t</a:t>
                      </a:r>
                      <a:endParaRPr lang="fr-FR" sz="1200" dirty="0">
                        <a:latin typeface="Amandine" pitchFamily="2" charset="0"/>
                      </a:endParaRPr>
                    </a:p>
                  </a:txBody>
                  <a:tcPr anchor="ctr"/>
                </a:tc>
              </a:tr>
              <a:tr h="26816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</a:tr>
              <a:tr h="26816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</a:tr>
              <a:tr h="26816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</a:tr>
              <a:tr h="26816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ZoneTexte 34"/>
          <p:cNvSpPr txBox="1"/>
          <p:nvPr/>
        </p:nvSpPr>
        <p:spPr>
          <a:xfrm>
            <a:off x="3652936" y="898634"/>
            <a:ext cx="3368054" cy="64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fr-FR" sz="1200" dirty="0" smtClean="0">
                <a:latin typeface="Mrs Chocolat" pitchFamily="2" charset="0"/>
              </a:rPr>
              <a:t>3. Complète le tableau avec les mots suivants</a:t>
            </a:r>
          </a:p>
          <a:p>
            <a:r>
              <a:rPr lang="fr-FR" sz="1000" dirty="0">
                <a:latin typeface="Short Stack" panose="02010500040000000007" pitchFamily="2" charset="0"/>
              </a:rPr>
              <a:t>m</a:t>
            </a:r>
            <a:r>
              <a:rPr lang="fr-FR" sz="1000" dirty="0" smtClean="0">
                <a:latin typeface="Short Stack" panose="02010500040000000007" pitchFamily="2" charset="0"/>
              </a:rPr>
              <a:t>anteau, vélo, radeau, poteau, autodictée, landau, domino, aussi, hauteur, eau</a:t>
            </a:r>
          </a:p>
        </p:txBody>
      </p:sp>
      <p:graphicFrame>
        <p:nvGraphicFramePr>
          <p:cNvPr id="36" name="Tableau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825641"/>
              </p:ext>
            </p:extLst>
          </p:nvPr>
        </p:nvGraphicFramePr>
        <p:xfrm>
          <a:off x="3766516" y="1635723"/>
          <a:ext cx="3038451" cy="13511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817"/>
                <a:gridCol w="1012817"/>
                <a:gridCol w="1012817"/>
              </a:tblGrid>
              <a:tr h="27489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fr-FR" sz="1050" dirty="0" smtClean="0">
                          <a:latin typeface="Amandine" pitchFamily="2" charset="0"/>
                        </a:rPr>
                        <a:t>[o] : 1 lettre</a:t>
                      </a:r>
                      <a:endParaRPr lang="fr-FR" sz="1050" dirty="0">
                        <a:latin typeface="Amandin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fr-FR" sz="1050" dirty="0" smtClean="0">
                          <a:latin typeface="Amandine" pitchFamily="2" charset="0"/>
                        </a:rPr>
                        <a:t>[o] : 2 lettres</a:t>
                      </a:r>
                      <a:endParaRPr lang="fr-FR" sz="1050" dirty="0">
                        <a:latin typeface="Amandin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fr-FR" sz="1050" dirty="0" smtClean="0">
                          <a:latin typeface="Amandine" pitchFamily="2" charset="0"/>
                        </a:rPr>
                        <a:t>[o] : 3 lettres</a:t>
                      </a:r>
                      <a:endParaRPr lang="fr-FR" sz="1050" dirty="0">
                        <a:latin typeface="Amandine" pitchFamily="2" charset="0"/>
                      </a:endParaRPr>
                    </a:p>
                  </a:txBody>
                  <a:tcPr anchor="ctr"/>
                </a:tc>
              </a:tr>
              <a:tr h="26906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</a:tr>
              <a:tr h="26906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</a:tr>
              <a:tr h="26906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</a:tr>
              <a:tr h="26906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" name="ZoneTexte 36"/>
          <p:cNvSpPr txBox="1"/>
          <p:nvPr/>
        </p:nvSpPr>
        <p:spPr>
          <a:xfrm>
            <a:off x="288242" y="2986867"/>
            <a:ext cx="3364693" cy="64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fr-FR" sz="1200" dirty="0" smtClean="0">
                <a:latin typeface="Mrs Chocolat" pitchFamily="2" charset="0"/>
              </a:rPr>
              <a:t>2. Complète le tableau avec les mots suivants</a:t>
            </a:r>
          </a:p>
          <a:p>
            <a:r>
              <a:rPr lang="fr-FR" sz="1000" dirty="0">
                <a:latin typeface="Short Stack" panose="02010500040000000007" pitchFamily="2" charset="0"/>
              </a:rPr>
              <a:t>p</a:t>
            </a:r>
            <a:r>
              <a:rPr lang="fr-FR" sz="1000" dirty="0" smtClean="0">
                <a:latin typeface="Short Stack" panose="02010500040000000007" pitchFamily="2" charset="0"/>
              </a:rPr>
              <a:t>hoto, malchance, physique, géographie, chimie, phare, chocolat, proche</a:t>
            </a:r>
          </a:p>
        </p:txBody>
      </p:sp>
      <p:graphicFrame>
        <p:nvGraphicFramePr>
          <p:cNvPr id="39" name="Tableau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375009"/>
              </p:ext>
            </p:extLst>
          </p:nvPr>
        </p:nvGraphicFramePr>
        <p:xfrm>
          <a:off x="375784" y="3709867"/>
          <a:ext cx="3024336" cy="13652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/>
                <a:gridCol w="1512168"/>
              </a:tblGrid>
              <a:tr h="30138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fr-FR" sz="1400" dirty="0" smtClean="0">
                          <a:latin typeface="Amandine" pitchFamily="2" charset="0"/>
                        </a:rPr>
                        <a:t>son [</a:t>
                      </a:r>
                      <a:r>
                        <a:rPr lang="fr-FR" sz="1400" dirty="0" smtClean="0">
                          <a:latin typeface="Amandine" pitchFamily="2" charset="0"/>
                          <a:sym typeface="Phonetique ACCES"/>
                        </a:rPr>
                        <a:t></a:t>
                      </a:r>
                      <a:r>
                        <a:rPr lang="fr-FR" sz="1400" dirty="0" smtClean="0">
                          <a:latin typeface="Amandine" pitchFamily="2" charset="0"/>
                        </a:rPr>
                        <a:t>]</a:t>
                      </a:r>
                      <a:endParaRPr lang="fr-FR" sz="1400" dirty="0">
                        <a:latin typeface="Amandin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fr-FR" sz="1400" dirty="0" smtClean="0">
                          <a:latin typeface="Amandine" pitchFamily="2" charset="0"/>
                        </a:rPr>
                        <a:t>son [</a:t>
                      </a:r>
                      <a:r>
                        <a:rPr lang="fr-FR" sz="1400" dirty="0" smtClean="0">
                          <a:latin typeface="Amandine" pitchFamily="2" charset="0"/>
                          <a:sym typeface="Phonetique ACCES"/>
                        </a:rPr>
                        <a:t>]</a:t>
                      </a:r>
                      <a:endParaRPr lang="fr-FR" sz="1400" dirty="0">
                        <a:latin typeface="Amandine" pitchFamily="2" charset="0"/>
                      </a:endParaRPr>
                    </a:p>
                  </a:txBody>
                  <a:tcPr anchor="ctr"/>
                </a:tc>
              </a:tr>
              <a:tr h="265961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</a:tr>
              <a:tr h="265961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</a:tr>
              <a:tr h="265961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</a:tr>
              <a:tr h="265961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ZoneTexte 42"/>
          <p:cNvSpPr txBox="1"/>
          <p:nvPr/>
        </p:nvSpPr>
        <p:spPr>
          <a:xfrm>
            <a:off x="3652936" y="3082279"/>
            <a:ext cx="3312368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fr-FR" sz="1200" dirty="0" smtClean="0">
                <a:latin typeface="Mrs Chocolat" pitchFamily="2" charset="0"/>
              </a:rPr>
              <a:t>4. Entoure le son commun à tous ces mots</a:t>
            </a:r>
          </a:p>
          <a:p>
            <a:pPr>
              <a:lnSpc>
                <a:spcPct val="150000"/>
              </a:lnSpc>
            </a:pPr>
            <a:r>
              <a:rPr lang="fr-FR" sz="1000" dirty="0">
                <a:latin typeface="Short Stack" panose="02010500040000000007" pitchFamily="2" charset="0"/>
              </a:rPr>
              <a:t>b</a:t>
            </a:r>
            <a:r>
              <a:rPr lang="fr-FR" sz="1000" dirty="0" smtClean="0">
                <a:latin typeface="Short Stack" panose="02010500040000000007" pitchFamily="2" charset="0"/>
              </a:rPr>
              <a:t>alai, ballon, bille, envoler, belle, habile, molle, poule</a:t>
            </a:r>
          </a:p>
          <a:p>
            <a:r>
              <a:rPr lang="fr-FR" sz="1600" dirty="0" smtClean="0">
                <a:latin typeface="Fineliner Script" pitchFamily="50" charset="0"/>
              </a:rPr>
              <a:t>1 mot ne possède pas ce son :</a:t>
            </a:r>
            <a:r>
              <a:rPr lang="fr-FR" sz="1000" dirty="0" smtClean="0">
                <a:latin typeface="Short Stack" panose="02010500040000000007" pitchFamily="2" charset="0"/>
              </a:rPr>
              <a:t> ______________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3652935" y="4199154"/>
            <a:ext cx="3368055" cy="828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1200" dirty="0" smtClean="0">
                <a:latin typeface="Mrs Chocolat" pitchFamily="2" charset="0"/>
              </a:rPr>
              <a:t>5. Complète les séries avec 2 mots contenant le même son et écrit de la même manière</a:t>
            </a:r>
          </a:p>
          <a:p>
            <a:pPr marL="228600" indent="-228600">
              <a:lnSpc>
                <a:spcPct val="150000"/>
              </a:lnSpc>
              <a:buAutoNum type="alphaLcParenR"/>
            </a:pPr>
            <a:r>
              <a:rPr lang="fr-FR" sz="1000" dirty="0" smtClean="0">
                <a:latin typeface="Short Stack" panose="02010500040000000007" pitchFamily="2" charset="0"/>
              </a:rPr>
              <a:t>méchant, dans, ___________, __________</a:t>
            </a:r>
          </a:p>
          <a:p>
            <a:pPr marL="228600" indent="-228600">
              <a:lnSpc>
                <a:spcPct val="150000"/>
              </a:lnSpc>
              <a:buAutoNum type="alphaLcParenR"/>
            </a:pPr>
            <a:r>
              <a:rPr lang="fr-FR" sz="1000" dirty="0">
                <a:latin typeface="Short Stack" panose="02010500040000000007" pitchFamily="2" charset="0"/>
              </a:rPr>
              <a:t>p</a:t>
            </a:r>
            <a:r>
              <a:rPr lang="fr-FR" sz="1000" dirty="0" smtClean="0">
                <a:latin typeface="Short Stack" panose="02010500040000000007" pitchFamily="2" charset="0"/>
              </a:rPr>
              <a:t>ente, dent, ___________, ___________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324247" y="6340800"/>
            <a:ext cx="3312368" cy="64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fr-FR" sz="1200" dirty="0" smtClean="0">
                <a:latin typeface="Mrs Chocolat" pitchFamily="2" charset="0"/>
              </a:rPr>
              <a:t>1. Complète le tableau avec les mots suivants</a:t>
            </a:r>
          </a:p>
          <a:p>
            <a:r>
              <a:rPr lang="fr-FR" sz="1000" dirty="0" smtClean="0">
                <a:latin typeface="Short Stack" panose="02010500040000000007" pitchFamily="2" charset="0"/>
              </a:rPr>
              <a:t>casier, casse-noix, gaz, six, piscine, groseille, dixième, douceur, zèbre</a:t>
            </a:r>
          </a:p>
        </p:txBody>
      </p:sp>
      <p:graphicFrame>
        <p:nvGraphicFramePr>
          <p:cNvPr id="56" name="Tableau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963034"/>
              </p:ext>
            </p:extLst>
          </p:nvPr>
        </p:nvGraphicFramePr>
        <p:xfrm>
          <a:off x="396254" y="7081364"/>
          <a:ext cx="3060340" cy="16158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0170"/>
                <a:gridCol w="1530170"/>
              </a:tblGrid>
              <a:tr h="275021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fr-FR" sz="1200" dirty="0" smtClean="0">
                          <a:latin typeface="Amandine" pitchFamily="2" charset="0"/>
                        </a:rPr>
                        <a:t>J’entends</a:t>
                      </a:r>
                      <a:r>
                        <a:rPr lang="fr-FR" sz="1200" baseline="0" dirty="0" smtClean="0">
                          <a:latin typeface="Amandine" pitchFamily="2" charset="0"/>
                        </a:rPr>
                        <a:t> [</a:t>
                      </a:r>
                      <a:r>
                        <a:rPr lang="fr-FR" sz="1200" baseline="0" dirty="0" smtClean="0">
                          <a:latin typeface="Amandine" pitchFamily="2" charset="0"/>
                          <a:sym typeface="Phonetique ACCES"/>
                        </a:rPr>
                        <a:t></a:t>
                      </a:r>
                      <a:r>
                        <a:rPr lang="fr-FR" sz="1200" baseline="0" dirty="0" smtClean="0">
                          <a:latin typeface="Amandine" pitchFamily="2" charset="0"/>
                        </a:rPr>
                        <a:t>]</a:t>
                      </a:r>
                      <a:endParaRPr lang="fr-FR" sz="1200" dirty="0">
                        <a:latin typeface="Amandin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fr-FR" sz="1200" dirty="0" smtClean="0">
                          <a:latin typeface="Amandine" pitchFamily="2" charset="0"/>
                        </a:rPr>
                        <a:t>J’entends [</a:t>
                      </a:r>
                      <a:r>
                        <a:rPr lang="fr-FR" sz="1200" dirty="0" smtClean="0">
                          <a:latin typeface="Amandine" pitchFamily="2" charset="0"/>
                          <a:sym typeface="Phonetique ACCES"/>
                        </a:rPr>
                        <a:t></a:t>
                      </a:r>
                      <a:r>
                        <a:rPr lang="fr-FR" sz="1200" dirty="0" smtClean="0">
                          <a:latin typeface="Amandine" pitchFamily="2" charset="0"/>
                        </a:rPr>
                        <a:t>]</a:t>
                      </a:r>
                      <a:endParaRPr lang="fr-FR" sz="1200" dirty="0">
                        <a:latin typeface="Amandine" pitchFamily="2" charset="0"/>
                      </a:endParaRPr>
                    </a:p>
                  </a:txBody>
                  <a:tcPr anchor="ctr"/>
                </a:tc>
              </a:tr>
              <a:tr h="26816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</a:tr>
              <a:tr h="26816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</a:tr>
              <a:tr h="26816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</a:tr>
              <a:tr h="26816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</a:tr>
              <a:tr h="26816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7" name="ZoneTexte 56"/>
          <p:cNvSpPr txBox="1"/>
          <p:nvPr/>
        </p:nvSpPr>
        <p:spPr>
          <a:xfrm>
            <a:off x="288242" y="8731076"/>
            <a:ext cx="3312368" cy="1678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fr-FR" sz="1200" dirty="0" smtClean="0">
                <a:latin typeface="Mrs Chocolat" pitchFamily="2" charset="0"/>
              </a:rPr>
              <a:t>2. Complète avec s ou </a:t>
            </a:r>
            <a:r>
              <a:rPr lang="fr-FR" sz="1200" dirty="0" err="1" smtClean="0">
                <a:latin typeface="Mrs Chocolat" pitchFamily="2" charset="0"/>
              </a:rPr>
              <a:t>ss</a:t>
            </a:r>
            <a:endParaRPr lang="fr-FR" sz="1200" dirty="0" smtClean="0">
              <a:latin typeface="Mrs Chocolat" pitchFamily="2" charset="0"/>
            </a:endParaRPr>
          </a:p>
          <a:p>
            <a:pPr>
              <a:spcAft>
                <a:spcPts val="300"/>
              </a:spcAft>
            </a:pPr>
            <a:r>
              <a:rPr lang="fr-FR" sz="1000" dirty="0" smtClean="0">
                <a:latin typeface="Short Stack" panose="02010500040000000007" pitchFamily="2" charset="0"/>
              </a:rPr>
              <a:t>Kévin est le </a:t>
            </a:r>
            <a:r>
              <a:rPr lang="fr-FR" sz="1000" dirty="0" err="1" smtClean="0">
                <a:latin typeface="Short Stack" panose="02010500040000000007" pitchFamily="2" charset="0"/>
              </a:rPr>
              <a:t>cou____in</a:t>
            </a:r>
            <a:r>
              <a:rPr lang="fr-FR" sz="1000" dirty="0" smtClean="0">
                <a:latin typeface="Short Stack" panose="02010500040000000007" pitchFamily="2" charset="0"/>
              </a:rPr>
              <a:t> de William.</a:t>
            </a:r>
          </a:p>
          <a:p>
            <a:pPr>
              <a:spcAft>
                <a:spcPts val="300"/>
              </a:spcAft>
            </a:pPr>
            <a:r>
              <a:rPr lang="fr-FR" sz="1000" dirty="0" smtClean="0">
                <a:latin typeface="Short Stack" panose="02010500040000000007" pitchFamily="2" charset="0"/>
              </a:rPr>
              <a:t>Lili boit son chocolat dans une </a:t>
            </a:r>
            <a:r>
              <a:rPr lang="fr-FR" sz="1000" dirty="0" err="1" smtClean="0">
                <a:latin typeface="Short Stack" panose="02010500040000000007" pitchFamily="2" charset="0"/>
              </a:rPr>
              <a:t>ta____e</a:t>
            </a:r>
            <a:r>
              <a:rPr lang="fr-FR" sz="1000" dirty="0" smtClean="0">
                <a:latin typeface="Short Stack" panose="02010500040000000007" pitchFamily="2" charset="0"/>
              </a:rPr>
              <a:t>.</a:t>
            </a:r>
          </a:p>
          <a:p>
            <a:pPr>
              <a:spcAft>
                <a:spcPts val="300"/>
              </a:spcAft>
            </a:pPr>
            <a:r>
              <a:rPr lang="fr-FR" sz="1000" dirty="0" smtClean="0">
                <a:latin typeface="Short Stack" panose="02010500040000000007" pitchFamily="2" charset="0"/>
              </a:rPr>
              <a:t>Arthur et William  habitent à côté : ils sont </a:t>
            </a:r>
            <a:r>
              <a:rPr lang="fr-FR" sz="1000" dirty="0" err="1" smtClean="0">
                <a:latin typeface="Short Stack" panose="02010500040000000007" pitchFamily="2" charset="0"/>
              </a:rPr>
              <a:t>voi</a:t>
            </a:r>
            <a:r>
              <a:rPr lang="fr-FR" sz="1000" dirty="0" smtClean="0">
                <a:latin typeface="Short Stack" panose="02010500040000000007" pitchFamily="2" charset="0"/>
              </a:rPr>
              <a:t>____</a:t>
            </a:r>
            <a:r>
              <a:rPr lang="fr-FR" sz="1000" dirty="0" err="1" smtClean="0">
                <a:latin typeface="Short Stack" panose="02010500040000000007" pitchFamily="2" charset="0"/>
              </a:rPr>
              <a:t>ins</a:t>
            </a:r>
            <a:r>
              <a:rPr lang="fr-FR" sz="1000" dirty="0" smtClean="0">
                <a:latin typeface="Short Stack" panose="02010500040000000007" pitchFamily="2" charset="0"/>
              </a:rPr>
              <a:t>.</a:t>
            </a:r>
          </a:p>
          <a:p>
            <a:pPr>
              <a:spcAft>
                <a:spcPts val="300"/>
              </a:spcAft>
            </a:pPr>
            <a:r>
              <a:rPr lang="fr-FR" sz="1000" dirty="0" smtClean="0">
                <a:latin typeface="Short Stack" panose="02010500040000000007" pitchFamily="2" charset="0"/>
              </a:rPr>
              <a:t>Pauline a mis les cou____</a:t>
            </a:r>
            <a:r>
              <a:rPr lang="fr-FR" sz="1000" dirty="0" err="1" smtClean="0">
                <a:latin typeface="Short Stack" panose="02010500040000000007" pitchFamily="2" charset="0"/>
              </a:rPr>
              <a:t>ins</a:t>
            </a:r>
            <a:r>
              <a:rPr lang="fr-FR" sz="1000" dirty="0" smtClean="0">
                <a:latin typeface="Short Stack" panose="02010500040000000007" pitchFamily="2" charset="0"/>
              </a:rPr>
              <a:t> sur le canapé.</a:t>
            </a:r>
          </a:p>
          <a:p>
            <a:pPr>
              <a:spcAft>
                <a:spcPts val="300"/>
              </a:spcAft>
            </a:pPr>
            <a:r>
              <a:rPr lang="fr-FR" sz="1000" dirty="0" smtClean="0">
                <a:latin typeface="Short Stack" panose="02010500040000000007" pitchFamily="2" charset="0"/>
              </a:rPr>
              <a:t>J’adore manger des </a:t>
            </a:r>
            <a:r>
              <a:rPr lang="fr-FR" sz="1000" dirty="0" err="1" smtClean="0">
                <a:latin typeface="Short Stack" panose="02010500040000000007" pitchFamily="2" charset="0"/>
              </a:rPr>
              <a:t>frai____es</a:t>
            </a:r>
            <a:r>
              <a:rPr lang="fr-FR" sz="1000" dirty="0" smtClean="0">
                <a:latin typeface="Short Stack" panose="02010500040000000007" pitchFamily="2" charset="0"/>
              </a:rPr>
              <a:t>.</a:t>
            </a:r>
          </a:p>
          <a:p>
            <a:pPr>
              <a:spcAft>
                <a:spcPts val="300"/>
              </a:spcAft>
            </a:pPr>
            <a:r>
              <a:rPr lang="fr-FR" sz="1000" dirty="0" smtClean="0">
                <a:latin typeface="Short Stack" panose="02010500040000000007" pitchFamily="2" charset="0"/>
              </a:rPr>
              <a:t>Je range mes stylos dans ma </a:t>
            </a:r>
            <a:r>
              <a:rPr lang="fr-FR" sz="1000" dirty="0" err="1" smtClean="0">
                <a:latin typeface="Short Stack" panose="02010500040000000007" pitchFamily="2" charset="0"/>
              </a:rPr>
              <a:t>trou____e</a:t>
            </a:r>
            <a:r>
              <a:rPr lang="fr-FR" sz="1000" dirty="0" smtClean="0">
                <a:latin typeface="Short Stack" panose="02010500040000000007" pitchFamily="2" charset="0"/>
              </a:rPr>
              <a:t>.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3708623" y="6354815"/>
            <a:ext cx="3204356" cy="1024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fr-FR" sz="1200" dirty="0" smtClean="0">
                <a:latin typeface="Mrs Chocolat" pitchFamily="2" charset="0"/>
              </a:rPr>
              <a:t>3. Complète avec c ou ç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fr-FR" sz="1000" dirty="0">
                <a:latin typeface="Short Stack" panose="02010500040000000007" pitchFamily="2" charset="0"/>
              </a:rPr>
              <a:t>u</a:t>
            </a:r>
            <a:r>
              <a:rPr lang="fr-FR" sz="1000" dirty="0" smtClean="0">
                <a:latin typeface="Short Stack" panose="02010500040000000007" pitchFamily="2" charset="0"/>
              </a:rPr>
              <a:t>ne balan___</a:t>
            </a:r>
            <a:r>
              <a:rPr lang="fr-FR" sz="1000" dirty="0" err="1" smtClean="0">
                <a:latin typeface="Short Stack" panose="02010500040000000007" pitchFamily="2" charset="0"/>
              </a:rPr>
              <a:t>oire</a:t>
            </a:r>
            <a:r>
              <a:rPr lang="fr-FR" sz="1000" dirty="0" smtClean="0">
                <a:latin typeface="Short Stack" panose="02010500040000000007" pitchFamily="2" charset="0"/>
              </a:rPr>
              <a:t> </a:t>
            </a:r>
            <a:r>
              <a:rPr lang="fr-FR" sz="1000" dirty="0" smtClean="0">
                <a:latin typeface="Short Stack" panose="02010500040000000007" pitchFamily="2" charset="0"/>
                <a:sym typeface="Wingdings"/>
              </a:rPr>
              <a:t></a:t>
            </a:r>
            <a:r>
              <a:rPr lang="fr-FR" sz="1000" dirty="0" smtClean="0">
                <a:latin typeface="Short Stack" panose="02010500040000000007" pitchFamily="2" charset="0"/>
              </a:rPr>
              <a:t> je </a:t>
            </a:r>
            <a:r>
              <a:rPr lang="fr-FR" sz="1000" dirty="0" err="1" smtClean="0">
                <a:latin typeface="Short Stack" panose="02010500040000000007" pitchFamily="2" charset="0"/>
              </a:rPr>
              <a:t>lan</a:t>
            </a:r>
            <a:r>
              <a:rPr lang="fr-FR" sz="1000" dirty="0" smtClean="0">
                <a:latin typeface="Short Stack" panose="02010500040000000007" pitchFamily="2" charset="0"/>
              </a:rPr>
              <a:t>___e </a:t>
            </a:r>
            <a:r>
              <a:rPr lang="fr-FR" sz="1000" dirty="0">
                <a:latin typeface="Short Stack" panose="02010500040000000007" pitchFamily="2" charset="0"/>
                <a:sym typeface="Wingdings"/>
              </a:rPr>
              <a:t></a:t>
            </a:r>
            <a:r>
              <a:rPr lang="fr-FR" sz="1000" dirty="0" smtClean="0">
                <a:latin typeface="Short Stack" panose="02010500040000000007" pitchFamily="2" charset="0"/>
              </a:rPr>
              <a:t> un ___</a:t>
            </a:r>
            <a:r>
              <a:rPr lang="fr-FR" sz="1000" dirty="0" err="1" smtClean="0">
                <a:latin typeface="Short Stack" panose="02010500040000000007" pitchFamily="2" charset="0"/>
              </a:rPr>
              <a:t>erf</a:t>
            </a:r>
            <a:r>
              <a:rPr lang="fr-FR" sz="1000" dirty="0" smtClean="0">
                <a:latin typeface="Short Stack" panose="02010500040000000007" pitchFamily="2" charset="0"/>
              </a:rPr>
              <a:t> </a:t>
            </a:r>
            <a:r>
              <a:rPr lang="fr-FR" sz="1000" dirty="0">
                <a:latin typeface="Short Stack" panose="02010500040000000007" pitchFamily="2" charset="0"/>
                <a:sym typeface="Wingdings"/>
              </a:rPr>
              <a:t> </a:t>
            </a:r>
            <a:r>
              <a:rPr lang="fr-FR" sz="1000" dirty="0" smtClean="0">
                <a:latin typeface="Short Stack" panose="02010500040000000007" pitchFamily="2" charset="0"/>
                <a:sym typeface="Wingdings"/>
              </a:rPr>
              <a:t> </a:t>
            </a:r>
            <a:r>
              <a:rPr lang="fr-FR" sz="1000" dirty="0" err="1" smtClean="0">
                <a:latin typeface="Short Stack" panose="02010500040000000007" pitchFamily="2" charset="0"/>
              </a:rPr>
              <a:t>gar</a:t>
            </a:r>
            <a:r>
              <a:rPr lang="fr-FR" sz="1000" dirty="0" smtClean="0">
                <a:latin typeface="Short Stack" panose="02010500040000000007" pitchFamily="2" charset="0"/>
              </a:rPr>
              <a:t>___on </a:t>
            </a:r>
            <a:r>
              <a:rPr lang="fr-FR" sz="1000" dirty="0" smtClean="0">
                <a:latin typeface="Short Stack" panose="02010500040000000007" pitchFamily="2" charset="0"/>
                <a:sym typeface="Wingdings"/>
              </a:rPr>
              <a:t></a:t>
            </a:r>
            <a:r>
              <a:rPr lang="fr-FR" sz="1000" dirty="0" smtClean="0">
                <a:latin typeface="Short Stack" panose="02010500040000000007" pitchFamily="2" charset="0"/>
              </a:rPr>
              <a:t> une </a:t>
            </a:r>
            <a:r>
              <a:rPr lang="fr-FR" sz="1000" dirty="0" err="1" smtClean="0">
                <a:latin typeface="Short Stack" panose="02010500040000000007" pitchFamily="2" charset="0"/>
              </a:rPr>
              <a:t>le___on</a:t>
            </a:r>
            <a:r>
              <a:rPr lang="fr-FR" sz="1000" dirty="0" smtClean="0">
                <a:latin typeface="Short Stack" panose="02010500040000000007" pitchFamily="2" charset="0"/>
              </a:rPr>
              <a:t> </a:t>
            </a:r>
            <a:r>
              <a:rPr lang="fr-FR" sz="1000" dirty="0" smtClean="0">
                <a:latin typeface="Short Stack" panose="02010500040000000007" pitchFamily="2" charset="0"/>
                <a:sym typeface="Wingdings"/>
              </a:rPr>
              <a:t></a:t>
            </a:r>
            <a:r>
              <a:rPr lang="fr-FR" sz="1000" dirty="0" smtClean="0">
                <a:latin typeface="Short Stack" panose="02010500040000000007" pitchFamily="2" charset="0"/>
              </a:rPr>
              <a:t> une </a:t>
            </a:r>
            <a:r>
              <a:rPr lang="fr-FR" sz="1000" dirty="0" err="1" smtClean="0">
                <a:latin typeface="Short Stack" panose="02010500040000000007" pitchFamily="2" charset="0"/>
              </a:rPr>
              <a:t>gla</a:t>
            </a:r>
            <a:r>
              <a:rPr lang="fr-FR" sz="1000" dirty="0" smtClean="0">
                <a:latin typeface="Short Stack" panose="02010500040000000007" pitchFamily="2" charset="0"/>
              </a:rPr>
              <a:t>___e </a:t>
            </a:r>
            <a:r>
              <a:rPr lang="fr-FR" sz="1000" dirty="0" smtClean="0">
                <a:latin typeface="Short Stack" panose="02010500040000000007" pitchFamily="2" charset="0"/>
                <a:sym typeface="Wingdings"/>
              </a:rPr>
              <a:t>  u</a:t>
            </a:r>
            <a:r>
              <a:rPr lang="fr-FR" sz="1000" dirty="0" smtClean="0">
                <a:latin typeface="Short Stack" panose="02010500040000000007" pitchFamily="2" charset="0"/>
              </a:rPr>
              <a:t>ne ___</a:t>
            </a:r>
            <a:r>
              <a:rPr lang="fr-FR" sz="1000" dirty="0" err="1" smtClean="0">
                <a:latin typeface="Short Stack" panose="02010500040000000007" pitchFamily="2" charset="0"/>
              </a:rPr>
              <a:t>igale</a:t>
            </a:r>
            <a:r>
              <a:rPr lang="fr-FR" sz="1000" dirty="0" smtClean="0">
                <a:latin typeface="Short Stack" panose="02010500040000000007" pitchFamily="2" charset="0"/>
              </a:rPr>
              <a:t> </a:t>
            </a:r>
            <a:r>
              <a:rPr lang="fr-FR" sz="1000" dirty="0" smtClean="0">
                <a:latin typeface="Short Stack" panose="02010500040000000007" pitchFamily="2" charset="0"/>
                <a:sym typeface="Wingdings"/>
              </a:rPr>
              <a:t></a:t>
            </a:r>
            <a:r>
              <a:rPr lang="fr-FR" sz="1000" dirty="0" smtClean="0">
                <a:latin typeface="Short Stack" panose="02010500040000000007" pitchFamily="2" charset="0"/>
              </a:rPr>
              <a:t> un </a:t>
            </a:r>
            <a:r>
              <a:rPr lang="fr-FR" sz="1000" dirty="0" err="1" smtClean="0">
                <a:latin typeface="Short Stack" panose="02010500040000000007" pitchFamily="2" charset="0"/>
              </a:rPr>
              <a:t>ma___on</a:t>
            </a:r>
            <a:r>
              <a:rPr lang="fr-FR" sz="1000" dirty="0" smtClean="0">
                <a:latin typeface="Short Stack" panose="02010500040000000007" pitchFamily="2" charset="0"/>
              </a:rPr>
              <a:t>   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3708622" y="754375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dirty="0" smtClean="0">
                <a:latin typeface="Mrs Chocolat" pitchFamily="2" charset="0"/>
              </a:rPr>
              <a:t>4. Ecris les noms des dessins qui contiennent le son [z] ou [s] avec s ou </a:t>
            </a:r>
            <a:r>
              <a:rPr lang="fr-FR" sz="1200" dirty="0" err="1" smtClean="0">
                <a:latin typeface="Mrs Chocolat" pitchFamily="2" charset="0"/>
              </a:rPr>
              <a:t>ss</a:t>
            </a:r>
            <a:r>
              <a:rPr lang="fr-FR" sz="1200" dirty="0" smtClean="0">
                <a:latin typeface="Mrs Chocolat" pitchFamily="2" charset="0"/>
              </a:rPr>
              <a:t> – vérifie dans le dictionnaire.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727" y="8399277"/>
            <a:ext cx="939602" cy="61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10" y="8083004"/>
            <a:ext cx="448369" cy="60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necteur droit avec flèche 16"/>
          <p:cNvCxnSpPr/>
          <p:nvPr/>
        </p:nvCxnSpPr>
        <p:spPr>
          <a:xfrm flipV="1">
            <a:off x="5228852" y="8209025"/>
            <a:ext cx="271907" cy="12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8" r="13331"/>
          <a:stretch/>
        </p:blipFill>
        <p:spPr bwMode="auto">
          <a:xfrm>
            <a:off x="6300911" y="8488099"/>
            <a:ext cx="520332" cy="6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à coins arrondis 19"/>
          <p:cNvSpPr/>
          <p:nvPr/>
        </p:nvSpPr>
        <p:spPr>
          <a:xfrm>
            <a:off x="3711872" y="9114414"/>
            <a:ext cx="1152129" cy="32548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à coins arrondis 59"/>
          <p:cNvSpPr/>
          <p:nvPr/>
        </p:nvSpPr>
        <p:spPr>
          <a:xfrm>
            <a:off x="4983629" y="8710908"/>
            <a:ext cx="1152129" cy="32548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à coins arrondis 60"/>
          <p:cNvSpPr/>
          <p:nvPr/>
        </p:nvSpPr>
        <p:spPr>
          <a:xfrm>
            <a:off x="5736206" y="9210627"/>
            <a:ext cx="1152129" cy="32548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/>
          <p:cNvSpPr txBox="1"/>
          <p:nvPr/>
        </p:nvSpPr>
        <p:spPr>
          <a:xfrm>
            <a:off x="3631603" y="9718165"/>
            <a:ext cx="3312368" cy="54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1200" dirty="0" smtClean="0">
                <a:latin typeface="Mrs Chocolat" pitchFamily="2" charset="0"/>
              </a:rPr>
              <a:t>5. Colorie en bleu [z] et en jaune [s] </a:t>
            </a:r>
          </a:p>
          <a:p>
            <a:endParaRPr lang="fr-FR" sz="1000" dirty="0" smtClean="0">
              <a:latin typeface="Short Stack" panose="02010500040000000007" pitchFamily="2" charset="0"/>
            </a:endParaRPr>
          </a:p>
          <a:p>
            <a:r>
              <a:rPr lang="fr-FR" sz="1000" dirty="0" smtClean="0">
                <a:latin typeface="Short Stack" panose="02010500040000000007" pitchFamily="2" charset="0"/>
              </a:rPr>
              <a:t>un bus -  un as - un lys - le gaz - dix -  buzz</a:t>
            </a: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982" y="2250356"/>
            <a:ext cx="261493" cy="104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61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ndir un rectangle avec un coin du même côté 3"/>
          <p:cNvSpPr/>
          <p:nvPr/>
        </p:nvSpPr>
        <p:spPr>
          <a:xfrm flipV="1">
            <a:off x="324247" y="301848"/>
            <a:ext cx="6696744" cy="4756819"/>
          </a:xfrm>
          <a:prstGeom prst="round2SameRect">
            <a:avLst>
              <a:gd name="adj1" fmla="val 2982"/>
              <a:gd name="adj2" fmla="val 0"/>
            </a:avLst>
          </a:prstGeom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86" t="12113" r="8383"/>
          <a:stretch/>
        </p:blipFill>
        <p:spPr bwMode="auto">
          <a:xfrm>
            <a:off x="324247" y="301854"/>
            <a:ext cx="6696744" cy="72008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88343" y="398714"/>
            <a:ext cx="5185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Mrs Chocolat" pitchFamily="2" charset="0"/>
              </a:rPr>
              <a:t>Les sons [g] et [</a:t>
            </a:r>
            <a:r>
              <a:rPr lang="pt-BR" sz="2400" dirty="0" smtClean="0">
                <a:latin typeface="Fineliner Script" pitchFamily="50" charset="0"/>
                <a:sym typeface="Phonetique ACCES"/>
              </a:rPr>
              <a:t></a:t>
            </a:r>
            <a:r>
              <a:rPr lang="pt-BR" sz="2400" dirty="0" smtClean="0">
                <a:latin typeface="Mrs Chocolat" pitchFamily="2" charset="0"/>
              </a:rPr>
              <a:t>]</a:t>
            </a:r>
            <a:endParaRPr lang="pt-BR" sz="2400" dirty="0">
              <a:latin typeface="Mrs Chocolat" pitchFamily="2" charset="0"/>
            </a:endParaRPr>
          </a:p>
        </p:txBody>
      </p:sp>
      <p:sp>
        <p:nvSpPr>
          <p:cNvPr id="9" name="Larme 8"/>
          <p:cNvSpPr/>
          <p:nvPr/>
        </p:nvSpPr>
        <p:spPr>
          <a:xfrm>
            <a:off x="6372919" y="413658"/>
            <a:ext cx="504056" cy="523220"/>
          </a:xfrm>
          <a:prstGeom prst="teardrop">
            <a:avLst/>
          </a:prstGeom>
          <a:solidFill>
            <a:srgbClr val="F9E33D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384279" y="41365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Fineliner Script" pitchFamily="50" charset="0"/>
              </a:rPr>
              <a:t>O</a:t>
            </a:r>
            <a:r>
              <a:rPr lang="fr-FR" sz="2800" b="1" dirty="0">
                <a:solidFill>
                  <a:schemeClr val="bg1"/>
                </a:solidFill>
                <a:latin typeface="Fineliner Script" pitchFamily="50" charset="0"/>
              </a:rPr>
              <a:t>3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52239" y="373859"/>
            <a:ext cx="1323764" cy="57708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latin typeface="Mrs Chocolat" pitchFamily="2" charset="0"/>
              </a:rPr>
              <a:t>Exercices  d’orthographe CE2</a:t>
            </a:r>
            <a:endParaRPr lang="fr-FR" sz="1050" dirty="0">
              <a:latin typeface="Mrs Chocolat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96255" y="1026220"/>
            <a:ext cx="3456929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fr-FR" sz="1200" dirty="0" smtClean="0">
                <a:latin typeface="Mrs Chocolat" pitchFamily="2" charset="0"/>
              </a:rPr>
              <a:t>1. Complète le tableau avec les mots suivants</a:t>
            </a:r>
          </a:p>
          <a:p>
            <a:pPr>
              <a:lnSpc>
                <a:spcPct val="150000"/>
              </a:lnSpc>
            </a:pPr>
            <a:r>
              <a:rPr lang="fr-FR" sz="1000" dirty="0" smtClean="0">
                <a:latin typeface="Short Stack" panose="02010500040000000007" pitchFamily="2" charset="0"/>
              </a:rPr>
              <a:t>gagner * un jet * gaie * une galipette * un javelot * un joujou * Guignol * la gymnastique</a:t>
            </a: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640706"/>
              </p:ext>
            </p:extLst>
          </p:nvPr>
        </p:nvGraphicFramePr>
        <p:xfrm>
          <a:off x="468262" y="1962356"/>
          <a:ext cx="3204356" cy="1512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2178"/>
                <a:gridCol w="1602178"/>
              </a:tblGrid>
              <a:tr h="26754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fr-FR" sz="1200" dirty="0" smtClean="0">
                          <a:latin typeface="Amandine" pitchFamily="2" charset="0"/>
                        </a:rPr>
                        <a:t>J’entends</a:t>
                      </a:r>
                      <a:r>
                        <a:rPr lang="fr-FR" sz="1200" baseline="0" dirty="0" smtClean="0">
                          <a:latin typeface="Amandine" pitchFamily="2" charset="0"/>
                        </a:rPr>
                        <a:t> [g]</a:t>
                      </a:r>
                      <a:endParaRPr lang="fr-FR" sz="1200" dirty="0">
                        <a:latin typeface="Amandin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fr-FR" sz="1200" dirty="0" smtClean="0">
                          <a:latin typeface="Amandine" pitchFamily="2" charset="0"/>
                        </a:rPr>
                        <a:t>J’entends [</a:t>
                      </a:r>
                      <a:r>
                        <a:rPr lang="pt-BR" sz="1200" dirty="0" smtClean="0">
                          <a:latin typeface="Fineliner Script" pitchFamily="50" charset="0"/>
                          <a:sym typeface="Phonetique ACCES"/>
                        </a:rPr>
                        <a:t></a:t>
                      </a:r>
                      <a:r>
                        <a:rPr lang="fr-FR" sz="1200" dirty="0" smtClean="0">
                          <a:latin typeface="Amandine" pitchFamily="2" charset="0"/>
                        </a:rPr>
                        <a:t>]</a:t>
                      </a:r>
                      <a:endParaRPr lang="fr-FR" sz="1200" dirty="0">
                        <a:latin typeface="Amandine" pitchFamily="2" charset="0"/>
                      </a:endParaRPr>
                    </a:p>
                  </a:txBody>
                  <a:tcPr anchor="ctr"/>
                </a:tc>
              </a:tr>
              <a:tr h="31114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</a:tr>
              <a:tr h="31114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</a:tr>
              <a:tr h="31114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</a:tr>
              <a:tr h="31114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396255" y="3596788"/>
            <a:ext cx="3312368" cy="1332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fr-FR" sz="1200" dirty="0" smtClean="0">
                <a:latin typeface="Mrs Chocolat" pitchFamily="2" charset="0"/>
              </a:rPr>
              <a:t>2. Complète avec g ou j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fr-FR" sz="1000" dirty="0">
                <a:latin typeface="Short Stack" panose="02010500040000000007" pitchFamily="2" charset="0"/>
              </a:rPr>
              <a:t>u</a:t>
            </a:r>
            <a:r>
              <a:rPr lang="fr-FR" sz="1000" dirty="0" smtClean="0">
                <a:latin typeface="Short Stack" panose="02010500040000000007" pitchFamily="2" charset="0"/>
              </a:rPr>
              <a:t>n </a:t>
            </a:r>
            <a:r>
              <a:rPr lang="fr-FR" sz="1000" dirty="0" err="1" smtClean="0">
                <a:latin typeface="Short Stack" panose="02010500040000000007" pitchFamily="2" charset="0"/>
              </a:rPr>
              <a:t>bour</a:t>
            </a:r>
            <a:r>
              <a:rPr lang="fr-FR" sz="1000" dirty="0" smtClean="0">
                <a:latin typeface="Short Stack" panose="02010500040000000007" pitchFamily="2" charset="0"/>
              </a:rPr>
              <a:t>___</a:t>
            </a:r>
            <a:r>
              <a:rPr lang="fr-FR" sz="1000" dirty="0" err="1" smtClean="0">
                <a:latin typeface="Short Stack" panose="02010500040000000007" pitchFamily="2" charset="0"/>
              </a:rPr>
              <a:t>eois</a:t>
            </a:r>
            <a:r>
              <a:rPr lang="fr-FR" sz="1000" dirty="0">
                <a:latin typeface="Short Stack" panose="02010500040000000007" pitchFamily="2" charset="0"/>
              </a:rPr>
              <a:t> * une </a:t>
            </a:r>
            <a:r>
              <a:rPr lang="fr-FR" sz="1000" dirty="0" smtClean="0">
                <a:latin typeface="Short Stack" panose="02010500040000000007" pitchFamily="2" charset="0"/>
              </a:rPr>
              <a:t>___</a:t>
            </a:r>
            <a:r>
              <a:rPr lang="fr-FR" sz="1000" dirty="0" err="1" smtClean="0">
                <a:latin typeface="Short Stack" panose="02010500040000000007" pitchFamily="2" charset="0"/>
              </a:rPr>
              <a:t>irafe</a:t>
            </a:r>
            <a:r>
              <a:rPr lang="fr-FR" sz="1000" dirty="0" smtClean="0">
                <a:latin typeface="Short Stack" panose="02010500040000000007" pitchFamily="2" charset="0"/>
              </a:rPr>
              <a:t> * un bi</a:t>
            </a:r>
            <a:r>
              <a:rPr lang="fr-FR" sz="1000" dirty="0">
                <a:latin typeface="Short Stack" panose="02010500040000000007" pitchFamily="2" charset="0"/>
              </a:rPr>
              <a:t> </a:t>
            </a:r>
            <a:r>
              <a:rPr lang="fr-FR" sz="1000" dirty="0" smtClean="0">
                <a:latin typeface="Short Stack" panose="02010500040000000007" pitchFamily="2" charset="0"/>
              </a:rPr>
              <a:t>___ou * le </a:t>
            </a:r>
            <a:r>
              <a:rPr lang="fr-FR" sz="1000" dirty="0" err="1" smtClean="0">
                <a:latin typeface="Short Stack" panose="02010500040000000007" pitchFamily="2" charset="0"/>
              </a:rPr>
              <a:t>déména</a:t>
            </a:r>
            <a:r>
              <a:rPr lang="fr-FR" sz="1000" dirty="0" smtClean="0">
                <a:latin typeface="Short Stack" panose="02010500040000000007" pitchFamily="2" charset="0"/>
              </a:rPr>
              <a:t>___</a:t>
            </a:r>
            <a:r>
              <a:rPr lang="fr-FR" sz="1000" dirty="0" err="1" smtClean="0">
                <a:latin typeface="Short Stack" panose="02010500040000000007" pitchFamily="2" charset="0"/>
              </a:rPr>
              <a:t>eur</a:t>
            </a:r>
            <a:r>
              <a:rPr lang="fr-FR" sz="1000" dirty="0" smtClean="0">
                <a:latin typeface="Short Stack" panose="02010500040000000007" pitchFamily="2" charset="0"/>
              </a:rPr>
              <a:t> * une </a:t>
            </a:r>
            <a:r>
              <a:rPr lang="fr-FR" sz="1000" dirty="0" err="1" smtClean="0">
                <a:latin typeface="Short Stack" panose="02010500040000000007" pitchFamily="2" charset="0"/>
              </a:rPr>
              <a:t>ima</a:t>
            </a:r>
            <a:r>
              <a:rPr lang="fr-FR" sz="1000" dirty="0" smtClean="0">
                <a:latin typeface="Short Stack" panose="02010500040000000007" pitchFamily="2" charset="0"/>
              </a:rPr>
              <a:t>___e * une na</a:t>
            </a:r>
            <a:r>
              <a:rPr lang="fr-FR" sz="1000" dirty="0">
                <a:latin typeface="Short Stack" panose="02010500040000000007" pitchFamily="2" charset="0"/>
              </a:rPr>
              <a:t> </a:t>
            </a:r>
            <a:r>
              <a:rPr lang="fr-FR" sz="1000" dirty="0" smtClean="0">
                <a:latin typeface="Short Stack" panose="02010500040000000007" pitchFamily="2" charset="0"/>
              </a:rPr>
              <a:t>___</a:t>
            </a:r>
            <a:r>
              <a:rPr lang="fr-FR" sz="1000" dirty="0" err="1" smtClean="0">
                <a:latin typeface="Short Stack" panose="02010500040000000007" pitchFamily="2" charset="0"/>
              </a:rPr>
              <a:t>eoire</a:t>
            </a:r>
            <a:r>
              <a:rPr lang="fr-FR" sz="1000" dirty="0" smtClean="0">
                <a:latin typeface="Short Stack" panose="02010500040000000007" pitchFamily="2" charset="0"/>
              </a:rPr>
              <a:t> * le ___u</a:t>
            </a:r>
            <a:r>
              <a:rPr lang="fr-FR" sz="1000" dirty="0">
                <a:latin typeface="Short Stack" panose="02010500040000000007" pitchFamily="2" charset="0"/>
              </a:rPr>
              <a:t> </a:t>
            </a:r>
            <a:r>
              <a:rPr lang="fr-FR" sz="1000" dirty="0" smtClean="0">
                <a:latin typeface="Short Stack" panose="02010500040000000007" pitchFamily="2" charset="0"/>
              </a:rPr>
              <a:t>___e du tribunal. * une ___</a:t>
            </a:r>
            <a:r>
              <a:rPr lang="fr-FR" sz="1000" dirty="0" err="1" smtClean="0">
                <a:latin typeface="Short Stack" panose="02010500040000000007" pitchFamily="2" charset="0"/>
              </a:rPr>
              <a:t>upe</a:t>
            </a:r>
            <a:r>
              <a:rPr lang="fr-FR" sz="1000" dirty="0" smtClean="0">
                <a:latin typeface="Short Stack" panose="02010500040000000007" pitchFamily="2" charset="0"/>
              </a:rPr>
              <a:t> * le dan</a:t>
            </a:r>
            <a:r>
              <a:rPr lang="fr-FR" sz="1000" dirty="0">
                <a:latin typeface="Short Stack" panose="02010500040000000007" pitchFamily="2" charset="0"/>
              </a:rPr>
              <a:t> </a:t>
            </a:r>
            <a:r>
              <a:rPr lang="fr-FR" sz="1000" dirty="0" smtClean="0">
                <a:latin typeface="Short Stack" panose="02010500040000000007" pitchFamily="2" charset="0"/>
              </a:rPr>
              <a:t>___er * c’est ___</a:t>
            </a:r>
            <a:r>
              <a:rPr lang="fr-FR" sz="1000" dirty="0" err="1" smtClean="0">
                <a:latin typeface="Short Stack" panose="02010500040000000007" pitchFamily="2" charset="0"/>
              </a:rPr>
              <a:t>oli</a:t>
            </a:r>
            <a:r>
              <a:rPr lang="fr-FR" sz="1000" dirty="0" smtClean="0">
                <a:latin typeface="Short Stack" panose="02010500040000000007" pitchFamily="2" charset="0"/>
              </a:rPr>
              <a:t> !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996655" y="1026220"/>
            <a:ext cx="3024335" cy="110184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fr-FR" sz="1200" dirty="0" smtClean="0">
                <a:latin typeface="Mrs Chocolat" pitchFamily="2" charset="0"/>
              </a:rPr>
              <a:t>3. Complète avec g ou </a:t>
            </a:r>
            <a:r>
              <a:rPr lang="fr-FR" sz="1200" dirty="0" err="1" smtClean="0">
                <a:latin typeface="Mrs Chocolat" pitchFamily="2" charset="0"/>
              </a:rPr>
              <a:t>gu</a:t>
            </a:r>
            <a:endParaRPr lang="fr-FR" sz="1200" dirty="0" smtClean="0">
              <a:latin typeface="Mrs Chocolat" pitchFamily="2" charset="0"/>
            </a:endParaRP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fr-FR" sz="1000" dirty="0" smtClean="0">
                <a:latin typeface="Short Stack" panose="02010500040000000007" pitchFamily="2" charset="0"/>
              </a:rPr>
              <a:t>un ___</a:t>
            </a:r>
            <a:r>
              <a:rPr lang="fr-FR" sz="1000" dirty="0" err="1" smtClean="0">
                <a:latin typeface="Short Stack" panose="02010500040000000007" pitchFamily="2" charset="0"/>
              </a:rPr>
              <a:t>arage</a:t>
            </a:r>
            <a:r>
              <a:rPr lang="fr-FR" sz="1000" dirty="0" smtClean="0">
                <a:latin typeface="Short Stack" panose="02010500040000000007" pitchFamily="2" charset="0"/>
              </a:rPr>
              <a:t> * une </a:t>
            </a:r>
            <a:r>
              <a:rPr lang="fr-FR" sz="1000" dirty="0" err="1" smtClean="0">
                <a:latin typeface="Short Stack" panose="02010500040000000007" pitchFamily="2" charset="0"/>
              </a:rPr>
              <a:t>al___e</a:t>
            </a:r>
            <a:r>
              <a:rPr lang="fr-FR" sz="1000" dirty="0" smtClean="0">
                <a:latin typeface="Short Stack" panose="02010500040000000007" pitchFamily="2" charset="0"/>
              </a:rPr>
              <a:t> * une g___</a:t>
            </a:r>
            <a:r>
              <a:rPr lang="fr-FR" sz="1000" dirty="0" err="1" smtClean="0">
                <a:latin typeface="Short Stack" panose="02010500040000000007" pitchFamily="2" charset="0"/>
              </a:rPr>
              <a:t>êpe</a:t>
            </a:r>
            <a:r>
              <a:rPr lang="fr-FR" sz="1000" dirty="0" smtClean="0">
                <a:latin typeface="Short Stack" panose="02010500040000000007" pitchFamily="2" charset="0"/>
              </a:rPr>
              <a:t> * un ___</a:t>
            </a:r>
            <a:r>
              <a:rPr lang="fr-FR" sz="1000" dirty="0" err="1" smtClean="0">
                <a:latin typeface="Short Stack" panose="02010500040000000007" pitchFamily="2" charset="0"/>
              </a:rPr>
              <a:t>uépard</a:t>
            </a:r>
            <a:r>
              <a:rPr lang="fr-FR" sz="1000" dirty="0" smtClean="0">
                <a:latin typeface="Short Stack" panose="02010500040000000007" pitchFamily="2" charset="0"/>
              </a:rPr>
              <a:t> * une ___</a:t>
            </a:r>
            <a:r>
              <a:rPr lang="fr-FR" sz="1000" dirty="0" err="1" smtClean="0">
                <a:latin typeface="Short Stack" panose="02010500040000000007" pitchFamily="2" charset="0"/>
              </a:rPr>
              <a:t>rille</a:t>
            </a:r>
            <a:r>
              <a:rPr lang="fr-FR" sz="1000" dirty="0" smtClean="0">
                <a:latin typeface="Short Stack" panose="02010500040000000007" pitchFamily="2" charset="0"/>
              </a:rPr>
              <a:t> * une ___</a:t>
            </a:r>
            <a:r>
              <a:rPr lang="fr-FR" sz="1000" dirty="0" err="1" smtClean="0">
                <a:latin typeface="Short Stack" panose="02010500040000000007" pitchFamily="2" charset="0"/>
              </a:rPr>
              <a:t>alette</a:t>
            </a:r>
            <a:r>
              <a:rPr lang="fr-FR" sz="1000" dirty="0" smtClean="0">
                <a:latin typeface="Short Stack" panose="02010500040000000007" pitchFamily="2" charset="0"/>
              </a:rPr>
              <a:t> * une ___</a:t>
            </a:r>
            <a:r>
              <a:rPr lang="fr-FR" sz="1000" dirty="0" err="1" smtClean="0">
                <a:latin typeface="Short Stack" panose="02010500040000000007" pitchFamily="2" charset="0"/>
              </a:rPr>
              <a:t>irlande</a:t>
            </a:r>
            <a:r>
              <a:rPr lang="fr-FR" sz="1000" dirty="0">
                <a:latin typeface="Short Stack" panose="02010500040000000007" pitchFamily="2" charset="0"/>
              </a:rPr>
              <a:t> </a:t>
            </a:r>
            <a:r>
              <a:rPr lang="fr-FR" sz="1000" dirty="0" smtClean="0">
                <a:latin typeface="Short Stack" panose="02010500040000000007" pitchFamily="2" charset="0"/>
              </a:rPr>
              <a:t>* ___ros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996655" y="2178348"/>
            <a:ext cx="2924463" cy="540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200" dirty="0" smtClean="0">
                <a:latin typeface="Mrs Chocolat" pitchFamily="2" charset="0"/>
              </a:rPr>
              <a:t>4. Ecris les noms des dessins qui contiennent le son [g] ou [</a:t>
            </a:r>
            <a:r>
              <a:rPr lang="pt-BR" sz="1200" dirty="0">
                <a:latin typeface="Fineliner Script" pitchFamily="50" charset="0"/>
                <a:sym typeface="Phonetique ACCES"/>
              </a:rPr>
              <a:t></a:t>
            </a:r>
            <a:r>
              <a:rPr lang="fr-FR" sz="1200" dirty="0" smtClean="0">
                <a:latin typeface="Mrs Chocolat" pitchFamily="2" charset="0"/>
              </a:rPr>
              <a:t>] avec j, g ou </a:t>
            </a:r>
            <a:r>
              <a:rPr lang="fr-FR" sz="1200" dirty="0" err="1" smtClean="0">
                <a:latin typeface="Mrs Chocolat" pitchFamily="2" charset="0"/>
              </a:rPr>
              <a:t>gu</a:t>
            </a:r>
            <a:r>
              <a:rPr lang="fr-FR" sz="1200" dirty="0" smtClean="0">
                <a:latin typeface="Mrs Chocolat" pitchFamily="2" charset="0"/>
              </a:rPr>
              <a:t>. Vérifie dans le dictionnaire.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4121741" y="3483795"/>
            <a:ext cx="1152129" cy="32548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6" r="25926"/>
          <a:stretch/>
        </p:blipFill>
        <p:spPr bwMode="auto">
          <a:xfrm>
            <a:off x="6017013" y="2670512"/>
            <a:ext cx="435075" cy="75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à coins arrondis 22"/>
          <p:cNvSpPr/>
          <p:nvPr/>
        </p:nvSpPr>
        <p:spPr>
          <a:xfrm>
            <a:off x="5658485" y="3483795"/>
            <a:ext cx="1152129" cy="32548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050" y="2689663"/>
            <a:ext cx="901510" cy="75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à coins arrondis 25"/>
          <p:cNvSpPr/>
          <p:nvPr/>
        </p:nvSpPr>
        <p:spPr>
          <a:xfrm>
            <a:off x="4121740" y="4616280"/>
            <a:ext cx="1152129" cy="32548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821" y="3918553"/>
            <a:ext cx="685967" cy="63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872" y="3918553"/>
            <a:ext cx="684076" cy="70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à coins arrondis 23"/>
          <p:cNvSpPr/>
          <p:nvPr/>
        </p:nvSpPr>
        <p:spPr>
          <a:xfrm>
            <a:off x="5658484" y="4626620"/>
            <a:ext cx="1152129" cy="32548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Arrondir un rectangle avec un coin du même côté 30"/>
          <p:cNvSpPr/>
          <p:nvPr/>
        </p:nvSpPr>
        <p:spPr>
          <a:xfrm flipV="1">
            <a:off x="324247" y="5562724"/>
            <a:ext cx="6696744" cy="4756819"/>
          </a:xfrm>
          <a:prstGeom prst="round2SameRect">
            <a:avLst>
              <a:gd name="adj1" fmla="val 2982"/>
              <a:gd name="adj2" fmla="val 0"/>
            </a:avLst>
          </a:prstGeom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86" t="12113" r="8383"/>
          <a:stretch/>
        </p:blipFill>
        <p:spPr bwMode="auto">
          <a:xfrm>
            <a:off x="324247" y="5562730"/>
            <a:ext cx="6696744" cy="72008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ZoneTexte 32"/>
          <p:cNvSpPr txBox="1"/>
          <p:nvPr/>
        </p:nvSpPr>
        <p:spPr>
          <a:xfrm>
            <a:off x="1908423" y="5634735"/>
            <a:ext cx="3750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Mrs Chocolat" pitchFamily="2" charset="0"/>
              </a:rPr>
              <a:t>Le son [k]</a:t>
            </a:r>
            <a:endParaRPr lang="pt-BR" sz="2400" dirty="0">
              <a:latin typeface="Mrs Chocolat" pitchFamily="2" charset="0"/>
            </a:endParaRPr>
          </a:p>
        </p:txBody>
      </p:sp>
      <p:sp>
        <p:nvSpPr>
          <p:cNvPr id="34" name="Larme 33"/>
          <p:cNvSpPr/>
          <p:nvPr/>
        </p:nvSpPr>
        <p:spPr>
          <a:xfrm>
            <a:off x="6372919" y="5674534"/>
            <a:ext cx="504056" cy="523220"/>
          </a:xfrm>
          <a:prstGeom prst="teardrop">
            <a:avLst/>
          </a:prstGeom>
          <a:solidFill>
            <a:srgbClr val="F9E33D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6384279" y="567453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Fineliner Script" pitchFamily="50" charset="0"/>
              </a:rPr>
              <a:t>O4</a:t>
            </a:r>
            <a:endParaRPr lang="fr-FR" sz="2800" b="1" dirty="0">
              <a:solidFill>
                <a:schemeClr val="bg1"/>
              </a:solidFill>
              <a:latin typeface="Fineliner Script" pitchFamily="50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52239" y="5634735"/>
            <a:ext cx="1323764" cy="57708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latin typeface="Mrs Chocolat" pitchFamily="2" charset="0"/>
              </a:rPr>
              <a:t>Exercices  d’orthographe CE2</a:t>
            </a:r>
            <a:endParaRPr lang="fr-FR" sz="1050" dirty="0">
              <a:latin typeface="Mrs Chocolat" pitchFamily="2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96255" y="6287096"/>
            <a:ext cx="3456929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fr-FR" sz="1200" dirty="0" smtClean="0">
                <a:latin typeface="Mrs Chocolat" pitchFamily="2" charset="0"/>
              </a:rPr>
              <a:t>1. Complète le tableau avec les mots suivants</a:t>
            </a:r>
          </a:p>
          <a:p>
            <a:pPr>
              <a:lnSpc>
                <a:spcPct val="150000"/>
              </a:lnSpc>
            </a:pPr>
            <a:r>
              <a:rPr lang="fr-FR" sz="1000" dirty="0" smtClean="0">
                <a:latin typeface="Short Stack" panose="02010500040000000007" pitchFamily="2" charset="0"/>
              </a:rPr>
              <a:t>Un coq * une coccinelle * un koala * une orque * un castor * un phoque * un kaki</a:t>
            </a:r>
          </a:p>
        </p:txBody>
      </p:sp>
      <p:graphicFrame>
        <p:nvGraphicFramePr>
          <p:cNvPr id="38" name="Tableau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379653"/>
              </p:ext>
            </p:extLst>
          </p:nvPr>
        </p:nvGraphicFramePr>
        <p:xfrm>
          <a:off x="468262" y="7223232"/>
          <a:ext cx="3204356" cy="12417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1716"/>
                <a:gridCol w="1046320"/>
                <a:gridCol w="1046320"/>
              </a:tblGrid>
              <a:tr h="2117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fr-FR" sz="1200" dirty="0" smtClean="0">
                          <a:latin typeface="Amandine" pitchFamily="2" charset="0"/>
                        </a:rPr>
                        <a:t>je</a:t>
                      </a:r>
                      <a:r>
                        <a:rPr lang="fr-FR" sz="1200" baseline="0" dirty="0" smtClean="0">
                          <a:latin typeface="Amandine" pitchFamily="2" charset="0"/>
                        </a:rPr>
                        <a:t> vois</a:t>
                      </a:r>
                      <a:r>
                        <a:rPr lang="fr-FR" sz="1200" dirty="0" smtClean="0">
                          <a:latin typeface="Amandine" pitchFamily="2" charset="0"/>
                        </a:rPr>
                        <a:t> </a:t>
                      </a:r>
                      <a:r>
                        <a:rPr lang="fr-FR" sz="1200" baseline="0" dirty="0" smtClean="0">
                          <a:latin typeface="Amandine" pitchFamily="2" charset="0"/>
                        </a:rPr>
                        <a:t>c</a:t>
                      </a:r>
                      <a:endParaRPr lang="fr-FR" sz="1200" dirty="0">
                        <a:latin typeface="Amandin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fr-FR" sz="1200" dirty="0" smtClean="0">
                          <a:latin typeface="Amandine" pitchFamily="2" charset="0"/>
                        </a:rPr>
                        <a:t>je vois k</a:t>
                      </a:r>
                      <a:endParaRPr lang="fr-FR" sz="1200" dirty="0">
                        <a:latin typeface="Amandin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fr-FR" sz="1200" dirty="0" smtClean="0">
                          <a:latin typeface="Amandine" pitchFamily="2" charset="0"/>
                        </a:rPr>
                        <a:t>je vois q</a:t>
                      </a:r>
                      <a:endParaRPr lang="fr-FR" sz="1200" dirty="0">
                        <a:latin typeface="Amandine" pitchFamily="2" charset="0"/>
                      </a:endParaRPr>
                    </a:p>
                  </a:txBody>
                  <a:tcPr anchor="ctr"/>
                </a:tc>
              </a:tr>
              <a:tr h="33467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</a:tr>
              <a:tr h="33467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</a:tr>
              <a:tr h="33467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fr-FR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ZoneTexte 38"/>
          <p:cNvSpPr txBox="1"/>
          <p:nvPr/>
        </p:nvSpPr>
        <p:spPr>
          <a:xfrm>
            <a:off x="396255" y="8515052"/>
            <a:ext cx="331236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dirty="0" smtClean="0">
                <a:latin typeface="Mrs Chocolat" pitchFamily="2" charset="0"/>
              </a:rPr>
              <a:t>2. Complète avec c, k ou </a:t>
            </a:r>
            <a:r>
              <a:rPr lang="fr-FR" sz="1200" dirty="0" err="1" smtClean="0">
                <a:latin typeface="Mrs Chocolat" pitchFamily="2" charset="0"/>
              </a:rPr>
              <a:t>qu</a:t>
            </a:r>
            <a:endParaRPr lang="fr-FR" sz="1200" dirty="0" smtClean="0">
              <a:latin typeface="Mrs Chocolat" pitchFamily="2" charset="0"/>
            </a:endParaRP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fr-FR" sz="1000" dirty="0" smtClean="0">
                <a:latin typeface="Short Stack" panose="02010500040000000007" pitchFamily="2" charset="0"/>
              </a:rPr>
              <a:t>Un ___</a:t>
            </a:r>
            <a:r>
              <a:rPr lang="fr-FR" sz="1000" dirty="0" err="1" smtClean="0">
                <a:latin typeface="Short Stack" panose="02010500040000000007" pitchFamily="2" charset="0"/>
              </a:rPr>
              <a:t>ompas</a:t>
            </a:r>
            <a:r>
              <a:rPr lang="fr-FR" sz="1000" dirty="0" smtClean="0">
                <a:latin typeface="Short Stack" panose="02010500040000000007" pitchFamily="2" charset="0"/>
              </a:rPr>
              <a:t> * un ___</a:t>
            </a:r>
            <a:r>
              <a:rPr lang="fr-FR" sz="1000" dirty="0" err="1" smtClean="0">
                <a:latin typeface="Short Stack" panose="02010500040000000007" pitchFamily="2" charset="0"/>
              </a:rPr>
              <a:t>ilogramme</a:t>
            </a:r>
            <a:r>
              <a:rPr lang="fr-FR" sz="1000" dirty="0" smtClean="0">
                <a:latin typeface="Short Stack" panose="02010500040000000007" pitchFamily="2" charset="0"/>
              </a:rPr>
              <a:t> * une ___</a:t>
            </a:r>
            <a:r>
              <a:rPr lang="fr-FR" sz="1000" dirty="0" err="1" smtClean="0">
                <a:latin typeface="Short Stack" panose="02010500040000000007" pitchFamily="2" charset="0"/>
              </a:rPr>
              <a:t>ille</a:t>
            </a:r>
            <a:r>
              <a:rPr lang="fr-FR" sz="1000" dirty="0" smtClean="0">
                <a:latin typeface="Short Stack" panose="02010500040000000007" pitchFamily="2" charset="0"/>
              </a:rPr>
              <a:t> * un ___</a:t>
            </a:r>
            <a:r>
              <a:rPr lang="fr-FR" sz="1000" dirty="0" err="1" smtClean="0">
                <a:latin typeface="Short Stack" panose="02010500040000000007" pitchFamily="2" charset="0"/>
              </a:rPr>
              <a:t>adrillage</a:t>
            </a:r>
            <a:r>
              <a:rPr lang="fr-FR" sz="1000" dirty="0" smtClean="0">
                <a:latin typeface="Short Stack" panose="02010500040000000007" pitchFamily="2" charset="0"/>
              </a:rPr>
              <a:t> * un ___</a:t>
            </a:r>
            <a:r>
              <a:rPr lang="fr-FR" sz="1000" dirty="0" err="1" smtClean="0">
                <a:latin typeface="Short Stack" panose="02010500040000000007" pitchFamily="2" charset="0"/>
              </a:rPr>
              <a:t>olis</a:t>
            </a:r>
            <a:r>
              <a:rPr lang="fr-FR" sz="1000" dirty="0" smtClean="0">
                <a:latin typeface="Short Stack" panose="02010500040000000007" pitchFamily="2" charset="0"/>
              </a:rPr>
              <a:t> * </a:t>
            </a:r>
            <a:r>
              <a:rPr lang="fr-FR" sz="1000" dirty="0" err="1" smtClean="0">
                <a:latin typeface="Short Stack" panose="02010500040000000007" pitchFamily="2" charset="0"/>
              </a:rPr>
              <a:t>cin</a:t>
            </a:r>
            <a:r>
              <a:rPr lang="fr-FR" sz="1000" dirty="0">
                <a:latin typeface="Short Stack" panose="02010500040000000007" pitchFamily="2" charset="0"/>
              </a:rPr>
              <a:t> </a:t>
            </a:r>
            <a:r>
              <a:rPr lang="fr-FR" sz="1000" dirty="0" smtClean="0">
                <a:latin typeface="Short Stack" panose="02010500040000000007" pitchFamily="2" charset="0"/>
              </a:rPr>
              <a:t>___ante * un la___ * la ___</a:t>
            </a:r>
            <a:r>
              <a:rPr lang="fr-FR" sz="1000" dirty="0" err="1" smtClean="0">
                <a:latin typeface="Short Stack" panose="02010500040000000007" pitchFamily="2" charset="0"/>
              </a:rPr>
              <a:t>olle</a:t>
            </a:r>
            <a:r>
              <a:rPr lang="fr-FR" sz="1000" dirty="0" smtClean="0">
                <a:latin typeface="Short Stack" panose="02010500040000000007" pitchFamily="2" charset="0"/>
              </a:rPr>
              <a:t> * un ___</a:t>
            </a:r>
            <a:r>
              <a:rPr lang="fr-FR" sz="1000" dirty="0" err="1" smtClean="0">
                <a:latin typeface="Short Stack" panose="02010500040000000007" pitchFamily="2" charset="0"/>
              </a:rPr>
              <a:t>iwi</a:t>
            </a:r>
            <a:endParaRPr lang="fr-FR" sz="1000" dirty="0" smtClean="0">
              <a:latin typeface="Short Stack" panose="02010500040000000007" pitchFamily="2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05501" y="9658469"/>
            <a:ext cx="3591154" cy="58477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dirty="0" smtClean="0">
                <a:latin typeface="Mrs Chocolat" pitchFamily="2" charset="0"/>
              </a:rPr>
              <a:t>3. Devinettes (vérifie dans le dictionnaire)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fr-FR" sz="1000" dirty="0" smtClean="0">
                <a:latin typeface="Short Stack" panose="02010500040000000007" pitchFamily="2" charset="0"/>
              </a:rPr>
              <a:t>a) On les </a:t>
            </a:r>
            <a:r>
              <a:rPr lang="fr-FR" sz="1000" spc="-80" dirty="0" smtClean="0">
                <a:latin typeface="Short Stack" panose="02010500040000000007" pitchFamily="2" charset="0"/>
              </a:rPr>
              <a:t>distribue</a:t>
            </a:r>
            <a:r>
              <a:rPr lang="fr-FR" sz="1000" dirty="0" smtClean="0">
                <a:latin typeface="Short Stack" panose="02010500040000000007" pitchFamily="2" charset="0"/>
              </a:rPr>
              <a:t> aux singes : c ______________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3996655" y="7362924"/>
            <a:ext cx="2924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dirty="0" smtClean="0">
                <a:latin typeface="Mrs Chocolat" pitchFamily="2" charset="0"/>
              </a:rPr>
              <a:t>4. Ecris les noms des dessins qui contiennent le son [g] ou [</a:t>
            </a:r>
            <a:r>
              <a:rPr lang="pt-BR" sz="1200" dirty="0">
                <a:latin typeface="Fineliner Script" pitchFamily="50" charset="0"/>
                <a:sym typeface="Phonetique ACCES"/>
              </a:rPr>
              <a:t></a:t>
            </a:r>
            <a:r>
              <a:rPr lang="fr-FR" sz="1200" dirty="0" smtClean="0">
                <a:latin typeface="Mrs Chocolat" pitchFamily="2" charset="0"/>
              </a:rPr>
              <a:t>] avec j, g ou </a:t>
            </a:r>
            <a:r>
              <a:rPr lang="fr-FR" sz="1200" dirty="0" err="1" smtClean="0">
                <a:latin typeface="Mrs Chocolat" pitchFamily="2" charset="0"/>
              </a:rPr>
              <a:t>gu</a:t>
            </a:r>
            <a:r>
              <a:rPr lang="fr-FR" sz="1200" dirty="0" smtClean="0">
                <a:latin typeface="Mrs Chocolat" pitchFamily="2" charset="0"/>
              </a:rPr>
              <a:t>. Vérifie dans le dictionnaire.</a:t>
            </a:r>
          </a:p>
        </p:txBody>
      </p:sp>
      <p:sp>
        <p:nvSpPr>
          <p:cNvPr id="42" name="Rectangle à coins arrondis 41"/>
          <p:cNvSpPr/>
          <p:nvPr/>
        </p:nvSpPr>
        <p:spPr>
          <a:xfrm>
            <a:off x="4121741" y="8744671"/>
            <a:ext cx="1152129" cy="32548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à coins arrondis 43"/>
          <p:cNvSpPr/>
          <p:nvPr/>
        </p:nvSpPr>
        <p:spPr>
          <a:xfrm>
            <a:off x="5658485" y="8744671"/>
            <a:ext cx="1152129" cy="32548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à coins arrondis 45"/>
          <p:cNvSpPr/>
          <p:nvPr/>
        </p:nvSpPr>
        <p:spPr>
          <a:xfrm>
            <a:off x="4121740" y="9877156"/>
            <a:ext cx="1152129" cy="32548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à coins arrondis 48"/>
          <p:cNvSpPr/>
          <p:nvPr/>
        </p:nvSpPr>
        <p:spPr>
          <a:xfrm>
            <a:off x="5658484" y="9887496"/>
            <a:ext cx="1152129" cy="32548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821" y="8053393"/>
            <a:ext cx="672064" cy="67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875" y="8053393"/>
            <a:ext cx="661349" cy="59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70"/>
          <a:stretch/>
        </p:blipFill>
        <p:spPr bwMode="auto">
          <a:xfrm>
            <a:off x="4444341" y="9137980"/>
            <a:ext cx="506927" cy="68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7" t="16401" r="11259" b="19037"/>
          <a:stretch/>
        </p:blipFill>
        <p:spPr bwMode="auto">
          <a:xfrm>
            <a:off x="5903876" y="9275916"/>
            <a:ext cx="659328" cy="55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96655" y="6282804"/>
            <a:ext cx="302433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300"/>
              </a:spcAft>
            </a:pPr>
            <a:r>
              <a:rPr lang="fr-FR" sz="1000" dirty="0" smtClean="0">
                <a:solidFill>
                  <a:prstClr val="black"/>
                </a:solidFill>
                <a:latin typeface="Short Stack" panose="02010500040000000007" pitchFamily="2" charset="0"/>
              </a:rPr>
              <a:t>b) Oiseau parleur aux plumes colorées : P __________________</a:t>
            </a:r>
          </a:p>
          <a:p>
            <a:pPr lvl="0">
              <a:lnSpc>
                <a:spcPct val="150000"/>
              </a:lnSpc>
              <a:spcAft>
                <a:spcPts val="300"/>
              </a:spcAft>
            </a:pPr>
            <a:r>
              <a:rPr lang="fr-FR" sz="1000" dirty="0" smtClean="0">
                <a:solidFill>
                  <a:prstClr val="black"/>
                </a:solidFill>
                <a:latin typeface="Short Stack" panose="02010500040000000007" pitchFamily="2" charset="0"/>
              </a:rPr>
              <a:t>c) Mille mètres : K ________________</a:t>
            </a:r>
          </a:p>
          <a:p>
            <a:pPr lvl="0">
              <a:lnSpc>
                <a:spcPct val="150000"/>
              </a:lnSpc>
              <a:spcAft>
                <a:spcPts val="300"/>
              </a:spcAft>
            </a:pPr>
            <a:r>
              <a:rPr lang="fr-FR" sz="1000" dirty="0" smtClean="0">
                <a:solidFill>
                  <a:prstClr val="black"/>
                </a:solidFill>
                <a:latin typeface="Short Stack" panose="02010500040000000007" pitchFamily="2" charset="0"/>
              </a:rPr>
              <a:t>d) Petit rongeur : É ________________ </a:t>
            </a:r>
            <a:endParaRPr lang="fr-FR" sz="1000" dirty="0">
              <a:solidFill>
                <a:prstClr val="black"/>
              </a:solidFill>
              <a:latin typeface="Short Stack" panose="02010500040000000007" pitchFamily="2" charset="0"/>
            </a:endParaRP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530" y="2250356"/>
            <a:ext cx="261493" cy="104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54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ondir un rectangle avec un coin du même côté 26"/>
          <p:cNvSpPr/>
          <p:nvPr/>
        </p:nvSpPr>
        <p:spPr>
          <a:xfrm flipV="1">
            <a:off x="252239" y="234132"/>
            <a:ext cx="6696744" cy="4104456"/>
          </a:xfrm>
          <a:prstGeom prst="round2SameRect">
            <a:avLst>
              <a:gd name="adj1" fmla="val 6849"/>
              <a:gd name="adj2" fmla="val 0"/>
            </a:avLst>
          </a:prstGeom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86" t="12113" r="8383"/>
          <a:stretch/>
        </p:blipFill>
        <p:spPr bwMode="auto">
          <a:xfrm>
            <a:off x="252239" y="234135"/>
            <a:ext cx="6696744" cy="72008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ZoneTexte 31"/>
          <p:cNvSpPr txBox="1"/>
          <p:nvPr/>
        </p:nvSpPr>
        <p:spPr>
          <a:xfrm>
            <a:off x="1116335" y="238421"/>
            <a:ext cx="5411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Fineliner Script" pitchFamily="50" charset="0"/>
              </a:rPr>
              <a:t>Infinitif en –er ou participe passé en –é ?</a:t>
            </a:r>
            <a:endParaRPr lang="fr-FR" sz="2800" dirty="0">
              <a:latin typeface="Fineliner Script" pitchFamily="50" charset="0"/>
            </a:endParaRPr>
          </a:p>
        </p:txBody>
      </p:sp>
      <p:sp>
        <p:nvSpPr>
          <p:cNvPr id="38" name="Larme 37"/>
          <p:cNvSpPr/>
          <p:nvPr/>
        </p:nvSpPr>
        <p:spPr>
          <a:xfrm>
            <a:off x="6300911" y="315364"/>
            <a:ext cx="504056" cy="523220"/>
          </a:xfrm>
          <a:prstGeom prst="teardrop">
            <a:avLst/>
          </a:prstGeom>
          <a:solidFill>
            <a:srgbClr val="F9E33D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6312271" y="31536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Fineliner Script" pitchFamily="50" charset="0"/>
              </a:rPr>
              <a:t>O5</a:t>
            </a:r>
            <a:endParaRPr lang="fr-FR" sz="2800" b="1" dirty="0">
              <a:solidFill>
                <a:schemeClr val="bg1"/>
              </a:solidFill>
              <a:latin typeface="Fineliner Script" pitchFamily="50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24247" y="1026220"/>
            <a:ext cx="3306527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dirty="0" smtClean="0">
                <a:latin typeface="Mrs Chocolat" pitchFamily="2" charset="0"/>
              </a:rPr>
              <a:t>1. Entoure les verbes qui peuvent être remplacer par prendre</a:t>
            </a:r>
          </a:p>
          <a:p>
            <a:pPr>
              <a:lnSpc>
                <a:spcPct val="150000"/>
              </a:lnSpc>
            </a:pPr>
            <a:r>
              <a:rPr lang="fr-FR" sz="1000" dirty="0" smtClean="0">
                <a:latin typeface="Short Stack" panose="02010500040000000007" pitchFamily="2" charset="0"/>
              </a:rPr>
              <a:t>Il veut </a:t>
            </a:r>
            <a:r>
              <a:rPr lang="fr-FR" sz="1000" u="sng" dirty="0" smtClean="0">
                <a:latin typeface="Short Stack" panose="02010500040000000007" pitchFamily="2" charset="0"/>
              </a:rPr>
              <a:t>partager</a:t>
            </a:r>
            <a:r>
              <a:rPr lang="fr-FR" sz="1000" dirty="0" smtClean="0">
                <a:latin typeface="Short Stack" panose="02010500040000000007" pitchFamily="2" charset="0"/>
              </a:rPr>
              <a:t> son gâteau * Il a </a:t>
            </a:r>
            <a:r>
              <a:rPr lang="fr-FR" sz="1000" u="sng" dirty="0" smtClean="0">
                <a:latin typeface="Short Stack" panose="02010500040000000007" pitchFamily="2" charset="0"/>
              </a:rPr>
              <a:t>partagé</a:t>
            </a:r>
            <a:r>
              <a:rPr lang="fr-FR" sz="1000" dirty="0" smtClean="0">
                <a:latin typeface="Short Stack" panose="02010500040000000007" pitchFamily="2" charset="0"/>
              </a:rPr>
              <a:t> sa pomme * Son manteau est </a:t>
            </a:r>
            <a:r>
              <a:rPr lang="fr-FR" sz="1000" u="sng" dirty="0" smtClean="0">
                <a:latin typeface="Short Stack" panose="02010500040000000007" pitchFamily="2" charset="0"/>
              </a:rPr>
              <a:t>trempé</a:t>
            </a:r>
            <a:r>
              <a:rPr lang="fr-FR" sz="1000" dirty="0" smtClean="0">
                <a:latin typeface="Short Stack" panose="02010500040000000007" pitchFamily="2" charset="0"/>
              </a:rPr>
              <a:t>. * Il se lève pour </a:t>
            </a:r>
            <a:r>
              <a:rPr lang="fr-FR" sz="1000" u="sng" dirty="0" smtClean="0">
                <a:latin typeface="Short Stack" panose="02010500040000000007" pitchFamily="2" charset="0"/>
              </a:rPr>
              <a:t>marcher</a:t>
            </a:r>
            <a:r>
              <a:rPr lang="fr-FR" sz="1000" dirty="0" smtClean="0">
                <a:latin typeface="Short Stack" panose="02010500040000000007" pitchFamily="2" charset="0"/>
              </a:rPr>
              <a:t>. * Elle va </a:t>
            </a:r>
            <a:r>
              <a:rPr lang="fr-FR" sz="1000" u="sng" dirty="0" smtClean="0">
                <a:latin typeface="Short Stack" panose="02010500040000000007" pitchFamily="2" charset="0"/>
              </a:rPr>
              <a:t>couper</a:t>
            </a:r>
            <a:r>
              <a:rPr lang="fr-FR" sz="1000" dirty="0" smtClean="0">
                <a:latin typeface="Short Stack" panose="02010500040000000007" pitchFamily="2" charset="0"/>
              </a:rPr>
              <a:t> des fleurs. * Elle a </a:t>
            </a:r>
            <a:r>
              <a:rPr lang="fr-FR" sz="1000" u="sng" dirty="0" smtClean="0">
                <a:latin typeface="Short Stack" panose="02010500040000000007" pitchFamily="2" charset="0"/>
              </a:rPr>
              <a:t>coupé</a:t>
            </a:r>
            <a:r>
              <a:rPr lang="fr-FR" sz="1000" dirty="0" smtClean="0">
                <a:latin typeface="Short Stack" panose="02010500040000000007" pitchFamily="2" charset="0"/>
              </a:rPr>
              <a:t> du pain.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365386" y="2538388"/>
            <a:ext cx="312721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dirty="0" smtClean="0">
                <a:latin typeface="Mrs Chocolat" pitchFamily="2" charset="0"/>
              </a:rPr>
              <a:t>2. Ecris le participe passé des verbes suivants :</a:t>
            </a:r>
          </a:p>
          <a:p>
            <a:pPr>
              <a:lnSpc>
                <a:spcPct val="150000"/>
              </a:lnSpc>
            </a:pPr>
            <a:r>
              <a:rPr lang="fr-FR" sz="1000" dirty="0" smtClean="0">
                <a:latin typeface="Short Stack" panose="02010500040000000007" pitchFamily="2" charset="0"/>
              </a:rPr>
              <a:t>essuyer : _________________________</a:t>
            </a:r>
          </a:p>
          <a:p>
            <a:pPr>
              <a:lnSpc>
                <a:spcPct val="150000"/>
              </a:lnSpc>
            </a:pPr>
            <a:r>
              <a:rPr lang="fr-FR" sz="1000" dirty="0">
                <a:latin typeface="Short Stack" panose="02010500040000000007" pitchFamily="2" charset="0"/>
              </a:rPr>
              <a:t>r</a:t>
            </a:r>
            <a:r>
              <a:rPr lang="fr-FR" sz="1000" dirty="0" smtClean="0">
                <a:latin typeface="Short Stack" panose="02010500040000000007" pitchFamily="2" charset="0"/>
              </a:rPr>
              <a:t>ayer : </a:t>
            </a:r>
            <a:r>
              <a:rPr lang="fr-FR" sz="1000" dirty="0">
                <a:latin typeface="Short Stack" panose="02010500040000000007" pitchFamily="2" charset="0"/>
              </a:rPr>
              <a:t>_________________________</a:t>
            </a:r>
            <a:endParaRPr lang="fr-FR" sz="1000" dirty="0" smtClean="0">
              <a:latin typeface="Short Stack" panose="02010500040000000007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000" dirty="0">
                <a:latin typeface="Short Stack" panose="02010500040000000007" pitchFamily="2" charset="0"/>
              </a:rPr>
              <a:t>ranger : _________________________</a:t>
            </a:r>
            <a:endParaRPr lang="fr-FR" sz="1000" dirty="0" smtClean="0">
              <a:latin typeface="Short Stack" panose="02010500040000000007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000" dirty="0">
                <a:latin typeface="Short Stack" panose="02010500040000000007" pitchFamily="2" charset="0"/>
              </a:rPr>
              <a:t>a</a:t>
            </a:r>
            <a:r>
              <a:rPr lang="fr-FR" sz="1000" dirty="0" smtClean="0">
                <a:latin typeface="Short Stack" panose="02010500040000000007" pitchFamily="2" charset="0"/>
              </a:rPr>
              <a:t>imer : </a:t>
            </a:r>
            <a:r>
              <a:rPr lang="fr-FR" sz="1000" dirty="0">
                <a:latin typeface="Short Stack" panose="02010500040000000007" pitchFamily="2" charset="0"/>
              </a:rPr>
              <a:t>_________________________</a:t>
            </a:r>
            <a:endParaRPr lang="fr-FR" sz="1000" dirty="0" smtClean="0">
              <a:latin typeface="Short Stack" panose="02010500040000000007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000" dirty="0">
                <a:latin typeface="Short Stack" panose="02010500040000000007" pitchFamily="2" charset="0"/>
              </a:rPr>
              <a:t>r</a:t>
            </a:r>
            <a:r>
              <a:rPr lang="fr-FR" sz="1000" dirty="0" smtClean="0">
                <a:latin typeface="Short Stack" panose="02010500040000000007" pitchFamily="2" charset="0"/>
              </a:rPr>
              <a:t>egarder </a:t>
            </a:r>
            <a:r>
              <a:rPr lang="fr-FR" sz="1000" dirty="0">
                <a:latin typeface="Short Stack" panose="02010500040000000007" pitchFamily="2" charset="0"/>
              </a:rPr>
              <a:t>: _________________________</a:t>
            </a:r>
            <a:endParaRPr lang="fr-FR" sz="1000" dirty="0" smtClean="0">
              <a:latin typeface="Short Stack" panose="02010500040000000007" pitchFamily="2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622365" y="1026220"/>
            <a:ext cx="3306527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dirty="0" smtClean="0">
                <a:latin typeface="Mrs Chocolat" pitchFamily="2" charset="0"/>
              </a:rPr>
              <a:t>3. Complète par -é ou -er</a:t>
            </a:r>
          </a:p>
          <a:p>
            <a:pPr>
              <a:lnSpc>
                <a:spcPct val="150000"/>
              </a:lnSpc>
            </a:pPr>
            <a:r>
              <a:rPr lang="fr-FR" sz="1000" dirty="0" smtClean="0">
                <a:latin typeface="Short Stack" panose="02010500040000000007" pitchFamily="2" charset="0"/>
              </a:rPr>
              <a:t>Pouvez-vous </a:t>
            </a:r>
            <a:r>
              <a:rPr lang="fr-FR" sz="1000" dirty="0" err="1" smtClean="0">
                <a:latin typeface="Short Stack" panose="02010500040000000007" pitchFamily="2" charset="0"/>
              </a:rPr>
              <a:t>aid</a:t>
            </a:r>
            <a:r>
              <a:rPr lang="fr-FR" sz="1000" dirty="0" smtClean="0">
                <a:latin typeface="Short Stack" panose="02010500040000000007" pitchFamily="2" charset="0"/>
              </a:rPr>
              <a:t>____ cette vieille dame ?</a:t>
            </a:r>
          </a:p>
          <a:p>
            <a:pPr>
              <a:lnSpc>
                <a:spcPct val="150000"/>
              </a:lnSpc>
            </a:pPr>
            <a:r>
              <a:rPr lang="fr-FR" sz="1000" dirty="0" smtClean="0">
                <a:latin typeface="Short Stack" panose="02010500040000000007" pitchFamily="2" charset="0"/>
              </a:rPr>
              <a:t>Maman aime plaisant_____ .</a:t>
            </a:r>
          </a:p>
          <a:p>
            <a:pPr>
              <a:lnSpc>
                <a:spcPct val="150000"/>
              </a:lnSpc>
            </a:pPr>
            <a:r>
              <a:rPr lang="fr-FR" sz="1000" dirty="0" smtClean="0">
                <a:latin typeface="Short Stack" panose="02010500040000000007" pitchFamily="2" charset="0"/>
              </a:rPr>
              <a:t>Emilie a </a:t>
            </a:r>
            <a:r>
              <a:rPr lang="fr-FR" sz="1000" dirty="0" err="1" smtClean="0">
                <a:latin typeface="Short Stack" panose="02010500040000000007" pitchFamily="2" charset="0"/>
              </a:rPr>
              <a:t>trouv</a:t>
            </a:r>
            <a:r>
              <a:rPr lang="fr-FR" sz="1000" dirty="0" smtClean="0">
                <a:latin typeface="Short Stack" panose="02010500040000000007" pitchFamily="2" charset="0"/>
              </a:rPr>
              <a:t>____ un couteau </a:t>
            </a:r>
            <a:r>
              <a:rPr lang="fr-FR" sz="1000" dirty="0" err="1" smtClean="0">
                <a:latin typeface="Short Stack" panose="02010500040000000007" pitchFamily="2" charset="0"/>
              </a:rPr>
              <a:t>rouill</a:t>
            </a:r>
            <a:r>
              <a:rPr lang="fr-FR" sz="1000" dirty="0" smtClean="0">
                <a:latin typeface="Short Stack" panose="02010500040000000007" pitchFamily="2" charset="0"/>
              </a:rPr>
              <a:t>____ .</a:t>
            </a:r>
          </a:p>
          <a:p>
            <a:pPr>
              <a:lnSpc>
                <a:spcPct val="150000"/>
              </a:lnSpc>
            </a:pPr>
            <a:r>
              <a:rPr lang="fr-FR" sz="1000" dirty="0" smtClean="0">
                <a:latin typeface="Short Stack" panose="02010500040000000007" pitchFamily="2" charset="0"/>
              </a:rPr>
              <a:t>Il faut </a:t>
            </a:r>
            <a:r>
              <a:rPr lang="fr-FR" sz="1000" dirty="0" err="1" smtClean="0">
                <a:latin typeface="Short Stack" panose="02010500040000000007" pitchFamily="2" charset="0"/>
              </a:rPr>
              <a:t>montr</a:t>
            </a:r>
            <a:r>
              <a:rPr lang="fr-FR" sz="1000" dirty="0" smtClean="0">
                <a:latin typeface="Short Stack" panose="02010500040000000007" pitchFamily="2" charset="0"/>
              </a:rPr>
              <a:t>____ ce travail </a:t>
            </a:r>
            <a:r>
              <a:rPr lang="fr-FR" sz="1000" dirty="0" err="1" smtClean="0">
                <a:latin typeface="Short Stack" panose="02010500040000000007" pitchFamily="2" charset="0"/>
              </a:rPr>
              <a:t>soign</a:t>
            </a:r>
            <a:r>
              <a:rPr lang="fr-FR" sz="1000" dirty="0" smtClean="0">
                <a:latin typeface="Short Stack" panose="02010500040000000007" pitchFamily="2" charset="0"/>
              </a:rPr>
              <a:t>____ .</a:t>
            </a:r>
          </a:p>
          <a:p>
            <a:pPr>
              <a:lnSpc>
                <a:spcPct val="150000"/>
              </a:lnSpc>
            </a:pPr>
            <a:r>
              <a:rPr lang="fr-FR" sz="1000" dirty="0" smtClean="0">
                <a:latin typeface="Short Stack" panose="02010500040000000007" pitchFamily="2" charset="0"/>
              </a:rPr>
              <a:t>Il court pour </a:t>
            </a:r>
            <a:r>
              <a:rPr lang="fr-FR" sz="1000" dirty="0" err="1" smtClean="0">
                <a:latin typeface="Short Stack" panose="02010500040000000007" pitchFamily="2" charset="0"/>
              </a:rPr>
              <a:t>attrap</a:t>
            </a:r>
            <a:r>
              <a:rPr lang="fr-FR" sz="1000" dirty="0" smtClean="0">
                <a:latin typeface="Short Stack" panose="02010500040000000007" pitchFamily="2" charset="0"/>
              </a:rPr>
              <a:t>____ son chapeau que le vent fait </a:t>
            </a:r>
            <a:r>
              <a:rPr lang="fr-FR" sz="1000" dirty="0" err="1" smtClean="0">
                <a:latin typeface="Short Stack" panose="02010500040000000007" pitchFamily="2" charset="0"/>
              </a:rPr>
              <a:t>roul</a:t>
            </a:r>
            <a:r>
              <a:rPr lang="fr-FR" sz="1000" dirty="0" smtClean="0">
                <a:latin typeface="Short Stack" panose="02010500040000000007" pitchFamily="2" charset="0"/>
              </a:rPr>
              <a:t>____ sur le trottoir.</a:t>
            </a:r>
          </a:p>
          <a:p>
            <a:pPr>
              <a:lnSpc>
                <a:spcPct val="150000"/>
              </a:lnSpc>
            </a:pPr>
            <a:r>
              <a:rPr lang="fr-FR" sz="1000" dirty="0" smtClean="0">
                <a:latin typeface="Short Stack" panose="02010500040000000007" pitchFamily="2" charset="0"/>
              </a:rPr>
              <a:t>J’ai heurt____ un passant </a:t>
            </a:r>
            <a:r>
              <a:rPr lang="fr-FR" sz="1000" dirty="0" err="1" smtClean="0">
                <a:latin typeface="Short Stack" panose="02010500040000000007" pitchFamily="2" charset="0"/>
              </a:rPr>
              <a:t>press</a:t>
            </a:r>
            <a:r>
              <a:rPr lang="fr-FR" sz="1000" dirty="0" smtClean="0">
                <a:latin typeface="Short Stack" panose="02010500040000000007" pitchFamily="2" charset="0"/>
              </a:rPr>
              <a:t>____ .</a:t>
            </a:r>
          </a:p>
          <a:p>
            <a:pPr>
              <a:lnSpc>
                <a:spcPct val="150000"/>
              </a:lnSpc>
            </a:pPr>
            <a:r>
              <a:rPr lang="fr-FR" sz="1000" dirty="0" smtClean="0">
                <a:latin typeface="Short Stack" panose="02010500040000000007" pitchFamily="2" charset="0"/>
              </a:rPr>
              <a:t>Il m’a fait </a:t>
            </a:r>
            <a:r>
              <a:rPr lang="fr-FR" sz="1000" dirty="0" err="1" smtClean="0">
                <a:latin typeface="Short Stack" panose="02010500040000000007" pitchFamily="2" charset="0"/>
              </a:rPr>
              <a:t>tomb</a:t>
            </a:r>
            <a:r>
              <a:rPr lang="fr-FR" sz="1000" dirty="0" smtClean="0">
                <a:latin typeface="Short Stack" panose="02010500040000000007" pitchFamily="2" charset="0"/>
              </a:rPr>
              <a:t>____ .</a:t>
            </a:r>
          </a:p>
          <a:p>
            <a:pPr>
              <a:lnSpc>
                <a:spcPct val="150000"/>
              </a:lnSpc>
            </a:pPr>
            <a:r>
              <a:rPr lang="fr-FR" sz="1000" dirty="0" smtClean="0">
                <a:latin typeface="Short Stack" panose="02010500040000000007" pitchFamily="2" charset="0"/>
              </a:rPr>
              <a:t>Avant de travers____ il faut regard____ des deux côtés de la route.</a:t>
            </a:r>
          </a:p>
          <a:p>
            <a:pPr>
              <a:lnSpc>
                <a:spcPct val="150000"/>
              </a:lnSpc>
            </a:pPr>
            <a:r>
              <a:rPr lang="fr-FR" sz="1000" dirty="0" smtClean="0">
                <a:latin typeface="Short Stack" panose="02010500040000000007" pitchFamily="2" charset="0"/>
              </a:rPr>
              <a:t>Pour </a:t>
            </a:r>
            <a:r>
              <a:rPr lang="fr-FR" sz="1000" dirty="0" err="1" smtClean="0">
                <a:latin typeface="Short Stack" panose="02010500040000000007" pitchFamily="2" charset="0"/>
              </a:rPr>
              <a:t>gard</a:t>
            </a:r>
            <a:r>
              <a:rPr lang="fr-FR" sz="1000" dirty="0" smtClean="0">
                <a:latin typeface="Short Stack" panose="02010500040000000007" pitchFamily="2" charset="0"/>
              </a:rPr>
              <a:t>____ longtemps ces plantes, il faut bien les </a:t>
            </a:r>
            <a:r>
              <a:rPr lang="fr-FR" sz="1000" dirty="0" err="1" smtClean="0">
                <a:latin typeface="Short Stack" panose="02010500040000000007" pitchFamily="2" charset="0"/>
              </a:rPr>
              <a:t>arros</a:t>
            </a:r>
            <a:r>
              <a:rPr lang="fr-FR" sz="1000" dirty="0" smtClean="0">
                <a:latin typeface="Short Stack" panose="02010500040000000007" pitchFamily="2" charset="0"/>
              </a:rPr>
              <a:t>____ .</a:t>
            </a:r>
          </a:p>
        </p:txBody>
      </p:sp>
      <p:sp>
        <p:nvSpPr>
          <p:cNvPr id="34" name="Arrondir un rectangle avec un coin du même côté 33"/>
          <p:cNvSpPr/>
          <p:nvPr/>
        </p:nvSpPr>
        <p:spPr>
          <a:xfrm flipV="1">
            <a:off x="252239" y="4787065"/>
            <a:ext cx="6696744" cy="5024131"/>
          </a:xfrm>
          <a:prstGeom prst="round2SameRect">
            <a:avLst>
              <a:gd name="adj1" fmla="val 2595"/>
              <a:gd name="adj2" fmla="val 0"/>
            </a:avLst>
          </a:prstGeom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86" t="12113" r="8383"/>
          <a:stretch/>
        </p:blipFill>
        <p:spPr bwMode="auto">
          <a:xfrm>
            <a:off x="252239" y="4787070"/>
            <a:ext cx="6696743" cy="66142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ZoneTexte 35"/>
          <p:cNvSpPr txBox="1"/>
          <p:nvPr/>
        </p:nvSpPr>
        <p:spPr>
          <a:xfrm>
            <a:off x="1116335" y="4791356"/>
            <a:ext cx="5411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Fineliner Script" pitchFamily="50" charset="0"/>
              </a:rPr>
              <a:t>et/est – son/sont</a:t>
            </a:r>
            <a:r>
              <a:rPr lang="fr-FR" sz="2800" dirty="0">
                <a:latin typeface="Fineliner Script" pitchFamily="50" charset="0"/>
              </a:rPr>
              <a:t> </a:t>
            </a:r>
          </a:p>
        </p:txBody>
      </p:sp>
      <p:sp>
        <p:nvSpPr>
          <p:cNvPr id="39" name="Larme 38"/>
          <p:cNvSpPr/>
          <p:nvPr/>
        </p:nvSpPr>
        <p:spPr>
          <a:xfrm>
            <a:off x="6300911" y="4868299"/>
            <a:ext cx="504056" cy="523220"/>
          </a:xfrm>
          <a:prstGeom prst="teardrop">
            <a:avLst/>
          </a:prstGeom>
          <a:solidFill>
            <a:srgbClr val="F9E33D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6312271" y="4868299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Fineliner Script" pitchFamily="50" charset="0"/>
              </a:rPr>
              <a:t>O6</a:t>
            </a:r>
            <a:endParaRPr lang="fr-FR" sz="2800" b="1" dirty="0">
              <a:solidFill>
                <a:schemeClr val="bg1"/>
              </a:solidFill>
              <a:latin typeface="Fineliner Script" pitchFamily="50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252239" y="5448494"/>
            <a:ext cx="327636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dirty="0" smtClean="0">
                <a:latin typeface="Mrs Chocolat" pitchFamily="2" charset="0"/>
              </a:rPr>
              <a:t>1. Complète avec et ou est</a:t>
            </a:r>
          </a:p>
          <a:p>
            <a:pPr>
              <a:lnSpc>
                <a:spcPct val="150000"/>
              </a:lnSpc>
            </a:pPr>
            <a:r>
              <a:rPr lang="fr-FR" sz="1000" dirty="0" smtClean="0">
                <a:latin typeface="Short Stack" panose="02010500040000000007" pitchFamily="2" charset="0"/>
              </a:rPr>
              <a:t>Le panier _______ plein </a:t>
            </a:r>
            <a:r>
              <a:rPr lang="fr-FR" sz="1000" dirty="0">
                <a:latin typeface="Short Stack" panose="02010500040000000007" pitchFamily="2" charset="0"/>
              </a:rPr>
              <a:t>de pommes </a:t>
            </a:r>
            <a:r>
              <a:rPr lang="fr-FR" sz="1000" dirty="0" smtClean="0">
                <a:latin typeface="Short Stack" panose="02010500040000000007" pitchFamily="2" charset="0"/>
              </a:rPr>
              <a:t>_______ de poires. * La foule remuante _______ heureuse _______ sur la place du village. * le lilas _______ fleuri. * La route _______ étroite _______ sinueuse. * L’oiseau noir _______ blanc s’</a:t>
            </a:r>
            <a:r>
              <a:rPr lang="fr-FR" sz="1000" dirty="0">
                <a:latin typeface="Short Stack" panose="02010500040000000007" pitchFamily="2" charset="0"/>
              </a:rPr>
              <a:t> </a:t>
            </a:r>
            <a:r>
              <a:rPr lang="fr-FR" sz="1000" dirty="0" smtClean="0">
                <a:latin typeface="Short Stack" panose="02010500040000000007" pitchFamily="2" charset="0"/>
              </a:rPr>
              <a:t>_______ envolé. * Une voiture rouge _______ jaune _______ garée devant le magasin. * j’aime les religieuses _______ les éclairs au chocolat. * Ce tableau _______ gai, celui-ci _______ triste. * Ma raquette _______ en bois, la tienne _______ en métal. * La nourriture saine _______ appétissante, des menus copieux _______ variés sont servis dans la brasserie qui _______ à l’angle du boulevard. * La pelouse du parc </a:t>
            </a:r>
            <a:r>
              <a:rPr lang="fr-FR" sz="1000" dirty="0">
                <a:latin typeface="Short Stack" panose="02010500040000000007" pitchFamily="2" charset="0"/>
              </a:rPr>
              <a:t>_______ </a:t>
            </a:r>
            <a:r>
              <a:rPr lang="fr-FR" sz="1000" dirty="0" smtClean="0">
                <a:latin typeface="Short Stack" panose="02010500040000000007" pitchFamily="2" charset="0"/>
              </a:rPr>
              <a:t>bien verte </a:t>
            </a:r>
            <a:r>
              <a:rPr lang="fr-FR" sz="1000" dirty="0">
                <a:latin typeface="Short Stack" panose="02010500040000000007" pitchFamily="2" charset="0"/>
              </a:rPr>
              <a:t>_______ </a:t>
            </a:r>
            <a:r>
              <a:rPr lang="fr-FR" sz="1000" dirty="0" smtClean="0">
                <a:latin typeface="Short Stack" panose="02010500040000000007" pitchFamily="2" charset="0"/>
              </a:rPr>
              <a:t>bien jolie.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215689" y="241864"/>
            <a:ext cx="1116669" cy="57708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latin typeface="Mrs Chocolat" pitchFamily="2" charset="0"/>
              </a:rPr>
              <a:t>Exercices  d’orthographe CE2</a:t>
            </a:r>
            <a:endParaRPr lang="fr-FR" sz="1050" dirty="0">
              <a:latin typeface="Mrs Chocolat" pitchFamily="2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215690" y="4770637"/>
            <a:ext cx="1116669" cy="57708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latin typeface="Mrs Chocolat" pitchFamily="2" charset="0"/>
              </a:rPr>
              <a:t>Exercices  d’orthographe CE2</a:t>
            </a:r>
            <a:endParaRPr lang="fr-FR" sz="1050" dirty="0">
              <a:latin typeface="Mrs Chocolat" pitchFamily="2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3681737" y="5448494"/>
            <a:ext cx="326724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dirty="0" smtClean="0">
                <a:latin typeface="Mrs Chocolat" pitchFamily="2" charset="0"/>
              </a:rPr>
              <a:t>2. Complète avec son ou sont</a:t>
            </a:r>
          </a:p>
          <a:p>
            <a:pPr>
              <a:lnSpc>
                <a:spcPct val="150000"/>
              </a:lnSpc>
            </a:pPr>
            <a:r>
              <a:rPr lang="fr-FR" sz="1000" dirty="0" smtClean="0">
                <a:latin typeface="Short Stack" panose="02010500040000000007" pitchFamily="2" charset="0"/>
              </a:rPr>
              <a:t>Le clown </a:t>
            </a:r>
            <a:r>
              <a:rPr lang="fr-FR" sz="1000" dirty="0">
                <a:latin typeface="Short Stack" panose="02010500040000000007" pitchFamily="2" charset="0"/>
              </a:rPr>
              <a:t>perd _______ </a:t>
            </a:r>
            <a:r>
              <a:rPr lang="fr-FR" sz="1000" dirty="0" smtClean="0">
                <a:latin typeface="Short Stack" panose="02010500040000000007" pitchFamily="2" charset="0"/>
              </a:rPr>
              <a:t>pantalon. * Le promeneur siffle </a:t>
            </a:r>
            <a:r>
              <a:rPr lang="fr-FR" sz="1000" dirty="0">
                <a:latin typeface="Short Stack" panose="02010500040000000007" pitchFamily="2" charset="0"/>
              </a:rPr>
              <a:t>_______ </a:t>
            </a:r>
            <a:r>
              <a:rPr lang="fr-FR" sz="1000" dirty="0" smtClean="0">
                <a:latin typeface="Short Stack" panose="02010500040000000007" pitchFamily="2" charset="0"/>
              </a:rPr>
              <a:t>chien. * Les routes </a:t>
            </a:r>
            <a:r>
              <a:rPr lang="fr-FR" sz="1000" dirty="0">
                <a:latin typeface="Short Stack" panose="02010500040000000007" pitchFamily="2" charset="0"/>
              </a:rPr>
              <a:t>_______ </a:t>
            </a:r>
            <a:r>
              <a:rPr lang="fr-FR" sz="1000" dirty="0" smtClean="0">
                <a:latin typeface="Short Stack" panose="02010500040000000007" pitchFamily="2" charset="0"/>
              </a:rPr>
              <a:t>encombrées. * Les spectateurs </a:t>
            </a:r>
            <a:r>
              <a:rPr lang="fr-FR" sz="1000" dirty="0">
                <a:latin typeface="Short Stack" panose="02010500040000000007" pitchFamily="2" charset="0"/>
              </a:rPr>
              <a:t>_______ </a:t>
            </a:r>
            <a:r>
              <a:rPr lang="fr-FR" sz="1000" dirty="0" smtClean="0">
                <a:latin typeface="Short Stack" panose="02010500040000000007" pitchFamily="2" charset="0"/>
              </a:rPr>
              <a:t>contents. *</a:t>
            </a:r>
            <a:r>
              <a:rPr lang="fr-FR" sz="1000" dirty="0" err="1" smtClean="0">
                <a:latin typeface="Short Stack" panose="02010500040000000007" pitchFamily="2" charset="0"/>
              </a:rPr>
              <a:t>Lla</a:t>
            </a:r>
            <a:r>
              <a:rPr lang="fr-FR" sz="1000" dirty="0" smtClean="0">
                <a:latin typeface="Short Stack" panose="02010500040000000007" pitchFamily="2" charset="0"/>
              </a:rPr>
              <a:t> poule et  </a:t>
            </a:r>
            <a:r>
              <a:rPr lang="fr-FR" sz="1000" dirty="0">
                <a:latin typeface="Short Stack" panose="02010500040000000007" pitchFamily="2" charset="0"/>
              </a:rPr>
              <a:t>_______ </a:t>
            </a:r>
            <a:r>
              <a:rPr lang="fr-FR" sz="1000" dirty="0" smtClean="0">
                <a:latin typeface="Short Stack" panose="02010500040000000007" pitchFamily="2" charset="0"/>
              </a:rPr>
              <a:t>poussin</a:t>
            </a:r>
            <a:r>
              <a:rPr lang="fr-FR" sz="1000" dirty="0">
                <a:latin typeface="Short Stack" panose="02010500040000000007" pitchFamily="2" charset="0"/>
              </a:rPr>
              <a:t> _______ </a:t>
            </a:r>
            <a:r>
              <a:rPr lang="fr-FR" sz="1000" dirty="0" smtClean="0">
                <a:latin typeface="Short Stack" panose="02010500040000000007" pitchFamily="2" charset="0"/>
              </a:rPr>
              <a:t>dans la basse-cour. * Valérie et </a:t>
            </a:r>
            <a:r>
              <a:rPr lang="fr-FR" sz="1000" dirty="0">
                <a:latin typeface="Short Stack" panose="02010500040000000007" pitchFamily="2" charset="0"/>
              </a:rPr>
              <a:t>_______ </a:t>
            </a:r>
            <a:r>
              <a:rPr lang="fr-FR" sz="1000" dirty="0" smtClean="0">
                <a:latin typeface="Short Stack" panose="02010500040000000007" pitchFamily="2" charset="0"/>
              </a:rPr>
              <a:t>frère </a:t>
            </a:r>
            <a:r>
              <a:rPr lang="fr-FR" sz="1000" dirty="0">
                <a:latin typeface="Short Stack" panose="02010500040000000007" pitchFamily="2" charset="0"/>
              </a:rPr>
              <a:t>_______ </a:t>
            </a:r>
            <a:r>
              <a:rPr lang="fr-FR" sz="1000" dirty="0" smtClean="0">
                <a:latin typeface="Short Stack" panose="02010500040000000007" pitchFamily="2" charset="0"/>
              </a:rPr>
              <a:t>au cinéma. * Les arbres </a:t>
            </a:r>
            <a:r>
              <a:rPr lang="fr-FR" sz="1000" dirty="0">
                <a:latin typeface="Short Stack" panose="02010500040000000007" pitchFamily="2" charset="0"/>
              </a:rPr>
              <a:t>_______ </a:t>
            </a:r>
            <a:r>
              <a:rPr lang="fr-FR" sz="1000" dirty="0" smtClean="0">
                <a:latin typeface="Short Stack" panose="02010500040000000007" pitchFamily="2" charset="0"/>
              </a:rPr>
              <a:t>fleuris et Marie cueille des roses pour </a:t>
            </a:r>
            <a:r>
              <a:rPr lang="fr-FR" sz="1000" dirty="0">
                <a:latin typeface="Short Stack" panose="02010500040000000007" pitchFamily="2" charset="0"/>
              </a:rPr>
              <a:t>_______ </a:t>
            </a:r>
            <a:r>
              <a:rPr lang="fr-FR" sz="1000" dirty="0" smtClean="0">
                <a:latin typeface="Short Stack" panose="02010500040000000007" pitchFamily="2" charset="0"/>
              </a:rPr>
              <a:t>bureau. * La maître utilise </a:t>
            </a:r>
            <a:r>
              <a:rPr lang="fr-FR" sz="1000" dirty="0">
                <a:latin typeface="Short Stack" panose="02010500040000000007" pitchFamily="2" charset="0"/>
              </a:rPr>
              <a:t>_______ </a:t>
            </a:r>
            <a:r>
              <a:rPr lang="fr-FR" sz="1000" dirty="0" smtClean="0">
                <a:latin typeface="Short Stack" panose="02010500040000000007" pitchFamily="2" charset="0"/>
              </a:rPr>
              <a:t>canif pour décacheter </a:t>
            </a:r>
            <a:r>
              <a:rPr lang="fr-FR" sz="1000" dirty="0">
                <a:latin typeface="Short Stack" panose="02010500040000000007" pitchFamily="2" charset="0"/>
              </a:rPr>
              <a:t>_______ </a:t>
            </a:r>
            <a:r>
              <a:rPr lang="fr-FR" sz="1000" dirty="0" smtClean="0">
                <a:latin typeface="Short Stack" panose="02010500040000000007" pitchFamily="2" charset="0"/>
              </a:rPr>
              <a:t>courrier. * Les rues </a:t>
            </a:r>
            <a:r>
              <a:rPr lang="fr-FR" sz="1000" dirty="0">
                <a:latin typeface="Short Stack" panose="02010500040000000007" pitchFamily="2" charset="0"/>
              </a:rPr>
              <a:t>_______ </a:t>
            </a:r>
            <a:r>
              <a:rPr lang="fr-FR" sz="1000" dirty="0" smtClean="0">
                <a:latin typeface="Short Stack" panose="02010500040000000007" pitchFamily="2" charset="0"/>
              </a:rPr>
              <a:t>silencieuses et les passants </a:t>
            </a:r>
            <a:r>
              <a:rPr lang="fr-FR" sz="1000" dirty="0">
                <a:latin typeface="Short Stack" panose="02010500040000000007" pitchFamily="2" charset="0"/>
              </a:rPr>
              <a:t>_______ </a:t>
            </a:r>
            <a:r>
              <a:rPr lang="fr-FR" sz="1000" dirty="0" smtClean="0">
                <a:latin typeface="Short Stack" panose="02010500040000000007" pitchFamily="2" charset="0"/>
              </a:rPr>
              <a:t>rares. * Mon chat dort sur </a:t>
            </a:r>
            <a:r>
              <a:rPr lang="fr-FR" sz="1000" dirty="0">
                <a:latin typeface="Short Stack" panose="02010500040000000007" pitchFamily="2" charset="0"/>
              </a:rPr>
              <a:t>_______ </a:t>
            </a:r>
            <a:r>
              <a:rPr lang="fr-FR" sz="1000" dirty="0" smtClean="0">
                <a:latin typeface="Short Stack" panose="02010500040000000007" pitchFamily="2" charset="0"/>
              </a:rPr>
              <a:t>coussin. * Les joueurs </a:t>
            </a:r>
            <a:r>
              <a:rPr lang="fr-FR" sz="1000" dirty="0">
                <a:latin typeface="Short Stack" panose="02010500040000000007" pitchFamily="2" charset="0"/>
              </a:rPr>
              <a:t>_______ </a:t>
            </a:r>
            <a:r>
              <a:rPr lang="fr-FR" sz="1000" dirty="0" smtClean="0">
                <a:latin typeface="Short Stack" panose="02010500040000000007" pitchFamily="2" charset="0"/>
              </a:rPr>
              <a:t>à l’entraînement. * Tous les ascenseurs </a:t>
            </a:r>
            <a:r>
              <a:rPr lang="fr-FR" sz="1000" dirty="0">
                <a:latin typeface="Short Stack" panose="02010500040000000007" pitchFamily="2" charset="0"/>
              </a:rPr>
              <a:t>_______ </a:t>
            </a:r>
            <a:r>
              <a:rPr lang="fr-FR" sz="1000" dirty="0" smtClean="0">
                <a:latin typeface="Short Stack" panose="02010500040000000007" pitchFamily="2" charset="0"/>
              </a:rPr>
              <a:t>en panne. * Le jardinier rapporte des légumes dans </a:t>
            </a:r>
            <a:r>
              <a:rPr lang="fr-FR" sz="1000" dirty="0">
                <a:latin typeface="Short Stack" panose="02010500040000000007" pitchFamily="2" charset="0"/>
              </a:rPr>
              <a:t>_______ </a:t>
            </a:r>
            <a:r>
              <a:rPr lang="fr-FR" sz="1000" dirty="0" smtClean="0">
                <a:latin typeface="Short Stack" panose="02010500040000000007" pitchFamily="2" charset="0"/>
              </a:rPr>
              <a:t>panier, ils </a:t>
            </a:r>
            <a:r>
              <a:rPr lang="fr-FR" sz="1000" dirty="0">
                <a:latin typeface="Short Stack" panose="02010500040000000007" pitchFamily="2" charset="0"/>
              </a:rPr>
              <a:t>_______ </a:t>
            </a:r>
            <a:r>
              <a:rPr lang="fr-FR" sz="1000" dirty="0" smtClean="0">
                <a:latin typeface="Short Stack" panose="02010500040000000007" pitchFamily="2" charset="0"/>
              </a:rPr>
              <a:t>tout frais.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3564607" y="5448494"/>
            <a:ext cx="0" cy="414667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982" y="2250356"/>
            <a:ext cx="261493" cy="104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1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ndir un rectangle avec un coin du même côté 7"/>
          <p:cNvSpPr/>
          <p:nvPr/>
        </p:nvSpPr>
        <p:spPr>
          <a:xfrm flipV="1">
            <a:off x="252239" y="234132"/>
            <a:ext cx="6696744" cy="3888432"/>
          </a:xfrm>
          <a:prstGeom prst="round2SameRect">
            <a:avLst>
              <a:gd name="adj1" fmla="val 3127"/>
              <a:gd name="adj2" fmla="val 0"/>
            </a:avLst>
          </a:prstGeom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86" t="12113" r="8383"/>
          <a:stretch/>
        </p:blipFill>
        <p:spPr bwMode="auto">
          <a:xfrm>
            <a:off x="252239" y="234135"/>
            <a:ext cx="6696743" cy="66142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16335" y="238421"/>
            <a:ext cx="5411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Fineliner Script" pitchFamily="50" charset="0"/>
              </a:rPr>
              <a:t>a/à – on/ont</a:t>
            </a:r>
            <a:r>
              <a:rPr lang="fr-FR" sz="2800" dirty="0">
                <a:latin typeface="Fineliner Script" pitchFamily="50" charset="0"/>
              </a:rPr>
              <a:t> </a:t>
            </a:r>
          </a:p>
        </p:txBody>
      </p:sp>
      <p:sp>
        <p:nvSpPr>
          <p:cNvPr id="12" name="Larme 11"/>
          <p:cNvSpPr/>
          <p:nvPr/>
        </p:nvSpPr>
        <p:spPr>
          <a:xfrm>
            <a:off x="6300911" y="315364"/>
            <a:ext cx="504056" cy="523220"/>
          </a:xfrm>
          <a:prstGeom prst="teardrop">
            <a:avLst/>
          </a:prstGeom>
          <a:solidFill>
            <a:srgbClr val="F9E33D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312271" y="31536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Fineliner Script" pitchFamily="50" charset="0"/>
              </a:rPr>
              <a:t>O7</a:t>
            </a:r>
            <a:endParaRPr lang="fr-FR" sz="2800" b="1" dirty="0">
              <a:solidFill>
                <a:schemeClr val="bg1"/>
              </a:solidFill>
              <a:latin typeface="Fineliner Script" pitchFamily="50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88244" y="924590"/>
            <a:ext cx="3276363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dirty="0" smtClean="0">
                <a:latin typeface="Mrs Chocolat" pitchFamily="2" charset="0"/>
              </a:rPr>
              <a:t>1. Complète avec a ou à</a:t>
            </a:r>
          </a:p>
          <a:p>
            <a:pPr>
              <a:lnSpc>
                <a:spcPct val="150000"/>
              </a:lnSpc>
            </a:pPr>
            <a:r>
              <a:rPr lang="fr-FR" sz="1000" dirty="0" smtClean="0">
                <a:latin typeface="Short Stack" panose="02010500040000000007" pitchFamily="2" charset="0"/>
              </a:rPr>
              <a:t>Dans le grenier, il fait aussi noir qu’ ____ la cave. * </a:t>
            </a:r>
            <a:r>
              <a:rPr lang="fr-FR" sz="1000" dirty="0">
                <a:latin typeface="Short Stack" panose="02010500040000000007" pitchFamily="2" charset="0"/>
              </a:rPr>
              <a:t>Rémi ____ </a:t>
            </a:r>
            <a:r>
              <a:rPr lang="fr-FR" sz="1000" dirty="0" smtClean="0">
                <a:latin typeface="Short Stack" panose="02010500040000000007" pitchFamily="2" charset="0"/>
              </a:rPr>
              <a:t>une grosse boule dans la gorge. * Les enfants parlent </a:t>
            </a:r>
            <a:r>
              <a:rPr lang="fr-FR" sz="1000" dirty="0">
                <a:latin typeface="Short Stack" panose="02010500040000000007" pitchFamily="2" charset="0"/>
              </a:rPr>
              <a:t>____ </a:t>
            </a:r>
            <a:r>
              <a:rPr lang="fr-FR" sz="1000" dirty="0" smtClean="0">
                <a:latin typeface="Short Stack" panose="02010500040000000007" pitchFamily="2" charset="0"/>
              </a:rPr>
              <a:t> mi-voix. * Agathe </a:t>
            </a:r>
            <a:r>
              <a:rPr lang="fr-FR" sz="1000" dirty="0">
                <a:latin typeface="Short Stack" panose="02010500040000000007" pitchFamily="2" charset="0"/>
              </a:rPr>
              <a:t>____ </a:t>
            </a:r>
            <a:r>
              <a:rPr lang="fr-FR" sz="1000" dirty="0" smtClean="0">
                <a:latin typeface="Short Stack" panose="02010500040000000007" pitchFamily="2" charset="0"/>
              </a:rPr>
              <a:t>les nerfs </a:t>
            </a:r>
            <a:r>
              <a:rPr lang="fr-FR" sz="1000" dirty="0">
                <a:latin typeface="Short Stack" panose="02010500040000000007" pitchFamily="2" charset="0"/>
              </a:rPr>
              <a:t>____ </a:t>
            </a:r>
            <a:r>
              <a:rPr lang="fr-FR" sz="1000" dirty="0" smtClean="0">
                <a:latin typeface="Short Stack" panose="02010500040000000007" pitchFamily="2" charset="0"/>
              </a:rPr>
              <a:t>vif. * Pierrot </a:t>
            </a:r>
            <a:r>
              <a:rPr lang="fr-FR" sz="1000" dirty="0">
                <a:latin typeface="Short Stack" panose="02010500040000000007" pitchFamily="2" charset="0"/>
              </a:rPr>
              <a:t>____ </a:t>
            </a:r>
            <a:r>
              <a:rPr lang="fr-FR" sz="1000" dirty="0" smtClean="0">
                <a:latin typeface="Short Stack" panose="02010500040000000007" pitchFamily="2" charset="0"/>
              </a:rPr>
              <a:t>la chair de poule. * </a:t>
            </a:r>
            <a:r>
              <a:rPr lang="fr-FR" sz="1000" dirty="0" err="1" smtClean="0">
                <a:latin typeface="Short Stack" panose="02010500040000000007" pitchFamily="2" charset="0"/>
              </a:rPr>
              <a:t>Lélio</a:t>
            </a:r>
            <a:r>
              <a:rPr lang="fr-FR" sz="1000" dirty="0" smtClean="0">
                <a:latin typeface="Short Stack" panose="02010500040000000007" pitchFamily="2" charset="0"/>
              </a:rPr>
              <a:t> </a:t>
            </a:r>
            <a:r>
              <a:rPr lang="fr-FR" sz="1000" dirty="0">
                <a:latin typeface="Short Stack" panose="02010500040000000007" pitchFamily="2" charset="0"/>
              </a:rPr>
              <a:t>____ </a:t>
            </a:r>
            <a:r>
              <a:rPr lang="fr-FR" sz="1000" dirty="0" smtClean="0">
                <a:latin typeface="Short Stack" panose="02010500040000000007" pitchFamily="2" charset="0"/>
              </a:rPr>
              <a:t>donné </a:t>
            </a:r>
            <a:r>
              <a:rPr lang="fr-FR" sz="1000" dirty="0">
                <a:latin typeface="Short Stack" panose="02010500040000000007" pitchFamily="2" charset="0"/>
              </a:rPr>
              <a:t>____ </a:t>
            </a:r>
            <a:r>
              <a:rPr lang="fr-FR" sz="1000" dirty="0" smtClean="0">
                <a:latin typeface="Short Stack" panose="02010500040000000007" pitchFamily="2" charset="0"/>
              </a:rPr>
              <a:t>manger </a:t>
            </a:r>
            <a:r>
              <a:rPr lang="fr-FR" sz="1000" dirty="0">
                <a:latin typeface="Short Stack" panose="02010500040000000007" pitchFamily="2" charset="0"/>
              </a:rPr>
              <a:t>____ </a:t>
            </a:r>
            <a:r>
              <a:rPr lang="fr-FR" sz="1000" dirty="0" smtClean="0">
                <a:latin typeface="Short Stack" panose="02010500040000000007" pitchFamily="2" charset="0"/>
              </a:rPr>
              <a:t>son hamster. * Le maître lui </a:t>
            </a:r>
            <a:r>
              <a:rPr lang="fr-FR" sz="1000" dirty="0">
                <a:latin typeface="Short Stack" panose="02010500040000000007" pitchFamily="2" charset="0"/>
              </a:rPr>
              <a:t>____ </a:t>
            </a:r>
            <a:r>
              <a:rPr lang="fr-FR" sz="1000" dirty="0" smtClean="0">
                <a:latin typeface="Short Stack" panose="02010500040000000007" pitchFamily="2" charset="0"/>
              </a:rPr>
              <a:t>donné un livre </a:t>
            </a:r>
            <a:r>
              <a:rPr lang="fr-FR" sz="1000" dirty="0">
                <a:latin typeface="Short Stack" panose="02010500040000000007" pitchFamily="2" charset="0"/>
              </a:rPr>
              <a:t>____ </a:t>
            </a:r>
            <a:r>
              <a:rPr lang="fr-FR" sz="1000" dirty="0" smtClean="0">
                <a:latin typeface="Short Stack" panose="02010500040000000007" pitchFamily="2" charset="0"/>
              </a:rPr>
              <a:t>lire. * Il l’</a:t>
            </a:r>
            <a:r>
              <a:rPr lang="fr-FR" sz="1000" dirty="0">
                <a:latin typeface="Short Stack" panose="02010500040000000007" pitchFamily="2" charset="0"/>
              </a:rPr>
              <a:t> ____ </a:t>
            </a:r>
            <a:r>
              <a:rPr lang="fr-FR" sz="1000" dirty="0" smtClean="0">
                <a:latin typeface="Short Stack" panose="02010500040000000007" pitchFamily="2" charset="0"/>
              </a:rPr>
              <a:t>lu rapidement et l’</a:t>
            </a:r>
            <a:r>
              <a:rPr lang="fr-FR" sz="1000" dirty="0">
                <a:latin typeface="Short Stack" panose="02010500040000000007" pitchFamily="2" charset="0"/>
              </a:rPr>
              <a:t> ____ </a:t>
            </a:r>
            <a:r>
              <a:rPr lang="fr-FR" sz="1000" dirty="0" smtClean="0">
                <a:latin typeface="Short Stack" panose="02010500040000000007" pitchFamily="2" charset="0"/>
              </a:rPr>
              <a:t>rapporté </a:t>
            </a:r>
            <a:r>
              <a:rPr lang="fr-FR" sz="1000" dirty="0">
                <a:latin typeface="Short Stack" panose="02010500040000000007" pitchFamily="2" charset="0"/>
              </a:rPr>
              <a:t>____ </a:t>
            </a:r>
            <a:r>
              <a:rPr lang="fr-FR" sz="1000" dirty="0" smtClean="0">
                <a:latin typeface="Short Stack" panose="02010500040000000007" pitchFamily="2" charset="0"/>
              </a:rPr>
              <a:t>la bibliothèque. * Le promeneur </a:t>
            </a:r>
            <a:r>
              <a:rPr lang="fr-FR" sz="1000" dirty="0">
                <a:latin typeface="Short Stack" panose="02010500040000000007" pitchFamily="2" charset="0"/>
              </a:rPr>
              <a:t>____ </a:t>
            </a:r>
            <a:r>
              <a:rPr lang="fr-FR" sz="1000" dirty="0" smtClean="0">
                <a:latin typeface="Short Stack" panose="02010500040000000007" pitchFamily="2" charset="0"/>
              </a:rPr>
              <a:t>pris sa canne et est parti </a:t>
            </a:r>
            <a:r>
              <a:rPr lang="fr-FR" sz="1000" dirty="0">
                <a:latin typeface="Short Stack" panose="02010500040000000007" pitchFamily="2" charset="0"/>
              </a:rPr>
              <a:t>____ </a:t>
            </a:r>
            <a:r>
              <a:rPr lang="fr-FR" sz="1000" dirty="0" smtClean="0">
                <a:latin typeface="Short Stack" panose="02010500040000000007" pitchFamily="2" charset="0"/>
              </a:rPr>
              <a:t>pieds. * Le pêcheur met </a:t>
            </a:r>
            <a:r>
              <a:rPr lang="fr-FR" sz="1000" dirty="0">
                <a:latin typeface="Short Stack" panose="02010500040000000007" pitchFamily="2" charset="0"/>
              </a:rPr>
              <a:t>____ </a:t>
            </a:r>
            <a:r>
              <a:rPr lang="fr-FR" sz="1000" dirty="0" smtClean="0">
                <a:latin typeface="Short Stack" panose="02010500040000000007" pitchFamily="2" charset="0"/>
              </a:rPr>
              <a:t>frire les poissons qu’il </a:t>
            </a:r>
            <a:r>
              <a:rPr lang="fr-FR" sz="1000" dirty="0">
                <a:latin typeface="Short Stack" panose="02010500040000000007" pitchFamily="2" charset="0"/>
              </a:rPr>
              <a:t>____ </a:t>
            </a:r>
            <a:r>
              <a:rPr lang="fr-FR" sz="1000" dirty="0" smtClean="0">
                <a:latin typeface="Short Stack" panose="02010500040000000007" pitchFamily="2" charset="0"/>
              </a:rPr>
              <a:t>pêchés.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15690" y="234132"/>
            <a:ext cx="1116669" cy="57708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latin typeface="Mrs Chocolat" pitchFamily="2" charset="0"/>
              </a:rPr>
              <a:t>Exercices  d’orthographe CE2</a:t>
            </a:r>
            <a:endParaRPr lang="fr-FR" sz="1050" dirty="0">
              <a:latin typeface="Mrs Chocolat" pitchFamily="2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738314" y="924590"/>
            <a:ext cx="3276363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dirty="0" smtClean="0">
                <a:latin typeface="Mrs Chocolat" pitchFamily="2" charset="0"/>
              </a:rPr>
              <a:t>2. Complète avec on ou ont</a:t>
            </a:r>
          </a:p>
          <a:p>
            <a:pPr>
              <a:lnSpc>
                <a:spcPct val="150000"/>
              </a:lnSpc>
            </a:pPr>
            <a:r>
              <a:rPr lang="fr-FR" sz="1000" dirty="0" smtClean="0">
                <a:latin typeface="Short Stack" panose="02010500040000000007" pitchFamily="2" charset="0"/>
              </a:rPr>
              <a:t>Ces </a:t>
            </a:r>
            <a:r>
              <a:rPr lang="fr-FR" sz="1000" dirty="0">
                <a:latin typeface="Short Stack" panose="02010500040000000007" pitchFamily="2" charset="0"/>
              </a:rPr>
              <a:t>chèvres ____ </a:t>
            </a:r>
            <a:r>
              <a:rPr lang="fr-FR" sz="1000" dirty="0" smtClean="0">
                <a:latin typeface="Short Stack" panose="02010500040000000007" pitchFamily="2" charset="0"/>
              </a:rPr>
              <a:t>des cornes. * Quand </a:t>
            </a:r>
            <a:r>
              <a:rPr lang="fr-FR" sz="1000" dirty="0">
                <a:latin typeface="Short Stack" panose="02010500040000000007" pitchFamily="2" charset="0"/>
              </a:rPr>
              <a:t>____ </a:t>
            </a:r>
            <a:r>
              <a:rPr lang="fr-FR" sz="1000" dirty="0" smtClean="0">
                <a:latin typeface="Short Stack" panose="02010500040000000007" pitchFamily="2" charset="0"/>
              </a:rPr>
              <a:t>a fini, </a:t>
            </a:r>
            <a:r>
              <a:rPr lang="fr-FR" sz="1000" dirty="0">
                <a:latin typeface="Short Stack" panose="02010500040000000007" pitchFamily="2" charset="0"/>
              </a:rPr>
              <a:t>____ </a:t>
            </a:r>
            <a:r>
              <a:rPr lang="fr-FR" sz="1000" dirty="0" smtClean="0">
                <a:latin typeface="Short Stack" panose="02010500040000000007" pitchFamily="2" charset="0"/>
              </a:rPr>
              <a:t>va jouer dans la cour. * </a:t>
            </a:r>
            <a:r>
              <a:rPr lang="fr-FR" sz="1000" dirty="0">
                <a:latin typeface="Short Stack" panose="02010500040000000007" pitchFamily="2" charset="0"/>
              </a:rPr>
              <a:t>____ </a:t>
            </a:r>
            <a:r>
              <a:rPr lang="fr-FR" sz="1000" dirty="0" smtClean="0">
                <a:latin typeface="Short Stack" panose="02010500040000000007" pitchFamily="2" charset="0"/>
              </a:rPr>
              <a:t>me dit qu’ils </a:t>
            </a:r>
            <a:r>
              <a:rPr lang="fr-FR" sz="1000" dirty="0">
                <a:latin typeface="Short Stack" panose="02010500040000000007" pitchFamily="2" charset="0"/>
              </a:rPr>
              <a:t>____ </a:t>
            </a:r>
            <a:r>
              <a:rPr lang="fr-FR" sz="1000" dirty="0" smtClean="0">
                <a:latin typeface="Short Stack" panose="02010500040000000007" pitchFamily="2" charset="0"/>
              </a:rPr>
              <a:t>gagné. * Quand </a:t>
            </a:r>
            <a:r>
              <a:rPr lang="fr-FR" sz="1000" dirty="0">
                <a:latin typeface="Short Stack" panose="02010500040000000007" pitchFamily="2" charset="0"/>
              </a:rPr>
              <a:t>____ </a:t>
            </a:r>
            <a:r>
              <a:rPr lang="fr-FR" sz="1000" dirty="0" smtClean="0">
                <a:latin typeface="Short Stack" panose="02010500040000000007" pitchFamily="2" charset="0"/>
              </a:rPr>
              <a:t>est loin, </a:t>
            </a:r>
            <a:r>
              <a:rPr lang="fr-FR" sz="1000" dirty="0">
                <a:latin typeface="Short Stack" panose="02010500040000000007" pitchFamily="2" charset="0"/>
              </a:rPr>
              <a:t>____ </a:t>
            </a:r>
            <a:r>
              <a:rPr lang="fr-FR" sz="1000" dirty="0" smtClean="0">
                <a:latin typeface="Short Stack" panose="02010500040000000007" pitchFamily="2" charset="0"/>
              </a:rPr>
              <a:t>pense à son pays. * </a:t>
            </a:r>
            <a:r>
              <a:rPr lang="fr-FR" sz="1000" dirty="0">
                <a:latin typeface="Short Stack" panose="02010500040000000007" pitchFamily="2" charset="0"/>
              </a:rPr>
              <a:t>____ </a:t>
            </a:r>
            <a:r>
              <a:rPr lang="fr-FR" sz="1000" dirty="0" smtClean="0">
                <a:latin typeface="Short Stack" panose="02010500040000000007" pitchFamily="2" charset="0"/>
              </a:rPr>
              <a:t>va se promener ? * Les massifs </a:t>
            </a:r>
            <a:r>
              <a:rPr lang="fr-FR" sz="1000" dirty="0">
                <a:latin typeface="Short Stack" panose="02010500040000000007" pitchFamily="2" charset="0"/>
              </a:rPr>
              <a:t>____ </a:t>
            </a:r>
            <a:r>
              <a:rPr lang="fr-FR" sz="1000" dirty="0" smtClean="0">
                <a:latin typeface="Short Stack" panose="02010500040000000007" pitchFamily="2" charset="0"/>
              </a:rPr>
              <a:t>plein de jolies fleurs, </a:t>
            </a:r>
            <a:r>
              <a:rPr lang="fr-FR" sz="1000" dirty="0">
                <a:latin typeface="Short Stack" panose="02010500040000000007" pitchFamily="2" charset="0"/>
              </a:rPr>
              <a:t>____ </a:t>
            </a:r>
            <a:r>
              <a:rPr lang="fr-FR" sz="1000" dirty="0" smtClean="0">
                <a:latin typeface="Short Stack" panose="02010500040000000007" pitchFamily="2" charset="0"/>
              </a:rPr>
              <a:t>a envie de les cueillir. * </a:t>
            </a:r>
            <a:r>
              <a:rPr lang="fr-FR" sz="1000" dirty="0">
                <a:latin typeface="Short Stack" panose="02010500040000000007" pitchFamily="2" charset="0"/>
              </a:rPr>
              <a:t>____ </a:t>
            </a:r>
            <a:r>
              <a:rPr lang="fr-FR" sz="1000" dirty="0" smtClean="0">
                <a:latin typeface="Short Stack" panose="02010500040000000007" pitchFamily="2" charset="0"/>
              </a:rPr>
              <a:t>voit des oiseaux qui </a:t>
            </a:r>
            <a:r>
              <a:rPr lang="fr-FR" sz="1000" dirty="0">
                <a:latin typeface="Short Stack" panose="02010500040000000007" pitchFamily="2" charset="0"/>
              </a:rPr>
              <a:t>____ </a:t>
            </a:r>
            <a:r>
              <a:rPr lang="fr-FR" sz="1000" dirty="0" smtClean="0">
                <a:latin typeface="Short Stack" panose="02010500040000000007" pitchFamily="2" charset="0"/>
              </a:rPr>
              <a:t>un beau plumage. * ____ dit que ceux qui </a:t>
            </a:r>
            <a:r>
              <a:rPr lang="fr-FR" sz="1000" dirty="0">
                <a:latin typeface="Short Stack" panose="02010500040000000007" pitchFamily="2" charset="0"/>
              </a:rPr>
              <a:t>____ </a:t>
            </a:r>
            <a:r>
              <a:rPr lang="fr-FR" sz="1000" dirty="0" smtClean="0">
                <a:latin typeface="Short Stack" panose="02010500040000000007" pitchFamily="2" charset="0"/>
              </a:rPr>
              <a:t>causé l’accident </a:t>
            </a:r>
            <a:r>
              <a:rPr lang="fr-FR" sz="1000" dirty="0">
                <a:latin typeface="Short Stack" panose="02010500040000000007" pitchFamily="2" charset="0"/>
              </a:rPr>
              <a:t>____ </a:t>
            </a:r>
            <a:r>
              <a:rPr lang="fr-FR" sz="1000" dirty="0" smtClean="0">
                <a:latin typeface="Short Stack" panose="02010500040000000007" pitchFamily="2" charset="0"/>
              </a:rPr>
              <a:t>été arrêtés. </a:t>
            </a:r>
            <a:r>
              <a:rPr lang="fr-FR" sz="1000" dirty="0">
                <a:latin typeface="Short Stack" panose="02010500040000000007" pitchFamily="2" charset="0"/>
              </a:rPr>
              <a:t>____ </a:t>
            </a:r>
            <a:r>
              <a:rPr lang="fr-FR" sz="1000" dirty="0" smtClean="0">
                <a:latin typeface="Short Stack" panose="02010500040000000007" pitchFamily="2" charset="0"/>
              </a:rPr>
              <a:t>les artistes qui </a:t>
            </a:r>
            <a:r>
              <a:rPr lang="fr-FR" sz="1000" dirty="0">
                <a:latin typeface="Short Stack" panose="02010500040000000007" pitchFamily="2" charset="0"/>
              </a:rPr>
              <a:t>____ </a:t>
            </a:r>
            <a:r>
              <a:rPr lang="fr-FR" sz="1000" dirty="0" smtClean="0">
                <a:latin typeface="Short Stack" panose="02010500040000000007" pitchFamily="2" charset="0"/>
              </a:rPr>
              <a:t>bien joué. * Quand </a:t>
            </a:r>
            <a:r>
              <a:rPr lang="fr-FR" sz="1000" dirty="0">
                <a:latin typeface="Short Stack" panose="02010500040000000007" pitchFamily="2" charset="0"/>
              </a:rPr>
              <a:t>____ </a:t>
            </a:r>
            <a:r>
              <a:rPr lang="fr-FR" sz="1000" dirty="0" smtClean="0">
                <a:latin typeface="Short Stack" panose="02010500040000000007" pitchFamily="2" charset="0"/>
              </a:rPr>
              <a:t>ramasse la récole, </a:t>
            </a:r>
            <a:r>
              <a:rPr lang="fr-FR" sz="1000" dirty="0">
                <a:latin typeface="Short Stack" panose="02010500040000000007" pitchFamily="2" charset="0"/>
              </a:rPr>
              <a:t>____ </a:t>
            </a:r>
            <a:r>
              <a:rPr lang="fr-FR" sz="1000" dirty="0" smtClean="0">
                <a:latin typeface="Short Stack" panose="02010500040000000007" pitchFamily="2" charset="0"/>
              </a:rPr>
              <a:t>laboure le champ. Ces papillons </a:t>
            </a:r>
            <a:r>
              <a:rPr lang="fr-FR" sz="1000" dirty="0">
                <a:latin typeface="Short Stack" panose="02010500040000000007" pitchFamily="2" charset="0"/>
              </a:rPr>
              <a:t>____ </a:t>
            </a:r>
            <a:r>
              <a:rPr lang="fr-FR" sz="1000" dirty="0" smtClean="0">
                <a:latin typeface="Short Stack" panose="02010500040000000007" pitchFamily="2" charset="0"/>
              </a:rPr>
              <a:t>les ailes colorées.</a:t>
            </a:r>
          </a:p>
        </p:txBody>
      </p:sp>
      <p:sp>
        <p:nvSpPr>
          <p:cNvPr id="18" name="Arrondir un rectangle avec un coin du même côté 17"/>
          <p:cNvSpPr/>
          <p:nvPr/>
        </p:nvSpPr>
        <p:spPr>
          <a:xfrm flipV="1">
            <a:off x="253144" y="4365028"/>
            <a:ext cx="6696744" cy="6094240"/>
          </a:xfrm>
          <a:prstGeom prst="round2SameRect">
            <a:avLst>
              <a:gd name="adj1" fmla="val 3127"/>
              <a:gd name="adj2" fmla="val 0"/>
            </a:avLst>
          </a:prstGeom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86" t="12113" r="8383"/>
          <a:stretch/>
        </p:blipFill>
        <p:spPr bwMode="auto">
          <a:xfrm>
            <a:off x="252239" y="4410599"/>
            <a:ext cx="6696743" cy="66142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1116335" y="4414885"/>
            <a:ext cx="5411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Fineliner Script" pitchFamily="50" charset="0"/>
              </a:rPr>
              <a:t>m devant m, p</a:t>
            </a:r>
            <a:r>
              <a:rPr lang="fr-FR" sz="2800" dirty="0">
                <a:latin typeface="Fineliner Script" pitchFamily="50" charset="0"/>
              </a:rPr>
              <a:t>, b </a:t>
            </a:r>
          </a:p>
        </p:txBody>
      </p:sp>
      <p:sp>
        <p:nvSpPr>
          <p:cNvPr id="21" name="Larme 20"/>
          <p:cNvSpPr/>
          <p:nvPr/>
        </p:nvSpPr>
        <p:spPr>
          <a:xfrm>
            <a:off x="6300911" y="4491828"/>
            <a:ext cx="504056" cy="523220"/>
          </a:xfrm>
          <a:prstGeom prst="teardrop">
            <a:avLst/>
          </a:prstGeom>
          <a:solidFill>
            <a:srgbClr val="F9E33D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6312271" y="449182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Fineliner Script" pitchFamily="50" charset="0"/>
              </a:rPr>
              <a:t>O8</a:t>
            </a:r>
            <a:endParaRPr lang="fr-FR" sz="2800" b="1" dirty="0">
              <a:solidFill>
                <a:schemeClr val="bg1"/>
              </a:solidFill>
              <a:latin typeface="Fineliner Script" pitchFamily="50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15690" y="4410596"/>
            <a:ext cx="1116669" cy="57708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latin typeface="Mrs Chocolat" pitchFamily="2" charset="0"/>
              </a:rPr>
              <a:t>Exercices  d’orthographe CE2</a:t>
            </a:r>
            <a:endParaRPr lang="fr-FR" sz="1050" dirty="0">
              <a:latin typeface="Mrs Chocolat" pitchFamily="2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88243" y="9306195"/>
            <a:ext cx="3276363" cy="108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dirty="0" smtClean="0">
                <a:latin typeface="Mrs Chocolat" pitchFamily="2" charset="0"/>
              </a:rPr>
              <a:t>3. Complète avec en ou </a:t>
            </a:r>
            <a:r>
              <a:rPr lang="fr-FR" sz="1200" dirty="0" err="1" smtClean="0">
                <a:latin typeface="Mrs Chocolat" pitchFamily="2" charset="0"/>
              </a:rPr>
              <a:t>em</a:t>
            </a:r>
            <a:endParaRPr lang="fr-FR" sz="1200" dirty="0" smtClean="0">
              <a:latin typeface="Mrs Chocolat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050" dirty="0">
                <a:latin typeface="Short Stack" panose="02010500040000000007" pitchFamily="2" charset="0"/>
              </a:rPr>
              <a:t>le </a:t>
            </a:r>
            <a:r>
              <a:rPr lang="fr-FR" sz="1050" dirty="0" err="1">
                <a:latin typeface="Short Stack" panose="02010500040000000007" pitchFamily="2" charset="0"/>
              </a:rPr>
              <a:t>p___talon</a:t>
            </a:r>
            <a:r>
              <a:rPr lang="fr-FR" sz="1050" dirty="0">
                <a:latin typeface="Short Stack" panose="02010500040000000007" pitchFamily="2" charset="0"/>
              </a:rPr>
              <a:t> </a:t>
            </a:r>
            <a:r>
              <a:rPr lang="fr-FR" sz="1050" dirty="0" smtClean="0">
                <a:latin typeface="Short Stack" panose="02010500040000000007" pitchFamily="2" charset="0"/>
              </a:rPr>
              <a:t>* </a:t>
            </a:r>
            <a:r>
              <a:rPr lang="fr-FR" sz="1050" dirty="0">
                <a:latin typeface="Short Stack" panose="02010500040000000007" pitchFamily="2" charset="0"/>
              </a:rPr>
              <a:t>un </a:t>
            </a:r>
            <a:r>
              <a:rPr lang="fr-FR" sz="1050" dirty="0" err="1">
                <a:latin typeface="Short Stack" panose="02010500040000000007" pitchFamily="2" charset="0"/>
              </a:rPr>
              <a:t>ch</a:t>
            </a:r>
            <a:r>
              <a:rPr lang="fr-FR" sz="1050" dirty="0">
                <a:latin typeface="Short Stack" panose="02010500040000000007" pitchFamily="2" charset="0"/>
              </a:rPr>
              <a:t>____pignon </a:t>
            </a:r>
            <a:r>
              <a:rPr lang="fr-FR" sz="1050" dirty="0" smtClean="0">
                <a:latin typeface="Short Stack" panose="02010500040000000007" pitchFamily="2" charset="0"/>
              </a:rPr>
              <a:t>* </a:t>
            </a:r>
            <a:r>
              <a:rPr lang="fr-FR" sz="1050" dirty="0">
                <a:latin typeface="Short Stack" panose="02010500040000000007" pitchFamily="2" charset="0"/>
              </a:rPr>
              <a:t>le m___</a:t>
            </a:r>
            <a:r>
              <a:rPr lang="fr-FR" sz="1050" dirty="0" err="1">
                <a:latin typeface="Short Stack" panose="02010500040000000007" pitchFamily="2" charset="0"/>
              </a:rPr>
              <a:t>teau</a:t>
            </a:r>
            <a:r>
              <a:rPr lang="fr-FR" sz="1050" dirty="0">
                <a:latin typeface="Short Stack" panose="02010500040000000007" pitchFamily="2" charset="0"/>
              </a:rPr>
              <a:t> </a:t>
            </a:r>
            <a:r>
              <a:rPr lang="fr-FR" sz="1050" dirty="0" smtClean="0">
                <a:latin typeface="Short Stack" panose="02010500040000000007" pitchFamily="2" charset="0"/>
              </a:rPr>
              <a:t>* </a:t>
            </a:r>
            <a:r>
              <a:rPr lang="fr-FR" sz="1050" dirty="0">
                <a:latin typeface="Short Stack" panose="02010500040000000007" pitchFamily="2" charset="0"/>
              </a:rPr>
              <a:t>un </a:t>
            </a:r>
            <a:r>
              <a:rPr lang="fr-FR" sz="1050" dirty="0" err="1">
                <a:latin typeface="Short Stack" panose="02010500040000000007" pitchFamily="2" charset="0"/>
              </a:rPr>
              <a:t>l___pion</a:t>
            </a:r>
            <a:r>
              <a:rPr lang="fr-FR" sz="1050" dirty="0">
                <a:latin typeface="Short Stack" panose="02010500040000000007" pitchFamily="2" charset="0"/>
              </a:rPr>
              <a:t> </a:t>
            </a:r>
            <a:r>
              <a:rPr lang="fr-FR" sz="1050" dirty="0" smtClean="0">
                <a:latin typeface="Short Stack" panose="02010500040000000007" pitchFamily="2" charset="0"/>
              </a:rPr>
              <a:t>* une </a:t>
            </a:r>
            <a:r>
              <a:rPr lang="fr-FR" sz="1050" dirty="0" err="1">
                <a:latin typeface="Short Stack" panose="02010500040000000007" pitchFamily="2" charset="0"/>
              </a:rPr>
              <a:t>l___terne</a:t>
            </a:r>
            <a:r>
              <a:rPr lang="fr-FR" sz="1050" dirty="0">
                <a:latin typeface="Short Stack" panose="02010500040000000007" pitchFamily="2" charset="0"/>
              </a:rPr>
              <a:t> </a:t>
            </a:r>
            <a:r>
              <a:rPr lang="fr-FR" sz="1050" dirty="0" smtClean="0">
                <a:latin typeface="Short Stack" panose="02010500040000000007" pitchFamily="2" charset="0"/>
              </a:rPr>
              <a:t>* </a:t>
            </a:r>
            <a:r>
              <a:rPr lang="fr-FR" sz="1050" dirty="0">
                <a:latin typeface="Short Stack" panose="02010500040000000007" pitchFamily="2" charset="0"/>
              </a:rPr>
              <a:t>un </a:t>
            </a:r>
            <a:r>
              <a:rPr lang="fr-FR" sz="1050" dirty="0" err="1">
                <a:latin typeface="Short Stack" panose="02010500040000000007" pitchFamily="2" charset="0"/>
              </a:rPr>
              <a:t>ch</a:t>
            </a:r>
            <a:r>
              <a:rPr lang="fr-FR" sz="1050" dirty="0">
                <a:latin typeface="Short Stack" panose="02010500040000000007" pitchFamily="2" charset="0"/>
              </a:rPr>
              <a:t>___</a:t>
            </a:r>
            <a:r>
              <a:rPr lang="fr-FR" sz="1050" dirty="0" err="1">
                <a:latin typeface="Short Stack" panose="02010500040000000007" pitchFamily="2" charset="0"/>
              </a:rPr>
              <a:t>teur</a:t>
            </a:r>
            <a:r>
              <a:rPr lang="fr-FR" sz="1050" dirty="0">
                <a:latin typeface="Short Stack" panose="02010500040000000007" pitchFamily="2" charset="0"/>
              </a:rPr>
              <a:t> </a:t>
            </a:r>
            <a:r>
              <a:rPr lang="fr-FR" sz="1050" dirty="0" smtClean="0">
                <a:latin typeface="Short Stack" panose="02010500040000000007" pitchFamily="2" charset="0"/>
              </a:rPr>
              <a:t>* </a:t>
            </a:r>
            <a:r>
              <a:rPr lang="fr-FR" sz="1050" dirty="0">
                <a:latin typeface="Short Stack" panose="02010500040000000007" pitchFamily="2" charset="0"/>
              </a:rPr>
              <a:t>le </a:t>
            </a:r>
            <a:r>
              <a:rPr lang="fr-FR" sz="1050" dirty="0" err="1">
                <a:latin typeface="Short Stack" panose="02010500040000000007" pitchFamily="2" charset="0"/>
              </a:rPr>
              <a:t>ch</a:t>
            </a:r>
            <a:r>
              <a:rPr lang="fr-FR" sz="1050" dirty="0">
                <a:latin typeface="Short Stack" panose="02010500040000000007" pitchFamily="2" charset="0"/>
              </a:rPr>
              <a:t>___p </a:t>
            </a:r>
            <a:r>
              <a:rPr lang="fr-FR" sz="1050" dirty="0" smtClean="0">
                <a:latin typeface="Short Stack" panose="02010500040000000007" pitchFamily="2" charset="0"/>
              </a:rPr>
              <a:t>* </a:t>
            </a:r>
            <a:r>
              <a:rPr lang="fr-FR" sz="1050" dirty="0">
                <a:latin typeface="Short Stack" panose="02010500040000000007" pitchFamily="2" charset="0"/>
              </a:rPr>
              <a:t>ma </a:t>
            </a:r>
            <a:r>
              <a:rPr lang="fr-FR" sz="1050" dirty="0" err="1">
                <a:latin typeface="Short Stack" panose="02010500040000000007" pitchFamily="2" charset="0"/>
              </a:rPr>
              <a:t>t___t</a:t>
            </a:r>
            <a:endParaRPr lang="fr-FR" sz="1050" dirty="0" smtClean="0">
              <a:latin typeface="Short Stack" panose="02010500040000000007" pitchFamily="2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88243" y="5130676"/>
            <a:ext cx="3276363" cy="2962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dirty="0" smtClean="0">
                <a:latin typeface="Mrs Chocolat" pitchFamily="2" charset="0"/>
              </a:rPr>
              <a:t>1. Entoure</a:t>
            </a:r>
            <a:r>
              <a:rPr lang="fr-FR" sz="1200" dirty="0">
                <a:latin typeface="Mrs Chocolat" pitchFamily="2" charset="0"/>
              </a:rPr>
              <a:t>  dans  ce  texte  les  mots  pour  lesquels  on  a écrit m devant m, </a:t>
            </a:r>
            <a:r>
              <a:rPr lang="fr-FR" sz="1200" dirty="0" err="1">
                <a:latin typeface="Mrs Chocolat" pitchFamily="2" charset="0"/>
              </a:rPr>
              <a:t>b,p</a:t>
            </a:r>
            <a:r>
              <a:rPr lang="fr-FR" sz="1200" dirty="0" smtClean="0">
                <a:latin typeface="Mrs Chocolat" pitchFamily="2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050" dirty="0" smtClean="0">
                <a:latin typeface="Short Stack" panose="02010500040000000007" pitchFamily="2" charset="0"/>
              </a:rPr>
              <a:t>Dans </a:t>
            </a:r>
            <a:r>
              <a:rPr lang="fr-FR" sz="1050" dirty="0">
                <a:latin typeface="Short Stack" panose="02010500040000000007" pitchFamily="2" charset="0"/>
              </a:rPr>
              <a:t>les montagnes la vie est difficile. La population est généralement très peu nombreuse. Les efforts d’ensemble deviennent une nécessité. Quand un désastre a lieu, comme une avalanche, tous s’entraident. L’hiver, les montagnards comptent sur l’hospitalité des uns et des autres. Parfois, l’isolement de la montagne procure des avantages : on peut s’y réfugier.</a:t>
            </a:r>
            <a:endParaRPr lang="fr-FR" sz="1050" dirty="0" smtClean="0">
              <a:latin typeface="Short Stack" panose="02010500040000000007" pitchFamily="2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726626" y="5148966"/>
            <a:ext cx="3276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dirty="0" smtClean="0">
                <a:latin typeface="Mrs Chocolat" pitchFamily="2" charset="0"/>
              </a:rPr>
              <a:t>4. Complète avec </a:t>
            </a:r>
            <a:r>
              <a:rPr lang="fr-FR" sz="1200" dirty="0">
                <a:latin typeface="Mrs Chocolat" pitchFamily="2" charset="0"/>
              </a:rPr>
              <a:t>i</a:t>
            </a:r>
            <a:r>
              <a:rPr lang="fr-FR" sz="1200" dirty="0" smtClean="0">
                <a:latin typeface="Mrs Chocolat" pitchFamily="2" charset="0"/>
              </a:rPr>
              <a:t>n ou </a:t>
            </a:r>
            <a:r>
              <a:rPr lang="fr-FR" sz="1200" dirty="0" err="1" smtClean="0">
                <a:latin typeface="Mrs Chocolat" pitchFamily="2" charset="0"/>
              </a:rPr>
              <a:t>im</a:t>
            </a:r>
            <a:endParaRPr lang="fr-FR" sz="1200" dirty="0" smtClean="0">
              <a:latin typeface="Mrs Chocolat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050" dirty="0">
                <a:latin typeface="Short Stack" panose="02010500040000000007" pitchFamily="2" charset="0"/>
              </a:rPr>
              <a:t>le mat___  </a:t>
            </a:r>
            <a:r>
              <a:rPr lang="fr-FR" sz="1050" dirty="0" smtClean="0">
                <a:latin typeface="Short Stack" panose="02010500040000000007" pitchFamily="2" charset="0"/>
              </a:rPr>
              <a:t>*  </a:t>
            </a:r>
            <a:r>
              <a:rPr lang="fr-FR" sz="1050" dirty="0">
                <a:latin typeface="Short Stack" panose="02010500040000000007" pitchFamily="2" charset="0"/>
              </a:rPr>
              <a:t>c’est ___possible </a:t>
            </a:r>
            <a:r>
              <a:rPr lang="fr-FR" sz="1050" dirty="0" smtClean="0">
                <a:latin typeface="Short Stack" panose="02010500040000000007" pitchFamily="2" charset="0"/>
              </a:rPr>
              <a:t>* </a:t>
            </a:r>
            <a:r>
              <a:rPr lang="fr-FR" sz="1050" dirty="0">
                <a:latin typeface="Short Stack" panose="02010500040000000007" pitchFamily="2" charset="0"/>
              </a:rPr>
              <a:t>un ___</a:t>
            </a:r>
            <a:r>
              <a:rPr lang="fr-FR" sz="1050" dirty="0" err="1">
                <a:latin typeface="Short Stack" panose="02010500040000000007" pitchFamily="2" charset="0"/>
              </a:rPr>
              <a:t>bécile</a:t>
            </a:r>
            <a:r>
              <a:rPr lang="fr-FR" sz="1050" dirty="0">
                <a:latin typeface="Short Stack" panose="02010500040000000007" pitchFamily="2" charset="0"/>
              </a:rPr>
              <a:t> </a:t>
            </a:r>
            <a:r>
              <a:rPr lang="fr-FR" sz="1050" dirty="0" smtClean="0">
                <a:latin typeface="Short Stack" panose="02010500040000000007" pitchFamily="2" charset="0"/>
              </a:rPr>
              <a:t>* </a:t>
            </a:r>
            <a:r>
              <a:rPr lang="fr-FR" sz="1050" dirty="0">
                <a:latin typeface="Short Stack" panose="02010500040000000007" pitchFamily="2" charset="0"/>
              </a:rPr>
              <a:t>un ___décis *</a:t>
            </a:r>
            <a:r>
              <a:rPr lang="fr-FR" sz="1050" dirty="0" smtClean="0">
                <a:latin typeface="Short Stack" panose="02010500040000000007" pitchFamily="2" charset="0"/>
              </a:rPr>
              <a:t> l</a:t>
            </a:r>
            <a:r>
              <a:rPr lang="fr-FR" sz="1050" dirty="0">
                <a:latin typeface="Short Stack" panose="02010500040000000007" pitchFamily="2" charset="0"/>
              </a:rPr>
              <a:t>’___pression </a:t>
            </a:r>
            <a:r>
              <a:rPr lang="fr-FR" sz="1050" dirty="0" smtClean="0">
                <a:latin typeface="Short Stack" panose="02010500040000000007" pitchFamily="2" charset="0"/>
              </a:rPr>
              <a:t>* </a:t>
            </a:r>
            <a:r>
              <a:rPr lang="fr-FR" sz="1050" dirty="0">
                <a:latin typeface="Short Stack" panose="02010500040000000007" pitchFamily="2" charset="0"/>
              </a:rPr>
              <a:t>il est ___</a:t>
            </a:r>
            <a:r>
              <a:rPr lang="fr-FR" sz="1050" dirty="0" err="1">
                <a:latin typeface="Short Stack" panose="02010500040000000007" pitchFamily="2" charset="0"/>
              </a:rPr>
              <a:t>telligent</a:t>
            </a:r>
            <a:r>
              <a:rPr lang="fr-FR" sz="1050" dirty="0">
                <a:latin typeface="Short Stack" panose="02010500040000000007" pitchFamily="2" charset="0"/>
              </a:rPr>
              <a:t> </a:t>
            </a:r>
            <a:r>
              <a:rPr lang="fr-FR" sz="1050" dirty="0" smtClean="0">
                <a:latin typeface="Short Stack" panose="02010500040000000007" pitchFamily="2" charset="0"/>
              </a:rPr>
              <a:t>* l</a:t>
            </a:r>
            <a:r>
              <a:rPr lang="fr-FR" sz="1050" dirty="0">
                <a:latin typeface="Short Stack" panose="02010500040000000007" pitchFamily="2" charset="0"/>
              </a:rPr>
              <a:t>’___parfait </a:t>
            </a:r>
            <a:r>
              <a:rPr lang="fr-FR" sz="1050" dirty="0" smtClean="0">
                <a:latin typeface="Short Stack" panose="02010500040000000007" pitchFamily="2" charset="0"/>
              </a:rPr>
              <a:t>* </a:t>
            </a:r>
            <a:r>
              <a:rPr lang="fr-FR" sz="1050" dirty="0">
                <a:latin typeface="Short Stack" panose="02010500040000000007" pitchFamily="2" charset="0"/>
              </a:rPr>
              <a:t>l’___connu</a:t>
            </a:r>
            <a:endParaRPr lang="fr-FR" sz="1050" dirty="0" smtClean="0">
              <a:latin typeface="Short Stack" panose="02010500040000000007" pitchFamily="2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88243" y="8127575"/>
            <a:ext cx="3276363" cy="108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dirty="0" smtClean="0">
                <a:latin typeface="Mrs Chocolat" pitchFamily="2" charset="0"/>
              </a:rPr>
              <a:t>2. Complète avec en ou </a:t>
            </a:r>
            <a:r>
              <a:rPr lang="fr-FR" sz="1200" dirty="0" err="1" smtClean="0">
                <a:latin typeface="Mrs Chocolat" pitchFamily="2" charset="0"/>
              </a:rPr>
              <a:t>em</a:t>
            </a:r>
            <a:endParaRPr lang="fr-FR" sz="1200" dirty="0" smtClean="0">
              <a:latin typeface="Mrs Chocolat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la </a:t>
            </a:r>
            <a:r>
              <a:rPr lang="fr-FR" sz="1050" dirty="0" err="1">
                <a:latin typeface="Short Stack" panose="02010500040000000007" pitchFamily="2" charset="0"/>
              </a:rPr>
              <a:t>p___te</a:t>
            </a:r>
            <a:r>
              <a:rPr lang="fr-FR" sz="1050" dirty="0">
                <a:latin typeface="Short Stack" panose="02010500040000000007" pitchFamily="2" charset="0"/>
              </a:rPr>
              <a:t> </a:t>
            </a:r>
            <a:r>
              <a:rPr lang="fr-FR" sz="1050" dirty="0" smtClean="0">
                <a:latin typeface="Short Stack" panose="02010500040000000007" pitchFamily="2" charset="0"/>
              </a:rPr>
              <a:t>* </a:t>
            </a:r>
            <a:r>
              <a:rPr lang="fr-FR" sz="1050" dirty="0">
                <a:latin typeface="Short Stack" panose="02010500040000000007" pitchFamily="2" charset="0"/>
              </a:rPr>
              <a:t>il ____porte </a:t>
            </a:r>
            <a:r>
              <a:rPr lang="fr-FR" sz="1050" dirty="0" smtClean="0">
                <a:latin typeface="Short Stack" panose="02010500040000000007" pitchFamily="2" charset="0"/>
              </a:rPr>
              <a:t>* </a:t>
            </a:r>
            <a:r>
              <a:rPr lang="fr-FR" sz="1050" dirty="0">
                <a:latin typeface="Short Stack" panose="02010500040000000007" pitchFamily="2" charset="0"/>
              </a:rPr>
              <a:t>le </a:t>
            </a:r>
            <a:r>
              <a:rPr lang="fr-FR" sz="1050" dirty="0" err="1">
                <a:latin typeface="Short Stack" panose="02010500040000000007" pitchFamily="2" charset="0"/>
              </a:rPr>
              <a:t>v___t</a:t>
            </a:r>
            <a:r>
              <a:rPr lang="fr-FR" sz="1050" dirty="0">
                <a:latin typeface="Short Stack" panose="02010500040000000007" pitchFamily="2" charset="0"/>
              </a:rPr>
              <a:t> </a:t>
            </a:r>
            <a:r>
              <a:rPr lang="fr-FR" sz="1050" dirty="0" smtClean="0">
                <a:latin typeface="Short Stack" panose="02010500040000000007" pitchFamily="2" charset="0"/>
              </a:rPr>
              <a:t>* </a:t>
            </a:r>
            <a:r>
              <a:rPr lang="fr-FR" sz="1050" dirty="0">
                <a:latin typeface="Short Stack" panose="02010500040000000007" pitchFamily="2" charset="0"/>
              </a:rPr>
              <a:t>elle ___roule </a:t>
            </a:r>
            <a:r>
              <a:rPr lang="fr-FR" sz="1050" dirty="0" smtClean="0">
                <a:latin typeface="Short Stack" panose="02010500040000000007" pitchFamily="2" charset="0"/>
              </a:rPr>
              <a:t>* un </a:t>
            </a:r>
            <a:r>
              <a:rPr lang="fr-FR" sz="1050" dirty="0">
                <a:latin typeface="Short Stack" panose="02010500040000000007" pitchFamily="2" charset="0"/>
              </a:rPr>
              <a:t>___</a:t>
            </a:r>
            <a:r>
              <a:rPr lang="fr-FR" sz="1050" dirty="0" err="1">
                <a:latin typeface="Short Stack" panose="02010500040000000007" pitchFamily="2" charset="0"/>
              </a:rPr>
              <a:t>fant</a:t>
            </a:r>
            <a:r>
              <a:rPr lang="fr-FR" sz="1050" dirty="0">
                <a:latin typeface="Short Stack" panose="02010500040000000007" pitchFamily="2" charset="0"/>
              </a:rPr>
              <a:t> </a:t>
            </a:r>
            <a:r>
              <a:rPr lang="fr-FR" sz="1050" dirty="0" smtClean="0">
                <a:latin typeface="Short Stack" panose="02010500040000000007" pitchFamily="2" charset="0"/>
              </a:rPr>
              <a:t>* </a:t>
            </a:r>
            <a:r>
              <a:rPr lang="fr-FR" sz="1050" dirty="0">
                <a:latin typeface="Short Stack" panose="02010500040000000007" pitchFamily="2" charset="0"/>
              </a:rPr>
              <a:t>il ___ménage </a:t>
            </a:r>
            <a:r>
              <a:rPr lang="fr-FR" sz="1050" dirty="0" smtClean="0">
                <a:latin typeface="Short Stack" panose="02010500040000000007" pitchFamily="2" charset="0"/>
              </a:rPr>
              <a:t>* </a:t>
            </a:r>
            <a:r>
              <a:rPr lang="fr-FR" sz="1050" dirty="0">
                <a:latin typeface="Short Stack" panose="02010500040000000007" pitchFamily="2" charset="0"/>
              </a:rPr>
              <a:t>un ___</a:t>
            </a:r>
            <a:r>
              <a:rPr lang="fr-FR" sz="1050" dirty="0" err="1">
                <a:latin typeface="Short Stack" panose="02010500040000000007" pitchFamily="2" charset="0"/>
              </a:rPr>
              <a:t>pêchement</a:t>
            </a:r>
            <a:r>
              <a:rPr lang="fr-FR" sz="1050" dirty="0">
                <a:latin typeface="Short Stack" panose="02010500040000000007" pitchFamily="2" charset="0"/>
              </a:rPr>
              <a:t> </a:t>
            </a:r>
            <a:r>
              <a:rPr lang="fr-FR" sz="1050" dirty="0" smtClean="0">
                <a:latin typeface="Short Stack" panose="02010500040000000007" pitchFamily="2" charset="0"/>
              </a:rPr>
              <a:t>* </a:t>
            </a:r>
            <a:r>
              <a:rPr lang="fr-FR" sz="1050" dirty="0">
                <a:latin typeface="Short Stack" panose="02010500040000000007" pitchFamily="2" charset="0"/>
              </a:rPr>
              <a:t>une </a:t>
            </a:r>
            <a:r>
              <a:rPr lang="fr-FR" sz="1050" dirty="0" err="1">
                <a:latin typeface="Short Stack" panose="02010500040000000007" pitchFamily="2" charset="0"/>
              </a:rPr>
              <a:t>t___te</a:t>
            </a:r>
            <a:endParaRPr lang="fr-FR" sz="1050" dirty="0" smtClean="0">
              <a:latin typeface="Short Stack" panose="02010500040000000007" pitchFamily="2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3726626" y="6537690"/>
            <a:ext cx="3276363" cy="1808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dirty="0" smtClean="0">
                <a:latin typeface="Mrs Chocolat" pitchFamily="2" charset="0"/>
              </a:rPr>
              <a:t>5. Complète avec </a:t>
            </a:r>
            <a:r>
              <a:rPr lang="fr-FR" sz="1200" dirty="0">
                <a:latin typeface="Mrs Chocolat" pitchFamily="2" charset="0"/>
              </a:rPr>
              <a:t>i</a:t>
            </a:r>
            <a:r>
              <a:rPr lang="fr-FR" sz="1200" dirty="0" smtClean="0">
                <a:latin typeface="Mrs Chocolat" pitchFamily="2" charset="0"/>
              </a:rPr>
              <a:t>n ou </a:t>
            </a:r>
            <a:r>
              <a:rPr lang="fr-FR" sz="1200" dirty="0" err="1" smtClean="0">
                <a:latin typeface="Mrs Chocolat" pitchFamily="2" charset="0"/>
              </a:rPr>
              <a:t>im</a:t>
            </a:r>
            <a:endParaRPr lang="fr-FR" sz="1200" dirty="0" smtClean="0">
              <a:latin typeface="Mrs Chocolat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moral </a:t>
            </a:r>
            <a:r>
              <a:rPr lang="fr-FR" sz="1050" dirty="0">
                <a:latin typeface="Short Stack" panose="02010500040000000007" pitchFamily="2" charset="0"/>
              </a:rPr>
              <a:t>_________________________ </a:t>
            </a:r>
            <a:endParaRPr lang="fr-FR" sz="1050" dirty="0" smtClean="0">
              <a:latin typeface="Short Stack" panose="02010500040000000007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prévu </a:t>
            </a:r>
            <a:r>
              <a:rPr lang="fr-FR" sz="1050" dirty="0">
                <a:latin typeface="Short Stack" panose="02010500040000000007" pitchFamily="2" charset="0"/>
              </a:rPr>
              <a:t>_________________________ </a:t>
            </a:r>
            <a:endParaRPr lang="fr-FR" sz="1050" dirty="0" smtClean="0">
              <a:latin typeface="Short Stack" panose="02010500040000000007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possible </a:t>
            </a:r>
            <a:r>
              <a:rPr lang="fr-FR" sz="1050" dirty="0">
                <a:latin typeface="Short Stack" panose="02010500040000000007" pitchFamily="2" charset="0"/>
              </a:rPr>
              <a:t>_________________________ </a:t>
            </a:r>
            <a:endParaRPr lang="fr-FR" sz="1050" dirty="0" smtClean="0">
              <a:latin typeface="Short Stack" panose="02010500040000000007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mortel </a:t>
            </a:r>
            <a:r>
              <a:rPr lang="fr-FR" sz="1050" dirty="0">
                <a:latin typeface="Short Stack" panose="02010500040000000007" pitchFamily="2" charset="0"/>
              </a:rPr>
              <a:t>_________________________ </a:t>
            </a:r>
            <a:endParaRPr lang="fr-FR" sz="1050" dirty="0" smtClean="0">
              <a:latin typeface="Short Stack" panose="02010500040000000007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buvable </a:t>
            </a:r>
            <a:r>
              <a:rPr lang="fr-FR" sz="1050" dirty="0">
                <a:latin typeface="Short Stack" panose="02010500040000000007" pitchFamily="2" charset="0"/>
              </a:rPr>
              <a:t>_________________________ </a:t>
            </a:r>
            <a:endParaRPr lang="fr-FR" sz="1050" dirty="0" smtClean="0">
              <a:latin typeface="Short Stack" panose="02010500040000000007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050" dirty="0">
                <a:latin typeface="Short Stack" panose="02010500040000000007" pitchFamily="2" charset="0"/>
              </a:rPr>
              <a:t>mobile _________________________ </a:t>
            </a:r>
            <a:endParaRPr lang="fr-FR" sz="1050" dirty="0" smtClean="0">
              <a:latin typeface="Short Stack" panose="02010500040000000007" pitchFamily="2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726626" y="8422426"/>
            <a:ext cx="327636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dirty="0" smtClean="0">
                <a:latin typeface="Mrs Chocolat" pitchFamily="2" charset="0"/>
              </a:rPr>
              <a:t>6. </a:t>
            </a:r>
            <a:r>
              <a:rPr lang="fr-FR" sz="1050" dirty="0"/>
              <a:t> </a:t>
            </a:r>
            <a:r>
              <a:rPr lang="fr-FR" sz="1200" dirty="0">
                <a:latin typeface="Mrs Chocolat" pitchFamily="2" charset="0"/>
              </a:rPr>
              <a:t>Pour </a:t>
            </a:r>
            <a:r>
              <a:rPr lang="fr-FR" sz="1200" dirty="0" smtClean="0">
                <a:latin typeface="Mrs Chocolat" pitchFamily="2" charset="0"/>
              </a:rPr>
              <a:t> chaque </a:t>
            </a:r>
            <a:r>
              <a:rPr lang="fr-FR" sz="1200" dirty="0">
                <a:latin typeface="Mrs Chocolat" pitchFamily="2" charset="0"/>
              </a:rPr>
              <a:t> </a:t>
            </a:r>
            <a:r>
              <a:rPr lang="fr-FR" sz="1200" dirty="0" smtClean="0">
                <a:latin typeface="Mrs Chocolat" pitchFamily="2" charset="0"/>
              </a:rPr>
              <a:t>nom, </a:t>
            </a:r>
            <a:r>
              <a:rPr lang="fr-FR" sz="1200" dirty="0">
                <a:latin typeface="Mrs Chocolat" pitchFamily="2" charset="0"/>
              </a:rPr>
              <a:t> trouve </a:t>
            </a:r>
            <a:r>
              <a:rPr lang="fr-FR" sz="1200" dirty="0" smtClean="0">
                <a:latin typeface="Mrs Chocolat" pitchFamily="2" charset="0"/>
              </a:rPr>
              <a:t> un </a:t>
            </a:r>
            <a:r>
              <a:rPr lang="fr-FR" sz="1200" dirty="0">
                <a:latin typeface="Mrs Chocolat" pitchFamily="2" charset="0"/>
              </a:rPr>
              <a:t> verbe </a:t>
            </a:r>
            <a:r>
              <a:rPr lang="fr-FR" sz="1200" dirty="0" smtClean="0">
                <a:latin typeface="Mrs Chocolat" pitchFamily="2" charset="0"/>
              </a:rPr>
              <a:t> commençant</a:t>
            </a:r>
            <a:r>
              <a:rPr lang="fr-FR" sz="1200" dirty="0">
                <a:latin typeface="Mrs Chocolat" pitchFamily="2" charset="0"/>
              </a:rPr>
              <a:t> </a:t>
            </a:r>
            <a:r>
              <a:rPr lang="fr-FR" sz="1200" dirty="0" smtClean="0">
                <a:latin typeface="Mrs Chocolat" pitchFamily="2" charset="0"/>
              </a:rPr>
              <a:t> par</a:t>
            </a:r>
            <a:r>
              <a:rPr lang="fr-FR" sz="1200" dirty="0">
                <a:latin typeface="Mrs Chocolat" pitchFamily="2" charset="0"/>
              </a:rPr>
              <a:t> </a:t>
            </a:r>
            <a:r>
              <a:rPr lang="fr-FR" sz="1200" dirty="0" smtClean="0">
                <a:latin typeface="Mrs Chocolat" pitchFamily="2" charset="0"/>
              </a:rPr>
              <a:t> en</a:t>
            </a:r>
            <a:r>
              <a:rPr lang="fr-FR" sz="1200" dirty="0">
                <a:latin typeface="Mrs Chocolat" pitchFamily="2" charset="0"/>
              </a:rPr>
              <a:t>‐ ou  </a:t>
            </a:r>
            <a:r>
              <a:rPr lang="fr-FR" sz="1200" dirty="0" err="1" smtClean="0">
                <a:latin typeface="Mrs Chocolat" pitchFamily="2" charset="0"/>
              </a:rPr>
              <a:t>em</a:t>
            </a:r>
            <a:r>
              <a:rPr lang="fr-FR" sz="1200" dirty="0" smtClean="0">
                <a:latin typeface="Mrs Chocolat" pitchFamily="2" charset="0"/>
              </a:rPr>
              <a:t>‐</a:t>
            </a:r>
          </a:p>
          <a:p>
            <a:pPr>
              <a:spcAft>
                <a:spcPts val="600"/>
              </a:spcAft>
            </a:pPr>
            <a:r>
              <a:rPr lang="fr-FR" sz="1050" dirty="0">
                <a:latin typeface="Short Stack" panose="02010500040000000007" pitchFamily="2" charset="0"/>
              </a:rPr>
              <a:t>Ex : fumée → enfumée </a:t>
            </a:r>
            <a:endParaRPr lang="fr-FR" sz="1050" dirty="0" smtClean="0">
              <a:latin typeface="Short Stack" panose="02010500040000000007" pitchFamily="2" charset="0"/>
            </a:endParaRPr>
          </a:p>
          <a:p>
            <a:pPr>
              <a:spcAft>
                <a:spcPts val="600"/>
              </a:spcAft>
            </a:pPr>
            <a:r>
              <a:rPr lang="fr-FR" sz="1050" dirty="0" smtClean="0">
                <a:latin typeface="Short Stack" panose="02010500040000000007" pitchFamily="2" charset="0"/>
              </a:rPr>
              <a:t>poche </a:t>
            </a:r>
            <a:r>
              <a:rPr lang="fr-FR" sz="1050" dirty="0">
                <a:latin typeface="Short Stack" panose="02010500040000000007" pitchFamily="2" charset="0"/>
              </a:rPr>
              <a:t>_________________________ </a:t>
            </a:r>
            <a:endParaRPr lang="fr-FR" sz="1050" dirty="0" smtClean="0">
              <a:latin typeface="Short Stack" panose="02010500040000000007" pitchFamily="2" charset="0"/>
            </a:endParaRPr>
          </a:p>
          <a:p>
            <a:pPr>
              <a:spcAft>
                <a:spcPts val="600"/>
              </a:spcAft>
            </a:pPr>
            <a:r>
              <a:rPr lang="fr-FR" sz="1050" dirty="0" smtClean="0">
                <a:latin typeface="Short Stack" panose="02010500040000000007" pitchFamily="2" charset="0"/>
              </a:rPr>
              <a:t>bras </a:t>
            </a:r>
            <a:r>
              <a:rPr lang="fr-FR" sz="1050" dirty="0">
                <a:latin typeface="Short Stack" panose="02010500040000000007" pitchFamily="2" charset="0"/>
              </a:rPr>
              <a:t>_________________________ </a:t>
            </a:r>
            <a:endParaRPr lang="fr-FR" sz="1050" dirty="0" smtClean="0">
              <a:latin typeface="Short Stack" panose="02010500040000000007" pitchFamily="2" charset="0"/>
            </a:endParaRPr>
          </a:p>
          <a:p>
            <a:pPr>
              <a:spcAft>
                <a:spcPts val="600"/>
              </a:spcAft>
            </a:pPr>
            <a:r>
              <a:rPr lang="fr-FR" sz="1050" dirty="0" smtClean="0">
                <a:latin typeface="Short Stack" panose="02010500040000000007" pitchFamily="2" charset="0"/>
              </a:rPr>
              <a:t>flamme </a:t>
            </a:r>
            <a:r>
              <a:rPr lang="fr-FR" sz="1050" dirty="0">
                <a:latin typeface="Short Stack" panose="02010500040000000007" pitchFamily="2" charset="0"/>
              </a:rPr>
              <a:t>_________________________ </a:t>
            </a:r>
            <a:endParaRPr lang="fr-FR" sz="1050" dirty="0" smtClean="0">
              <a:latin typeface="Short Stack" panose="02010500040000000007" pitchFamily="2" charset="0"/>
            </a:endParaRPr>
          </a:p>
          <a:p>
            <a:pPr>
              <a:spcAft>
                <a:spcPts val="600"/>
              </a:spcAft>
            </a:pPr>
            <a:r>
              <a:rPr lang="fr-FR" sz="1050" dirty="0" smtClean="0">
                <a:latin typeface="Short Stack" panose="02010500040000000007" pitchFamily="2" charset="0"/>
              </a:rPr>
              <a:t>pile </a:t>
            </a:r>
            <a:r>
              <a:rPr lang="fr-FR" sz="1050" dirty="0">
                <a:latin typeface="Short Stack" panose="02010500040000000007" pitchFamily="2" charset="0"/>
              </a:rPr>
              <a:t>_________________________ </a:t>
            </a:r>
            <a:endParaRPr lang="fr-FR" sz="1050" dirty="0" smtClean="0">
              <a:latin typeface="Short Stack" panose="02010500040000000007" pitchFamily="2" charset="0"/>
            </a:endParaRPr>
          </a:p>
          <a:p>
            <a:pPr>
              <a:spcAft>
                <a:spcPts val="600"/>
              </a:spcAft>
            </a:pPr>
            <a:r>
              <a:rPr lang="fr-FR" sz="1050" dirty="0" smtClean="0">
                <a:latin typeface="Short Stack" panose="02010500040000000007" pitchFamily="2" charset="0"/>
              </a:rPr>
              <a:t>dos </a:t>
            </a:r>
            <a:r>
              <a:rPr lang="fr-FR" sz="1050" dirty="0">
                <a:latin typeface="Short Stack" panose="02010500040000000007" pitchFamily="2" charset="0"/>
              </a:rPr>
              <a:t>_________________________ </a:t>
            </a:r>
            <a:endParaRPr lang="fr-FR" sz="1050" dirty="0" smtClean="0">
              <a:latin typeface="Short Stack" panose="02010500040000000007" pitchFamily="2" charset="0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982" y="2250356"/>
            <a:ext cx="261493" cy="104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16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ndir un rectangle avec un coin du même côté 13"/>
          <p:cNvSpPr/>
          <p:nvPr/>
        </p:nvSpPr>
        <p:spPr>
          <a:xfrm flipV="1">
            <a:off x="251148" y="234132"/>
            <a:ext cx="6696744" cy="7704856"/>
          </a:xfrm>
          <a:prstGeom prst="round2SameRect">
            <a:avLst>
              <a:gd name="adj1" fmla="val 2391"/>
              <a:gd name="adj2" fmla="val 0"/>
            </a:avLst>
          </a:prstGeom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86" t="12113" r="8383"/>
          <a:stretch/>
        </p:blipFill>
        <p:spPr bwMode="auto">
          <a:xfrm>
            <a:off x="251148" y="234135"/>
            <a:ext cx="6696744" cy="72008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1115244" y="238421"/>
            <a:ext cx="5411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Fineliner Script" pitchFamily="50" charset="0"/>
              </a:rPr>
              <a:t>Le pluriel des noms et des adjectifs</a:t>
            </a:r>
            <a:endParaRPr lang="fr-FR" sz="2800" dirty="0">
              <a:latin typeface="Fineliner Script" pitchFamily="50" charset="0"/>
            </a:endParaRPr>
          </a:p>
        </p:txBody>
      </p:sp>
      <p:sp>
        <p:nvSpPr>
          <p:cNvPr id="22" name="Larme 21"/>
          <p:cNvSpPr/>
          <p:nvPr/>
        </p:nvSpPr>
        <p:spPr>
          <a:xfrm>
            <a:off x="6299820" y="315364"/>
            <a:ext cx="504056" cy="523220"/>
          </a:xfrm>
          <a:prstGeom prst="teardrop">
            <a:avLst/>
          </a:prstGeom>
          <a:solidFill>
            <a:srgbClr val="F9E33D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6311180" y="31536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Fineliner Script" pitchFamily="50" charset="0"/>
              </a:rPr>
              <a:t>O9</a:t>
            </a:r>
            <a:endParaRPr lang="fr-FR" sz="2800" b="1" dirty="0">
              <a:solidFill>
                <a:schemeClr val="bg1"/>
              </a:solidFill>
              <a:latin typeface="Fineliner Script" pitchFamily="50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79140" y="306140"/>
            <a:ext cx="1323764" cy="57708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latin typeface="Mrs Chocolat" pitchFamily="2" charset="0"/>
              </a:rPr>
              <a:t>Exercices  d’orthographe CE2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360252" y="1025275"/>
            <a:ext cx="2916323" cy="2777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dirty="0">
                <a:latin typeface="Mrs Chocolat" pitchFamily="2" charset="0"/>
              </a:rPr>
              <a:t>1</a:t>
            </a:r>
            <a:r>
              <a:rPr lang="fr-FR" sz="1200" dirty="0" smtClean="0">
                <a:latin typeface="Mrs Chocolat" pitchFamily="2" charset="0"/>
              </a:rPr>
              <a:t>. Ecris ces noms au pluriel</a:t>
            </a:r>
          </a:p>
          <a:p>
            <a:pPr>
              <a:lnSpc>
                <a:spcPct val="150000"/>
              </a:lnSpc>
            </a:pPr>
            <a:r>
              <a:rPr lang="fr-FR" sz="1050" dirty="0">
                <a:latin typeface="Short Stack" panose="02010500040000000007" pitchFamily="2" charset="0"/>
              </a:rPr>
              <a:t>f</a:t>
            </a:r>
            <a:r>
              <a:rPr lang="fr-FR" sz="1050" dirty="0" smtClean="0">
                <a:latin typeface="Short Stack" panose="02010500040000000007" pitchFamily="2" charset="0"/>
              </a:rPr>
              <a:t>ourmi : __________________</a:t>
            </a:r>
          </a:p>
          <a:p>
            <a:pPr>
              <a:lnSpc>
                <a:spcPct val="150000"/>
              </a:lnSpc>
            </a:pPr>
            <a:r>
              <a:rPr lang="fr-FR" sz="1050" dirty="0">
                <a:latin typeface="Short Stack" panose="02010500040000000007" pitchFamily="2" charset="0"/>
              </a:rPr>
              <a:t>k</a:t>
            </a:r>
            <a:r>
              <a:rPr lang="fr-FR" sz="1050" dirty="0" smtClean="0">
                <a:latin typeface="Short Stack" panose="02010500040000000007" pitchFamily="2" charset="0"/>
              </a:rPr>
              <a:t>angourou </a:t>
            </a:r>
            <a:r>
              <a:rPr lang="fr-FR" sz="1050" dirty="0">
                <a:latin typeface="Short Stack" panose="02010500040000000007" pitchFamily="2" charset="0"/>
              </a:rPr>
              <a:t>: __________________</a:t>
            </a:r>
            <a:endParaRPr lang="fr-FR" sz="1050" dirty="0" smtClean="0">
              <a:latin typeface="Short Stack" panose="02010500040000000007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hibou </a:t>
            </a:r>
            <a:r>
              <a:rPr lang="fr-FR" sz="1050" dirty="0">
                <a:latin typeface="Short Stack" panose="02010500040000000007" pitchFamily="2" charset="0"/>
              </a:rPr>
              <a:t>: __________________</a:t>
            </a:r>
            <a:endParaRPr lang="fr-FR" sz="1050" dirty="0" smtClean="0">
              <a:latin typeface="Short Stack" panose="02010500040000000007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050" dirty="0">
                <a:latin typeface="Short Stack" panose="02010500040000000007" pitchFamily="2" charset="0"/>
              </a:rPr>
              <a:t>p</a:t>
            </a:r>
            <a:r>
              <a:rPr lang="fr-FR" sz="1050" dirty="0" smtClean="0">
                <a:latin typeface="Short Stack" panose="02010500040000000007" pitchFamily="2" charset="0"/>
              </a:rPr>
              <a:t>ou </a:t>
            </a:r>
            <a:r>
              <a:rPr lang="fr-FR" sz="1050" dirty="0">
                <a:latin typeface="Short Stack" panose="02010500040000000007" pitchFamily="2" charset="0"/>
              </a:rPr>
              <a:t>: __________________</a:t>
            </a:r>
            <a:endParaRPr lang="fr-FR" sz="1050" dirty="0" smtClean="0">
              <a:latin typeface="Short Stack" panose="02010500040000000007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050" dirty="0">
                <a:latin typeface="Short Stack" panose="02010500040000000007" pitchFamily="2" charset="0"/>
              </a:rPr>
              <a:t>r</a:t>
            </a:r>
            <a:r>
              <a:rPr lang="fr-FR" sz="1050" dirty="0" smtClean="0">
                <a:latin typeface="Short Stack" panose="02010500040000000007" pitchFamily="2" charset="0"/>
              </a:rPr>
              <a:t>enard </a:t>
            </a:r>
            <a:r>
              <a:rPr lang="fr-FR" sz="1050" dirty="0">
                <a:latin typeface="Short Stack" panose="02010500040000000007" pitchFamily="2" charset="0"/>
              </a:rPr>
              <a:t>: __________________</a:t>
            </a:r>
            <a:endParaRPr lang="fr-FR" sz="1050" dirty="0" smtClean="0">
              <a:latin typeface="Short Stack" panose="02010500040000000007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050" dirty="0">
                <a:latin typeface="Short Stack" panose="02010500040000000007" pitchFamily="2" charset="0"/>
              </a:rPr>
              <a:t>c</a:t>
            </a:r>
            <a:r>
              <a:rPr lang="fr-FR" sz="1050" dirty="0" smtClean="0">
                <a:latin typeface="Short Stack" panose="02010500040000000007" pitchFamily="2" charset="0"/>
              </a:rPr>
              <a:t>erf </a:t>
            </a:r>
            <a:r>
              <a:rPr lang="fr-FR" sz="1050" dirty="0">
                <a:latin typeface="Short Stack" panose="02010500040000000007" pitchFamily="2" charset="0"/>
              </a:rPr>
              <a:t>: __________________</a:t>
            </a:r>
            <a:endParaRPr lang="fr-FR" sz="1050" dirty="0" smtClean="0">
              <a:latin typeface="Short Stack" panose="02010500040000000007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050" dirty="0">
                <a:latin typeface="Short Stack" panose="02010500040000000007" pitchFamily="2" charset="0"/>
              </a:rPr>
              <a:t>b</a:t>
            </a:r>
            <a:r>
              <a:rPr lang="fr-FR" sz="1050" dirty="0" smtClean="0">
                <a:latin typeface="Short Stack" panose="02010500040000000007" pitchFamily="2" charset="0"/>
              </a:rPr>
              <a:t>laireau </a:t>
            </a:r>
            <a:r>
              <a:rPr lang="fr-FR" sz="1050" dirty="0">
                <a:latin typeface="Short Stack" panose="02010500040000000007" pitchFamily="2" charset="0"/>
              </a:rPr>
              <a:t>: __________________</a:t>
            </a:r>
            <a:endParaRPr lang="fr-FR" sz="1050" dirty="0" smtClean="0">
              <a:latin typeface="Short Stack" panose="02010500040000000007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050" dirty="0">
                <a:latin typeface="Short Stack" panose="02010500040000000007" pitchFamily="2" charset="0"/>
              </a:rPr>
              <a:t>s</a:t>
            </a:r>
            <a:r>
              <a:rPr lang="fr-FR" sz="1050" dirty="0" smtClean="0">
                <a:latin typeface="Short Stack" panose="02010500040000000007" pitchFamily="2" charset="0"/>
              </a:rPr>
              <a:t>anglier </a:t>
            </a:r>
            <a:r>
              <a:rPr lang="fr-FR" sz="1050" dirty="0">
                <a:latin typeface="Short Stack" panose="02010500040000000007" pitchFamily="2" charset="0"/>
              </a:rPr>
              <a:t>: __________________</a:t>
            </a:r>
            <a:endParaRPr lang="fr-FR" sz="1050" dirty="0" smtClean="0">
              <a:latin typeface="Short Stack" panose="02010500040000000007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050" dirty="0">
                <a:latin typeface="Short Stack" panose="02010500040000000007" pitchFamily="2" charset="0"/>
              </a:rPr>
              <a:t>c</a:t>
            </a:r>
            <a:r>
              <a:rPr lang="fr-FR" sz="1050" dirty="0" smtClean="0">
                <a:latin typeface="Short Stack" panose="02010500040000000007" pitchFamily="2" charset="0"/>
              </a:rPr>
              <a:t>heval </a:t>
            </a:r>
            <a:r>
              <a:rPr lang="fr-FR" sz="1050" dirty="0">
                <a:latin typeface="Short Stack" panose="02010500040000000007" pitchFamily="2" charset="0"/>
              </a:rPr>
              <a:t>: __________________</a:t>
            </a:r>
            <a:endParaRPr lang="fr-FR" sz="1050" dirty="0" smtClean="0">
              <a:latin typeface="Short Stack" panose="02010500040000000007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souris </a:t>
            </a:r>
            <a:r>
              <a:rPr lang="fr-FR" sz="1050" dirty="0">
                <a:latin typeface="Short Stack" panose="02010500040000000007" pitchFamily="2" charset="0"/>
              </a:rPr>
              <a:t>: __________________</a:t>
            </a:r>
            <a:endParaRPr lang="fr-FR" sz="1050" dirty="0" smtClean="0">
              <a:latin typeface="Short Stack" panose="02010500040000000007" pitchFamily="2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60252" y="3793153"/>
            <a:ext cx="2916323" cy="2777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dirty="0" smtClean="0">
                <a:latin typeface="Mrs Chocolat" pitchFamily="2" charset="0"/>
              </a:rPr>
              <a:t>2. Ecris ces adjectifs au pluriel</a:t>
            </a:r>
          </a:p>
          <a:p>
            <a:pPr>
              <a:lnSpc>
                <a:spcPct val="150000"/>
              </a:lnSpc>
            </a:pPr>
            <a:r>
              <a:rPr lang="fr-FR" sz="1050" dirty="0">
                <a:latin typeface="Short Stack" panose="02010500040000000007" pitchFamily="2" charset="0"/>
              </a:rPr>
              <a:t>b</a:t>
            </a:r>
            <a:r>
              <a:rPr lang="fr-FR" sz="1050" dirty="0" smtClean="0">
                <a:latin typeface="Short Stack" panose="02010500040000000007" pitchFamily="2" charset="0"/>
              </a:rPr>
              <a:t>eau : __________________</a:t>
            </a:r>
          </a:p>
          <a:p>
            <a:pPr>
              <a:lnSpc>
                <a:spcPct val="15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mou </a:t>
            </a:r>
            <a:r>
              <a:rPr lang="fr-FR" sz="1050" dirty="0">
                <a:latin typeface="Short Stack" panose="02010500040000000007" pitchFamily="2" charset="0"/>
              </a:rPr>
              <a:t>: __________________</a:t>
            </a:r>
            <a:endParaRPr lang="fr-FR" sz="1050" dirty="0" smtClean="0">
              <a:latin typeface="Short Stack" panose="02010500040000000007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jolie </a:t>
            </a:r>
            <a:r>
              <a:rPr lang="fr-FR" sz="1050" dirty="0">
                <a:latin typeface="Short Stack" panose="02010500040000000007" pitchFamily="2" charset="0"/>
              </a:rPr>
              <a:t>: __________________</a:t>
            </a:r>
            <a:endParaRPr lang="fr-FR" sz="1050" dirty="0" smtClean="0">
              <a:latin typeface="Short Stack" panose="02010500040000000007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bleu </a:t>
            </a:r>
            <a:r>
              <a:rPr lang="fr-FR" sz="1050" dirty="0">
                <a:latin typeface="Short Stack" panose="02010500040000000007" pitchFamily="2" charset="0"/>
              </a:rPr>
              <a:t>: __________________</a:t>
            </a:r>
            <a:endParaRPr lang="fr-FR" sz="1050" dirty="0" smtClean="0">
              <a:latin typeface="Short Stack" panose="02010500040000000007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gai </a:t>
            </a:r>
            <a:r>
              <a:rPr lang="fr-FR" sz="1050" dirty="0">
                <a:latin typeface="Short Stack" panose="02010500040000000007" pitchFamily="2" charset="0"/>
              </a:rPr>
              <a:t>: __________________</a:t>
            </a:r>
            <a:endParaRPr lang="fr-FR" sz="1050" dirty="0" smtClean="0">
              <a:latin typeface="Short Stack" panose="02010500040000000007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loyale </a:t>
            </a:r>
            <a:r>
              <a:rPr lang="fr-FR" sz="1050" dirty="0">
                <a:latin typeface="Short Stack" panose="02010500040000000007" pitchFamily="2" charset="0"/>
              </a:rPr>
              <a:t>: __________________</a:t>
            </a:r>
            <a:endParaRPr lang="fr-FR" sz="1050" dirty="0" smtClean="0">
              <a:latin typeface="Short Stack" panose="02010500040000000007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aimable </a:t>
            </a:r>
            <a:r>
              <a:rPr lang="fr-FR" sz="1050" dirty="0">
                <a:latin typeface="Short Stack" panose="02010500040000000007" pitchFamily="2" charset="0"/>
              </a:rPr>
              <a:t>: __________________</a:t>
            </a:r>
            <a:endParaRPr lang="fr-FR" sz="1050" dirty="0" smtClean="0">
              <a:latin typeface="Short Stack" panose="02010500040000000007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sérieux </a:t>
            </a:r>
            <a:r>
              <a:rPr lang="fr-FR" sz="1050" dirty="0">
                <a:latin typeface="Short Stack" panose="02010500040000000007" pitchFamily="2" charset="0"/>
              </a:rPr>
              <a:t>: __________________</a:t>
            </a:r>
            <a:endParaRPr lang="fr-FR" sz="1050" dirty="0" smtClean="0">
              <a:latin typeface="Short Stack" panose="02010500040000000007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nouveau </a:t>
            </a:r>
            <a:r>
              <a:rPr lang="fr-FR" sz="1050" dirty="0">
                <a:latin typeface="Short Stack" panose="02010500040000000007" pitchFamily="2" charset="0"/>
              </a:rPr>
              <a:t>: __________________</a:t>
            </a:r>
            <a:endParaRPr lang="fr-FR" sz="1050" dirty="0" smtClean="0">
              <a:latin typeface="Short Stack" panose="02010500040000000007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joyeux </a:t>
            </a:r>
            <a:r>
              <a:rPr lang="fr-FR" sz="1050" dirty="0">
                <a:latin typeface="Short Stack" panose="02010500040000000007" pitchFamily="2" charset="0"/>
              </a:rPr>
              <a:t>: __________________</a:t>
            </a:r>
            <a:endParaRPr lang="fr-FR" sz="1050" dirty="0" smtClean="0">
              <a:latin typeface="Short Stack" panose="02010500040000000007" pitchFamily="2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636615" y="999985"/>
            <a:ext cx="3182304" cy="1935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dirty="0" smtClean="0">
                <a:latin typeface="Mrs Chocolat" pitchFamily="2" charset="0"/>
              </a:rPr>
              <a:t>4. Indique si les groupes nominaux sont singulier ou pluriel. Entoure le ou les mot(s) qui te l’indique</a:t>
            </a:r>
          </a:p>
          <a:p>
            <a:pPr>
              <a:lnSpc>
                <a:spcPct val="150000"/>
              </a:lnSpc>
            </a:pPr>
            <a:r>
              <a:rPr lang="fr-FR" sz="1050" dirty="0">
                <a:latin typeface="Short Stack" panose="02010500040000000007" pitchFamily="2" charset="0"/>
              </a:rPr>
              <a:t>u</a:t>
            </a:r>
            <a:r>
              <a:rPr lang="fr-FR" sz="1050" dirty="0" smtClean="0">
                <a:latin typeface="Short Stack" panose="02010500040000000007" pitchFamily="2" charset="0"/>
              </a:rPr>
              <a:t>n pas cadencé : ________________</a:t>
            </a:r>
          </a:p>
          <a:p>
            <a:pPr>
              <a:lnSpc>
                <a:spcPct val="150000"/>
              </a:lnSpc>
            </a:pPr>
            <a:r>
              <a:rPr lang="fr-FR" sz="1050" dirty="0">
                <a:latin typeface="Short Stack" panose="02010500040000000007" pitchFamily="2" charset="0"/>
              </a:rPr>
              <a:t>d</a:t>
            </a:r>
            <a:r>
              <a:rPr lang="fr-FR" sz="1050" dirty="0" smtClean="0">
                <a:latin typeface="Short Stack" panose="02010500040000000007" pitchFamily="2" charset="0"/>
              </a:rPr>
              <a:t>es pas rapides </a:t>
            </a:r>
            <a:r>
              <a:rPr lang="fr-FR" sz="1050" dirty="0">
                <a:latin typeface="Short Stack" panose="02010500040000000007" pitchFamily="2" charset="0"/>
              </a:rPr>
              <a:t>: </a:t>
            </a:r>
            <a:r>
              <a:rPr lang="fr-FR" sz="1050" dirty="0" smtClean="0">
                <a:latin typeface="Short Stack" panose="02010500040000000007" pitchFamily="2" charset="0"/>
              </a:rPr>
              <a:t>________________</a:t>
            </a:r>
          </a:p>
          <a:p>
            <a:pPr>
              <a:lnSpc>
                <a:spcPct val="150000"/>
              </a:lnSpc>
            </a:pPr>
            <a:r>
              <a:rPr lang="fr-FR" sz="1050" dirty="0">
                <a:latin typeface="Short Stack" panose="02010500040000000007" pitchFamily="2" charset="0"/>
              </a:rPr>
              <a:t>d</a:t>
            </a:r>
            <a:r>
              <a:rPr lang="fr-FR" sz="1050" dirty="0" smtClean="0">
                <a:latin typeface="Short Stack" panose="02010500040000000007" pitchFamily="2" charset="0"/>
              </a:rPr>
              <a:t>es gaz incolores </a:t>
            </a:r>
            <a:r>
              <a:rPr lang="fr-FR" sz="1050" dirty="0">
                <a:latin typeface="Short Stack" panose="02010500040000000007" pitchFamily="2" charset="0"/>
              </a:rPr>
              <a:t>: </a:t>
            </a:r>
            <a:r>
              <a:rPr lang="fr-FR" sz="1050" dirty="0" smtClean="0">
                <a:latin typeface="Short Stack" panose="02010500040000000007" pitchFamily="2" charset="0"/>
              </a:rPr>
              <a:t>_______________</a:t>
            </a:r>
          </a:p>
          <a:p>
            <a:pPr>
              <a:lnSpc>
                <a:spcPct val="150000"/>
              </a:lnSpc>
            </a:pPr>
            <a:r>
              <a:rPr lang="fr-FR" sz="1050" dirty="0">
                <a:latin typeface="Short Stack" panose="02010500040000000007" pitchFamily="2" charset="0"/>
              </a:rPr>
              <a:t>d</a:t>
            </a:r>
            <a:r>
              <a:rPr lang="fr-FR" sz="1050" dirty="0" smtClean="0">
                <a:latin typeface="Short Stack" panose="02010500040000000007" pitchFamily="2" charset="0"/>
              </a:rPr>
              <a:t>es choix judicieux </a:t>
            </a:r>
            <a:r>
              <a:rPr lang="fr-FR" sz="1050" dirty="0">
                <a:latin typeface="Short Stack" panose="02010500040000000007" pitchFamily="2" charset="0"/>
              </a:rPr>
              <a:t>: </a:t>
            </a:r>
            <a:r>
              <a:rPr lang="fr-FR" sz="1050" dirty="0" smtClean="0">
                <a:latin typeface="Short Stack" panose="02010500040000000007" pitchFamily="2" charset="0"/>
              </a:rPr>
              <a:t>______________</a:t>
            </a:r>
          </a:p>
          <a:p>
            <a:pPr>
              <a:lnSpc>
                <a:spcPct val="150000"/>
              </a:lnSpc>
            </a:pPr>
            <a:r>
              <a:rPr lang="fr-FR" sz="1050" dirty="0">
                <a:latin typeface="Short Stack" panose="02010500040000000007" pitchFamily="2" charset="0"/>
              </a:rPr>
              <a:t>u</a:t>
            </a:r>
            <a:r>
              <a:rPr lang="fr-FR" sz="1050" dirty="0" smtClean="0">
                <a:latin typeface="Short Stack" panose="02010500040000000007" pitchFamily="2" charset="0"/>
              </a:rPr>
              <a:t>n prix bas : __________________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636615" y="2974499"/>
            <a:ext cx="31823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dirty="0" smtClean="0">
                <a:latin typeface="Mrs Chocolat" pitchFamily="2" charset="0"/>
              </a:rPr>
              <a:t>5. Observe ce dessin et écris tous les mots au pluriel</a:t>
            </a:r>
          </a:p>
          <a:p>
            <a:pPr>
              <a:lnSpc>
                <a:spcPct val="15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050" dirty="0">
                <a:latin typeface="Short Stack" panose="02010500040000000007" pitchFamily="2" charset="0"/>
              </a:rPr>
              <a:t>___________________________________</a:t>
            </a:r>
            <a:endParaRPr lang="fr-FR" sz="1050" dirty="0" smtClean="0">
              <a:latin typeface="Short Stack" panose="02010500040000000007" pitchFamily="2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10116" y="6714851"/>
            <a:ext cx="6577128" cy="108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dirty="0" smtClean="0">
                <a:latin typeface="Mrs Chocolat" pitchFamily="2" charset="0"/>
              </a:rPr>
              <a:t>3. Ecris ces noms au pluriel et entoure l’intrus</a:t>
            </a:r>
          </a:p>
          <a:p>
            <a:pPr marL="228600" indent="-228600">
              <a:lnSpc>
                <a:spcPct val="150000"/>
              </a:lnSpc>
              <a:buAutoNum type="alphaLcParenR"/>
            </a:pPr>
            <a:r>
              <a:rPr lang="fr-FR" sz="1050" dirty="0" smtClean="0">
                <a:latin typeface="Short Stack" panose="02010500040000000007" pitchFamily="2" charset="0"/>
              </a:rPr>
              <a:t>bambou, cou, caillou, voyou : _______________________________________________</a:t>
            </a:r>
          </a:p>
          <a:p>
            <a:pPr marL="228600" indent="-228600">
              <a:lnSpc>
                <a:spcPct val="150000"/>
              </a:lnSpc>
              <a:buAutoNum type="alphaLcParenR"/>
            </a:pPr>
            <a:r>
              <a:rPr lang="fr-FR" sz="1050" dirty="0" smtClean="0">
                <a:latin typeface="Short Stack" panose="02010500040000000007" pitchFamily="2" charset="0"/>
              </a:rPr>
              <a:t>Hôpital, cheval, bal, bocal : _______________________________________________</a:t>
            </a:r>
          </a:p>
          <a:p>
            <a:pPr marL="228600" indent="-228600">
              <a:lnSpc>
                <a:spcPct val="150000"/>
              </a:lnSpc>
              <a:buAutoNum type="alphaLcParenR"/>
            </a:pPr>
            <a:r>
              <a:rPr lang="fr-FR" sz="1050" dirty="0">
                <a:latin typeface="Short Stack" panose="02010500040000000007" pitchFamily="2" charset="0"/>
              </a:rPr>
              <a:t>l</a:t>
            </a:r>
            <a:r>
              <a:rPr lang="fr-FR" sz="1050" dirty="0" smtClean="0">
                <a:latin typeface="Short Stack" panose="02010500040000000007" pitchFamily="2" charset="0"/>
              </a:rPr>
              <a:t>andau, tuyau, noyau</a:t>
            </a:r>
            <a:r>
              <a:rPr lang="fr-FR" sz="1050" dirty="0">
                <a:latin typeface="Short Stack" panose="02010500040000000007" pitchFamily="2" charset="0"/>
              </a:rPr>
              <a:t>, fléau : _______________________________________________</a:t>
            </a:r>
            <a:endParaRPr lang="fr-FR" sz="1050" dirty="0" smtClean="0">
              <a:latin typeface="Short Stack" panose="02010500040000000007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207" y="4601443"/>
            <a:ext cx="30924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982" y="2250356"/>
            <a:ext cx="261493" cy="104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101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</TotalTime>
  <Words>1778</Words>
  <Application>Microsoft Office PowerPoint</Application>
  <PresentationFormat>Personnalisé</PresentationFormat>
  <Paragraphs>171</Paragraphs>
  <Slides>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Ecole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</dc:creator>
  <cp:lastModifiedBy>sandrine_brou@hotmail.fr</cp:lastModifiedBy>
  <cp:revision>98</cp:revision>
  <dcterms:created xsi:type="dcterms:W3CDTF">2014-07-12T09:50:02Z</dcterms:created>
  <dcterms:modified xsi:type="dcterms:W3CDTF">2015-08-01T20:54:10Z</dcterms:modified>
</cp:coreProperties>
</file>