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7" r:id="rId3"/>
    <p:sldId id="259" r:id="rId4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9D084-2C20-43EC-A73D-C2433632943A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268E7-FD28-4005-9953-981C636E8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12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C2098-7DB6-42F3-8EB8-7A687FC21DD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7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6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6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25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0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36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12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3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53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36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59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92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43BB-8492-4CD1-AE13-74F26AF1DBA3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C843-A133-4429-977F-3D0D917B89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56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1" y="178904"/>
            <a:ext cx="1371600" cy="1391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822712" y="197235"/>
            <a:ext cx="1470991" cy="13914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08111" y="197235"/>
            <a:ext cx="2385391" cy="1391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18051" y="2007705"/>
            <a:ext cx="6997149" cy="17890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18052" y="4164498"/>
            <a:ext cx="6997149" cy="1739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318051" y="6314660"/>
          <a:ext cx="6997149" cy="2392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2383"/>
                <a:gridCol w="2332383"/>
                <a:gridCol w="2332383"/>
              </a:tblGrid>
              <a:tr h="5663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568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08112" y="9014792"/>
            <a:ext cx="6997149" cy="1338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584173" y="429226"/>
            <a:ext cx="19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Gestes BM</a:t>
            </a:r>
          </a:p>
          <a:p>
            <a:pPr algn="ctr"/>
            <a:r>
              <a:rPr lang="fr-FR" dirty="0" smtClean="0"/>
              <a:t>+ prononciation</a:t>
            </a:r>
          </a:p>
          <a:p>
            <a:pPr algn="ctr"/>
            <a:r>
              <a:rPr lang="fr-FR" sz="1400" i="1" dirty="0" smtClean="0">
                <a:solidFill>
                  <a:schemeClr val="bg1">
                    <a:lumMod val="50000"/>
                  </a:schemeClr>
                </a:solidFill>
              </a:rPr>
              <a:t>Photo d’un élève</a:t>
            </a:r>
            <a:endParaRPr lang="fr-FR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844209" y="401571"/>
            <a:ext cx="1570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Image du </a:t>
            </a:r>
          </a:p>
          <a:p>
            <a:pPr algn="ctr"/>
            <a:r>
              <a:rPr lang="fr-FR" dirty="0"/>
              <a:t>m</a:t>
            </a:r>
            <a:r>
              <a:rPr lang="fr-FR" dirty="0" smtClean="0"/>
              <a:t>ot référent</a:t>
            </a:r>
          </a:p>
          <a:p>
            <a:pPr algn="ctr"/>
            <a:r>
              <a:rPr lang="fr-FR" sz="1200" i="1" dirty="0" smtClean="0">
                <a:solidFill>
                  <a:schemeClr val="bg1">
                    <a:lumMod val="50000"/>
                  </a:schemeClr>
                </a:solidFill>
              </a:rPr>
              <a:t>Si possible photo d’objet du quotidien</a:t>
            </a:r>
            <a:endParaRPr lang="fr-FR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9511" y="523392"/>
            <a:ext cx="2902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Graphème étudié dans toutes ses écritures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888435" y="2658791"/>
            <a:ext cx="385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Entraînement à la combinatoire</a:t>
            </a:r>
          </a:p>
          <a:p>
            <a:pPr algn="ctr"/>
            <a:r>
              <a:rPr lang="fr-FR" i="1" dirty="0" smtClean="0">
                <a:solidFill>
                  <a:schemeClr val="bg1">
                    <a:lumMod val="50000"/>
                  </a:schemeClr>
                </a:solidFill>
              </a:rPr>
              <a:t>Préparé par l’enseignant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03035" y="178903"/>
            <a:ext cx="1371600" cy="1391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373215" y="523393"/>
            <a:ext cx="157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Phonème de référence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918253" y="4773376"/>
            <a:ext cx="385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Je lis des lettres et des syllabes</a:t>
            </a:r>
          </a:p>
          <a:p>
            <a:pPr algn="ctr"/>
            <a:r>
              <a:rPr lang="fr-FR" i="1" dirty="0" smtClean="0">
                <a:solidFill>
                  <a:schemeClr val="bg1">
                    <a:lumMod val="50000"/>
                  </a:schemeClr>
                </a:solidFill>
              </a:rPr>
              <a:t>Préparé par l’enseignant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69773" y="9444335"/>
            <a:ext cx="4442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Je lis des phrases</a:t>
            </a:r>
          </a:p>
          <a:p>
            <a:pPr algn="ctr"/>
            <a:r>
              <a:rPr lang="fr-FR" i="1" dirty="0" smtClean="0">
                <a:solidFill>
                  <a:schemeClr val="bg1">
                    <a:lumMod val="50000"/>
                  </a:schemeClr>
                </a:solidFill>
              </a:rPr>
              <a:t>Préparé en collaboration avec les élèves</a:t>
            </a:r>
          </a:p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749287" y="7513982"/>
            <a:ext cx="419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Je lis des mots</a:t>
            </a:r>
          </a:p>
          <a:p>
            <a:pPr algn="ctr"/>
            <a:r>
              <a:rPr lang="fr-FR" i="1" dirty="0" smtClean="0">
                <a:solidFill>
                  <a:schemeClr val="bg1">
                    <a:lumMod val="50000"/>
                  </a:schemeClr>
                </a:solidFill>
              </a:rPr>
              <a:t>Préparé en collaboration avec les élèves</a:t>
            </a:r>
          </a:p>
        </p:txBody>
      </p:sp>
    </p:spTree>
    <p:extLst>
      <p:ext uri="{BB962C8B-B14F-4D97-AF65-F5344CB8AC3E}">
        <p14:creationId xmlns:p14="http://schemas.microsoft.com/office/powerpoint/2010/main" val="323120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06430"/>
              </p:ext>
            </p:extLst>
          </p:nvPr>
        </p:nvGraphicFramePr>
        <p:xfrm>
          <a:off x="182523" y="283421"/>
          <a:ext cx="2648674" cy="1356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674"/>
              </a:tblGrid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59828"/>
              </p:ext>
            </p:extLst>
          </p:nvPr>
        </p:nvGraphicFramePr>
        <p:xfrm>
          <a:off x="308112" y="5970913"/>
          <a:ext cx="6997149" cy="18619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2383"/>
                <a:gridCol w="2332383"/>
                <a:gridCol w="2332383"/>
              </a:tblGrid>
              <a:tr h="435753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latin typeface="Century Gothic" panose="020B0502020202020204" pitchFamily="34" charset="0"/>
                        </a:rPr>
                        <a:t>a__________</a:t>
                      </a:r>
                      <a:endParaRPr lang="fr-FR" sz="24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latin typeface="Century Gothic" panose="020B0502020202020204" pitchFamily="34" charset="0"/>
                        </a:rPr>
                        <a:t>______a______</a:t>
                      </a:r>
                      <a:endParaRPr lang="fr-FR" sz="24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latin typeface="Century Gothic" panose="020B0502020202020204" pitchFamily="34" charset="0"/>
                        </a:rPr>
                        <a:t>________a</a:t>
                      </a:r>
                      <a:endParaRPr lang="fr-FR" sz="2400" b="1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1404727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arbre</a:t>
                      </a:r>
                    </a:p>
                    <a:p>
                      <a:r>
                        <a:rPr lang="fr-FR" sz="2400" dirty="0" smtClean="0"/>
                        <a:t>ami</a:t>
                      </a:r>
                    </a:p>
                    <a:p>
                      <a:r>
                        <a:rPr lang="fr-FR" sz="2400" dirty="0" smtClean="0"/>
                        <a:t>Alexandre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papa</a:t>
                      </a:r>
                    </a:p>
                    <a:p>
                      <a:r>
                        <a:rPr lang="fr-FR" sz="2400" dirty="0" smtClean="0"/>
                        <a:t>maman</a:t>
                      </a:r>
                    </a:p>
                    <a:p>
                      <a:r>
                        <a:rPr lang="fr-FR" sz="2400" dirty="0" smtClean="0"/>
                        <a:t>Mathias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papa</a:t>
                      </a:r>
                    </a:p>
                    <a:p>
                      <a:r>
                        <a:rPr lang="fr-FR" sz="2400" dirty="0" smtClean="0"/>
                        <a:t>Noura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-141053" y="537998"/>
            <a:ext cx="3295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</a:t>
            </a:r>
            <a:r>
              <a:rPr lang="fr-FR" sz="3200" dirty="0" err="1" smtClean="0">
                <a:latin typeface="Century Gothic" panose="020B0502020202020204" pitchFamily="34" charset="0"/>
              </a:rPr>
              <a:t>a</a:t>
            </a:r>
            <a:r>
              <a:rPr lang="fr-FR" sz="3200" dirty="0" smtClean="0">
                <a:latin typeface="Century Gothic" panose="020B0502020202020204" pitchFamily="34" charset="0"/>
              </a:rPr>
              <a:t> </a:t>
            </a:r>
            <a:r>
              <a:rPr lang="fr-FR" sz="5400" dirty="0" err="1" smtClean="0">
                <a:latin typeface="Cursive Dumont maternelle gras" panose="02000000000000000000" pitchFamily="50" charset="0"/>
              </a:rPr>
              <a:t>a</a:t>
            </a:r>
            <a:r>
              <a:rPr lang="fr-FR" sz="4000" dirty="0" smtClean="0">
                <a:latin typeface="Cursive Dumont maternelle gras" panose="02000000000000000000" pitchFamily="50" charset="0"/>
              </a:rPr>
              <a:t> </a:t>
            </a:r>
            <a:r>
              <a:rPr lang="fr-FR" sz="6000" dirty="0" err="1" smtClean="0">
                <a:latin typeface="Cursive Dumont maternelle gras" panose="02000000000000000000" pitchFamily="50" charset="0"/>
              </a:rPr>
              <a:t>A</a:t>
            </a:r>
            <a:r>
              <a:rPr lang="fr-FR" sz="6000" dirty="0" smtClean="0">
                <a:latin typeface="Cursive Dumont maternelle gras" panose="02000000000000000000" pitchFamily="50" charset="0"/>
              </a:rPr>
              <a:t> </a:t>
            </a:r>
            <a:r>
              <a:rPr lang="fr-FR" sz="6000" dirty="0" err="1" smtClean="0">
                <a:latin typeface="Cursive standard" pitchFamily="2" charset="0"/>
              </a:rPr>
              <a:t>A</a:t>
            </a:r>
            <a:endParaRPr lang="fr-FR" sz="4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463174" y="251144"/>
            <a:ext cx="1570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Alphonetic" panose="00000400000000000000" pitchFamily="2" charset="0"/>
              </a:rPr>
              <a:t>[a]</a:t>
            </a:r>
            <a:endParaRPr lang="fr-FR" sz="7200" dirty="0">
              <a:latin typeface="Alphonetic" panose="000004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22782" t="42410" r="59190" b="26340"/>
          <a:stretch/>
        </p:blipFill>
        <p:spPr>
          <a:xfrm>
            <a:off x="2968900" y="191005"/>
            <a:ext cx="1551711" cy="1512261"/>
          </a:xfrm>
          <a:prstGeom prst="ellipse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5" t="36801" r="40574" b="33251"/>
          <a:stretch/>
        </p:blipFill>
        <p:spPr>
          <a:xfrm>
            <a:off x="5886450" y="109330"/>
            <a:ext cx="1490869" cy="153062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2957" y="2206499"/>
            <a:ext cx="727383" cy="727383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99608" y="2206499"/>
            <a:ext cx="727383" cy="727383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252957" y="1828800"/>
            <a:ext cx="202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1. Je combine</a:t>
            </a:r>
            <a:endParaRPr lang="fr-FR" u="sng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44430" y="2197611"/>
            <a:ext cx="727383" cy="727383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1081" y="2197611"/>
            <a:ext cx="727383" cy="727383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3960" y="2197611"/>
            <a:ext cx="727383" cy="72738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20611" y="2197611"/>
            <a:ext cx="727383" cy="72738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3706" y="2183131"/>
            <a:ext cx="727383" cy="72738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40357" y="2183131"/>
            <a:ext cx="727383" cy="72738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58363" y="3595110"/>
            <a:ext cx="70468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2</a:t>
            </a:r>
            <a:r>
              <a:rPr lang="fr-FR" u="sng" dirty="0" smtClean="0"/>
              <a:t>. Je lis des lettres et des syllabes</a:t>
            </a:r>
          </a:p>
          <a:p>
            <a:endParaRPr lang="fr-FR" u="sng" dirty="0" smtClean="0"/>
          </a:p>
          <a:p>
            <a:pPr algn="ctr"/>
            <a:r>
              <a:rPr lang="fr-FR" sz="2400" spc="600" dirty="0" smtClean="0"/>
              <a:t>A  </a:t>
            </a:r>
            <a:r>
              <a:rPr lang="fr-FR" sz="3200" spc="600" dirty="0" smtClean="0">
                <a:latin typeface="Cursive Dumont maternelle gras" panose="02000000000000000000" pitchFamily="50" charset="0"/>
              </a:rPr>
              <a:t>i </a:t>
            </a:r>
            <a:r>
              <a:rPr lang="fr-FR" sz="2400" spc="600" dirty="0" smtClean="0">
                <a:latin typeface="Cursive standard" pitchFamily="2" charset="0"/>
              </a:rPr>
              <a:t>Y</a:t>
            </a:r>
            <a:r>
              <a:rPr lang="fr-FR" sz="2400" spc="600" dirty="0" smtClean="0"/>
              <a:t>  i  </a:t>
            </a:r>
            <a:r>
              <a:rPr lang="fr-FR" sz="2400" spc="600" dirty="0" smtClean="0">
                <a:latin typeface="Century Gothic" panose="020B0502020202020204" pitchFamily="34" charset="0"/>
              </a:rPr>
              <a:t>a </a:t>
            </a:r>
            <a:r>
              <a:rPr lang="fr-FR" sz="2400" spc="600" dirty="0" smtClean="0"/>
              <a:t> </a:t>
            </a:r>
            <a:r>
              <a:rPr lang="fr-FR" sz="3200" spc="600" dirty="0" err="1" smtClean="0">
                <a:latin typeface="Cursive standard" pitchFamily="2" charset="0"/>
              </a:rPr>
              <a:t>a</a:t>
            </a:r>
            <a:r>
              <a:rPr lang="fr-FR" sz="3200" spc="600" dirty="0" smtClean="0">
                <a:latin typeface="Cursive standard" pitchFamily="2" charset="0"/>
              </a:rPr>
              <a:t> </a:t>
            </a:r>
            <a:r>
              <a:rPr lang="fr-FR" sz="2400" spc="600" dirty="0" smtClean="0"/>
              <a:t> I  </a:t>
            </a:r>
            <a:r>
              <a:rPr lang="fr-FR" sz="3200" spc="600" dirty="0" smtClean="0">
                <a:latin typeface="Cursive Dumont maternelle gras" panose="02000000000000000000" pitchFamily="50" charset="0"/>
              </a:rPr>
              <a:t>y </a:t>
            </a:r>
            <a:r>
              <a:rPr lang="fr-FR" sz="2400" spc="600" dirty="0" smtClean="0"/>
              <a:t> </a:t>
            </a:r>
            <a:r>
              <a:rPr lang="fr-FR" sz="2400" spc="600" dirty="0" smtClean="0">
                <a:latin typeface="Cursive standard" pitchFamily="2" charset="0"/>
              </a:rPr>
              <a:t>A </a:t>
            </a:r>
            <a:r>
              <a:rPr lang="fr-FR" sz="2400" spc="600" dirty="0" smtClean="0"/>
              <a:t> Y  </a:t>
            </a:r>
            <a:r>
              <a:rPr lang="fr-FR" sz="2400" spc="600" dirty="0" smtClean="0">
                <a:latin typeface="Cursive standard" pitchFamily="2" charset="0"/>
              </a:rPr>
              <a:t>I</a:t>
            </a:r>
            <a:endParaRPr lang="fr-FR" sz="2000" spc="600" dirty="0">
              <a:latin typeface="Century Gothic" panose="020B0502020202020204" pitchFamily="34" charset="0"/>
            </a:endParaRPr>
          </a:p>
          <a:p>
            <a:pPr algn="ctr"/>
            <a:r>
              <a:rPr lang="fr-FR" sz="2400" dirty="0" smtClean="0">
                <a:latin typeface="Century Gothic" panose="020B0502020202020204" pitchFamily="34" charset="0"/>
              </a:rPr>
              <a:t>la – il – al – li </a:t>
            </a:r>
            <a:endParaRPr lang="fr-FR" sz="2000" dirty="0" smtClean="0">
              <a:latin typeface="Cursive standard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558345" y="2402101"/>
            <a:ext cx="30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Gothic" panose="020B0502020202020204" pitchFamily="34" charset="0"/>
              </a:rPr>
              <a:t>a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405694" y="2424091"/>
            <a:ext cx="30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5963042" y="2417511"/>
            <a:ext cx="30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entury Gothic" panose="020B0502020202020204" pitchFamily="34" charset="0"/>
              </a:rPr>
              <a:t>l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052345" y="2413757"/>
            <a:ext cx="30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802380" y="2424091"/>
            <a:ext cx="30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sive Dumont maternelle gras" panose="02000000000000000000" pitchFamily="50" charset="0"/>
              </a:rPr>
              <a:t>l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116147" y="2424480"/>
            <a:ext cx="30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Dumont maternelle gras" panose="02000000000000000000" pitchFamily="50" charset="0"/>
              </a:rPr>
              <a:t>a</a:t>
            </a:r>
            <a:endParaRPr lang="fr-FR" sz="2400" dirty="0">
              <a:latin typeface="Cursive Dumont maternelle gras" panose="02000000000000000000" pitchFamily="50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82655" y="2454306"/>
            <a:ext cx="30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Dumont maternelle gras" panose="02000000000000000000" pitchFamily="50" charset="0"/>
              </a:rPr>
              <a:t>L</a:t>
            </a:r>
            <a:endParaRPr lang="fr-FR" sz="2400" dirty="0">
              <a:latin typeface="Cursive Dumont maternelle gras" panose="02000000000000000000" pitchFamily="50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077648" y="2454995"/>
            <a:ext cx="30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sive Dumont maternelle gras" panose="02000000000000000000" pitchFamily="50" charset="0"/>
              </a:rPr>
              <a:t>A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83237" y="5529241"/>
            <a:ext cx="704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3</a:t>
            </a:r>
            <a:r>
              <a:rPr lang="fr-FR" u="sng" dirty="0" smtClean="0"/>
              <a:t>. Je lis des mots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83237" y="8346853"/>
            <a:ext cx="7046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4</a:t>
            </a:r>
            <a:r>
              <a:rPr lang="fr-FR" u="sng" dirty="0" smtClean="0"/>
              <a:t>. Je lis des phrases</a:t>
            </a:r>
          </a:p>
          <a:p>
            <a:endParaRPr lang="fr-FR" u="sng" dirty="0"/>
          </a:p>
          <a:p>
            <a:r>
              <a:rPr lang="fr-FR" dirty="0" smtClean="0"/>
              <a:t>Lina </a:t>
            </a:r>
            <a:r>
              <a:rPr lang="fr-FR" dirty="0" smtClean="0">
                <a:solidFill>
                  <a:srgbClr val="0070C0"/>
                </a:solidFill>
              </a:rPr>
              <a:t>est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70C0"/>
                </a:solidFill>
              </a:rPr>
              <a:t>une</a:t>
            </a:r>
            <a:r>
              <a:rPr lang="fr-FR" dirty="0" smtClean="0"/>
              <a:t> amie.</a:t>
            </a:r>
          </a:p>
          <a:p>
            <a:endParaRPr lang="fr-FR" dirty="0"/>
          </a:p>
          <a:p>
            <a:r>
              <a:rPr lang="fr-FR" dirty="0" smtClean="0"/>
              <a:t>Mia va à l’</a:t>
            </a:r>
            <a:r>
              <a:rPr lang="fr-FR" dirty="0" smtClean="0">
                <a:solidFill>
                  <a:srgbClr val="00B050"/>
                </a:solidFill>
              </a:rPr>
              <a:t>école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265073" y="7038527"/>
            <a:ext cx="70309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Nous  somm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r>
              <a:rPr lang="fr-FR" sz="2800" dirty="0" smtClean="0"/>
              <a:t> </a:t>
            </a:r>
            <a:r>
              <a:rPr lang="fr-FR" sz="2800" b="1" dirty="0" smtClean="0"/>
              <a:t>lundi</a:t>
            </a:r>
            <a:r>
              <a:rPr lang="fr-FR" sz="2800" dirty="0" smtClean="0"/>
              <a:t> </a:t>
            </a:r>
            <a:r>
              <a:rPr lang="fr-FR" sz="2800" b="1" dirty="0" smtClean="0"/>
              <a:t>et</a:t>
            </a:r>
            <a:r>
              <a:rPr lang="fr-FR" sz="2800" dirty="0" smtClean="0"/>
              <a:t> </a:t>
            </a:r>
            <a:r>
              <a:rPr lang="fr-FR" sz="2800" b="1" dirty="0" err="1" smtClean="0">
                <a:solidFill>
                  <a:srgbClr val="FF0066"/>
                </a:solidFill>
              </a:rPr>
              <a:t>Maddox</a:t>
            </a:r>
            <a:r>
              <a:rPr lang="fr-FR" sz="2800" dirty="0" smtClean="0"/>
              <a:t> </a:t>
            </a:r>
            <a:r>
              <a:rPr lang="fr-FR" sz="2800" b="1" dirty="0" smtClean="0"/>
              <a:t>est</a:t>
            </a:r>
            <a:r>
              <a:rPr lang="fr-FR" sz="2800" dirty="0" smtClean="0"/>
              <a:t> malad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b="1" dirty="0" smtClean="0"/>
              <a:t>Elle</a:t>
            </a:r>
            <a:r>
              <a:rPr lang="fr-FR" sz="2800" dirty="0" smtClean="0"/>
              <a:t> ador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 </a:t>
            </a:r>
            <a:r>
              <a:rPr lang="fr-FR" sz="2800" b="1" dirty="0" smtClean="0"/>
              <a:t>la</a:t>
            </a:r>
            <a:r>
              <a:rPr lang="fr-FR" sz="2800" dirty="0" smtClean="0"/>
              <a:t> limonad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 </a:t>
            </a:r>
            <a:r>
              <a:rPr lang="fr-FR" sz="2800" b="1" dirty="0" smtClean="0"/>
              <a:t>et les </a:t>
            </a:r>
            <a:r>
              <a:rPr lang="fr-FR" sz="2800" dirty="0" smtClean="0"/>
              <a:t>sardine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b="1" dirty="0" smtClean="0"/>
              <a:t>La</a:t>
            </a:r>
            <a:r>
              <a:rPr lang="fr-FR" sz="2800" dirty="0" smtClean="0"/>
              <a:t> dam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 dor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fr-FR" sz="2800" dirty="0" smtClean="0"/>
              <a:t> </a:t>
            </a:r>
            <a:r>
              <a:rPr lang="fr-FR" sz="2800" b="1" dirty="0" smtClean="0"/>
              <a:t>sur le </a:t>
            </a:r>
            <a:r>
              <a:rPr lang="fr-FR" sz="2800" dirty="0" smtClean="0"/>
              <a:t>do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b="1" dirty="0" smtClean="0"/>
              <a:t>La</a:t>
            </a:r>
            <a:r>
              <a:rPr lang="fr-FR" sz="2800" dirty="0" smtClean="0"/>
              <a:t> pédal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 </a:t>
            </a:r>
            <a:r>
              <a:rPr lang="fr-FR" sz="2800" b="1" dirty="0" smtClean="0"/>
              <a:t>du</a:t>
            </a:r>
            <a:r>
              <a:rPr lang="fr-FR" sz="2800" dirty="0" smtClean="0"/>
              <a:t> vélo </a:t>
            </a:r>
            <a:r>
              <a:rPr lang="fr-FR" sz="2800" b="1" dirty="0" smtClean="0"/>
              <a:t>est</a:t>
            </a:r>
            <a:r>
              <a:rPr lang="fr-FR" sz="2800" dirty="0" smtClean="0"/>
              <a:t> rapid</a:t>
            </a:r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fr-FR" sz="2800" dirty="0" smtClean="0"/>
              <a:t>.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85717" y="6241850"/>
            <a:ext cx="7272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/>
              <a:t>3</a:t>
            </a:r>
            <a:r>
              <a:rPr lang="fr-FR" sz="1600" u="sng" dirty="0" smtClean="0"/>
              <a:t>. Je lis des phrases</a:t>
            </a:r>
            <a:endParaRPr lang="fr-FR" sz="2400" dirty="0"/>
          </a:p>
          <a:p>
            <a:pPr algn="ctr"/>
            <a:endParaRPr lang="fr-FR" sz="2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297080" y="2500323"/>
          <a:ext cx="6895959" cy="2219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101"/>
                <a:gridCol w="6310858"/>
              </a:tblGrid>
              <a:tr h="73978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978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lpha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978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185717" y="2093950"/>
            <a:ext cx="704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1</a:t>
            </a:r>
            <a:r>
              <a:rPr lang="fr-FR" u="sng" dirty="0" smtClean="0"/>
              <a:t>. Je lis des lettres et des syllabes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32817" y="4167900"/>
            <a:ext cx="704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2</a:t>
            </a:r>
            <a:r>
              <a:rPr lang="fr-FR" u="sng" dirty="0" smtClean="0"/>
              <a:t>. Je lis des mots</a:t>
            </a:r>
          </a:p>
        </p:txBody>
      </p:sp>
      <p:sp>
        <p:nvSpPr>
          <p:cNvPr id="3" name="Étoile à 5 branches 2"/>
          <p:cNvSpPr/>
          <p:nvPr/>
        </p:nvSpPr>
        <p:spPr>
          <a:xfrm>
            <a:off x="465936" y="2660047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Étoile à 5 branches 47"/>
          <p:cNvSpPr/>
          <p:nvPr/>
        </p:nvSpPr>
        <p:spPr>
          <a:xfrm>
            <a:off x="378832" y="3741621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 à 5 branches 49"/>
          <p:cNvSpPr/>
          <p:nvPr/>
        </p:nvSpPr>
        <p:spPr>
          <a:xfrm>
            <a:off x="633605" y="3741621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15197" y="3594708"/>
            <a:ext cx="638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Century Gothic" panose="020B0502020202020204" pitchFamily="34" charset="0"/>
              </a:rPr>
              <a:t>dur  dire  date  mode  fade  rude  soude</a:t>
            </a:r>
            <a:endParaRPr lang="fr-FR" sz="2400" dirty="0">
              <a:latin typeface="Century Gothic" panose="020B0502020202020204" pitchFamily="34" charset="0"/>
            </a:endParaRPr>
          </a:p>
        </p:txBody>
      </p:sp>
      <p:sp>
        <p:nvSpPr>
          <p:cNvPr id="36" name="Arc plein 35"/>
          <p:cNvSpPr/>
          <p:nvPr/>
        </p:nvSpPr>
        <p:spPr>
          <a:xfrm rot="10800000" flipV="1">
            <a:off x="-3082235" y="8494224"/>
            <a:ext cx="381510" cy="283502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90462" y="2560624"/>
            <a:ext cx="638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Century Gothic" panose="020B0502020202020204" pitchFamily="34" charset="0"/>
              </a:rPr>
              <a:t>di  </a:t>
            </a:r>
            <a:r>
              <a:rPr lang="fr-FR" sz="2400" dirty="0" err="1" smtClean="0">
                <a:latin typeface="Century Gothic" panose="020B0502020202020204" pitchFamily="34" charset="0"/>
              </a:rPr>
              <a:t>dou</a:t>
            </a:r>
            <a:r>
              <a:rPr lang="fr-FR" sz="2400" dirty="0" smtClean="0">
                <a:latin typeface="Century Gothic" panose="020B0502020202020204" pitchFamily="34" charset="0"/>
              </a:rPr>
              <a:t>  dé do  </a:t>
            </a:r>
            <a:r>
              <a:rPr lang="fr-FR" sz="2400" dirty="0" err="1" smtClean="0">
                <a:latin typeface="Century Gothic" panose="020B0502020202020204" pitchFamily="34" charset="0"/>
              </a:rPr>
              <a:t>do</a:t>
            </a:r>
            <a:r>
              <a:rPr lang="fr-FR" sz="2400" dirty="0" smtClean="0">
                <a:latin typeface="Century Gothic" panose="020B0502020202020204" pitchFamily="34" charset="0"/>
              </a:rPr>
              <a:t>  du  di  da</a:t>
            </a:r>
            <a:endParaRPr lang="fr-FR" sz="2400" dirty="0">
              <a:latin typeface="Century Gothic" panose="020B0502020202020204" pitchFamily="34" charset="0"/>
            </a:endParaRPr>
          </a:p>
        </p:txBody>
      </p:sp>
      <p:sp>
        <p:nvSpPr>
          <p:cNvPr id="51" name="Arc plein 50"/>
          <p:cNvSpPr/>
          <p:nvPr/>
        </p:nvSpPr>
        <p:spPr>
          <a:xfrm rot="10800000" flipV="1">
            <a:off x="788980" y="9602848"/>
            <a:ext cx="301895" cy="28912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5" name="Arc plein 54"/>
          <p:cNvSpPr/>
          <p:nvPr/>
        </p:nvSpPr>
        <p:spPr>
          <a:xfrm rot="10800000" flipV="1">
            <a:off x="1737913" y="8676916"/>
            <a:ext cx="408622" cy="38570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522878" y="554701"/>
            <a:ext cx="1570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lphonetic" panose="00000400000000000000" pitchFamily="2" charset="0"/>
              </a:rPr>
              <a:t>[</a:t>
            </a:r>
            <a:r>
              <a:rPr lang="fr-FR" sz="2400" dirty="0">
                <a:latin typeface="Alphonetic" panose="00000400000000000000" pitchFamily="2" charset="0"/>
              </a:rPr>
              <a:t>d</a:t>
            </a:r>
            <a:r>
              <a:rPr lang="fr-FR" sz="2400" dirty="0" smtClean="0">
                <a:latin typeface="Alphonetic" panose="00000400000000000000" pitchFamily="2" charset="0"/>
              </a:rPr>
              <a:t>]</a:t>
            </a:r>
            <a:endParaRPr lang="fr-FR" sz="2400" dirty="0">
              <a:latin typeface="Alphonetic" panose="00000400000000000000" pitchFamily="2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5828891" y="1172969"/>
            <a:ext cx="173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 </a:t>
            </a:r>
            <a:r>
              <a:rPr lang="fr-FR" sz="1600" b="1" dirty="0" smtClean="0">
                <a:solidFill>
                  <a:srgbClr val="FF0066"/>
                </a:solidFill>
              </a:rPr>
              <a:t>d</a:t>
            </a:r>
            <a:r>
              <a:rPr lang="fr-FR" sz="1600" dirty="0" smtClean="0"/>
              <a:t>eux</a:t>
            </a:r>
            <a:endParaRPr lang="fr-FR" sz="1600" dirty="0"/>
          </a:p>
        </p:txBody>
      </p:sp>
      <p:sp>
        <p:nvSpPr>
          <p:cNvPr id="49" name="Nuage 48"/>
          <p:cNvSpPr/>
          <p:nvPr/>
        </p:nvSpPr>
        <p:spPr>
          <a:xfrm rot="225485" flipH="1" flipV="1">
            <a:off x="8797785" y="8513538"/>
            <a:ext cx="664166" cy="573622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Nuage 60"/>
          <p:cNvSpPr/>
          <p:nvPr/>
        </p:nvSpPr>
        <p:spPr>
          <a:xfrm rot="225485" flipH="1" flipV="1">
            <a:off x="284893" y="6972591"/>
            <a:ext cx="921103" cy="634996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Arc plein 61"/>
          <p:cNvSpPr/>
          <p:nvPr/>
        </p:nvSpPr>
        <p:spPr>
          <a:xfrm rot="10800000" flipV="1">
            <a:off x="938632" y="7902501"/>
            <a:ext cx="249153" cy="310902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3" name="Arc plein 62"/>
          <p:cNvSpPr/>
          <p:nvPr/>
        </p:nvSpPr>
        <p:spPr>
          <a:xfrm rot="10800000" flipV="1">
            <a:off x="-1350469" y="8063266"/>
            <a:ext cx="483390" cy="29989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5" name="Arc plein 64"/>
          <p:cNvSpPr/>
          <p:nvPr/>
        </p:nvSpPr>
        <p:spPr>
          <a:xfrm rot="10800000" flipV="1">
            <a:off x="782344" y="8719824"/>
            <a:ext cx="721167" cy="29989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7" name="Arc plein 66"/>
          <p:cNvSpPr/>
          <p:nvPr/>
        </p:nvSpPr>
        <p:spPr>
          <a:xfrm rot="10800000" flipV="1">
            <a:off x="-1382838" y="7557825"/>
            <a:ext cx="413157" cy="30107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/>
          </p:nvPr>
        </p:nvGraphicFramePr>
        <p:xfrm>
          <a:off x="1709915" y="90286"/>
          <a:ext cx="2237636" cy="1356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7636"/>
              </a:tblGrid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89">
                <a:tc>
                  <a:txBody>
                    <a:bodyPr/>
                    <a:lstStyle/>
                    <a:p>
                      <a:endParaRPr lang="fr-FR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1508433" y="86636"/>
            <a:ext cx="260683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Century Gothic" panose="020B0502020202020204" pitchFamily="34" charset="0"/>
              </a:rPr>
              <a:t>d</a:t>
            </a:r>
            <a:r>
              <a:rPr lang="fr-FR" sz="3200" dirty="0" smtClean="0">
                <a:latin typeface="Century Gothic" panose="020B0502020202020204" pitchFamily="34" charset="0"/>
              </a:rPr>
              <a:t> </a:t>
            </a:r>
            <a:r>
              <a:rPr lang="fr-FR" sz="5400" dirty="0" err="1">
                <a:latin typeface="Cursive standard" pitchFamily="2" charset="0"/>
              </a:rPr>
              <a:t>d</a:t>
            </a:r>
            <a:r>
              <a:rPr lang="fr-FR" sz="4000" dirty="0" smtClean="0">
                <a:latin typeface="Cursive Dumont maternelle gras" panose="02000000000000000000" pitchFamily="50" charset="0"/>
              </a:rPr>
              <a:t> </a:t>
            </a:r>
            <a:r>
              <a:rPr lang="fr-FR" sz="6000" dirty="0" err="1">
                <a:latin typeface="Cursive Dumont maternelle gras" panose="02000000000000000000" pitchFamily="50" charset="0"/>
              </a:rPr>
              <a:t>D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6000" dirty="0" err="1">
                <a:latin typeface="Cursive standard" pitchFamily="2" charset="0"/>
              </a:rPr>
              <a:t>D</a:t>
            </a:r>
            <a:r>
              <a:rPr lang="fr-FR" sz="4400" dirty="0" smtClean="0">
                <a:latin typeface="Cursive Dumont maternelle gras" panose="02000000000000000000" pitchFamily="50" charset="0"/>
              </a:rPr>
              <a:t> </a:t>
            </a:r>
            <a:r>
              <a:rPr lang="fr-FR" sz="8000" dirty="0" smtClean="0">
                <a:latin typeface="Cursive Dumont maternelle gras" panose="02000000000000000000" pitchFamily="50" charset="0"/>
              </a:rPr>
              <a:t> </a:t>
            </a:r>
            <a:endParaRPr lang="fr-FR" sz="6000" dirty="0"/>
          </a:p>
          <a:p>
            <a:pPr algn="ctr"/>
            <a:endParaRPr lang="fr-FR" sz="4400" dirty="0"/>
          </a:p>
        </p:txBody>
      </p:sp>
      <p:sp>
        <p:nvSpPr>
          <p:cNvPr id="5" name="ZoneTexte 4"/>
          <p:cNvSpPr txBox="1"/>
          <p:nvPr/>
        </p:nvSpPr>
        <p:spPr>
          <a:xfrm>
            <a:off x="415413" y="4728608"/>
            <a:ext cx="6882623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fr-FR" sz="2400" b="1" dirty="0"/>
              <a:t>d</a:t>
            </a:r>
            <a:r>
              <a:rPr lang="fr-FR" sz="2400" dirty="0" smtClean="0"/>
              <a:t>isparu</a:t>
            </a:r>
          </a:p>
          <a:p>
            <a:r>
              <a:rPr lang="fr-FR" sz="2400" dirty="0"/>
              <a:t>u</a:t>
            </a:r>
            <a:r>
              <a:rPr lang="fr-FR" sz="2400" dirty="0" smtClean="0"/>
              <a:t>ne </a:t>
            </a:r>
            <a:r>
              <a:rPr lang="fr-FR" sz="2400" b="1" dirty="0" smtClean="0"/>
              <a:t>d</a:t>
            </a:r>
            <a:r>
              <a:rPr lang="fr-FR" sz="2400" dirty="0" smtClean="0">
                <a:solidFill>
                  <a:srgbClr val="0070C0"/>
                </a:solidFill>
              </a:rPr>
              <a:t>ou</a:t>
            </a:r>
            <a:r>
              <a:rPr lang="fr-FR" sz="2400" dirty="0" smtClean="0"/>
              <a:t>an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</a:p>
          <a:p>
            <a:r>
              <a:rPr lang="fr-FR" sz="2400" dirty="0"/>
              <a:t>l</a:t>
            </a:r>
            <a:r>
              <a:rPr lang="fr-FR" sz="2400" dirty="0" smtClean="0"/>
              <a:t>a ra</a:t>
            </a:r>
            <a:r>
              <a:rPr lang="fr-FR" sz="2400" b="1" dirty="0" smtClean="0"/>
              <a:t>d</a:t>
            </a:r>
            <a:r>
              <a:rPr lang="fr-FR" sz="2400" dirty="0" smtClean="0"/>
              <a:t>io</a:t>
            </a:r>
          </a:p>
          <a:p>
            <a:r>
              <a:rPr lang="fr-FR" sz="2400" b="1" dirty="0"/>
              <a:t>d</a:t>
            </a:r>
            <a:r>
              <a:rPr lang="fr-FR" sz="2400" dirty="0" smtClean="0"/>
              <a:t>e la limona</a:t>
            </a:r>
            <a:r>
              <a:rPr lang="fr-FR" sz="2400" b="1" dirty="0" smtClean="0"/>
              <a:t>d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</a:p>
          <a:p>
            <a:r>
              <a:rPr lang="fr-FR" sz="2400" dirty="0" smtClean="0"/>
              <a:t>une sar</a:t>
            </a:r>
            <a:r>
              <a:rPr lang="fr-FR" sz="2400" b="1" dirty="0" smtClean="0"/>
              <a:t>d</a:t>
            </a:r>
            <a:r>
              <a:rPr lang="fr-FR" sz="2400" dirty="0" smtClean="0"/>
              <a:t>ine</a:t>
            </a:r>
          </a:p>
          <a:p>
            <a:r>
              <a:rPr lang="fr-FR" sz="2400" b="1" dirty="0"/>
              <a:t>d</a:t>
            </a:r>
            <a:r>
              <a:rPr lang="fr-FR" sz="2400" dirty="0" smtClean="0"/>
              <a:t>ormir</a:t>
            </a:r>
          </a:p>
          <a:p>
            <a:r>
              <a:rPr lang="fr-FR" sz="2400" dirty="0"/>
              <a:t>u</a:t>
            </a:r>
            <a:r>
              <a:rPr lang="fr-FR" sz="2400" dirty="0" smtClean="0"/>
              <a:t>n </a:t>
            </a:r>
            <a:r>
              <a:rPr lang="fr-FR" sz="2400" b="1" dirty="0" smtClean="0"/>
              <a:t>d</a:t>
            </a:r>
            <a:r>
              <a:rPr lang="fr-FR" sz="2400" dirty="0" smtClean="0">
                <a:solidFill>
                  <a:srgbClr val="0070C0"/>
                </a:solidFill>
              </a:rPr>
              <a:t>ou</a:t>
            </a:r>
            <a:r>
              <a:rPr lang="fr-FR" sz="2400" b="1" dirty="0" smtClean="0"/>
              <a:t>d</a:t>
            </a:r>
            <a:r>
              <a:rPr lang="fr-FR" sz="2400" dirty="0" smtClean="0">
                <a:solidFill>
                  <a:srgbClr val="0070C0"/>
                </a:solidFill>
              </a:rPr>
              <a:t>ou</a:t>
            </a:r>
            <a:endParaRPr lang="fr-FR" sz="2400" dirty="0" smtClean="0"/>
          </a:p>
          <a:p>
            <a:r>
              <a:rPr lang="fr-FR" sz="2400" dirty="0"/>
              <a:t>l</a:t>
            </a:r>
            <a:r>
              <a:rPr lang="fr-FR" sz="2400" dirty="0" smtClean="0"/>
              <a:t>e </a:t>
            </a:r>
            <a:r>
              <a:rPr lang="fr-FR" sz="2400" smtClean="0"/>
              <a:t>ca</a:t>
            </a:r>
            <a:r>
              <a:rPr lang="fr-FR" sz="2400" b="1" smtClean="0"/>
              <a:t>d</a:t>
            </a:r>
            <a:r>
              <a:rPr lang="fr-FR" sz="2400" smtClean="0">
                <a:solidFill>
                  <a:srgbClr val="00B050"/>
                </a:solidFill>
              </a:rPr>
              <a:t>eau</a:t>
            </a:r>
            <a:r>
              <a:rPr lang="fr-FR" sz="2400" smtClean="0"/>
              <a:t> </a:t>
            </a:r>
          </a:p>
          <a:p>
            <a:r>
              <a:rPr lang="fr-FR" sz="2400" smtClean="0"/>
              <a:t>la </a:t>
            </a:r>
            <a:r>
              <a:rPr lang="fr-FR" sz="2400" b="1" dirty="0" smtClean="0"/>
              <a:t>d</a:t>
            </a:r>
            <a:r>
              <a:rPr lang="fr-FR" sz="2400" dirty="0" smtClean="0">
                <a:solidFill>
                  <a:srgbClr val="0070C0"/>
                </a:solidFill>
              </a:rPr>
              <a:t>ou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ch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</a:p>
        </p:txBody>
      </p:sp>
      <p:sp>
        <p:nvSpPr>
          <p:cNvPr id="73" name="Arc plein 72"/>
          <p:cNvSpPr/>
          <p:nvPr/>
        </p:nvSpPr>
        <p:spPr>
          <a:xfrm rot="10800000" flipV="1">
            <a:off x="-3211591" y="7174184"/>
            <a:ext cx="387353" cy="38570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6" name="Arc plein 75"/>
          <p:cNvSpPr/>
          <p:nvPr/>
        </p:nvSpPr>
        <p:spPr>
          <a:xfrm rot="10800000" flipV="1">
            <a:off x="-1312275" y="6993210"/>
            <a:ext cx="247749" cy="35185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0" name="Arc plein 79"/>
          <p:cNvSpPr/>
          <p:nvPr/>
        </p:nvSpPr>
        <p:spPr>
          <a:xfrm rot="10800000" flipV="1">
            <a:off x="-2180270" y="8621930"/>
            <a:ext cx="267606" cy="311591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1" name="Arc plein 80"/>
          <p:cNvSpPr/>
          <p:nvPr/>
        </p:nvSpPr>
        <p:spPr>
          <a:xfrm rot="10800000" flipV="1">
            <a:off x="3483631" y="9569162"/>
            <a:ext cx="363586" cy="363809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2" name="Arc plein 81"/>
          <p:cNvSpPr/>
          <p:nvPr/>
        </p:nvSpPr>
        <p:spPr>
          <a:xfrm rot="10800000" flipV="1">
            <a:off x="2828733" y="7800225"/>
            <a:ext cx="533594" cy="287468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3" name="Arc plein 82"/>
          <p:cNvSpPr/>
          <p:nvPr/>
        </p:nvSpPr>
        <p:spPr>
          <a:xfrm rot="10800000" flipV="1">
            <a:off x="-3165846" y="7683262"/>
            <a:ext cx="466435" cy="263603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4" name="Arc plein 83"/>
          <p:cNvSpPr/>
          <p:nvPr/>
        </p:nvSpPr>
        <p:spPr>
          <a:xfrm rot="10800000" flipV="1">
            <a:off x="1090876" y="9594697"/>
            <a:ext cx="346794" cy="26660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5" name="Arc plein 84"/>
          <p:cNvSpPr/>
          <p:nvPr/>
        </p:nvSpPr>
        <p:spPr>
          <a:xfrm rot="10800000" flipV="1">
            <a:off x="1437671" y="9594697"/>
            <a:ext cx="310004" cy="28719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6" name="Arc plein 85"/>
          <p:cNvSpPr/>
          <p:nvPr/>
        </p:nvSpPr>
        <p:spPr>
          <a:xfrm rot="10800000" flipV="1">
            <a:off x="-2073725" y="8075844"/>
            <a:ext cx="376898" cy="38570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7" name="Arc plein 86"/>
          <p:cNvSpPr/>
          <p:nvPr/>
        </p:nvSpPr>
        <p:spPr>
          <a:xfrm rot="10800000" flipV="1">
            <a:off x="-2292106" y="8075844"/>
            <a:ext cx="218381" cy="38570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8" name="Arc plein 87"/>
          <p:cNvSpPr/>
          <p:nvPr/>
        </p:nvSpPr>
        <p:spPr>
          <a:xfrm rot="10800000" flipV="1">
            <a:off x="-1976629" y="7557826"/>
            <a:ext cx="279802" cy="39836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9" name="Arc plein 88"/>
          <p:cNvSpPr/>
          <p:nvPr/>
        </p:nvSpPr>
        <p:spPr>
          <a:xfrm rot="10800000" flipV="1">
            <a:off x="-2326957" y="7562833"/>
            <a:ext cx="350328" cy="38570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4" name="Nuage 63"/>
          <p:cNvSpPr/>
          <p:nvPr/>
        </p:nvSpPr>
        <p:spPr>
          <a:xfrm rot="225485" flipH="1" flipV="1">
            <a:off x="8797786" y="9331259"/>
            <a:ext cx="664166" cy="573622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Arc plein 65"/>
          <p:cNvSpPr/>
          <p:nvPr/>
        </p:nvSpPr>
        <p:spPr>
          <a:xfrm rot="10800000" flipV="1">
            <a:off x="3274756" y="8755231"/>
            <a:ext cx="381510" cy="318427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Nuage 67"/>
          <p:cNvSpPr/>
          <p:nvPr/>
        </p:nvSpPr>
        <p:spPr>
          <a:xfrm rot="225485" flipH="1" flipV="1">
            <a:off x="8649449" y="6802696"/>
            <a:ext cx="1033557" cy="573622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Arc plein 71"/>
          <p:cNvSpPr/>
          <p:nvPr/>
        </p:nvSpPr>
        <p:spPr>
          <a:xfrm rot="10800000" flipV="1">
            <a:off x="4994513" y="7838286"/>
            <a:ext cx="248901" cy="352792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4" name="Arc plein 73"/>
          <p:cNvSpPr/>
          <p:nvPr/>
        </p:nvSpPr>
        <p:spPr>
          <a:xfrm rot="10800000" flipV="1">
            <a:off x="4541711" y="7891188"/>
            <a:ext cx="447991" cy="31157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7" name="Arc plein 76"/>
          <p:cNvSpPr/>
          <p:nvPr/>
        </p:nvSpPr>
        <p:spPr>
          <a:xfrm rot="10800000" flipV="1">
            <a:off x="1187445" y="7891188"/>
            <a:ext cx="550467" cy="322215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9" name="Arc plein 78"/>
          <p:cNvSpPr/>
          <p:nvPr/>
        </p:nvSpPr>
        <p:spPr>
          <a:xfrm rot="10800000" flipV="1">
            <a:off x="2190464" y="7838286"/>
            <a:ext cx="249153" cy="310902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0" name="Arc plein 89"/>
          <p:cNvSpPr/>
          <p:nvPr/>
        </p:nvSpPr>
        <p:spPr>
          <a:xfrm rot="10800000" flipV="1">
            <a:off x="2439616" y="7800225"/>
            <a:ext cx="395229" cy="348963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1" name="Arc plein 90"/>
          <p:cNvSpPr/>
          <p:nvPr/>
        </p:nvSpPr>
        <p:spPr>
          <a:xfrm rot="10800000" flipV="1">
            <a:off x="2321053" y="9561627"/>
            <a:ext cx="264638" cy="30408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2" name="Arc plein 91"/>
          <p:cNvSpPr/>
          <p:nvPr/>
        </p:nvSpPr>
        <p:spPr>
          <a:xfrm rot="10800000" flipV="1">
            <a:off x="2585691" y="9520624"/>
            <a:ext cx="249154" cy="304080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3" name="Arc plein 92"/>
          <p:cNvSpPr/>
          <p:nvPr/>
        </p:nvSpPr>
        <p:spPr>
          <a:xfrm rot="10800000" flipV="1">
            <a:off x="-3224560" y="8050120"/>
            <a:ext cx="532671" cy="332506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4" name="Arc plein 93"/>
          <p:cNvSpPr/>
          <p:nvPr/>
        </p:nvSpPr>
        <p:spPr>
          <a:xfrm rot="10800000" flipV="1">
            <a:off x="3848759" y="9553854"/>
            <a:ext cx="471648" cy="33811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5" name="Arc plein 94"/>
          <p:cNvSpPr/>
          <p:nvPr/>
        </p:nvSpPr>
        <p:spPr>
          <a:xfrm rot="10800000" flipV="1">
            <a:off x="-2381029" y="7028107"/>
            <a:ext cx="477676" cy="350205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6" name="Arc plein 95"/>
          <p:cNvSpPr/>
          <p:nvPr/>
        </p:nvSpPr>
        <p:spPr>
          <a:xfrm rot="10800000" flipV="1">
            <a:off x="-1901810" y="7014503"/>
            <a:ext cx="284777" cy="322806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8" name="Nuage 97"/>
          <p:cNvSpPr/>
          <p:nvPr/>
        </p:nvSpPr>
        <p:spPr>
          <a:xfrm rot="225485" flipH="1" flipV="1">
            <a:off x="8429440" y="7553706"/>
            <a:ext cx="1400858" cy="67496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Étoile à 5 branches 99"/>
          <p:cNvSpPr/>
          <p:nvPr/>
        </p:nvSpPr>
        <p:spPr>
          <a:xfrm>
            <a:off x="359664" y="3176730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Étoile à 5 branches 100"/>
          <p:cNvSpPr/>
          <p:nvPr/>
        </p:nvSpPr>
        <p:spPr>
          <a:xfrm>
            <a:off x="614437" y="3176730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915197" y="3065518"/>
            <a:ext cx="638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 smtClean="0">
                <a:latin typeface="Century Gothic" panose="020B0502020202020204" pitchFamily="34" charset="0"/>
              </a:rPr>
              <a:t>édi</a:t>
            </a:r>
            <a:r>
              <a:rPr lang="fr-FR" sz="2400" dirty="0" smtClean="0">
                <a:latin typeface="Century Gothic" panose="020B0502020202020204" pitchFamily="34" charset="0"/>
              </a:rPr>
              <a:t>  </a:t>
            </a:r>
            <a:r>
              <a:rPr lang="fr-FR" sz="2400" dirty="0" err="1" smtClean="0">
                <a:latin typeface="Century Gothic" panose="020B0502020202020204" pitchFamily="34" charset="0"/>
              </a:rPr>
              <a:t>dou</a:t>
            </a:r>
            <a:r>
              <a:rPr lang="fr-FR" sz="2400" dirty="0" smtClean="0">
                <a:latin typeface="Century Gothic" panose="020B0502020202020204" pitchFamily="34" charset="0"/>
              </a:rPr>
              <a:t>  </a:t>
            </a:r>
            <a:r>
              <a:rPr lang="fr-FR" sz="2400" dirty="0" err="1" smtClean="0">
                <a:latin typeface="Century Gothic" panose="020B0502020202020204" pitchFamily="34" charset="0"/>
              </a:rPr>
              <a:t>adi</a:t>
            </a:r>
            <a:r>
              <a:rPr lang="fr-FR" sz="2400" dirty="0" smtClean="0">
                <a:latin typeface="Century Gothic" panose="020B0502020202020204" pitchFamily="34" charset="0"/>
              </a:rPr>
              <a:t>  </a:t>
            </a:r>
            <a:r>
              <a:rPr lang="fr-FR" sz="2400" dirty="0" err="1" smtClean="0">
                <a:latin typeface="Century Gothic" panose="020B0502020202020204" pitchFamily="34" charset="0"/>
              </a:rPr>
              <a:t>dudo</a:t>
            </a:r>
            <a:r>
              <a:rPr lang="fr-FR" sz="2400" dirty="0" smtClean="0">
                <a:latin typeface="Century Gothic" panose="020B0502020202020204" pitchFamily="34" charset="0"/>
              </a:rPr>
              <a:t>  </a:t>
            </a:r>
            <a:r>
              <a:rPr lang="fr-FR" sz="2400" dirty="0" err="1" smtClean="0">
                <a:latin typeface="Century Gothic" panose="020B0502020202020204" pitchFamily="34" charset="0"/>
              </a:rPr>
              <a:t>udé</a:t>
            </a:r>
            <a:r>
              <a:rPr lang="fr-FR" sz="2400" dirty="0" smtClean="0">
                <a:latin typeface="Century Gothic" panose="020B0502020202020204" pitchFamily="34" charset="0"/>
              </a:rPr>
              <a:t>  dodo  </a:t>
            </a:r>
            <a:r>
              <a:rPr lang="fr-FR" sz="2400" dirty="0" err="1" smtClean="0">
                <a:latin typeface="Century Gothic" panose="020B0502020202020204" pitchFamily="34" charset="0"/>
              </a:rPr>
              <a:t>dade</a:t>
            </a:r>
            <a:endParaRPr lang="fr-FR" sz="2400" dirty="0">
              <a:latin typeface="Century Gothic" panose="020B0502020202020204" pitchFamily="34" charset="0"/>
            </a:endParaRPr>
          </a:p>
        </p:txBody>
      </p:sp>
      <p:sp>
        <p:nvSpPr>
          <p:cNvPr id="103" name="Étoile à 5 branches 102"/>
          <p:cNvSpPr/>
          <p:nvPr/>
        </p:nvSpPr>
        <p:spPr>
          <a:xfrm>
            <a:off x="506219" y="3581604"/>
            <a:ext cx="174544" cy="1648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324273" y="86636"/>
            <a:ext cx="8554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Waltograph UI" panose="03080602000000000000" pitchFamily="66" charset="0"/>
              </a:rPr>
              <a:t>2</a:t>
            </a:r>
            <a:endParaRPr lang="fr-FR" sz="8000" dirty="0">
              <a:latin typeface="Waltograph UI" panose="03080602000000000000" pitchFamily="66" charset="0"/>
            </a:endParaRPr>
          </a:p>
        </p:txBody>
      </p:sp>
      <p:sp>
        <p:nvSpPr>
          <p:cNvPr id="99" name="Arc plein 98"/>
          <p:cNvSpPr/>
          <p:nvPr/>
        </p:nvSpPr>
        <p:spPr>
          <a:xfrm rot="10800000" flipV="1">
            <a:off x="5243414" y="7858895"/>
            <a:ext cx="447991" cy="31157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4" name="Arc plein 103"/>
          <p:cNvSpPr/>
          <p:nvPr/>
        </p:nvSpPr>
        <p:spPr>
          <a:xfrm rot="10800000" flipV="1">
            <a:off x="1300744" y="6943087"/>
            <a:ext cx="845790" cy="361076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6" name="Arc plein 105"/>
          <p:cNvSpPr/>
          <p:nvPr/>
        </p:nvSpPr>
        <p:spPr>
          <a:xfrm rot="10800000" flipV="1">
            <a:off x="5608950" y="6991896"/>
            <a:ext cx="447991" cy="31157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7" name="Arc plein 106"/>
          <p:cNvSpPr/>
          <p:nvPr/>
        </p:nvSpPr>
        <p:spPr>
          <a:xfrm rot="10800000" flipV="1">
            <a:off x="6056941" y="6994109"/>
            <a:ext cx="447991" cy="311574"/>
          </a:xfrm>
          <a:prstGeom prst="blockArc">
            <a:avLst>
              <a:gd name="adj1" fmla="val 10879807"/>
              <a:gd name="adj2" fmla="val 10"/>
              <a:gd name="adj3" fmla="val 277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4731913" y="117350"/>
            <a:ext cx="1470991" cy="13914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ZoneTexte 107"/>
          <p:cNvSpPr txBox="1"/>
          <p:nvPr/>
        </p:nvSpPr>
        <p:spPr>
          <a:xfrm>
            <a:off x="4453186" y="347535"/>
            <a:ext cx="19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Gestes BM</a:t>
            </a:r>
          </a:p>
          <a:p>
            <a:pPr algn="ctr"/>
            <a:r>
              <a:rPr lang="fr-FR" dirty="0" smtClean="0"/>
              <a:t>+ prononciation</a:t>
            </a:r>
          </a:p>
          <a:p>
            <a:pPr algn="ctr"/>
            <a:r>
              <a:rPr lang="fr-FR" sz="1400" i="1" dirty="0" smtClean="0">
                <a:solidFill>
                  <a:schemeClr val="bg1">
                    <a:lumMod val="50000"/>
                  </a:schemeClr>
                </a:solidFill>
              </a:rPr>
              <a:t>Photo d’un élève</a:t>
            </a:r>
            <a:endParaRPr lang="fr-FR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71610" y="141212"/>
            <a:ext cx="1371600" cy="1391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/>
          <p:cNvSpPr txBox="1"/>
          <p:nvPr/>
        </p:nvSpPr>
        <p:spPr>
          <a:xfrm>
            <a:off x="320832" y="467014"/>
            <a:ext cx="108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QR code</a:t>
            </a:r>
          </a:p>
          <a:p>
            <a:pPr algn="ctr"/>
            <a:r>
              <a:rPr lang="fr-FR" dirty="0" err="1" smtClean="0"/>
              <a:t>Canopé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6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259</Words>
  <Application>Microsoft Office PowerPoint</Application>
  <PresentationFormat>Personnalisé</PresentationFormat>
  <Paragraphs>81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Alphas</vt:lpstr>
      <vt:lpstr>Alphonetic</vt:lpstr>
      <vt:lpstr>Arial</vt:lpstr>
      <vt:lpstr>Calibri</vt:lpstr>
      <vt:lpstr>Calibri Light</vt:lpstr>
      <vt:lpstr>Century Gothic</vt:lpstr>
      <vt:lpstr>Cursive Dumont maternelle gras</vt:lpstr>
      <vt:lpstr>Cursive standard</vt:lpstr>
      <vt:lpstr>Waltograph UI</vt:lpstr>
      <vt:lpstr>Thème Office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Aurélia LECLAIRE</dc:creator>
  <cp:lastModifiedBy>Aurélia LECLAIRE</cp:lastModifiedBy>
  <cp:revision>10</cp:revision>
  <dcterms:created xsi:type="dcterms:W3CDTF">2018-07-22T19:29:47Z</dcterms:created>
  <dcterms:modified xsi:type="dcterms:W3CDTF">2019-01-16T19:01:59Z</dcterms:modified>
</cp:coreProperties>
</file>