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7416800" cy="10621963"/>
  <p:notesSz cx="6735763" cy="9866313"/>
  <p:defaultTextStyle>
    <a:defPPr>
      <a:defRPr lang="fr-FR"/>
    </a:defPPr>
    <a:lvl1pPr marL="0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56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712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68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423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79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135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91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847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46">
          <p15:clr>
            <a:srgbClr val="A4A3A4"/>
          </p15:clr>
        </p15:guide>
        <p15:guide id="2" pos="2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3716" autoAdjust="0"/>
  </p:normalViewPr>
  <p:slideViewPr>
    <p:cSldViewPr>
      <p:cViewPr>
        <p:scale>
          <a:sx n="100" d="100"/>
          <a:sy n="100" d="100"/>
        </p:scale>
        <p:origin x="-960" y="3762"/>
      </p:cViewPr>
      <p:guideLst>
        <p:guide orient="horz" pos="3346"/>
        <p:guide pos="23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9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C8780-8DF6-449D-B284-17DE7D11A0DD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3488"/>
            <a:ext cx="23256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2B8C7-39C3-4C2E-A2EE-86EAE7E215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88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0" y="3299695"/>
            <a:ext cx="6304280" cy="2276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0" y="6019112"/>
            <a:ext cx="5191760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3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78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6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6" y="4502043"/>
            <a:ext cx="6304280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3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7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1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1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7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7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1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1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7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4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2"/>
            <a:ext cx="2440076" cy="1799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2"/>
            <a:ext cx="4146198" cy="906555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5" y="7435375"/>
            <a:ext cx="4450080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5" y="949092"/>
            <a:ext cx="4450080" cy="6373178"/>
          </a:xfrm>
        </p:spPr>
        <p:txBody>
          <a:bodyPr/>
          <a:lstStyle>
            <a:lvl1pPr marL="0" indent="0">
              <a:buNone/>
              <a:defRPr sz="3600"/>
            </a:lvl1pPr>
            <a:lvl2pPr marL="515356" indent="0">
              <a:buNone/>
              <a:defRPr sz="3200"/>
            </a:lvl2pPr>
            <a:lvl3pPr marL="1030712" indent="0">
              <a:buNone/>
              <a:defRPr sz="2700"/>
            </a:lvl3pPr>
            <a:lvl4pPr marL="1546068" indent="0">
              <a:buNone/>
              <a:defRPr sz="2300"/>
            </a:lvl4pPr>
            <a:lvl5pPr marL="2061423" indent="0">
              <a:buNone/>
              <a:defRPr sz="2300"/>
            </a:lvl5pPr>
            <a:lvl6pPr marL="2576779" indent="0">
              <a:buNone/>
              <a:defRPr sz="2300"/>
            </a:lvl6pPr>
            <a:lvl7pPr marL="3092135" indent="0">
              <a:buNone/>
              <a:defRPr sz="2300"/>
            </a:lvl7pPr>
            <a:lvl8pPr marL="3607491" indent="0">
              <a:buNone/>
              <a:defRPr sz="2300"/>
            </a:lvl8pPr>
            <a:lvl9pPr marL="4122847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5" y="8313163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  <a:prstGeom prst="rect">
            <a:avLst/>
          </a:prstGeom>
        </p:spPr>
        <p:txBody>
          <a:bodyPr vert="horz" lIns="103071" tIns="51536" rIns="103071" bIns="5153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0" y="2478460"/>
            <a:ext cx="6675120" cy="7010004"/>
          </a:xfrm>
          <a:prstGeom prst="rect">
            <a:avLst/>
          </a:prstGeom>
        </p:spPr>
        <p:txBody>
          <a:bodyPr vert="horz" lIns="103071" tIns="51536" rIns="103071" bIns="5153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E177-BF97-4017-B113-86F89845F476}" type="datetimeFigureOut">
              <a:rPr lang="fr-FR" smtClean="0"/>
              <a:t>23/02/2015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3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71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17" indent="-386517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53" indent="-322097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90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4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101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457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813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169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52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56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712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68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423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79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135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91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847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0248" y="126405"/>
            <a:ext cx="4968552" cy="1944216"/>
          </a:xfrm>
          <a:prstGeom prst="roundRect">
            <a:avLst>
              <a:gd name="adj" fmla="val 833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062291" y="112360"/>
            <a:ext cx="3524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Mrs Chocolat" pitchFamily="2" charset="0"/>
              </a:rPr>
              <a:t>Evaluation de Français </a:t>
            </a:r>
            <a:endParaRPr lang="fr-FR" sz="24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12256" y="846485"/>
            <a:ext cx="3460452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100" dirty="0" smtClean="0">
                <a:latin typeface="Mrs Chocolat" pitchFamily="2" charset="0"/>
                <a:ea typeface="Clensey" panose="02000603000000000000" pitchFamily="2" charset="0"/>
              </a:rPr>
              <a:t>Compétences évaluées en grammaire</a:t>
            </a:r>
          </a:p>
          <a:p>
            <a:pPr>
              <a:spcAft>
                <a:spcPts val="600"/>
              </a:spcAft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</a:rPr>
              <a:t>Identifier le sujet et connaître ses natures</a:t>
            </a:r>
            <a:endParaRPr lang="fr-FR" sz="900" dirty="0" smtClean="0">
              <a:latin typeface="Short Stack" panose="02010500040000000007" pitchFamily="2" charset="0"/>
            </a:endParaRPr>
          </a:p>
          <a:p>
            <a:pPr>
              <a:spcAft>
                <a:spcPts val="600"/>
              </a:spcAft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</a:rPr>
              <a:t>Identifier et utiliser les différents compléments d’objet</a:t>
            </a:r>
          </a:p>
          <a:p>
            <a:pPr>
              <a:spcAft>
                <a:spcPts val="600"/>
              </a:spcAft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</a:rPr>
              <a:t>Identifier l’attribut du sujet et connaître ses natures</a:t>
            </a:r>
            <a:endParaRPr lang="fr-FR" sz="900" dirty="0"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sp>
        <p:nvSpPr>
          <p:cNvPr id="27" name="Larme 26"/>
          <p:cNvSpPr/>
          <p:nvPr/>
        </p:nvSpPr>
        <p:spPr>
          <a:xfrm>
            <a:off x="723097" y="2322650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98472" y="2286645"/>
            <a:ext cx="610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   </a:t>
            </a:r>
            <a:r>
              <a:rPr lang="fr-FR" sz="1400" dirty="0" smtClean="0">
                <a:latin typeface="Mrs Chocolat" pitchFamily="2" charset="0"/>
              </a:rPr>
              <a:t>Indique si le mot souligné est un sujet ou non.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612056" y="2214635"/>
            <a:ext cx="6696744" cy="5760642"/>
          </a:xfrm>
          <a:prstGeom prst="roundRect">
            <a:avLst>
              <a:gd name="adj" fmla="val 244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Larme 31"/>
          <p:cNvSpPr/>
          <p:nvPr/>
        </p:nvSpPr>
        <p:spPr>
          <a:xfrm>
            <a:off x="710745" y="426686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686119" y="4230861"/>
            <a:ext cx="658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2   </a:t>
            </a:r>
            <a:r>
              <a:rPr lang="fr-FR" sz="1400" dirty="0" smtClean="0">
                <a:latin typeface="Mrs Chocolat" pitchFamily="2" charset="0"/>
              </a:rPr>
              <a:t>Entoure les sujets correspondant aux verbes soulignés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58526" y="4537184"/>
            <a:ext cx="644997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Lorsqu’un volcan </a:t>
            </a:r>
            <a:r>
              <a:rPr lang="fr-FR" sz="1050" u="sng" dirty="0">
                <a:latin typeface="Short Stack" panose="02010500040000000007" pitchFamily="2" charset="0"/>
              </a:rPr>
              <a:t>entre</a:t>
            </a:r>
            <a:r>
              <a:rPr lang="fr-FR" sz="1050" dirty="0">
                <a:latin typeface="Short Stack" panose="02010500040000000007" pitchFamily="2" charset="0"/>
              </a:rPr>
              <a:t> en éruption, ses entrailles </a:t>
            </a:r>
            <a:r>
              <a:rPr lang="fr-FR" sz="1050" u="sng" dirty="0">
                <a:latin typeface="Short Stack" panose="02010500040000000007" pitchFamily="2" charset="0"/>
              </a:rPr>
              <a:t>grondent</a:t>
            </a:r>
            <a:r>
              <a:rPr lang="fr-FR" sz="1050" dirty="0">
                <a:latin typeface="Short Stack" panose="02010500040000000007" pitchFamily="2" charset="0"/>
              </a:rPr>
              <a:t>, des fumées et </a:t>
            </a:r>
            <a:r>
              <a:rPr lang="fr-FR" sz="1050" dirty="0" smtClean="0">
                <a:latin typeface="Short Stack" panose="02010500040000000007" pitchFamily="2" charset="0"/>
              </a:rPr>
              <a:t>      des </a:t>
            </a:r>
            <a:r>
              <a:rPr lang="fr-FR" sz="1050" dirty="0">
                <a:latin typeface="Short Stack" panose="02010500040000000007" pitchFamily="2" charset="0"/>
              </a:rPr>
              <a:t>gaz s’en </a:t>
            </a:r>
            <a:r>
              <a:rPr lang="fr-FR" sz="1050" u="sng" dirty="0">
                <a:latin typeface="Short Stack" panose="02010500040000000007" pitchFamily="2" charset="0"/>
              </a:rPr>
              <a:t>échappent</a:t>
            </a:r>
            <a:r>
              <a:rPr lang="fr-FR" sz="1050" dirty="0">
                <a:latin typeface="Short Stack" panose="02010500040000000007" pitchFamily="2" charset="0"/>
              </a:rPr>
              <a:t>, des </a:t>
            </a:r>
            <a:r>
              <a:rPr lang="fr-FR" sz="1050" dirty="0" smtClean="0">
                <a:latin typeface="Short Stack" panose="02010500040000000007" pitchFamily="2" charset="0"/>
              </a:rPr>
              <a:t>gerbes </a:t>
            </a:r>
            <a:r>
              <a:rPr lang="fr-FR" sz="1050" dirty="0">
                <a:latin typeface="Short Stack" panose="02010500040000000007" pitchFamily="2" charset="0"/>
              </a:rPr>
              <a:t>de feu </a:t>
            </a:r>
            <a:r>
              <a:rPr lang="fr-FR" sz="1050" u="sng" dirty="0">
                <a:latin typeface="Short Stack" panose="02010500040000000007" pitchFamily="2" charset="0"/>
              </a:rPr>
              <a:t>illuminent</a:t>
            </a:r>
            <a:r>
              <a:rPr lang="fr-FR" sz="1050" dirty="0">
                <a:latin typeface="Short Stack" panose="02010500040000000007" pitchFamily="2" charset="0"/>
              </a:rPr>
              <a:t> son cratère et de la lave incandescente </a:t>
            </a:r>
            <a:r>
              <a:rPr lang="fr-FR" sz="1050" u="sng" dirty="0">
                <a:latin typeface="Short Stack" panose="02010500040000000007" pitchFamily="2" charset="0"/>
              </a:rPr>
              <a:t>s’écoule</a:t>
            </a:r>
            <a:r>
              <a:rPr lang="fr-FR" sz="1050" dirty="0">
                <a:latin typeface="Short Stack" panose="02010500040000000007" pitchFamily="2" charset="0"/>
              </a:rPr>
              <a:t> le long de ses pentes.</a:t>
            </a:r>
          </a:p>
        </p:txBody>
      </p:sp>
      <p:sp>
        <p:nvSpPr>
          <p:cNvPr id="35" name="Larme 34"/>
          <p:cNvSpPr/>
          <p:nvPr/>
        </p:nvSpPr>
        <p:spPr>
          <a:xfrm>
            <a:off x="735369" y="8380495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710743" y="8344490"/>
            <a:ext cx="6598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4   </a:t>
            </a:r>
            <a:r>
              <a:rPr lang="fr-FR" sz="1400" dirty="0" smtClean="0">
                <a:latin typeface="Mrs Chocolat" pitchFamily="2" charset="0"/>
              </a:rPr>
              <a:t>Indique si les compléments d’objets soulignés sont COD, COI ou COS</a:t>
            </a:r>
            <a:endParaRPr lang="fr-FR" sz="1800" dirty="0">
              <a:latin typeface="Mrs Chocolat" pitchFamily="2" charset="0"/>
            </a:endParaRPr>
          </a:p>
        </p:txBody>
      </p:sp>
      <p:sp>
        <p:nvSpPr>
          <p:cNvPr id="64" name="Rectangle à coins arrondis 63"/>
          <p:cNvSpPr/>
          <p:nvPr/>
        </p:nvSpPr>
        <p:spPr>
          <a:xfrm>
            <a:off x="107950" y="100013"/>
            <a:ext cx="2112963" cy="657225"/>
          </a:xfrm>
          <a:prstGeom prst="round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107950" y="112360"/>
            <a:ext cx="2147888" cy="6309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Mrs Chocolat" pitchFamily="2" charset="0"/>
              </a:rPr>
              <a:t>Prénom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 : </a:t>
            </a:r>
            <a:r>
              <a:rPr lang="fr-FR" sz="1100" dirty="0">
                <a:latin typeface="+mj-lt"/>
                <a:cs typeface="+mn-cs"/>
              </a:rPr>
              <a:t>___________________</a:t>
            </a:r>
            <a:endParaRPr lang="fr-FR" sz="1400" dirty="0">
              <a:latin typeface="+mj-lt"/>
              <a:cs typeface="+mn-cs"/>
            </a:endParaRPr>
          </a:p>
          <a:p>
            <a:pPr defTabSz="1016356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latin typeface="Mrs Chocolat" pitchFamily="2" charset="0"/>
              </a:rPr>
              <a:t>Date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:  </a:t>
            </a:r>
            <a:r>
              <a:rPr lang="fr-FR" sz="1400" dirty="0">
                <a:latin typeface="+mn-lt"/>
                <a:cs typeface="+mn-cs"/>
              </a:rPr>
              <a:t>_________________</a:t>
            </a:r>
            <a:endParaRPr lang="fr-FR" sz="1400" dirty="0">
              <a:latin typeface="Handlee" panose="02000000000000000000" pitchFamily="2" charset="0"/>
              <a:cs typeface="+mn-cs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133350" y="1554931"/>
            <a:ext cx="2087563" cy="487884"/>
          </a:xfrm>
          <a:prstGeom prst="roundRect">
            <a:avLst>
              <a:gd name="adj" fmla="val 17723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7" name="ZoneTexte 33"/>
          <p:cNvSpPr txBox="1">
            <a:spLocks noChangeArrowheads="1"/>
          </p:cNvSpPr>
          <p:nvPr/>
        </p:nvSpPr>
        <p:spPr bwMode="auto">
          <a:xfrm>
            <a:off x="161925" y="1494557"/>
            <a:ext cx="800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Mrs Chocolat" pitchFamily="2" charset="0"/>
              </a:rPr>
              <a:t>Signature </a:t>
            </a:r>
          </a:p>
          <a:p>
            <a:r>
              <a:rPr lang="fr-FR" altLang="fr-FR" sz="1000" dirty="0">
                <a:latin typeface="Mrs Chocolat" pitchFamily="2" charset="0"/>
              </a:rPr>
              <a:t>des parents</a:t>
            </a:r>
          </a:p>
        </p:txBody>
      </p:sp>
      <p:sp>
        <p:nvSpPr>
          <p:cNvPr id="68" name="Rectangle à coins arrondis 67"/>
          <p:cNvSpPr/>
          <p:nvPr/>
        </p:nvSpPr>
        <p:spPr>
          <a:xfrm>
            <a:off x="122238" y="846485"/>
            <a:ext cx="2087562" cy="612775"/>
          </a:xfrm>
          <a:prstGeom prst="roundRect">
            <a:avLst>
              <a:gd name="adj" fmla="val 15678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9" name="ZoneTexte 35"/>
          <p:cNvSpPr txBox="1">
            <a:spLocks noChangeArrowheads="1"/>
          </p:cNvSpPr>
          <p:nvPr/>
        </p:nvSpPr>
        <p:spPr bwMode="auto">
          <a:xfrm>
            <a:off x="86600" y="775151"/>
            <a:ext cx="9755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Mrs Chocolat" pitchFamily="2" charset="0"/>
              </a:rPr>
              <a:t>Appréciation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6123082" y="520722"/>
            <a:ext cx="1135062" cy="499578"/>
          </a:xfrm>
          <a:prstGeom prst="roundRect">
            <a:avLst>
              <a:gd name="adj" fmla="val 33430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1" name="ZoneTexte 8"/>
          <p:cNvSpPr txBox="1">
            <a:spLocks noChangeArrowheads="1"/>
          </p:cNvSpPr>
          <p:nvPr/>
        </p:nvSpPr>
        <p:spPr bwMode="auto">
          <a:xfrm>
            <a:off x="6123082" y="520722"/>
            <a:ext cx="1150937" cy="44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900" dirty="0">
                <a:latin typeface="Mrs Chocolat" pitchFamily="2" charset="0"/>
              </a:rPr>
              <a:t>Soin, présentation</a:t>
            </a:r>
          </a:p>
          <a:p>
            <a:endParaRPr lang="fr-FR" altLang="fr-FR" sz="1400" dirty="0">
              <a:latin typeface="Fineliner Script" pitchFamily="50" charset="0"/>
            </a:endParaRPr>
          </a:p>
        </p:txBody>
      </p:sp>
      <p:sp>
        <p:nvSpPr>
          <p:cNvPr id="95" name="Rectangle à coins arrondis 94"/>
          <p:cNvSpPr/>
          <p:nvPr/>
        </p:nvSpPr>
        <p:spPr>
          <a:xfrm>
            <a:off x="6530107" y="1143347"/>
            <a:ext cx="714375" cy="850900"/>
          </a:xfrm>
          <a:prstGeom prst="roundRect">
            <a:avLst>
              <a:gd name="adj" fmla="val 12667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96" name="Tableau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33028"/>
              </p:ext>
            </p:extLst>
          </p:nvPr>
        </p:nvGraphicFramePr>
        <p:xfrm>
          <a:off x="6522417" y="1152872"/>
          <a:ext cx="714375" cy="85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030"/>
                <a:gridCol w="508345"/>
              </a:tblGrid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1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7749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2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3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4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7" name="Rectangle 18"/>
          <p:cNvSpPr>
            <a:spLocks noChangeArrowheads="1"/>
          </p:cNvSpPr>
          <p:nvPr/>
        </p:nvSpPr>
        <p:spPr bwMode="auto">
          <a:xfrm>
            <a:off x="6738441" y="1370359"/>
            <a:ext cx="483072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à renforcer</a:t>
            </a:r>
          </a:p>
        </p:txBody>
      </p:sp>
      <p:sp>
        <p:nvSpPr>
          <p:cNvPr id="98" name="Rectangle 19"/>
          <p:cNvSpPr>
            <a:spLocks noChangeArrowheads="1"/>
          </p:cNvSpPr>
          <p:nvPr/>
        </p:nvSpPr>
        <p:spPr bwMode="auto">
          <a:xfrm>
            <a:off x="6727365" y="1575395"/>
            <a:ext cx="515132" cy="2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en cours </a:t>
            </a:r>
          </a:p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d’acquisition</a:t>
            </a:r>
          </a:p>
        </p:txBody>
      </p:sp>
      <p:sp>
        <p:nvSpPr>
          <p:cNvPr id="99" name="Rectangle 20"/>
          <p:cNvSpPr>
            <a:spLocks noChangeArrowheads="1"/>
          </p:cNvSpPr>
          <p:nvPr/>
        </p:nvSpPr>
        <p:spPr bwMode="auto">
          <a:xfrm>
            <a:off x="6738441" y="1786284"/>
            <a:ext cx="476660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non acquis</a:t>
            </a:r>
          </a:p>
        </p:txBody>
      </p:sp>
      <p:sp>
        <p:nvSpPr>
          <p:cNvPr id="100" name="Rectangle 21"/>
          <p:cNvSpPr>
            <a:spLocks noChangeArrowheads="1"/>
          </p:cNvSpPr>
          <p:nvPr/>
        </p:nvSpPr>
        <p:spPr bwMode="auto">
          <a:xfrm>
            <a:off x="6692032" y="1152872"/>
            <a:ext cx="416471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acquis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56744"/>
              </p:ext>
            </p:extLst>
          </p:nvPr>
        </p:nvGraphicFramePr>
        <p:xfrm>
          <a:off x="5799012" y="1098317"/>
          <a:ext cx="357660" cy="9127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660"/>
              </a:tblGrid>
              <a:tr h="304261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04261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04261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" name="Parchemin horizontal 103"/>
          <p:cNvSpPr/>
          <p:nvPr/>
        </p:nvSpPr>
        <p:spPr>
          <a:xfrm rot="20120740">
            <a:off x="2294906" y="132203"/>
            <a:ext cx="566738" cy="474049"/>
          </a:xfrm>
          <a:prstGeom prst="horizontalScroll">
            <a:avLst>
              <a:gd name="adj" fmla="val 17023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5" name="ZoneTexte 16"/>
          <p:cNvSpPr txBox="1">
            <a:spLocks noChangeArrowheads="1"/>
          </p:cNvSpPr>
          <p:nvPr/>
        </p:nvSpPr>
        <p:spPr bwMode="auto">
          <a:xfrm rot="-1479260">
            <a:off x="2300841" y="193126"/>
            <a:ext cx="566738" cy="33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alt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112946" y="743301"/>
            <a:ext cx="1158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spc="-150" dirty="0" smtClean="0">
                <a:latin typeface="Rostros y emociones" panose="02000500000000000000" pitchFamily="2" charset="0"/>
              </a:rPr>
              <a:t>g c f b </a:t>
            </a:r>
            <a:endParaRPr lang="fr-FR" sz="1100" spc="-150" dirty="0">
              <a:latin typeface="Rostros y emociones" panose="02000500000000000000" pitchFamily="2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58526" y="8571373"/>
            <a:ext cx="6650273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La directrice de l’école a autorisé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l’organisation d’une kermesse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. Elle demande    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des idées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aux élèves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. Yacine pense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à une tombola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. Chloé propose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une course en sac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. Des enfants demandent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la date de la kermesse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à leur maître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, car ils rédigeront  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une affiche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pour les parents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. Enfin, un petit groupe s’occupera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du buffet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.</a:t>
            </a:r>
            <a:endParaRPr lang="fr-FR" sz="700" dirty="0">
              <a:effectLst/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5799012" y="1098514"/>
            <a:ext cx="357659" cy="912586"/>
          </a:xfrm>
          <a:prstGeom prst="roundRect">
            <a:avLst>
              <a:gd name="adj" fmla="val 12672"/>
            </a:avLst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3162503" y="579895"/>
            <a:ext cx="22740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smtClean="0">
                <a:latin typeface="Short Stack" panose="02010500040000000007" pitchFamily="2" charset="0"/>
              </a:rPr>
              <a:t>Grammaire n°3 : G7, G8, G9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108" name="Rectangle à coins arrondis 107"/>
          <p:cNvSpPr/>
          <p:nvPr/>
        </p:nvSpPr>
        <p:spPr>
          <a:xfrm>
            <a:off x="78061" y="2214635"/>
            <a:ext cx="442038" cy="5760642"/>
          </a:xfrm>
          <a:prstGeom prst="roundRect">
            <a:avLst>
              <a:gd name="adj" fmla="val 23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78061" y="2286644"/>
            <a:ext cx="430887" cy="511256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La fonction sujet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32885" y="2574677"/>
            <a:ext cx="665027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Ils sont partis avec </a:t>
            </a:r>
            <a:r>
              <a:rPr lang="fr-FR" sz="1050" u="sng" dirty="0">
                <a:latin typeface="Short Stack" panose="02010500040000000007" pitchFamily="2" charset="0"/>
              </a:rPr>
              <a:t>nous</a:t>
            </a:r>
            <a:r>
              <a:rPr lang="fr-FR" sz="1050" dirty="0">
                <a:latin typeface="Short Stack" panose="02010500040000000007" pitchFamily="2" charset="0"/>
              </a:rPr>
              <a:t>. ___________	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050" u="sng" dirty="0" smtClean="0">
                <a:latin typeface="Short Stack" panose="02010500040000000007" pitchFamily="2" charset="0"/>
              </a:rPr>
              <a:t>Nous</a:t>
            </a:r>
            <a:r>
              <a:rPr lang="fr-FR" sz="1050" dirty="0" smtClean="0">
                <a:latin typeface="Short Stack" panose="02010500040000000007" pitchFamily="2" charset="0"/>
              </a:rPr>
              <a:t> </a:t>
            </a:r>
            <a:r>
              <a:rPr lang="fr-FR" sz="1050" dirty="0">
                <a:latin typeface="Short Stack" panose="02010500040000000007" pitchFamily="2" charset="0"/>
              </a:rPr>
              <a:t>passons nos vacances à la montagne. ____________</a:t>
            </a:r>
          </a:p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Le maître </a:t>
            </a:r>
            <a:r>
              <a:rPr lang="fr-FR" sz="1050" u="sng" dirty="0">
                <a:latin typeface="Short Stack" panose="02010500040000000007" pitchFamily="2" charset="0"/>
              </a:rPr>
              <a:t>vous</a:t>
            </a:r>
            <a:r>
              <a:rPr lang="fr-FR" sz="1050" dirty="0">
                <a:latin typeface="Short Stack" panose="02010500040000000007" pitchFamily="2" charset="0"/>
              </a:rPr>
              <a:t> </a:t>
            </a:r>
            <a:r>
              <a:rPr lang="fr-FR" sz="1050" dirty="0" smtClean="0">
                <a:latin typeface="Short Stack" panose="02010500040000000007" pitchFamily="2" charset="0"/>
              </a:rPr>
              <a:t>interroge </a:t>
            </a:r>
            <a:r>
              <a:rPr lang="fr-FR" sz="1050" dirty="0">
                <a:latin typeface="Short Stack" panose="02010500040000000007" pitchFamily="2" charset="0"/>
              </a:rPr>
              <a:t>souvent ____________	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Savez-</a:t>
            </a:r>
            <a:r>
              <a:rPr lang="fr-FR" sz="1050" u="sng" dirty="0" smtClean="0">
                <a:latin typeface="Short Stack" panose="02010500040000000007" pitchFamily="2" charset="0"/>
              </a:rPr>
              <a:t>vous</a:t>
            </a:r>
            <a:r>
              <a:rPr lang="fr-FR" sz="1050" dirty="0" smtClean="0">
                <a:latin typeface="Short Stack" panose="02010500040000000007" pitchFamily="2" charset="0"/>
              </a:rPr>
              <a:t> </a:t>
            </a:r>
            <a:r>
              <a:rPr lang="fr-FR" sz="1050" dirty="0">
                <a:latin typeface="Short Stack" panose="02010500040000000007" pitchFamily="2" charset="0"/>
              </a:rPr>
              <a:t>votre leçon </a:t>
            </a:r>
            <a:r>
              <a:rPr lang="fr-FR" sz="1050" dirty="0" smtClean="0">
                <a:latin typeface="Short Stack" panose="02010500040000000007" pitchFamily="2" charset="0"/>
              </a:rPr>
              <a:t>? _____________</a:t>
            </a: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Dans le ciel, volent </a:t>
            </a:r>
            <a:r>
              <a:rPr lang="fr-FR" sz="1050" u="sng" dirty="0" smtClean="0">
                <a:latin typeface="Short Stack" panose="02010500040000000007" pitchFamily="2" charset="0"/>
              </a:rPr>
              <a:t>les oiseaux</a:t>
            </a:r>
            <a:r>
              <a:rPr lang="fr-FR" sz="1050" dirty="0" smtClean="0">
                <a:latin typeface="Short Stack" panose="02010500040000000007" pitchFamily="2" charset="0"/>
              </a:rPr>
              <a:t>. </a:t>
            </a:r>
            <a:r>
              <a:rPr lang="fr-FR" sz="1050" dirty="0">
                <a:latin typeface="Short Stack" panose="02010500040000000007" pitchFamily="2" charset="0"/>
              </a:rPr>
              <a:t>_____________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612056" y="8191301"/>
            <a:ext cx="6696744" cy="2304256"/>
          </a:xfrm>
          <a:prstGeom prst="roundRect">
            <a:avLst>
              <a:gd name="adj" fmla="val 434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89213" y="8191301"/>
            <a:ext cx="430886" cy="2304255"/>
          </a:xfrm>
          <a:prstGeom prst="roundRect">
            <a:avLst>
              <a:gd name="adj" fmla="val 23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126792" y="8191301"/>
            <a:ext cx="529376" cy="230425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1600" dirty="0" smtClean="0">
                <a:latin typeface="Mrs Chocolat" pitchFamily="2" charset="0"/>
              </a:rPr>
              <a:t>Les compléments d’objet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1" name="Larme 40"/>
          <p:cNvSpPr/>
          <p:nvPr/>
        </p:nvSpPr>
        <p:spPr>
          <a:xfrm>
            <a:off x="736283" y="5635018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711657" y="5599013"/>
            <a:ext cx="658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3   </a:t>
            </a:r>
            <a:r>
              <a:rPr lang="fr-FR" sz="1400" dirty="0" smtClean="0">
                <a:latin typeface="Mrs Chocolat" pitchFamily="2" charset="0"/>
              </a:rPr>
              <a:t>Entoure les sujets et indique leur nature : pronom personnel, groupe nominal, nom propre ou infinitif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684064" y="6123101"/>
            <a:ext cx="665027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>
                <a:latin typeface="Short Stack" panose="02010500040000000007" pitchFamily="2" charset="0"/>
              </a:rPr>
              <a:t>Nous sommes allés visiter le château de Versailles. ___________________  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>
                <a:latin typeface="Short Stack" panose="02010500040000000007" pitchFamily="2" charset="0"/>
              </a:rPr>
              <a:t>galerie des glaces était magnifique. ___________________ 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Elle </a:t>
            </a:r>
            <a:r>
              <a:rPr lang="fr-FR" sz="1050" dirty="0">
                <a:latin typeface="Short Stack" panose="02010500040000000007" pitchFamily="2" charset="0"/>
              </a:rPr>
              <a:t>est immense et servait de salle de bal. ___________________  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Louis </a:t>
            </a:r>
            <a:r>
              <a:rPr lang="fr-FR" sz="1050" dirty="0">
                <a:latin typeface="Short Stack" panose="02010500040000000007" pitchFamily="2" charset="0"/>
              </a:rPr>
              <a:t>XIV était le premier roi à l’habiter. ___________________  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Se </a:t>
            </a:r>
            <a:r>
              <a:rPr lang="fr-FR" sz="1050" dirty="0">
                <a:latin typeface="Short Stack" panose="02010500040000000007" pitchFamily="2" charset="0"/>
              </a:rPr>
              <a:t>promener dans ses immenses jardins est un véritable plaisir. </a:t>
            </a:r>
            <a:r>
              <a:rPr lang="fr-FR" sz="1050" dirty="0" smtClean="0">
                <a:latin typeface="Short Stack" panose="02010500040000000007" pitchFamily="2" charset="0"/>
              </a:rPr>
              <a:t>_________________   </a:t>
            </a:r>
            <a:endParaRPr lang="fr-FR" sz="1050" dirty="0">
              <a:latin typeface="Short Stack" panose="02010500040000000007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523" y="9343428"/>
            <a:ext cx="28937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12056" y="198414"/>
            <a:ext cx="6680157" cy="3351569"/>
          </a:xfrm>
          <a:prstGeom prst="roundRect">
            <a:avLst>
              <a:gd name="adj" fmla="val 360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612056" y="3674832"/>
            <a:ext cx="6696744" cy="6748717"/>
          </a:xfrm>
          <a:prstGeom prst="roundRect">
            <a:avLst>
              <a:gd name="adj" fmla="val 258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Larme 5"/>
          <p:cNvSpPr/>
          <p:nvPr/>
        </p:nvSpPr>
        <p:spPr>
          <a:xfrm>
            <a:off x="708690" y="3758744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84064" y="3726805"/>
            <a:ext cx="6547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7   </a:t>
            </a:r>
            <a:r>
              <a:rPr lang="fr-FR" sz="1400" dirty="0" smtClean="0">
                <a:latin typeface="Mrs Chocolat" pitchFamily="2" charset="0"/>
              </a:rPr>
              <a:t>Souligne les phrases qui ont un attribut du sujet</a:t>
            </a:r>
            <a:endParaRPr lang="fr-FR" sz="1100" dirty="0">
              <a:latin typeface="Mrs Chocolat" pitchFamily="2" charset="0"/>
            </a:endParaRPr>
          </a:p>
        </p:txBody>
      </p:sp>
      <p:sp>
        <p:nvSpPr>
          <p:cNvPr id="8" name="Larme 7"/>
          <p:cNvSpPr/>
          <p:nvPr/>
        </p:nvSpPr>
        <p:spPr>
          <a:xfrm>
            <a:off x="678363" y="6668100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53736" y="6636161"/>
            <a:ext cx="663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8   </a:t>
            </a:r>
            <a:r>
              <a:rPr lang="fr-FR" sz="1400" dirty="0" smtClean="0">
                <a:latin typeface="Mrs Chocolat" pitchFamily="2" charset="0"/>
                <a:cs typeface="MoolBoran" panose="020B0100010101010101" pitchFamily="34" charset="0"/>
              </a:rPr>
              <a:t>Indique la nature des attributs du sujet soulignés : nom propre (NP), </a:t>
            </a:r>
          </a:p>
          <a:p>
            <a:r>
              <a:rPr lang="fr-FR" sz="1400" dirty="0">
                <a:latin typeface="Mrs Chocolat" pitchFamily="2" charset="0"/>
                <a:cs typeface="MoolBoran" panose="020B0100010101010101" pitchFamily="34" charset="0"/>
              </a:rPr>
              <a:t> </a:t>
            </a:r>
            <a:r>
              <a:rPr lang="fr-FR" sz="1400" dirty="0" smtClean="0">
                <a:latin typeface="Mrs Chocolat" pitchFamily="2" charset="0"/>
                <a:cs typeface="MoolBoran" panose="020B0100010101010101" pitchFamily="34" charset="0"/>
              </a:rPr>
              <a:t>      groupe nominal (GN), adjectif qualificatif (AQ)</a:t>
            </a:r>
            <a:endParaRPr lang="fr-FR" sz="1400" dirty="0">
              <a:latin typeface="Mrs Chocolat" pitchFamily="2" charset="0"/>
              <a:cs typeface="MoolBoran" panose="020B0100010101010101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78363" y="7227321"/>
            <a:ext cx="65536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J’ai un hérisson : c’est </a:t>
            </a:r>
            <a:r>
              <a:rPr lang="fr-FR" sz="1100" u="sng" dirty="0" smtClean="0">
                <a:latin typeface="Short Stack" panose="02010500040000000007" pitchFamily="2" charset="0"/>
              </a:rPr>
              <a:t>Léon</a:t>
            </a:r>
            <a:r>
              <a:rPr lang="fr-FR" sz="1100" dirty="0" smtClean="0">
                <a:latin typeface="Short Stack" panose="02010500040000000007" pitchFamily="2" charset="0"/>
              </a:rPr>
              <a:t>. ( ____ ) * Il vit dans le jardin. * Comme tous les hérissons, Léon est </a:t>
            </a:r>
            <a:r>
              <a:rPr lang="fr-FR" sz="1100" u="sng" dirty="0" smtClean="0">
                <a:latin typeface="Short Stack" panose="02010500040000000007" pitchFamily="2" charset="0"/>
              </a:rPr>
              <a:t>un animal nocturne</a:t>
            </a:r>
            <a:r>
              <a:rPr lang="fr-FR" sz="1100" dirty="0" smtClean="0">
                <a:latin typeface="Short Stack" panose="02010500040000000007" pitchFamily="2" charset="0"/>
              </a:rPr>
              <a:t>. </a:t>
            </a:r>
            <a:r>
              <a:rPr lang="fr-FR" sz="1100" dirty="0">
                <a:latin typeface="Short Stack" panose="02010500040000000007" pitchFamily="2" charset="0"/>
              </a:rPr>
              <a:t>( ____ </a:t>
            </a:r>
            <a:r>
              <a:rPr lang="fr-FR" sz="1100" dirty="0" smtClean="0">
                <a:latin typeface="Short Stack" panose="02010500040000000007" pitchFamily="2" charset="0"/>
              </a:rPr>
              <a:t>) * Il reste </a:t>
            </a:r>
            <a:r>
              <a:rPr lang="fr-FR" sz="1100" u="sng" dirty="0" smtClean="0">
                <a:latin typeface="Short Stack" panose="02010500040000000007" pitchFamily="2" charset="0"/>
              </a:rPr>
              <a:t>solitaire</a:t>
            </a:r>
            <a:r>
              <a:rPr lang="fr-FR" sz="1100" dirty="0" smtClean="0">
                <a:latin typeface="Short Stack" panose="02010500040000000007" pitchFamily="2" charset="0"/>
              </a:rPr>
              <a:t>. </a:t>
            </a:r>
            <a:r>
              <a:rPr lang="fr-FR" sz="1100" dirty="0">
                <a:latin typeface="Short Stack" panose="02010500040000000007" pitchFamily="2" charset="0"/>
              </a:rPr>
              <a:t>( ____ </a:t>
            </a:r>
            <a:r>
              <a:rPr lang="fr-FR" sz="1100" dirty="0" smtClean="0">
                <a:latin typeface="Short Stack" panose="02010500040000000007" pitchFamily="2" charset="0"/>
              </a:rPr>
              <a:t>) * Pour le blaireau et le renard, il demeure </a:t>
            </a:r>
            <a:r>
              <a:rPr lang="fr-FR" sz="1100" u="sng" dirty="0" smtClean="0">
                <a:latin typeface="Short Stack" panose="02010500040000000007" pitchFamily="2" charset="0"/>
              </a:rPr>
              <a:t>une proie facile</a:t>
            </a:r>
            <a:r>
              <a:rPr lang="fr-FR" sz="1100" dirty="0" smtClean="0">
                <a:latin typeface="Short Stack" panose="02010500040000000007" pitchFamily="2" charset="0"/>
              </a:rPr>
              <a:t>. </a:t>
            </a:r>
            <a:r>
              <a:rPr lang="fr-FR" sz="1100" dirty="0">
                <a:latin typeface="Short Stack" panose="02010500040000000007" pitchFamily="2" charset="0"/>
              </a:rPr>
              <a:t>( ____ </a:t>
            </a:r>
            <a:r>
              <a:rPr lang="fr-FR" sz="1100" dirty="0" smtClean="0">
                <a:latin typeface="Short Stack" panose="02010500040000000007" pitchFamily="2" charset="0"/>
              </a:rPr>
              <a:t>) * Mais quand il est menacé, grâce à ses piquants, il a l’air </a:t>
            </a:r>
            <a:r>
              <a:rPr lang="fr-FR" sz="1100" u="sng" dirty="0" smtClean="0">
                <a:latin typeface="Short Stack" panose="02010500040000000007" pitchFamily="2" charset="0"/>
              </a:rPr>
              <a:t>hostile</a:t>
            </a:r>
            <a:r>
              <a:rPr lang="fr-FR" sz="1100" dirty="0" smtClean="0">
                <a:latin typeface="Short Stack" panose="02010500040000000007" pitchFamily="2" charset="0"/>
              </a:rPr>
              <a:t>. </a:t>
            </a:r>
            <a:r>
              <a:rPr lang="fr-FR" sz="1100" dirty="0">
                <a:latin typeface="Short Stack" panose="02010500040000000007" pitchFamily="2" charset="0"/>
              </a:rPr>
              <a:t>( ____ ) 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53737" y="4014837"/>
            <a:ext cx="6638475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Cette émission me semble intéressante.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L’Afrique est un continent très peuplé.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Il reste une part de tarte.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Mes grands parents demeurent près de la mer.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Le chien de mon voisin a l’air hostile.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Pour la saison, les températures demeurent basses.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Ces félins paraissent calmes et inoffensifs.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Il a appelé les pompiers.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Un sourire apparaît sur son visage.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Ce livre est dans la bibliothèque.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5624" y="198631"/>
            <a:ext cx="378189" cy="3351352"/>
          </a:xfrm>
          <a:prstGeom prst="roundRect">
            <a:avLst>
              <a:gd name="adj" fmla="val 23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157832" y="199827"/>
            <a:ext cx="357021" cy="32389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1600" dirty="0" smtClean="0">
                <a:latin typeface="Mrs Chocolat" pitchFamily="2" charset="0"/>
              </a:rPr>
              <a:t>Les compléments d’objet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89213" y="3674832"/>
            <a:ext cx="419736" cy="6748717"/>
          </a:xfrm>
          <a:prstGeom prst="roundRect">
            <a:avLst>
              <a:gd name="adj" fmla="val 23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126792" y="3674832"/>
            <a:ext cx="357021" cy="674871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1600" dirty="0" smtClean="0">
                <a:latin typeface="Mrs Chocolat" pitchFamily="2" charset="0"/>
              </a:rPr>
              <a:t>Les expansions du nom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16" name="Larme 15"/>
          <p:cNvSpPr/>
          <p:nvPr/>
        </p:nvSpPr>
        <p:spPr>
          <a:xfrm>
            <a:off x="723097" y="30642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698471" y="270421"/>
            <a:ext cx="6593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5   </a:t>
            </a:r>
            <a:r>
              <a:rPr lang="fr-FR" sz="1400" dirty="0" smtClean="0">
                <a:latin typeface="Mrs Chocolat" pitchFamily="2" charset="0"/>
              </a:rPr>
              <a:t>Indique si le pronom souligné est COD ou COI</a:t>
            </a:r>
            <a:endParaRPr lang="fr-FR" sz="1800" dirty="0">
              <a:latin typeface="Mrs Chocola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4064" y="615360"/>
            <a:ext cx="65584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La balle atterrit à ses pieds et le joueur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la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renvoie au gardien : ______</a:t>
            </a: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effectLst/>
                <a:latin typeface="Short Stack" panose="02010500040000000007" pitchFamily="2" charset="0"/>
                <a:ea typeface="Times New Roman"/>
                <a:cs typeface="Times New Roman"/>
              </a:rPr>
              <a:t>Cette histoire </a:t>
            </a:r>
            <a:r>
              <a:rPr lang="fr-FR" sz="1050" u="sng" dirty="0" smtClean="0">
                <a:effectLst/>
                <a:latin typeface="Short Stack" panose="02010500040000000007" pitchFamily="2" charset="0"/>
                <a:ea typeface="Times New Roman"/>
                <a:cs typeface="Times New Roman"/>
              </a:rPr>
              <a:t>me</a:t>
            </a:r>
            <a:r>
              <a:rPr lang="fr-FR" sz="1050" dirty="0" smtClean="0">
                <a:effectLst/>
                <a:latin typeface="Short Stack" panose="02010500040000000007" pitchFamily="2" charset="0"/>
                <a:ea typeface="Times New Roman"/>
                <a:cs typeface="Times New Roman"/>
              </a:rPr>
              <a:t> fait peur :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: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</a:t>
            </a:r>
            <a:endParaRPr lang="fr-FR" sz="1050" dirty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Ma sœur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lui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téléphone souvent :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: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</a:t>
            </a: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Ses tables de multiplication, elle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les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connaît par cœur !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: ______</a:t>
            </a:r>
            <a:endParaRPr lang="fr-FR" sz="105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sp>
        <p:nvSpPr>
          <p:cNvPr id="19" name="Larme 18"/>
          <p:cNvSpPr/>
          <p:nvPr/>
        </p:nvSpPr>
        <p:spPr>
          <a:xfrm>
            <a:off x="678363" y="8430553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653736" y="8398614"/>
            <a:ext cx="663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9   </a:t>
            </a:r>
            <a:r>
              <a:rPr lang="fr-FR" sz="1400" dirty="0" smtClean="0">
                <a:latin typeface="Mrs Chocolat" pitchFamily="2" charset="0"/>
                <a:cs typeface="MoolBoran" panose="020B0100010101010101" pitchFamily="34" charset="0"/>
              </a:rPr>
              <a:t>Complète les phrases par un attribut du sujet adjectif qualificatif de ton </a:t>
            </a:r>
          </a:p>
          <a:p>
            <a:r>
              <a:rPr lang="fr-FR" sz="1400" dirty="0">
                <a:latin typeface="Mrs Chocolat" pitchFamily="2" charset="0"/>
                <a:cs typeface="MoolBoran" panose="020B0100010101010101" pitchFamily="34" charset="0"/>
              </a:rPr>
              <a:t> </a:t>
            </a:r>
            <a:r>
              <a:rPr lang="fr-FR" sz="1400" dirty="0" smtClean="0">
                <a:latin typeface="Mrs Chocolat" pitchFamily="2" charset="0"/>
                <a:cs typeface="MoolBoran" panose="020B0100010101010101" pitchFamily="34" charset="0"/>
              </a:rPr>
              <a:t>     choix. Fais attention à l’accord.</a:t>
            </a:r>
            <a:endParaRPr lang="fr-FR" sz="1400" dirty="0">
              <a:latin typeface="Mrs Chocolat" pitchFamily="2" charset="0"/>
              <a:cs typeface="MoolBoran" panose="020B0100010101010101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8471" y="8955513"/>
            <a:ext cx="653352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Mon grand frère deviendra ______________________ 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Elle paraît </a:t>
            </a:r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Ce repas est </a:t>
            </a:r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.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Les exercices restent ______________________ 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Les journées semblent </a:t>
            </a:r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 .</a:t>
            </a:r>
            <a:endParaRPr lang="fr-FR" sz="1100" dirty="0" smtClean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22" name="Larme 21"/>
          <p:cNvSpPr/>
          <p:nvPr/>
        </p:nvSpPr>
        <p:spPr>
          <a:xfrm>
            <a:off x="723097" y="1960868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98471" y="1924863"/>
            <a:ext cx="6593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6   </a:t>
            </a:r>
            <a:r>
              <a:rPr lang="fr-FR" sz="1400" dirty="0" smtClean="0">
                <a:latin typeface="Mrs Chocolat" pitchFamily="2" charset="0"/>
              </a:rPr>
              <a:t>Complète ces phrases par un complément d’objet et indique s’il est COD, </a:t>
            </a:r>
          </a:p>
          <a:p>
            <a:r>
              <a:rPr lang="fr-FR" sz="1400" dirty="0">
                <a:latin typeface="Mrs Chocolat" pitchFamily="2" charset="0"/>
              </a:rPr>
              <a:t> </a:t>
            </a:r>
            <a:r>
              <a:rPr lang="fr-FR" sz="1400" dirty="0" smtClean="0">
                <a:latin typeface="Mrs Chocolat" pitchFamily="2" charset="0"/>
              </a:rPr>
              <a:t>      COI ou COS</a:t>
            </a:r>
            <a:endParaRPr lang="fr-FR" sz="1800" dirty="0">
              <a:latin typeface="Mrs Chocola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4064" y="2413818"/>
            <a:ext cx="655843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Demain, elle écrira ___________________________________ : ________</a:t>
            </a: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Mes parents adorent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___________________________________ :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________</a:t>
            </a: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Il écoute ___________________________________ : ________</a:t>
            </a:r>
            <a:endParaRPr lang="fr-FR" sz="105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523" y="9199413"/>
            <a:ext cx="28937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75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0248" y="126405"/>
            <a:ext cx="4968552" cy="1944216"/>
          </a:xfrm>
          <a:prstGeom prst="roundRect">
            <a:avLst>
              <a:gd name="adj" fmla="val 833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062291" y="112360"/>
            <a:ext cx="3524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Mrs Chocolat" pitchFamily="2" charset="0"/>
              </a:rPr>
              <a:t>Evaluation de Français </a:t>
            </a:r>
            <a:endParaRPr lang="fr-FR" sz="24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12256" y="846485"/>
            <a:ext cx="3460452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100" dirty="0" smtClean="0">
                <a:latin typeface="Mrs Chocolat" pitchFamily="2" charset="0"/>
                <a:ea typeface="Clensey" panose="02000603000000000000" pitchFamily="2" charset="0"/>
              </a:rPr>
              <a:t>Compétences évaluées en grammaire</a:t>
            </a:r>
          </a:p>
          <a:p>
            <a:pPr>
              <a:spcAft>
                <a:spcPts val="600"/>
              </a:spcAft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</a:rPr>
              <a:t>Identifier le sujet et connaître ses natures</a:t>
            </a:r>
            <a:endParaRPr lang="fr-FR" sz="900" dirty="0">
              <a:latin typeface="Short Stack" panose="02010500040000000007" pitchFamily="2" charset="0"/>
            </a:endParaRPr>
          </a:p>
          <a:p>
            <a:pPr>
              <a:spcAft>
                <a:spcPts val="600"/>
              </a:spcAft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</a:rPr>
              <a:t>Identifier et utiliser les différents compléments d’objet</a:t>
            </a:r>
          </a:p>
          <a:p>
            <a:pPr>
              <a:spcAft>
                <a:spcPts val="600"/>
              </a:spcAft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</a:rPr>
              <a:t>Identifier l’attribut du sujet et connaître ses natures</a:t>
            </a:r>
            <a:endParaRPr lang="fr-FR" sz="900" dirty="0"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sp>
        <p:nvSpPr>
          <p:cNvPr id="27" name="Larme 26"/>
          <p:cNvSpPr/>
          <p:nvPr/>
        </p:nvSpPr>
        <p:spPr>
          <a:xfrm>
            <a:off x="723097" y="2322650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98472" y="2286645"/>
            <a:ext cx="610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   </a:t>
            </a:r>
            <a:r>
              <a:rPr lang="fr-FR" sz="1400" dirty="0" smtClean="0">
                <a:latin typeface="Mrs Chocolat" pitchFamily="2" charset="0"/>
              </a:rPr>
              <a:t>Indique si le mot souligné est un sujet ou non.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612056" y="2214635"/>
            <a:ext cx="6696744" cy="4903005"/>
          </a:xfrm>
          <a:prstGeom prst="roundRect">
            <a:avLst>
              <a:gd name="adj" fmla="val 244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Larme 31"/>
          <p:cNvSpPr/>
          <p:nvPr/>
        </p:nvSpPr>
        <p:spPr>
          <a:xfrm>
            <a:off x="710745" y="3950743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686119" y="3914738"/>
            <a:ext cx="658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2   </a:t>
            </a:r>
            <a:r>
              <a:rPr lang="fr-FR" sz="1400" dirty="0" smtClean="0">
                <a:latin typeface="Mrs Chocolat" pitchFamily="2" charset="0"/>
              </a:rPr>
              <a:t>Entoure les sujets correspondant aux verbes soulignés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58526" y="4221061"/>
            <a:ext cx="6449977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50" dirty="0">
                <a:latin typeface="Short Stack" panose="02010500040000000007" pitchFamily="2" charset="0"/>
              </a:rPr>
              <a:t>Lorsqu’un volcan </a:t>
            </a:r>
            <a:r>
              <a:rPr lang="fr-FR" sz="1050" u="sng" dirty="0">
                <a:latin typeface="Short Stack" panose="02010500040000000007" pitchFamily="2" charset="0"/>
              </a:rPr>
              <a:t>entre</a:t>
            </a:r>
            <a:r>
              <a:rPr lang="fr-FR" sz="1050" dirty="0">
                <a:latin typeface="Short Stack" panose="02010500040000000007" pitchFamily="2" charset="0"/>
              </a:rPr>
              <a:t> en éruption, ses entrailles </a:t>
            </a:r>
            <a:r>
              <a:rPr lang="fr-FR" sz="1050" u="sng" dirty="0">
                <a:latin typeface="Short Stack" panose="02010500040000000007" pitchFamily="2" charset="0"/>
              </a:rPr>
              <a:t>grondent</a:t>
            </a:r>
            <a:r>
              <a:rPr lang="fr-FR" sz="1050" dirty="0">
                <a:latin typeface="Short Stack" panose="02010500040000000007" pitchFamily="2" charset="0"/>
              </a:rPr>
              <a:t>, des fumées et </a:t>
            </a:r>
            <a:r>
              <a:rPr lang="fr-FR" sz="1050" dirty="0" smtClean="0">
                <a:latin typeface="Short Stack" panose="02010500040000000007" pitchFamily="2" charset="0"/>
              </a:rPr>
              <a:t>     des </a:t>
            </a:r>
            <a:r>
              <a:rPr lang="fr-FR" sz="1050" dirty="0">
                <a:latin typeface="Short Stack" panose="02010500040000000007" pitchFamily="2" charset="0"/>
              </a:rPr>
              <a:t>gaz s’en </a:t>
            </a:r>
            <a:r>
              <a:rPr lang="fr-FR" sz="1050" u="sng" dirty="0">
                <a:latin typeface="Short Stack" panose="02010500040000000007" pitchFamily="2" charset="0"/>
              </a:rPr>
              <a:t>échappent</a:t>
            </a:r>
            <a:r>
              <a:rPr lang="fr-FR" sz="1050" dirty="0">
                <a:latin typeface="Short Stack" panose="02010500040000000007" pitchFamily="2" charset="0"/>
              </a:rPr>
              <a:t>, des </a:t>
            </a:r>
            <a:r>
              <a:rPr lang="fr-FR" sz="1050" dirty="0" smtClean="0">
                <a:latin typeface="Short Stack" panose="02010500040000000007" pitchFamily="2" charset="0"/>
              </a:rPr>
              <a:t>gerbes </a:t>
            </a:r>
            <a:r>
              <a:rPr lang="fr-FR" sz="1050" dirty="0">
                <a:latin typeface="Short Stack" panose="02010500040000000007" pitchFamily="2" charset="0"/>
              </a:rPr>
              <a:t>de feu </a:t>
            </a:r>
            <a:r>
              <a:rPr lang="fr-FR" sz="1050" u="sng" dirty="0">
                <a:latin typeface="Short Stack" panose="02010500040000000007" pitchFamily="2" charset="0"/>
              </a:rPr>
              <a:t>illuminent</a:t>
            </a:r>
            <a:r>
              <a:rPr lang="fr-FR" sz="1050" dirty="0">
                <a:latin typeface="Short Stack" panose="02010500040000000007" pitchFamily="2" charset="0"/>
              </a:rPr>
              <a:t> son cratère et 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de </a:t>
            </a:r>
            <a:r>
              <a:rPr lang="fr-FR" sz="1050" dirty="0">
                <a:latin typeface="Short Stack" panose="02010500040000000007" pitchFamily="2" charset="0"/>
              </a:rPr>
              <a:t>la lave incandescente </a:t>
            </a:r>
            <a:r>
              <a:rPr lang="fr-FR" sz="1050" u="sng" dirty="0">
                <a:latin typeface="Short Stack" panose="02010500040000000007" pitchFamily="2" charset="0"/>
              </a:rPr>
              <a:t>s’écoule</a:t>
            </a:r>
            <a:r>
              <a:rPr lang="fr-FR" sz="1050" dirty="0">
                <a:latin typeface="Short Stack" panose="02010500040000000007" pitchFamily="2" charset="0"/>
              </a:rPr>
              <a:t> le long de ses pentes.</a:t>
            </a:r>
          </a:p>
        </p:txBody>
      </p:sp>
      <p:sp>
        <p:nvSpPr>
          <p:cNvPr id="35" name="Larme 34"/>
          <p:cNvSpPr/>
          <p:nvPr/>
        </p:nvSpPr>
        <p:spPr>
          <a:xfrm>
            <a:off x="735369" y="7430133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710743" y="7394128"/>
            <a:ext cx="6598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4   </a:t>
            </a:r>
            <a:r>
              <a:rPr lang="fr-FR" sz="1400" dirty="0" smtClean="0">
                <a:latin typeface="Mrs Chocolat" pitchFamily="2" charset="0"/>
              </a:rPr>
              <a:t>Indique si les compléments d’objets soulignés sont COD, COI ou COS</a:t>
            </a:r>
            <a:endParaRPr lang="fr-FR" sz="1800" dirty="0">
              <a:latin typeface="Mrs Chocolat" pitchFamily="2" charset="0"/>
            </a:endParaRPr>
          </a:p>
        </p:txBody>
      </p:sp>
      <p:sp>
        <p:nvSpPr>
          <p:cNvPr id="64" name="Rectangle à coins arrondis 63"/>
          <p:cNvSpPr/>
          <p:nvPr/>
        </p:nvSpPr>
        <p:spPr>
          <a:xfrm>
            <a:off x="107950" y="100013"/>
            <a:ext cx="2112963" cy="657225"/>
          </a:xfrm>
          <a:prstGeom prst="round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107950" y="112360"/>
            <a:ext cx="2147888" cy="6309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Mrs Chocolat" pitchFamily="2" charset="0"/>
              </a:rPr>
              <a:t>Prénom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 : </a:t>
            </a:r>
            <a:r>
              <a:rPr lang="fr-FR" sz="1100" dirty="0">
                <a:latin typeface="+mj-lt"/>
                <a:cs typeface="+mn-cs"/>
              </a:rPr>
              <a:t>___________________</a:t>
            </a:r>
            <a:endParaRPr lang="fr-FR" sz="1400" dirty="0">
              <a:latin typeface="+mj-lt"/>
              <a:cs typeface="+mn-cs"/>
            </a:endParaRPr>
          </a:p>
          <a:p>
            <a:pPr defTabSz="1016356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latin typeface="Mrs Chocolat" pitchFamily="2" charset="0"/>
              </a:rPr>
              <a:t>Date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:  </a:t>
            </a:r>
            <a:r>
              <a:rPr lang="fr-FR" sz="1400" dirty="0">
                <a:latin typeface="+mn-lt"/>
                <a:cs typeface="+mn-cs"/>
              </a:rPr>
              <a:t>_________________</a:t>
            </a:r>
            <a:endParaRPr lang="fr-FR" sz="1400" dirty="0">
              <a:latin typeface="Handlee" panose="02000000000000000000" pitchFamily="2" charset="0"/>
              <a:cs typeface="+mn-cs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133350" y="1554931"/>
            <a:ext cx="2087563" cy="487884"/>
          </a:xfrm>
          <a:prstGeom prst="roundRect">
            <a:avLst>
              <a:gd name="adj" fmla="val 17723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7" name="ZoneTexte 33"/>
          <p:cNvSpPr txBox="1">
            <a:spLocks noChangeArrowheads="1"/>
          </p:cNvSpPr>
          <p:nvPr/>
        </p:nvSpPr>
        <p:spPr bwMode="auto">
          <a:xfrm>
            <a:off x="161925" y="1494557"/>
            <a:ext cx="800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Mrs Chocolat" pitchFamily="2" charset="0"/>
              </a:rPr>
              <a:t>Signature </a:t>
            </a:r>
          </a:p>
          <a:p>
            <a:r>
              <a:rPr lang="fr-FR" altLang="fr-FR" sz="1000" dirty="0">
                <a:latin typeface="Mrs Chocolat" pitchFamily="2" charset="0"/>
              </a:rPr>
              <a:t>des parents</a:t>
            </a:r>
          </a:p>
        </p:txBody>
      </p:sp>
      <p:sp>
        <p:nvSpPr>
          <p:cNvPr id="68" name="Rectangle à coins arrondis 67"/>
          <p:cNvSpPr/>
          <p:nvPr/>
        </p:nvSpPr>
        <p:spPr>
          <a:xfrm>
            <a:off x="122238" y="846485"/>
            <a:ext cx="2087562" cy="612775"/>
          </a:xfrm>
          <a:prstGeom prst="roundRect">
            <a:avLst>
              <a:gd name="adj" fmla="val 15678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9" name="ZoneTexte 35"/>
          <p:cNvSpPr txBox="1">
            <a:spLocks noChangeArrowheads="1"/>
          </p:cNvSpPr>
          <p:nvPr/>
        </p:nvSpPr>
        <p:spPr bwMode="auto">
          <a:xfrm>
            <a:off x="86600" y="775151"/>
            <a:ext cx="9755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Mrs Chocolat" pitchFamily="2" charset="0"/>
              </a:rPr>
              <a:t>Appréciation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6123082" y="520722"/>
            <a:ext cx="1135062" cy="499578"/>
          </a:xfrm>
          <a:prstGeom prst="roundRect">
            <a:avLst>
              <a:gd name="adj" fmla="val 33430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1" name="ZoneTexte 8"/>
          <p:cNvSpPr txBox="1">
            <a:spLocks noChangeArrowheads="1"/>
          </p:cNvSpPr>
          <p:nvPr/>
        </p:nvSpPr>
        <p:spPr bwMode="auto">
          <a:xfrm>
            <a:off x="6123082" y="520722"/>
            <a:ext cx="1150937" cy="44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900" dirty="0">
                <a:latin typeface="Mrs Chocolat" pitchFamily="2" charset="0"/>
              </a:rPr>
              <a:t>Soin, présentation</a:t>
            </a:r>
          </a:p>
          <a:p>
            <a:endParaRPr lang="fr-FR" altLang="fr-FR" sz="1400" dirty="0">
              <a:latin typeface="Fineliner Script" pitchFamily="50" charset="0"/>
            </a:endParaRPr>
          </a:p>
        </p:txBody>
      </p:sp>
      <p:sp>
        <p:nvSpPr>
          <p:cNvPr id="95" name="Rectangle à coins arrondis 94"/>
          <p:cNvSpPr/>
          <p:nvPr/>
        </p:nvSpPr>
        <p:spPr>
          <a:xfrm>
            <a:off x="6530107" y="1143347"/>
            <a:ext cx="714375" cy="850900"/>
          </a:xfrm>
          <a:prstGeom prst="roundRect">
            <a:avLst>
              <a:gd name="adj" fmla="val 12667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96" name="Tableau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33028"/>
              </p:ext>
            </p:extLst>
          </p:nvPr>
        </p:nvGraphicFramePr>
        <p:xfrm>
          <a:off x="6522417" y="1152872"/>
          <a:ext cx="714375" cy="85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030"/>
                <a:gridCol w="508345"/>
              </a:tblGrid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1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7749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2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3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4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7" name="Rectangle 18"/>
          <p:cNvSpPr>
            <a:spLocks noChangeArrowheads="1"/>
          </p:cNvSpPr>
          <p:nvPr/>
        </p:nvSpPr>
        <p:spPr bwMode="auto">
          <a:xfrm>
            <a:off x="6738441" y="1370359"/>
            <a:ext cx="483072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à renforcer</a:t>
            </a:r>
          </a:p>
        </p:txBody>
      </p:sp>
      <p:sp>
        <p:nvSpPr>
          <p:cNvPr id="98" name="Rectangle 19"/>
          <p:cNvSpPr>
            <a:spLocks noChangeArrowheads="1"/>
          </p:cNvSpPr>
          <p:nvPr/>
        </p:nvSpPr>
        <p:spPr bwMode="auto">
          <a:xfrm>
            <a:off x="6727365" y="1575395"/>
            <a:ext cx="515132" cy="2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en cours </a:t>
            </a:r>
          </a:p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d’acquisition</a:t>
            </a:r>
          </a:p>
        </p:txBody>
      </p:sp>
      <p:sp>
        <p:nvSpPr>
          <p:cNvPr id="99" name="Rectangle 20"/>
          <p:cNvSpPr>
            <a:spLocks noChangeArrowheads="1"/>
          </p:cNvSpPr>
          <p:nvPr/>
        </p:nvSpPr>
        <p:spPr bwMode="auto">
          <a:xfrm>
            <a:off x="6738441" y="1786284"/>
            <a:ext cx="476660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non acquis</a:t>
            </a:r>
          </a:p>
        </p:txBody>
      </p:sp>
      <p:sp>
        <p:nvSpPr>
          <p:cNvPr id="100" name="Rectangle 21"/>
          <p:cNvSpPr>
            <a:spLocks noChangeArrowheads="1"/>
          </p:cNvSpPr>
          <p:nvPr/>
        </p:nvSpPr>
        <p:spPr bwMode="auto">
          <a:xfrm>
            <a:off x="6692032" y="1152872"/>
            <a:ext cx="416471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acquis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56744"/>
              </p:ext>
            </p:extLst>
          </p:nvPr>
        </p:nvGraphicFramePr>
        <p:xfrm>
          <a:off x="5799012" y="1098317"/>
          <a:ext cx="357660" cy="9127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660"/>
              </a:tblGrid>
              <a:tr h="304261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04261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04261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" name="Parchemin horizontal 103"/>
          <p:cNvSpPr/>
          <p:nvPr/>
        </p:nvSpPr>
        <p:spPr>
          <a:xfrm rot="20120740">
            <a:off x="2294906" y="132203"/>
            <a:ext cx="566738" cy="474049"/>
          </a:xfrm>
          <a:prstGeom prst="horizontalScroll">
            <a:avLst>
              <a:gd name="adj" fmla="val 17023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5" name="ZoneTexte 16"/>
          <p:cNvSpPr txBox="1">
            <a:spLocks noChangeArrowheads="1"/>
          </p:cNvSpPr>
          <p:nvPr/>
        </p:nvSpPr>
        <p:spPr bwMode="auto">
          <a:xfrm rot="-1479260">
            <a:off x="2300841" y="193126"/>
            <a:ext cx="566738" cy="33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alt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112946" y="743301"/>
            <a:ext cx="1158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spc="-150" dirty="0" smtClean="0">
                <a:latin typeface="Rostros y emociones" panose="02000500000000000000" pitchFamily="2" charset="0"/>
              </a:rPr>
              <a:t>g c f b </a:t>
            </a:r>
            <a:endParaRPr lang="fr-FR" sz="1100" spc="-150" dirty="0">
              <a:latin typeface="Rostros y emociones" panose="02000500000000000000" pitchFamily="2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22667" y="7835468"/>
            <a:ext cx="3528391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l’organisation d’une kermesse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COD	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des idées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COD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aux élèves.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COS	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à une tombola.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COI	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une course en sac.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COD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la date de la kermesse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COD   	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à leur maître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COS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une affiche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COD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	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pour les parents.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COS  	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du buffet.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COD</a:t>
            </a:r>
            <a:endParaRPr lang="fr-FR" sz="700" dirty="0">
              <a:solidFill>
                <a:srgbClr val="FF0000"/>
              </a:solidFill>
              <a:effectLst/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5799012" y="1098514"/>
            <a:ext cx="357659" cy="912586"/>
          </a:xfrm>
          <a:prstGeom prst="roundRect">
            <a:avLst>
              <a:gd name="adj" fmla="val 12672"/>
            </a:avLst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3162503" y="579895"/>
            <a:ext cx="22740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smtClean="0">
                <a:latin typeface="Short Stack" panose="02010500040000000007" pitchFamily="2" charset="0"/>
              </a:rPr>
              <a:t>Grammaire n°3 : G7, G8, G9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108" name="Rectangle à coins arrondis 107"/>
          <p:cNvSpPr/>
          <p:nvPr/>
        </p:nvSpPr>
        <p:spPr>
          <a:xfrm>
            <a:off x="78061" y="2214635"/>
            <a:ext cx="442038" cy="4903005"/>
          </a:xfrm>
          <a:prstGeom prst="roundRect">
            <a:avLst>
              <a:gd name="adj" fmla="val 23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78061" y="2286645"/>
            <a:ext cx="430887" cy="48309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La fonction sujet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27107" y="2673594"/>
            <a:ext cx="4227643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50" dirty="0">
                <a:latin typeface="Short Stack" panose="02010500040000000007" pitchFamily="2" charset="0"/>
              </a:rPr>
              <a:t>Ils sont partis avec </a:t>
            </a:r>
            <a:r>
              <a:rPr lang="fr-FR" sz="1050" u="sng" dirty="0">
                <a:latin typeface="Short Stack" panose="02010500040000000007" pitchFamily="2" charset="0"/>
              </a:rPr>
              <a:t>nous</a:t>
            </a:r>
            <a:r>
              <a:rPr lang="fr-FR" sz="1050" dirty="0">
                <a:latin typeface="Short Stack" panose="02010500040000000007" pitchFamily="2" charset="0"/>
              </a:rPr>
              <a:t>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non</a:t>
            </a:r>
            <a:r>
              <a:rPr lang="fr-FR" sz="1050" dirty="0">
                <a:latin typeface="Short Stack" panose="02010500040000000007" pitchFamily="2" charset="0"/>
              </a:rPr>
              <a:t>	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u="sng" dirty="0" smtClean="0">
                <a:latin typeface="Short Stack" panose="02010500040000000007" pitchFamily="2" charset="0"/>
              </a:rPr>
              <a:t>Nous</a:t>
            </a:r>
            <a:r>
              <a:rPr lang="fr-FR" sz="1050" dirty="0" smtClean="0">
                <a:latin typeface="Short Stack" panose="02010500040000000007" pitchFamily="2" charset="0"/>
              </a:rPr>
              <a:t> </a:t>
            </a:r>
            <a:r>
              <a:rPr lang="fr-FR" sz="1050" dirty="0">
                <a:latin typeface="Short Stack" panose="02010500040000000007" pitchFamily="2" charset="0"/>
              </a:rPr>
              <a:t>passons nos vacances à la montagne.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oui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dirty="0">
                <a:latin typeface="Short Stack" panose="02010500040000000007" pitchFamily="2" charset="0"/>
              </a:rPr>
              <a:t>Le maître </a:t>
            </a:r>
            <a:r>
              <a:rPr lang="fr-FR" sz="1050" u="sng" dirty="0">
                <a:latin typeface="Short Stack" panose="02010500040000000007" pitchFamily="2" charset="0"/>
              </a:rPr>
              <a:t>vous</a:t>
            </a:r>
            <a:r>
              <a:rPr lang="fr-FR" sz="1050" dirty="0">
                <a:latin typeface="Short Stack" panose="02010500040000000007" pitchFamily="2" charset="0"/>
              </a:rPr>
              <a:t> </a:t>
            </a:r>
            <a:r>
              <a:rPr lang="fr-FR" sz="1050" dirty="0" smtClean="0">
                <a:latin typeface="Short Stack" panose="02010500040000000007" pitchFamily="2" charset="0"/>
              </a:rPr>
              <a:t>interroge </a:t>
            </a:r>
            <a:r>
              <a:rPr lang="fr-FR" sz="1050" dirty="0">
                <a:latin typeface="Short Stack" panose="02010500040000000007" pitchFamily="2" charset="0"/>
              </a:rPr>
              <a:t>souvent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non</a:t>
            </a:r>
            <a:r>
              <a:rPr lang="fr-FR" sz="1050" dirty="0">
                <a:latin typeface="Short Stack" panose="02010500040000000007" pitchFamily="2" charset="0"/>
              </a:rPr>
              <a:t>	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Savez-</a:t>
            </a:r>
            <a:r>
              <a:rPr lang="fr-FR" sz="1050" u="sng" dirty="0" smtClean="0">
                <a:latin typeface="Short Stack" panose="02010500040000000007" pitchFamily="2" charset="0"/>
              </a:rPr>
              <a:t>vous</a:t>
            </a:r>
            <a:r>
              <a:rPr lang="fr-FR" sz="1050" dirty="0" smtClean="0">
                <a:latin typeface="Short Stack" panose="02010500040000000007" pitchFamily="2" charset="0"/>
              </a:rPr>
              <a:t> </a:t>
            </a:r>
            <a:r>
              <a:rPr lang="fr-FR" sz="1050" dirty="0">
                <a:latin typeface="Short Stack" panose="02010500040000000007" pitchFamily="2" charset="0"/>
              </a:rPr>
              <a:t>votre leçon </a:t>
            </a:r>
            <a:r>
              <a:rPr lang="fr-FR" sz="1050" dirty="0" smtClean="0">
                <a:latin typeface="Short Stack" panose="02010500040000000007" pitchFamily="2" charset="0"/>
              </a:rPr>
              <a:t>?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oui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Dans le ciel, volent </a:t>
            </a:r>
            <a:r>
              <a:rPr lang="fr-FR" sz="1050" u="sng" dirty="0" smtClean="0">
                <a:latin typeface="Short Stack" panose="02010500040000000007" pitchFamily="2" charset="0"/>
              </a:rPr>
              <a:t>les oiseaux</a:t>
            </a:r>
            <a:r>
              <a:rPr lang="fr-FR" sz="1050" dirty="0" smtClean="0">
                <a:latin typeface="Short Stack" panose="02010500040000000007" pitchFamily="2" charset="0"/>
              </a:rPr>
              <a:t>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oui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612056" y="7343033"/>
            <a:ext cx="6696744" cy="3152524"/>
          </a:xfrm>
          <a:prstGeom prst="roundRect">
            <a:avLst>
              <a:gd name="adj" fmla="val 440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89213" y="7343033"/>
            <a:ext cx="430886" cy="3152523"/>
          </a:xfrm>
          <a:prstGeom prst="roundRect">
            <a:avLst>
              <a:gd name="adj" fmla="val 23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126792" y="7380965"/>
            <a:ext cx="357021" cy="311459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1600" dirty="0" smtClean="0">
                <a:latin typeface="Mrs Chocolat" pitchFamily="2" charset="0"/>
              </a:rPr>
              <a:t>Les CO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1" name="Larme 40"/>
          <p:cNvSpPr/>
          <p:nvPr/>
        </p:nvSpPr>
        <p:spPr>
          <a:xfrm>
            <a:off x="736283" y="5102871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711657" y="5066866"/>
            <a:ext cx="658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3   </a:t>
            </a:r>
            <a:r>
              <a:rPr lang="fr-FR" sz="1400" dirty="0" smtClean="0">
                <a:latin typeface="Mrs Chocolat" pitchFamily="2" charset="0"/>
              </a:rPr>
              <a:t>Entoure les sujets et indique leur nature : pronom personnel, groupe nominal, nom propre ou infinitif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684064" y="5590954"/>
            <a:ext cx="6650274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50" dirty="0">
                <a:latin typeface="Short Stack" panose="02010500040000000007" pitchFamily="2" charset="0"/>
              </a:rPr>
              <a:t>Nous sommes allés visiter le château de Versailles.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Pronom personnel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>
                <a:latin typeface="Short Stack" panose="02010500040000000007" pitchFamily="2" charset="0"/>
              </a:rPr>
              <a:t>galerie des glaces était magnifique.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Groupe nominal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Elle </a:t>
            </a:r>
            <a:r>
              <a:rPr lang="fr-FR" sz="1050" dirty="0">
                <a:latin typeface="Short Stack" panose="02010500040000000007" pitchFamily="2" charset="0"/>
              </a:rPr>
              <a:t>est immense et servait de salle de bal.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Pronom personnel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Louis </a:t>
            </a:r>
            <a:r>
              <a:rPr lang="fr-FR" sz="1050" dirty="0">
                <a:latin typeface="Short Stack" panose="02010500040000000007" pitchFamily="2" charset="0"/>
              </a:rPr>
              <a:t>XIV était le premier roi à l’habiter.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Nom propre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Se </a:t>
            </a:r>
            <a:r>
              <a:rPr lang="fr-FR" sz="1050" dirty="0">
                <a:latin typeface="Short Stack" panose="02010500040000000007" pitchFamily="2" charset="0"/>
              </a:rPr>
              <a:t>promener dans ses immenses jardins est un véritable plaisir.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infinitif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1260128" y="4284387"/>
            <a:ext cx="792088" cy="20641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487470" y="4284387"/>
            <a:ext cx="1085026" cy="20641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761632" y="4562810"/>
            <a:ext cx="595545" cy="16745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2589134" y="4554388"/>
            <a:ext cx="1407298" cy="163297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722080" y="4789694"/>
            <a:ext cx="1978208" cy="194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8472" y="5684799"/>
            <a:ext cx="491228" cy="18286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735368" y="5911682"/>
            <a:ext cx="1676887" cy="18286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735368" y="6171084"/>
            <a:ext cx="324037" cy="13948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722649" y="6396820"/>
            <a:ext cx="677760" cy="20053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717306" y="6635048"/>
            <a:ext cx="1046878" cy="199611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7" name="Imag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523" y="9343428"/>
            <a:ext cx="28937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5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12056" y="198414"/>
            <a:ext cx="6680157" cy="3351569"/>
          </a:xfrm>
          <a:prstGeom prst="roundRect">
            <a:avLst>
              <a:gd name="adj" fmla="val 360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612056" y="3674832"/>
            <a:ext cx="6696744" cy="6748717"/>
          </a:xfrm>
          <a:prstGeom prst="roundRect">
            <a:avLst>
              <a:gd name="adj" fmla="val 258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Larme 5"/>
          <p:cNvSpPr/>
          <p:nvPr/>
        </p:nvSpPr>
        <p:spPr>
          <a:xfrm>
            <a:off x="708690" y="3758744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84064" y="3726805"/>
            <a:ext cx="6547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7   </a:t>
            </a:r>
            <a:r>
              <a:rPr lang="fr-FR" sz="1400" dirty="0" smtClean="0">
                <a:latin typeface="Mrs Chocolat" pitchFamily="2" charset="0"/>
              </a:rPr>
              <a:t>Entoure les phrases qui ont un attribut du sujet</a:t>
            </a:r>
            <a:endParaRPr lang="fr-FR" sz="1100" dirty="0">
              <a:latin typeface="Mrs Chocolat" pitchFamily="2" charset="0"/>
            </a:endParaRPr>
          </a:p>
        </p:txBody>
      </p:sp>
      <p:sp>
        <p:nvSpPr>
          <p:cNvPr id="8" name="Larme 7"/>
          <p:cNvSpPr/>
          <p:nvPr/>
        </p:nvSpPr>
        <p:spPr>
          <a:xfrm>
            <a:off x="678363" y="6668100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53736" y="6636161"/>
            <a:ext cx="663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8   </a:t>
            </a:r>
            <a:r>
              <a:rPr lang="fr-FR" sz="1400" dirty="0" smtClean="0">
                <a:latin typeface="Mrs Chocolat" pitchFamily="2" charset="0"/>
                <a:cs typeface="MoolBoran" panose="020B0100010101010101" pitchFamily="34" charset="0"/>
              </a:rPr>
              <a:t>Indique la nature des attributs du sujet soulignés : nom propre (NP), </a:t>
            </a:r>
          </a:p>
          <a:p>
            <a:r>
              <a:rPr lang="fr-FR" sz="1400" dirty="0">
                <a:latin typeface="Mrs Chocolat" pitchFamily="2" charset="0"/>
                <a:cs typeface="MoolBoran" panose="020B0100010101010101" pitchFamily="34" charset="0"/>
              </a:rPr>
              <a:t> </a:t>
            </a:r>
            <a:r>
              <a:rPr lang="fr-FR" sz="1400" dirty="0" smtClean="0">
                <a:latin typeface="Mrs Chocolat" pitchFamily="2" charset="0"/>
                <a:cs typeface="MoolBoran" panose="020B0100010101010101" pitchFamily="34" charset="0"/>
              </a:rPr>
              <a:t>      groupe nominal (GN), adjectif qualificatif (AQ)</a:t>
            </a:r>
            <a:endParaRPr lang="fr-FR" sz="1400" dirty="0">
              <a:latin typeface="Mrs Chocolat" pitchFamily="2" charset="0"/>
              <a:cs typeface="MoolBoran" panose="020B0100010101010101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78363" y="7227321"/>
            <a:ext cx="65536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J’ai un hérisson : c’est </a:t>
            </a:r>
            <a:r>
              <a:rPr lang="fr-FR" sz="1100" u="sng" dirty="0" smtClean="0">
                <a:latin typeface="Short Stack" panose="02010500040000000007" pitchFamily="2" charset="0"/>
              </a:rPr>
              <a:t>Léon</a:t>
            </a:r>
            <a:r>
              <a:rPr lang="fr-FR" sz="1100" dirty="0" smtClean="0">
                <a:latin typeface="Short Stack" panose="02010500040000000007" pitchFamily="2" charset="0"/>
              </a:rPr>
              <a:t>. (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NP </a:t>
            </a:r>
            <a:r>
              <a:rPr lang="fr-FR" sz="1100" dirty="0" smtClean="0">
                <a:latin typeface="Short Stack" panose="02010500040000000007" pitchFamily="2" charset="0"/>
              </a:rPr>
              <a:t>) * Il vit dans le jardin. * Comme tous les hérissons, Léon est </a:t>
            </a:r>
            <a:r>
              <a:rPr lang="fr-FR" sz="1100" u="sng" dirty="0" smtClean="0">
                <a:latin typeface="Short Stack" panose="02010500040000000007" pitchFamily="2" charset="0"/>
              </a:rPr>
              <a:t>un animal nocturne</a:t>
            </a:r>
            <a:r>
              <a:rPr lang="fr-FR" sz="1100" dirty="0" smtClean="0">
                <a:latin typeface="Short Stack" panose="02010500040000000007" pitchFamily="2" charset="0"/>
              </a:rPr>
              <a:t>. </a:t>
            </a:r>
            <a:r>
              <a:rPr lang="fr-FR" sz="1100" dirty="0">
                <a:latin typeface="Short Stack" panose="02010500040000000007" pitchFamily="2" charset="0"/>
              </a:rPr>
              <a:t>(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GN </a:t>
            </a:r>
            <a:r>
              <a:rPr lang="fr-FR" sz="1100" dirty="0" smtClean="0">
                <a:latin typeface="Short Stack" panose="02010500040000000007" pitchFamily="2" charset="0"/>
              </a:rPr>
              <a:t>) * Il reste </a:t>
            </a:r>
            <a:r>
              <a:rPr lang="fr-FR" sz="1100" u="sng" dirty="0" smtClean="0">
                <a:latin typeface="Short Stack" panose="02010500040000000007" pitchFamily="2" charset="0"/>
              </a:rPr>
              <a:t>solitaire</a:t>
            </a:r>
            <a:r>
              <a:rPr lang="fr-FR" sz="1100" dirty="0" smtClean="0">
                <a:latin typeface="Short Stack" panose="02010500040000000007" pitchFamily="2" charset="0"/>
              </a:rPr>
              <a:t>. </a:t>
            </a:r>
            <a:r>
              <a:rPr lang="fr-FR" sz="1100" dirty="0">
                <a:latin typeface="Short Stack" panose="02010500040000000007" pitchFamily="2" charset="0"/>
              </a:rPr>
              <a:t>(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AQ </a:t>
            </a:r>
            <a:r>
              <a:rPr lang="fr-FR" sz="1100" dirty="0" smtClean="0">
                <a:latin typeface="Short Stack" panose="02010500040000000007" pitchFamily="2" charset="0"/>
              </a:rPr>
              <a:t>) * Pour le blaireau et le renard, il demeure </a:t>
            </a:r>
            <a:r>
              <a:rPr lang="fr-FR" sz="1100" u="sng" dirty="0" smtClean="0">
                <a:latin typeface="Short Stack" panose="02010500040000000007" pitchFamily="2" charset="0"/>
              </a:rPr>
              <a:t>une proie facile</a:t>
            </a:r>
            <a:r>
              <a:rPr lang="fr-FR" sz="1100" dirty="0" smtClean="0">
                <a:latin typeface="Short Stack" panose="02010500040000000007" pitchFamily="2" charset="0"/>
              </a:rPr>
              <a:t>. </a:t>
            </a:r>
            <a:r>
              <a:rPr lang="fr-FR" sz="1100" dirty="0">
                <a:latin typeface="Short Stack" panose="02010500040000000007" pitchFamily="2" charset="0"/>
              </a:rPr>
              <a:t>(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GN </a:t>
            </a:r>
            <a:r>
              <a:rPr lang="fr-FR" sz="1100" dirty="0" smtClean="0">
                <a:latin typeface="Short Stack" panose="02010500040000000007" pitchFamily="2" charset="0"/>
              </a:rPr>
              <a:t>) * Mais quand il est menacé, grâce à ses piquants, il a l’air </a:t>
            </a:r>
            <a:r>
              <a:rPr lang="fr-FR" sz="1100" u="sng" dirty="0" smtClean="0">
                <a:latin typeface="Short Stack" panose="02010500040000000007" pitchFamily="2" charset="0"/>
              </a:rPr>
              <a:t>hostile</a:t>
            </a:r>
            <a:r>
              <a:rPr lang="fr-FR" sz="1100" dirty="0" smtClean="0">
                <a:latin typeface="Short Stack" panose="02010500040000000007" pitchFamily="2" charset="0"/>
              </a:rPr>
              <a:t>. </a:t>
            </a:r>
            <a:r>
              <a:rPr lang="fr-FR" sz="1100" dirty="0">
                <a:latin typeface="Short Stack" panose="02010500040000000007" pitchFamily="2" charset="0"/>
              </a:rPr>
              <a:t>(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AQ </a:t>
            </a:r>
            <a:r>
              <a:rPr lang="fr-FR" sz="1100" dirty="0" smtClean="0">
                <a:latin typeface="Short Stack" panose="02010500040000000007" pitchFamily="2" charset="0"/>
              </a:rPr>
              <a:t>)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53737" y="4014837"/>
            <a:ext cx="6638475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</a:t>
            </a:r>
            <a:r>
              <a:rPr lang="fr-FR" sz="1100" u="sng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Cette émission me semble intéressante</a:t>
            </a:r>
            <a:r>
              <a:rPr lang="fr-FR" sz="1100" u="sng" dirty="0" smtClean="0">
                <a:latin typeface="Short Stack" panose="02010500040000000007" pitchFamily="2" charset="0"/>
                <a:sym typeface="Wingding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</a:t>
            </a:r>
            <a:r>
              <a:rPr lang="fr-FR" sz="1100" u="sng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L’Afrique est un continent très peuplé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</a:t>
            </a:r>
            <a:r>
              <a:rPr lang="fr-FR" sz="1100" u="sng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Il reste une part de tarte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Mes grands parents demeurent près de la mer.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</a:t>
            </a:r>
            <a:r>
              <a:rPr lang="fr-FR" sz="1100" u="sng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Le chien de mon voisin a l’air hostile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</a:t>
            </a:r>
            <a:r>
              <a:rPr lang="fr-FR" sz="1100" u="sng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Pour la saison, les températures demeurent basses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</a:t>
            </a:r>
            <a:r>
              <a:rPr lang="fr-FR" sz="1100" u="sng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Ces félins paraissent calmes et inoffensifs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Il a appelé les pompiers.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Un sourire apparaît sur son visage.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*  Ce livre est dans la bibliothèque.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5624" y="198631"/>
            <a:ext cx="378189" cy="3351352"/>
          </a:xfrm>
          <a:prstGeom prst="roundRect">
            <a:avLst>
              <a:gd name="adj" fmla="val 23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157832" y="199827"/>
            <a:ext cx="357021" cy="32389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1600" dirty="0" smtClean="0">
                <a:latin typeface="Mrs Chocolat" pitchFamily="2" charset="0"/>
              </a:rPr>
              <a:t>Les compléments d’objet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89213" y="3674832"/>
            <a:ext cx="419736" cy="6748717"/>
          </a:xfrm>
          <a:prstGeom prst="roundRect">
            <a:avLst>
              <a:gd name="adj" fmla="val 23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126792" y="3674832"/>
            <a:ext cx="357021" cy="674871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1600" dirty="0" smtClean="0">
                <a:latin typeface="Mrs Chocolat" pitchFamily="2" charset="0"/>
              </a:rPr>
              <a:t>Les expansions du nom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16" name="Larme 15"/>
          <p:cNvSpPr/>
          <p:nvPr/>
        </p:nvSpPr>
        <p:spPr>
          <a:xfrm>
            <a:off x="723097" y="30642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698471" y="270421"/>
            <a:ext cx="6593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5   </a:t>
            </a:r>
            <a:r>
              <a:rPr lang="fr-FR" sz="1400" dirty="0" smtClean="0">
                <a:latin typeface="Mrs Chocolat" pitchFamily="2" charset="0"/>
              </a:rPr>
              <a:t>Indique si le pronom souligné est COD ou COI</a:t>
            </a:r>
            <a:endParaRPr lang="fr-FR" sz="1800" dirty="0">
              <a:latin typeface="Mrs Chocola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4064" y="615360"/>
            <a:ext cx="65584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La balle atterrit à ses pieds et le joueur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la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renvoie au gardien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</a:rPr>
              <a:t>COD</a:t>
            </a: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effectLst/>
                <a:latin typeface="Short Stack" panose="02010500040000000007" pitchFamily="2" charset="0"/>
                <a:ea typeface="Times New Roman"/>
                <a:cs typeface="Times New Roman"/>
              </a:rPr>
              <a:t>Cette histoire </a:t>
            </a:r>
            <a:r>
              <a:rPr lang="fr-FR" sz="1050" u="sng" dirty="0" smtClean="0">
                <a:effectLst/>
                <a:latin typeface="Short Stack" panose="02010500040000000007" pitchFamily="2" charset="0"/>
                <a:ea typeface="Times New Roman"/>
                <a:cs typeface="Times New Roman"/>
              </a:rPr>
              <a:t>me</a:t>
            </a:r>
            <a:r>
              <a:rPr lang="fr-FR" sz="1050" dirty="0" smtClean="0">
                <a:effectLst/>
                <a:latin typeface="Short Stack" panose="02010500040000000007" pitchFamily="2" charset="0"/>
                <a:ea typeface="Times New Roman"/>
                <a:cs typeface="Times New Roman"/>
              </a:rPr>
              <a:t> fait peur :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</a:rPr>
              <a:t>COI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Ma sœur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lui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téléphone souvent :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</a:rPr>
              <a:t>COI</a:t>
            </a: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Ses tables de multiplication, elle </a:t>
            </a:r>
            <a:r>
              <a:rPr lang="fr-FR" sz="1050" u="sng" dirty="0" smtClean="0">
                <a:latin typeface="Short Stack" panose="02010500040000000007" pitchFamily="2" charset="0"/>
                <a:ea typeface="Times New Roman"/>
                <a:cs typeface="Times New Roman"/>
              </a:rPr>
              <a:t>les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connaît par cœur !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ea typeface="Times New Roman"/>
                <a:cs typeface="Times New Roman"/>
              </a:rPr>
              <a:t>COD</a:t>
            </a:r>
          </a:p>
        </p:txBody>
      </p:sp>
      <p:sp>
        <p:nvSpPr>
          <p:cNvPr id="19" name="Larme 18"/>
          <p:cNvSpPr/>
          <p:nvPr/>
        </p:nvSpPr>
        <p:spPr>
          <a:xfrm>
            <a:off x="678363" y="8430553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653736" y="8398614"/>
            <a:ext cx="663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9   </a:t>
            </a:r>
            <a:r>
              <a:rPr lang="fr-FR" sz="1400" dirty="0" smtClean="0">
                <a:latin typeface="Mrs Chocolat" pitchFamily="2" charset="0"/>
                <a:cs typeface="MoolBoran" panose="020B0100010101010101" pitchFamily="34" charset="0"/>
              </a:rPr>
              <a:t>Complète les phrases par un attribut du sujet adjectif qualificatif de ton </a:t>
            </a:r>
          </a:p>
          <a:p>
            <a:r>
              <a:rPr lang="fr-FR" sz="1400" dirty="0">
                <a:latin typeface="Mrs Chocolat" pitchFamily="2" charset="0"/>
                <a:cs typeface="MoolBoran" panose="020B0100010101010101" pitchFamily="34" charset="0"/>
              </a:rPr>
              <a:t> </a:t>
            </a:r>
            <a:r>
              <a:rPr lang="fr-FR" sz="1400" dirty="0" smtClean="0">
                <a:latin typeface="Mrs Chocolat" pitchFamily="2" charset="0"/>
                <a:cs typeface="MoolBoran" panose="020B0100010101010101" pitchFamily="34" charset="0"/>
              </a:rPr>
              <a:t>     choix. Fais attention à l’accord.</a:t>
            </a:r>
            <a:endParaRPr lang="fr-FR" sz="1400" dirty="0">
              <a:latin typeface="Mrs Chocolat" pitchFamily="2" charset="0"/>
              <a:cs typeface="MoolBoran" panose="020B0100010101010101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8471" y="8955513"/>
            <a:ext cx="653352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Mon grand frère deviendra ______________________ 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Elle paraît </a:t>
            </a:r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Ce repas est </a:t>
            </a:r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.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Les exercices restent ______________________ 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Les journées semblent </a:t>
            </a:r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 .</a:t>
            </a:r>
            <a:endParaRPr lang="fr-FR" sz="1100" dirty="0" smtClean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22" name="Larme 21"/>
          <p:cNvSpPr/>
          <p:nvPr/>
        </p:nvSpPr>
        <p:spPr>
          <a:xfrm>
            <a:off x="723097" y="1960868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98471" y="1924863"/>
            <a:ext cx="6593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6   </a:t>
            </a:r>
            <a:r>
              <a:rPr lang="fr-FR" sz="1400" dirty="0" smtClean="0">
                <a:latin typeface="Mrs Chocolat" pitchFamily="2" charset="0"/>
              </a:rPr>
              <a:t>Complète ces phrases par un complément d’objet et indique s’il est COD, </a:t>
            </a:r>
          </a:p>
          <a:p>
            <a:r>
              <a:rPr lang="fr-FR" sz="1400" dirty="0">
                <a:latin typeface="Mrs Chocolat" pitchFamily="2" charset="0"/>
              </a:rPr>
              <a:t> </a:t>
            </a:r>
            <a:r>
              <a:rPr lang="fr-FR" sz="1400" dirty="0" smtClean="0">
                <a:latin typeface="Mrs Chocolat" pitchFamily="2" charset="0"/>
              </a:rPr>
              <a:t>      COI ou COS</a:t>
            </a:r>
            <a:endParaRPr lang="fr-FR" sz="1800" dirty="0">
              <a:latin typeface="Mrs Chocola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4064" y="2413818"/>
            <a:ext cx="655843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Demain, elle écrira ___________________________________ : ________</a:t>
            </a: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Mes parents adorent </a:t>
            </a: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___________________________________ : </a:t>
            </a:r>
            <a:r>
              <a:rPr lang="fr-FR" sz="105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________</a:t>
            </a:r>
          </a:p>
          <a:p>
            <a:pPr marL="231775" indent="-228600">
              <a:lnSpc>
                <a:spcPct val="200000"/>
              </a:lnSpc>
              <a:spcAft>
                <a:spcPts val="0"/>
              </a:spcAft>
              <a:buAutoNum type="arabicParenR"/>
            </a:pPr>
            <a:r>
              <a:rPr lang="fr-FR" sz="1050" dirty="0">
                <a:latin typeface="Short Stack" panose="02010500040000000007" pitchFamily="2" charset="0"/>
                <a:ea typeface="Times New Roman"/>
                <a:cs typeface="Times New Roman"/>
              </a:rPr>
              <a:t>Il écoute ___________________________________ : ________</a:t>
            </a:r>
            <a:endParaRPr lang="fr-FR" sz="105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3420368" y="2695815"/>
            <a:ext cx="2232248" cy="40011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492376" y="2695815"/>
            <a:ext cx="1985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À moi de corriger</a:t>
            </a:r>
            <a:endParaRPr lang="fr-FR" dirty="0"/>
          </a:p>
        </p:txBody>
      </p:sp>
      <p:sp>
        <p:nvSpPr>
          <p:cNvPr id="26" name="Ellipse 25"/>
          <p:cNvSpPr/>
          <p:nvPr/>
        </p:nvSpPr>
        <p:spPr>
          <a:xfrm>
            <a:off x="2772296" y="9487445"/>
            <a:ext cx="2232248" cy="40011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844304" y="9487445"/>
            <a:ext cx="1985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À moi de corriger</a:t>
            </a:r>
            <a:endParaRPr lang="fr-FR" dirty="0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523" y="9199413"/>
            <a:ext cx="28937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1360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1214</Words>
  <Application>Microsoft Office PowerPoint</Application>
  <PresentationFormat>Personnalisé</PresentationFormat>
  <Paragraphs>160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65</cp:revision>
  <cp:lastPrinted>2013-09-24T06:14:55Z</cp:lastPrinted>
  <dcterms:created xsi:type="dcterms:W3CDTF">2013-09-23T11:54:35Z</dcterms:created>
  <dcterms:modified xsi:type="dcterms:W3CDTF">2015-02-23T09:26:15Z</dcterms:modified>
</cp:coreProperties>
</file>