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63" r:id="rId6"/>
  </p:sldIdLst>
  <p:sldSz cx="6858000" cy="9906000" type="A4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143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7C28-1711-4937-8F0F-E89427801ABC}" type="datetimeFigureOut">
              <a:rPr lang="fr-FR" smtClean="0"/>
              <a:pPr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52B1-B04C-402A-8E75-D4BE7CF1BA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344488"/>
            <a:ext cx="5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Construire le nombre pour exprimer des quantités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Irregularis" pitchFamily="2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0" y="2216696"/>
          <a:ext cx="6669360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estimer une quantité approximative: beaucoup/ pas beaucoup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réaliser une collection terme à terme pour comparer.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produire une collection égale à une autre.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comparer des collections organisées différemment dans l’espace.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Rectangle à coins arrondis 35"/>
          <p:cNvSpPr/>
          <p:nvPr/>
        </p:nvSpPr>
        <p:spPr>
          <a:xfrm>
            <a:off x="1124744" y="0"/>
            <a:ext cx="4680520" cy="2724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Construire les premiers outils pour structurer sa pensée</a:t>
            </a: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/>
        </p:nvGraphicFramePr>
        <p:xfrm>
          <a:off x="0" y="2504728"/>
          <a:ext cx="666936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4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704528"/>
            <a:ext cx="5546948" cy="148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llipse 21"/>
          <p:cNvSpPr/>
          <p:nvPr/>
        </p:nvSpPr>
        <p:spPr>
          <a:xfrm>
            <a:off x="5877272" y="1064568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1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5877272" y="1424608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2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5877272" y="1784648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3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0" y="2792760"/>
            <a:ext cx="5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Stabiliser la connaissance des petits nombres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Irregularis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3152800"/>
            <a:ext cx="6093296" cy="235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Ellipse 43"/>
          <p:cNvSpPr/>
          <p:nvPr/>
        </p:nvSpPr>
        <p:spPr>
          <a:xfrm>
            <a:off x="4581128" y="3584848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4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6165304" y="3872880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5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6165304" y="4376936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6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6165304" y="4880992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7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4653136" y="5097016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8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graphicFrame>
        <p:nvGraphicFramePr>
          <p:cNvPr id="55" name="Tableau 54"/>
          <p:cNvGraphicFramePr>
            <a:graphicFrameLocks noGrp="1"/>
          </p:cNvGraphicFramePr>
          <p:nvPr/>
        </p:nvGraphicFramePr>
        <p:xfrm>
          <a:off x="0" y="5601072"/>
          <a:ext cx="6669360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</a:t>
                      </a:r>
                      <a:r>
                        <a:rPr lang="fr-FR" sz="900" baseline="0" dirty="0" smtClean="0"/>
                        <a:t> sais donner / montrer / prendre une quantité demandée.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constituer une collection par comptage.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verbaliser la décomposition d’un nombre.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dénombrer une quantité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au 55"/>
          <p:cNvGraphicFramePr>
            <a:graphicFrameLocks noGrp="1"/>
          </p:cNvGraphicFramePr>
          <p:nvPr/>
        </p:nvGraphicFramePr>
        <p:xfrm>
          <a:off x="0" y="5889104"/>
          <a:ext cx="666936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4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58" name="Tableau 57"/>
          <p:cNvGraphicFramePr>
            <a:graphicFrameLocks noGrp="1"/>
          </p:cNvGraphicFramePr>
          <p:nvPr/>
        </p:nvGraphicFramePr>
        <p:xfrm>
          <a:off x="0" y="6177136"/>
          <a:ext cx="6669360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dire la quantité d’éléments après modification de la collection initiale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</a:t>
                      </a:r>
                      <a:r>
                        <a:rPr lang="fr-FR" sz="900" baseline="0" dirty="0" smtClean="0"/>
                        <a:t> sais constituer une collection par groupement</a:t>
                      </a:r>
                      <a:endParaRPr lang="fr-FR" sz="9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aseline="0" dirty="0" smtClean="0"/>
                        <a:t>.</a:t>
                      </a:r>
                      <a:endParaRPr lang="fr-FR" sz="900" dirty="0" smtClean="0"/>
                    </a:p>
                    <a:p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au 58"/>
          <p:cNvGraphicFramePr>
            <a:graphicFrameLocks noGrp="1"/>
          </p:cNvGraphicFramePr>
          <p:nvPr/>
        </p:nvGraphicFramePr>
        <p:xfrm>
          <a:off x="0" y="6465168"/>
          <a:ext cx="666936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5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60" name="ZoneTexte 59"/>
          <p:cNvSpPr txBox="1"/>
          <p:nvPr/>
        </p:nvSpPr>
        <p:spPr>
          <a:xfrm>
            <a:off x="0" y="6753200"/>
            <a:ext cx="5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Utiliser le nombre pour désigner un rang, une position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Irregularis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b="42705"/>
          <a:stretch>
            <a:fillRect/>
          </a:stretch>
        </p:blipFill>
        <p:spPr bwMode="auto">
          <a:xfrm>
            <a:off x="188640" y="7113240"/>
            <a:ext cx="60944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Ellipse 60"/>
          <p:cNvSpPr/>
          <p:nvPr/>
        </p:nvSpPr>
        <p:spPr>
          <a:xfrm>
            <a:off x="6093296" y="7761312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9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graphicFrame>
        <p:nvGraphicFramePr>
          <p:cNvPr id="62" name="Tableau 61"/>
          <p:cNvGraphicFramePr>
            <a:graphicFrameLocks noGrp="1"/>
          </p:cNvGraphicFramePr>
          <p:nvPr/>
        </p:nvGraphicFramePr>
        <p:xfrm>
          <a:off x="0" y="8121352"/>
          <a:ext cx="5002020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340"/>
                <a:gridCol w="1667340"/>
                <a:gridCol w="1667340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construire une suite identique à une suite ordonnée proposée.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placer / montrer un élément en connaissant sa position.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verbaliser le rang des éléments d’une suite ordonnée.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au 62"/>
          <p:cNvGraphicFramePr>
            <a:graphicFrameLocks noGrp="1"/>
          </p:cNvGraphicFramePr>
          <p:nvPr/>
        </p:nvGraphicFramePr>
        <p:xfrm>
          <a:off x="0" y="8409384"/>
          <a:ext cx="666936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5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Construire des premiers savoirs et savoir-faire avec rigueur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Irregularis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44488"/>
            <a:ext cx="57099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0" y="1280592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10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0" y="1640632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11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0" y="2000672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12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0" y="2360712"/>
          <a:ext cx="6669360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dire la suite orale des nombres.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dire la suite orale des nombres à partir d’un nombre donné.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dire la suite des</a:t>
                      </a:r>
                      <a:r>
                        <a:rPr lang="fr-FR" sz="900" baseline="0" dirty="0" smtClean="0"/>
                        <a:t> nombres de 2 en 2.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compter à rebours de 10 en 10.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0" y="2648744"/>
          <a:ext cx="666936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4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0" y="2936776"/>
          <a:ext cx="6669360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associer les nombres à leur écriture chiffrée.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tracer les chiffres.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associer une</a:t>
                      </a:r>
                      <a:r>
                        <a:rPr lang="fr-FR" sz="900" baseline="0" dirty="0" smtClean="0"/>
                        <a:t> représentation figurée à une quantité.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associer le nombre écrit à une quantité demandée.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0" y="3224808"/>
          <a:ext cx="666936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5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7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8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0" y="3512840"/>
            <a:ext cx="5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Explorer des formes, des grandeurs, des suites organisées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Irregularis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3944888"/>
            <a:ext cx="5661248" cy="22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5949280" y="4520952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13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949280" y="4953000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14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949280" y="5313040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15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005064" y="5529064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16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949280" y="5889104"/>
            <a:ext cx="576064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Irregularis" pitchFamily="2" charset="0"/>
              </a:rPr>
              <a:t>CPO 17</a:t>
            </a:r>
            <a:endParaRPr lang="fr-FR" sz="800" b="1" dirty="0">
              <a:solidFill>
                <a:schemeClr val="tx1"/>
              </a:solidFill>
              <a:latin typeface="Irregularis" pitchFamily="2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0" y="6249144"/>
          <a:ext cx="6669360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reconnaitre des formes planes.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reconnaitre des solides.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distinguer formes planes et solides.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aligner des objets.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0" y="6537176"/>
          <a:ext cx="666936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4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0" y="6825208"/>
          <a:ext cx="6669360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trier des objets selon un critère (masse, couleur, volume, longueur…)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appréhender un objet selon une grandeur donnée (masse, longueur…)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comparer 2 objets par rapport à un 3</a:t>
                      </a:r>
                      <a:r>
                        <a:rPr lang="fr-FR" sz="900" baseline="30000" dirty="0" smtClean="0"/>
                        <a:t>ème</a:t>
                      </a:r>
                      <a:r>
                        <a:rPr lang="fr-FR" sz="900" dirty="0" smtClean="0"/>
                        <a:t> de référence.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repérer le rythme d’une suite organisée.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0" y="7113240"/>
          <a:ext cx="666936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5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7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8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0" y="7401272"/>
          <a:ext cx="6669360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continuer une suite à partir d’algorithme</a:t>
                      </a:r>
                      <a:r>
                        <a:rPr lang="fr-FR" sz="900" baseline="0" dirty="0" smtClean="0"/>
                        <a:t>s simples.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continuer une suite à partir d’algorithmes plus complexes.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Je sais inventer des rythmes.</a:t>
                      </a: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Je sais compléter des manques dans une suite organisée.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0" y="7689304"/>
          <a:ext cx="666936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340"/>
                <a:gridCol w="1667340"/>
                <a:gridCol w="1667340"/>
                <a:gridCol w="166734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9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12</a:t>
                      </a: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24" y="5601072"/>
            <a:ext cx="4608512" cy="141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b="49655"/>
          <a:stretch>
            <a:fillRect/>
          </a:stretch>
        </p:blipFill>
        <p:spPr bwMode="auto">
          <a:xfrm>
            <a:off x="260648" y="776536"/>
            <a:ext cx="6237312" cy="14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9642" t="48108"/>
          <a:stretch>
            <a:fillRect/>
          </a:stretch>
        </p:blipFill>
        <p:spPr bwMode="auto">
          <a:xfrm>
            <a:off x="260648" y="2216696"/>
            <a:ext cx="3140968" cy="147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60648" y="1928664"/>
          <a:ext cx="6192688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172"/>
                <a:gridCol w="1548172"/>
                <a:gridCol w="1548172"/>
                <a:gridCol w="1548172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4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0" y="344488"/>
            <a:ext cx="5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Construire le nombre pour exprimer des quantités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Irregularis" pitchFamily="2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124744" y="0"/>
            <a:ext cx="4680520" cy="2724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Construire les premiers outils pour structurer sa pensée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6992" y="2216696"/>
            <a:ext cx="3168352" cy="14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60648" y="3440832"/>
          <a:ext cx="6192688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172"/>
                <a:gridCol w="1548172"/>
                <a:gridCol w="1548172"/>
                <a:gridCol w="1548172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4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1168" y="7041232"/>
            <a:ext cx="1584176" cy="145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4160912"/>
            <a:ext cx="3122603" cy="144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0" y="3728864"/>
            <a:ext cx="5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Stabiliser la connaissance des petits nombres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Irregularis" pitchFamily="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4985" y="4160912"/>
            <a:ext cx="1584176" cy="144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0648" y="5601072"/>
            <a:ext cx="1554947" cy="14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9161" y="4160913"/>
            <a:ext cx="159683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260648" y="5385048"/>
          <a:ext cx="6192688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172"/>
                <a:gridCol w="1548172"/>
                <a:gridCol w="1548172"/>
                <a:gridCol w="1548172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2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260648" y="6753200"/>
          <a:ext cx="6192688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172"/>
                <a:gridCol w="1548172"/>
                <a:gridCol w="1548172"/>
                <a:gridCol w="1548172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4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4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0649" y="7041233"/>
            <a:ext cx="4680520" cy="146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260648" y="8265368"/>
          <a:ext cx="6192688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172"/>
                <a:gridCol w="1548172"/>
                <a:gridCol w="1548172"/>
                <a:gridCol w="1548172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5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5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6</a:t>
                      </a: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5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Utiliser le nombre pour désigner un rang, une position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Irregularis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344488"/>
            <a:ext cx="6453335" cy="153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856656"/>
            <a:ext cx="1656184" cy="151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60648" y="1568624"/>
          <a:ext cx="6336704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1584176"/>
                <a:gridCol w="1584176"/>
                <a:gridCol w="1584176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2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88640" y="3080792"/>
          <a:ext cx="1584176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3728863"/>
            <a:ext cx="4752528" cy="146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0" y="3368824"/>
            <a:ext cx="5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Construire des premiers savoirs et savoir-faire avec rigueur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Irregularis" pitchFamily="2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1168" y="3728865"/>
            <a:ext cx="15974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48" y="5169024"/>
            <a:ext cx="15781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 r="24665"/>
          <a:stretch>
            <a:fillRect/>
          </a:stretch>
        </p:blipFill>
        <p:spPr bwMode="auto">
          <a:xfrm>
            <a:off x="1844824" y="5169024"/>
            <a:ext cx="46805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 l="74041"/>
          <a:stretch>
            <a:fillRect/>
          </a:stretch>
        </p:blipFill>
        <p:spPr bwMode="auto">
          <a:xfrm>
            <a:off x="260648" y="6609184"/>
            <a:ext cx="16127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 t="47368" r="23105"/>
          <a:stretch>
            <a:fillRect/>
          </a:stretch>
        </p:blipFill>
        <p:spPr bwMode="auto">
          <a:xfrm>
            <a:off x="1844824" y="7977336"/>
            <a:ext cx="46085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print"/>
          <a:srcRect r="24446" b="47368"/>
          <a:stretch>
            <a:fillRect/>
          </a:stretch>
        </p:blipFill>
        <p:spPr bwMode="auto">
          <a:xfrm>
            <a:off x="1844824" y="6609184"/>
            <a:ext cx="4608512" cy="14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8" cstate="print"/>
          <a:srcRect l="74352" b="50306"/>
          <a:stretch>
            <a:fillRect/>
          </a:stretch>
        </p:blipFill>
        <p:spPr bwMode="auto">
          <a:xfrm>
            <a:off x="260648" y="7977336"/>
            <a:ext cx="16280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260648" y="4880992"/>
          <a:ext cx="6264696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1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332656" y="6321152"/>
          <a:ext cx="612068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170"/>
                <a:gridCol w="1530170"/>
                <a:gridCol w="1530170"/>
                <a:gridCol w="153017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2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4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5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332656" y="7761312"/>
          <a:ext cx="612068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170"/>
                <a:gridCol w="1530170"/>
                <a:gridCol w="1530170"/>
                <a:gridCol w="153017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5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6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7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260648" y="9201472"/>
          <a:ext cx="612068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170"/>
                <a:gridCol w="1530170"/>
                <a:gridCol w="1530170"/>
                <a:gridCol w="153017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7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8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8</a:t>
                      </a: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3224808"/>
            <a:ext cx="1566190" cy="14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809" y="3224808"/>
            <a:ext cx="3096344" cy="141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144" y="3224808"/>
            <a:ext cx="159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5" cstate="print"/>
          <a:srcRect l="74352" t="47368"/>
          <a:stretch>
            <a:fillRect/>
          </a:stretch>
        </p:blipFill>
        <p:spPr bwMode="auto">
          <a:xfrm>
            <a:off x="0" y="0"/>
            <a:ext cx="153714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1208584"/>
          <a:ext cx="153017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170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8</a:t>
                      </a:r>
                      <a:endParaRPr lang="fr-FR" sz="800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0" y="1424608"/>
            <a:ext cx="5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Irregularis" pitchFamily="2" charset="0"/>
              </a:rPr>
              <a:t>Explorer des formes, des grandeurs, des suites organisées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Irregularis" pitchFamily="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16632" y="4448944"/>
          <a:ext cx="6165304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1326"/>
                <a:gridCol w="1541326"/>
                <a:gridCol w="1541326"/>
                <a:gridCol w="1541326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5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7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8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1856656"/>
            <a:ext cx="60956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88640" y="3008784"/>
          <a:ext cx="6048672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/>
                <a:gridCol w="1512168"/>
                <a:gridCol w="1512168"/>
                <a:gridCol w="1512168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4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639" y="4592960"/>
            <a:ext cx="61534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88640" y="5817096"/>
          <a:ext cx="6093296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3324"/>
                <a:gridCol w="1523324"/>
                <a:gridCol w="1523324"/>
                <a:gridCol w="1523324"/>
              </a:tblGrid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9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dirty="0" smtClean="0"/>
                        <a:t>11</a:t>
                      </a:r>
                      <a:endParaRPr lang="fr-FR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12</a:t>
                      </a: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547</Words>
  <Application>Microsoft Office PowerPoint</Application>
  <PresentationFormat>Format A4 (210 x 297 mm)</PresentationFormat>
  <Paragraphs>150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Company>Doudou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Claire</dc:creator>
  <cp:lastModifiedBy>Claire</cp:lastModifiedBy>
  <cp:revision>35</cp:revision>
  <dcterms:created xsi:type="dcterms:W3CDTF">2018-04-03T12:55:24Z</dcterms:created>
  <dcterms:modified xsi:type="dcterms:W3CDTF">2018-04-08T13:36:26Z</dcterms:modified>
</cp:coreProperties>
</file>