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 id="261"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D5DC9339-A688-4227-A9FB-CAAFD6846A12}" type="datetimeFigureOut">
              <a:rPr lang="fr-FR" smtClean="0"/>
              <a:t>13/05/2014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B63F9B4-1B74-4F29-9DBE-086532331E3B}" type="slidenum">
              <a:rPr lang="fr-FR" smtClean="0"/>
              <a:t>‹N°›</a:t>
            </a:fld>
            <a:endParaRPr lang="fr-FR"/>
          </a:p>
        </p:txBody>
      </p:sp>
    </p:spTree>
    <p:extLst>
      <p:ext uri="{BB962C8B-B14F-4D97-AF65-F5344CB8AC3E}">
        <p14:creationId xmlns:p14="http://schemas.microsoft.com/office/powerpoint/2010/main" val="3824631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5DC9339-A688-4227-A9FB-CAAFD6846A12}" type="datetimeFigureOut">
              <a:rPr lang="fr-FR" smtClean="0"/>
              <a:t>13/05/2014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B63F9B4-1B74-4F29-9DBE-086532331E3B}" type="slidenum">
              <a:rPr lang="fr-FR" smtClean="0"/>
              <a:t>‹N°›</a:t>
            </a:fld>
            <a:endParaRPr lang="fr-FR"/>
          </a:p>
        </p:txBody>
      </p:sp>
    </p:spTree>
    <p:extLst>
      <p:ext uri="{BB962C8B-B14F-4D97-AF65-F5344CB8AC3E}">
        <p14:creationId xmlns:p14="http://schemas.microsoft.com/office/powerpoint/2010/main" val="1720202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5DC9339-A688-4227-A9FB-CAAFD6846A12}" type="datetimeFigureOut">
              <a:rPr lang="fr-FR" smtClean="0"/>
              <a:t>13/05/2014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B63F9B4-1B74-4F29-9DBE-086532331E3B}" type="slidenum">
              <a:rPr lang="fr-FR" smtClean="0"/>
              <a:t>‹N°›</a:t>
            </a:fld>
            <a:endParaRPr lang="fr-FR"/>
          </a:p>
        </p:txBody>
      </p:sp>
    </p:spTree>
    <p:extLst>
      <p:ext uri="{BB962C8B-B14F-4D97-AF65-F5344CB8AC3E}">
        <p14:creationId xmlns:p14="http://schemas.microsoft.com/office/powerpoint/2010/main" val="3293132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5DC9339-A688-4227-A9FB-CAAFD6846A12}" type="datetimeFigureOut">
              <a:rPr lang="fr-FR" smtClean="0"/>
              <a:t>13/05/2014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B63F9B4-1B74-4F29-9DBE-086532331E3B}" type="slidenum">
              <a:rPr lang="fr-FR" smtClean="0"/>
              <a:t>‹N°›</a:t>
            </a:fld>
            <a:endParaRPr lang="fr-FR"/>
          </a:p>
        </p:txBody>
      </p:sp>
    </p:spTree>
    <p:extLst>
      <p:ext uri="{BB962C8B-B14F-4D97-AF65-F5344CB8AC3E}">
        <p14:creationId xmlns:p14="http://schemas.microsoft.com/office/powerpoint/2010/main" val="2169938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D5DC9339-A688-4227-A9FB-CAAFD6846A12}" type="datetimeFigureOut">
              <a:rPr lang="fr-FR" smtClean="0"/>
              <a:t>13/05/2014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B63F9B4-1B74-4F29-9DBE-086532331E3B}" type="slidenum">
              <a:rPr lang="fr-FR" smtClean="0"/>
              <a:t>‹N°›</a:t>
            </a:fld>
            <a:endParaRPr lang="fr-FR"/>
          </a:p>
        </p:txBody>
      </p:sp>
    </p:spTree>
    <p:extLst>
      <p:ext uri="{BB962C8B-B14F-4D97-AF65-F5344CB8AC3E}">
        <p14:creationId xmlns:p14="http://schemas.microsoft.com/office/powerpoint/2010/main" val="1537732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5DC9339-A688-4227-A9FB-CAAFD6846A12}" type="datetimeFigureOut">
              <a:rPr lang="fr-FR" smtClean="0"/>
              <a:t>13/05/2014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B63F9B4-1B74-4F29-9DBE-086532331E3B}" type="slidenum">
              <a:rPr lang="fr-FR" smtClean="0"/>
              <a:t>‹N°›</a:t>
            </a:fld>
            <a:endParaRPr lang="fr-FR"/>
          </a:p>
        </p:txBody>
      </p:sp>
    </p:spTree>
    <p:extLst>
      <p:ext uri="{BB962C8B-B14F-4D97-AF65-F5344CB8AC3E}">
        <p14:creationId xmlns:p14="http://schemas.microsoft.com/office/powerpoint/2010/main" val="289012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5DC9339-A688-4227-A9FB-CAAFD6846A12}" type="datetimeFigureOut">
              <a:rPr lang="fr-FR" smtClean="0"/>
              <a:t>13/05/2014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B63F9B4-1B74-4F29-9DBE-086532331E3B}" type="slidenum">
              <a:rPr lang="fr-FR" smtClean="0"/>
              <a:t>‹N°›</a:t>
            </a:fld>
            <a:endParaRPr lang="fr-FR"/>
          </a:p>
        </p:txBody>
      </p:sp>
    </p:spTree>
    <p:extLst>
      <p:ext uri="{BB962C8B-B14F-4D97-AF65-F5344CB8AC3E}">
        <p14:creationId xmlns:p14="http://schemas.microsoft.com/office/powerpoint/2010/main" val="43891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D5DC9339-A688-4227-A9FB-CAAFD6846A12}" type="datetimeFigureOut">
              <a:rPr lang="fr-FR" smtClean="0"/>
              <a:t>13/05/2014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B63F9B4-1B74-4F29-9DBE-086532331E3B}" type="slidenum">
              <a:rPr lang="fr-FR" smtClean="0"/>
              <a:t>‹N°›</a:t>
            </a:fld>
            <a:endParaRPr lang="fr-FR"/>
          </a:p>
        </p:txBody>
      </p:sp>
    </p:spTree>
    <p:extLst>
      <p:ext uri="{BB962C8B-B14F-4D97-AF65-F5344CB8AC3E}">
        <p14:creationId xmlns:p14="http://schemas.microsoft.com/office/powerpoint/2010/main" val="3808538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5DC9339-A688-4227-A9FB-CAAFD6846A12}" type="datetimeFigureOut">
              <a:rPr lang="fr-FR" smtClean="0"/>
              <a:t>13/05/2014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B63F9B4-1B74-4F29-9DBE-086532331E3B}" type="slidenum">
              <a:rPr lang="fr-FR" smtClean="0"/>
              <a:t>‹N°›</a:t>
            </a:fld>
            <a:endParaRPr lang="fr-FR"/>
          </a:p>
        </p:txBody>
      </p:sp>
    </p:spTree>
    <p:extLst>
      <p:ext uri="{BB962C8B-B14F-4D97-AF65-F5344CB8AC3E}">
        <p14:creationId xmlns:p14="http://schemas.microsoft.com/office/powerpoint/2010/main" val="1213310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5DC9339-A688-4227-A9FB-CAAFD6846A12}" type="datetimeFigureOut">
              <a:rPr lang="fr-FR" smtClean="0"/>
              <a:t>13/05/2014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B63F9B4-1B74-4F29-9DBE-086532331E3B}" type="slidenum">
              <a:rPr lang="fr-FR" smtClean="0"/>
              <a:t>‹N°›</a:t>
            </a:fld>
            <a:endParaRPr lang="fr-FR"/>
          </a:p>
        </p:txBody>
      </p:sp>
    </p:spTree>
    <p:extLst>
      <p:ext uri="{BB962C8B-B14F-4D97-AF65-F5344CB8AC3E}">
        <p14:creationId xmlns:p14="http://schemas.microsoft.com/office/powerpoint/2010/main" val="3913382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5DC9339-A688-4227-A9FB-CAAFD6846A12}" type="datetimeFigureOut">
              <a:rPr lang="fr-FR" smtClean="0"/>
              <a:t>13/05/2014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B63F9B4-1B74-4F29-9DBE-086532331E3B}" type="slidenum">
              <a:rPr lang="fr-FR" smtClean="0"/>
              <a:t>‹N°›</a:t>
            </a:fld>
            <a:endParaRPr lang="fr-FR"/>
          </a:p>
        </p:txBody>
      </p:sp>
    </p:spTree>
    <p:extLst>
      <p:ext uri="{BB962C8B-B14F-4D97-AF65-F5344CB8AC3E}">
        <p14:creationId xmlns:p14="http://schemas.microsoft.com/office/powerpoint/2010/main" val="1017208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DC9339-A688-4227-A9FB-CAAFD6846A12}" type="datetimeFigureOut">
              <a:rPr lang="fr-FR" smtClean="0"/>
              <a:t>13/05/2014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63F9B4-1B74-4F29-9DBE-086532331E3B}" type="slidenum">
              <a:rPr lang="fr-FR" smtClean="0"/>
              <a:t>‹N°›</a:t>
            </a:fld>
            <a:endParaRPr lang="fr-FR"/>
          </a:p>
        </p:txBody>
      </p:sp>
    </p:spTree>
    <p:extLst>
      <p:ext uri="{BB962C8B-B14F-4D97-AF65-F5344CB8AC3E}">
        <p14:creationId xmlns:p14="http://schemas.microsoft.com/office/powerpoint/2010/main" val="17670966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908720"/>
            <a:ext cx="8229600" cy="1143000"/>
          </a:xfrm>
          <a:solidFill>
            <a:srgbClr val="FF0000"/>
          </a:solidFill>
        </p:spPr>
        <p:txBody>
          <a:bodyPr/>
          <a:lstStyle/>
          <a:p>
            <a:r>
              <a:rPr lang="fr-FR" dirty="0" smtClean="0"/>
              <a:t>Les guerres de religion</a:t>
            </a:r>
            <a:endParaRPr lang="fr-FR" dirty="0"/>
          </a:p>
        </p:txBody>
      </p:sp>
      <p:sp>
        <p:nvSpPr>
          <p:cNvPr id="4" name="ZoneTexte 3"/>
          <p:cNvSpPr txBox="1"/>
          <p:nvPr/>
        </p:nvSpPr>
        <p:spPr>
          <a:xfrm>
            <a:off x="2627784" y="2602781"/>
            <a:ext cx="3456384" cy="584775"/>
          </a:xfrm>
          <a:prstGeom prst="rect">
            <a:avLst/>
          </a:prstGeom>
          <a:noFill/>
        </p:spPr>
        <p:txBody>
          <a:bodyPr wrap="square" rtlCol="0">
            <a:spAutoFit/>
          </a:bodyPr>
          <a:lstStyle/>
          <a:p>
            <a:pPr algn="ctr"/>
            <a:r>
              <a:rPr lang="fr-FR" sz="3200" dirty="0" smtClean="0"/>
              <a:t>1562 - 1685</a:t>
            </a:r>
            <a:endParaRPr lang="fr-FR" sz="3200" dirty="0"/>
          </a:p>
        </p:txBody>
      </p:sp>
    </p:spTree>
    <p:extLst>
      <p:ext uri="{BB962C8B-B14F-4D97-AF65-F5344CB8AC3E}">
        <p14:creationId xmlns:p14="http://schemas.microsoft.com/office/powerpoint/2010/main" val="4126636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260648"/>
            <a:ext cx="7772400" cy="2664296"/>
          </a:xfrm>
          <a:solidFill>
            <a:schemeClr val="bg1">
              <a:lumMod val="75000"/>
            </a:schemeClr>
          </a:solidFill>
        </p:spPr>
        <p:txBody>
          <a:bodyPr>
            <a:noAutofit/>
          </a:bodyPr>
          <a:lstStyle/>
          <a:p>
            <a:pPr algn="l"/>
            <a:r>
              <a:rPr lang="fr-FR" sz="1600" dirty="0" smtClean="0"/>
              <a:t>Une indulgence est une lettre qui lave le chrétien de ses péchés. Comme les hommes et les femmes sont très croyants, certains font des dons à l’église pour se faire pardonner, d’autres achètent les lettres d’indulgence vendues par les évêques et le pape. Ainsi l’</a:t>
            </a:r>
            <a:r>
              <a:rPr lang="fr-FR" sz="1600" dirty="0" smtClean="0">
                <a:latin typeface="Calibri"/>
              </a:rPr>
              <a:t>Église chrétienne s’enrichit de plus en plus et devient très puissante. Le moine </a:t>
            </a:r>
            <a:r>
              <a:rPr lang="fr-FR" sz="1600" dirty="0" smtClean="0"/>
              <a:t> Martin Luther en Allemagne puis Jean Calvin en France protestent (d’où le nom de « protestants ») contre ces mauvaises habitudes.  C’est ainsi qu’apparaît la religion protestante, souhaitant plus de simplicité  :</a:t>
            </a:r>
            <a:br>
              <a:rPr lang="fr-FR" sz="1600" dirty="0" smtClean="0"/>
            </a:br>
            <a:r>
              <a:rPr lang="fr-FR" sz="1600" dirty="0" smtClean="0"/>
              <a:t>- qu’il n’y ait plus de pape, ni d’évêques,</a:t>
            </a:r>
            <a:br>
              <a:rPr lang="fr-FR" sz="1600" dirty="0" smtClean="0"/>
            </a:br>
            <a:r>
              <a:rPr lang="fr-FR" sz="1600" dirty="0" smtClean="0"/>
              <a:t>-  qu’il n’y ait plus de messe en latin, ni de belles églises, mais des temples sans aucun ornement où les fidèles se réuniraient pour chanter les psaumes,  prier, entendre le pasteur lire et expliquer des passages de la Bible.</a:t>
            </a:r>
            <a:endParaRPr lang="fr-FR" sz="1600" dirty="0"/>
          </a:p>
        </p:txBody>
      </p:sp>
      <p:sp>
        <p:nvSpPr>
          <p:cNvPr id="3" name="Sous-titre 2"/>
          <p:cNvSpPr>
            <a:spLocks noGrp="1"/>
          </p:cNvSpPr>
          <p:nvPr>
            <p:ph type="subTitle" idx="1"/>
          </p:nvPr>
        </p:nvSpPr>
        <p:spPr>
          <a:xfrm>
            <a:off x="1547664" y="3053462"/>
            <a:ext cx="6400800" cy="622920"/>
          </a:xfrm>
        </p:spPr>
        <p:txBody>
          <a:bodyPr/>
          <a:lstStyle/>
          <a:p>
            <a:r>
              <a:rPr lang="fr-FR" dirty="0" smtClean="0"/>
              <a:t>Les chrétiens sont divisés</a:t>
            </a:r>
            <a:endParaRPr lang="fr-FR" dirty="0"/>
          </a:p>
        </p:txBody>
      </p:sp>
      <p:sp>
        <p:nvSpPr>
          <p:cNvPr id="4" name="ZoneTexte 3"/>
          <p:cNvSpPr txBox="1"/>
          <p:nvPr/>
        </p:nvSpPr>
        <p:spPr>
          <a:xfrm>
            <a:off x="3876537" y="3676382"/>
            <a:ext cx="1456928" cy="461665"/>
          </a:xfrm>
          <a:prstGeom prst="rect">
            <a:avLst/>
          </a:prstGeom>
          <a:solidFill>
            <a:srgbClr val="00B0F0"/>
          </a:solidFill>
        </p:spPr>
        <p:txBody>
          <a:bodyPr wrap="square" rtlCol="0">
            <a:spAutoFit/>
          </a:bodyPr>
          <a:lstStyle/>
          <a:p>
            <a:pPr algn="ctr"/>
            <a:r>
              <a:rPr lang="fr-FR" sz="2400" dirty="0" smtClean="0"/>
              <a:t>Chrétiens</a:t>
            </a:r>
            <a:endParaRPr lang="fr-FR" sz="2400" dirty="0"/>
          </a:p>
        </p:txBody>
      </p:sp>
      <p:sp>
        <p:nvSpPr>
          <p:cNvPr id="5" name="ZoneTexte 4"/>
          <p:cNvSpPr txBox="1"/>
          <p:nvPr/>
        </p:nvSpPr>
        <p:spPr>
          <a:xfrm>
            <a:off x="2339752" y="4431594"/>
            <a:ext cx="2016224" cy="923330"/>
          </a:xfrm>
          <a:prstGeom prst="rect">
            <a:avLst/>
          </a:prstGeom>
          <a:solidFill>
            <a:schemeClr val="accent6">
              <a:lumMod val="60000"/>
              <a:lumOff val="40000"/>
            </a:schemeClr>
          </a:solidFill>
        </p:spPr>
        <p:txBody>
          <a:bodyPr wrap="square" rtlCol="0">
            <a:spAutoFit/>
          </a:bodyPr>
          <a:lstStyle/>
          <a:p>
            <a:pPr algn="ctr"/>
            <a:r>
              <a:rPr lang="fr-FR" dirty="0" smtClean="0"/>
              <a:t>Catholiques</a:t>
            </a:r>
          </a:p>
          <a:p>
            <a:pPr algn="ctr"/>
            <a:r>
              <a:rPr lang="fr-FR" dirty="0" smtClean="0"/>
              <a:t>Reconnaissent         le pouvoir du pape</a:t>
            </a:r>
            <a:endParaRPr lang="fr-FR" dirty="0"/>
          </a:p>
        </p:txBody>
      </p:sp>
      <p:sp>
        <p:nvSpPr>
          <p:cNvPr id="6" name="ZoneTexte 5"/>
          <p:cNvSpPr txBox="1"/>
          <p:nvPr/>
        </p:nvSpPr>
        <p:spPr>
          <a:xfrm>
            <a:off x="4932040" y="4431594"/>
            <a:ext cx="2312640" cy="923330"/>
          </a:xfrm>
          <a:prstGeom prst="rect">
            <a:avLst/>
          </a:prstGeom>
          <a:solidFill>
            <a:srgbClr val="FFC000"/>
          </a:solidFill>
        </p:spPr>
        <p:txBody>
          <a:bodyPr wrap="square" rtlCol="0">
            <a:spAutoFit/>
          </a:bodyPr>
          <a:lstStyle/>
          <a:p>
            <a:pPr algn="ctr"/>
            <a:r>
              <a:rPr lang="fr-FR" dirty="0" smtClean="0"/>
              <a:t>Protestants</a:t>
            </a:r>
          </a:p>
          <a:p>
            <a:r>
              <a:rPr lang="fr-FR" dirty="0" smtClean="0"/>
              <a:t>Ne reconnaissent pas le pouvoir du pape</a:t>
            </a:r>
            <a:endParaRPr lang="fr-FR" dirty="0"/>
          </a:p>
        </p:txBody>
      </p:sp>
      <p:cxnSp>
        <p:nvCxnSpPr>
          <p:cNvPr id="8" name="Connecteur droit avec flèche 7"/>
          <p:cNvCxnSpPr/>
          <p:nvPr/>
        </p:nvCxnSpPr>
        <p:spPr>
          <a:xfrm>
            <a:off x="4067944" y="4138047"/>
            <a:ext cx="0" cy="587097"/>
          </a:xfrm>
          <a:prstGeom prst="straightConnector1">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p:nvPr/>
        </p:nvCxnSpPr>
        <p:spPr>
          <a:xfrm>
            <a:off x="5148064" y="4138046"/>
            <a:ext cx="0" cy="587097"/>
          </a:xfrm>
          <a:prstGeom prst="straightConnector1">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10" name="ZoneTexte 9"/>
          <p:cNvSpPr txBox="1"/>
          <p:nvPr/>
        </p:nvSpPr>
        <p:spPr>
          <a:xfrm>
            <a:off x="5333465" y="5877272"/>
            <a:ext cx="1247831" cy="369332"/>
          </a:xfrm>
          <a:prstGeom prst="rect">
            <a:avLst/>
          </a:prstGeom>
          <a:solidFill>
            <a:srgbClr val="FFC000"/>
          </a:solidFill>
        </p:spPr>
        <p:txBody>
          <a:bodyPr wrap="square" rtlCol="0">
            <a:spAutoFit/>
          </a:bodyPr>
          <a:lstStyle/>
          <a:p>
            <a:r>
              <a:rPr lang="fr-FR" dirty="0" smtClean="0"/>
              <a:t>Calvinistes</a:t>
            </a:r>
            <a:endParaRPr lang="fr-FR" dirty="0"/>
          </a:p>
        </p:txBody>
      </p:sp>
      <p:sp>
        <p:nvSpPr>
          <p:cNvPr id="11" name="ZoneTexte 10"/>
          <p:cNvSpPr txBox="1"/>
          <p:nvPr/>
        </p:nvSpPr>
        <p:spPr>
          <a:xfrm>
            <a:off x="3684209" y="5877272"/>
            <a:ext cx="1247831" cy="369332"/>
          </a:xfrm>
          <a:prstGeom prst="rect">
            <a:avLst/>
          </a:prstGeom>
          <a:solidFill>
            <a:srgbClr val="FFC000"/>
          </a:solidFill>
        </p:spPr>
        <p:txBody>
          <a:bodyPr wrap="square" rtlCol="0">
            <a:spAutoFit/>
          </a:bodyPr>
          <a:lstStyle/>
          <a:p>
            <a:r>
              <a:rPr lang="fr-FR" dirty="0" smtClean="0"/>
              <a:t>Luthériens</a:t>
            </a:r>
            <a:endParaRPr lang="fr-FR" dirty="0"/>
          </a:p>
        </p:txBody>
      </p:sp>
      <p:cxnSp>
        <p:nvCxnSpPr>
          <p:cNvPr id="13" name="Connecteur droit avec flèche 12"/>
          <p:cNvCxnSpPr/>
          <p:nvPr/>
        </p:nvCxnSpPr>
        <p:spPr>
          <a:xfrm flipH="1">
            <a:off x="4605001" y="5354924"/>
            <a:ext cx="543063" cy="522348"/>
          </a:xfrm>
          <a:prstGeom prst="straightConnector1">
            <a:avLst/>
          </a:prstGeom>
          <a:ln w="28575">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a:endCxn id="10" idx="0"/>
          </p:cNvCxnSpPr>
          <p:nvPr/>
        </p:nvCxnSpPr>
        <p:spPr>
          <a:xfrm>
            <a:off x="5957380" y="5354924"/>
            <a:ext cx="1" cy="522348"/>
          </a:xfrm>
          <a:prstGeom prst="straightConnector1">
            <a:avLst/>
          </a:prstGeom>
          <a:ln w="28575">
            <a:solidFill>
              <a:srgbClr val="FFC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2324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332656"/>
            <a:ext cx="7632848" cy="1368152"/>
          </a:xfrm>
        </p:spPr>
        <p:txBody>
          <a:bodyPr>
            <a:noAutofit/>
          </a:bodyPr>
          <a:lstStyle/>
          <a:p>
            <a:pPr algn="just"/>
            <a:r>
              <a:rPr lang="fr-FR" sz="2400" dirty="0" smtClean="0"/>
              <a:t>Le pape condamne vivement cette nouvelle religion. Les protestants subissent alors de nombreuses persécutions et les violences entre catholiques et protestants deviennent de plus en plus sanglantes.</a:t>
            </a:r>
            <a:endParaRPr lang="fr-FR" sz="2400" dirty="0"/>
          </a:p>
        </p:txBody>
      </p:sp>
      <p:pic>
        <p:nvPicPr>
          <p:cNvPr id="3" name="Imag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32473" y="2132856"/>
            <a:ext cx="5468112" cy="366217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ZoneTexte 3"/>
          <p:cNvSpPr txBox="1"/>
          <p:nvPr/>
        </p:nvSpPr>
        <p:spPr>
          <a:xfrm>
            <a:off x="2442293" y="5929535"/>
            <a:ext cx="4248472" cy="307777"/>
          </a:xfrm>
          <a:prstGeom prst="rect">
            <a:avLst/>
          </a:prstGeom>
          <a:noFill/>
        </p:spPr>
        <p:txBody>
          <a:bodyPr wrap="square" rtlCol="0">
            <a:spAutoFit/>
          </a:bodyPr>
          <a:lstStyle/>
          <a:p>
            <a:r>
              <a:rPr lang="fr-FR" sz="1400" dirty="0" smtClean="0"/>
              <a:t>La France au temps d’Henri IV et des guerres de religion</a:t>
            </a:r>
            <a:endParaRPr lang="fr-FR" sz="1400" dirty="0"/>
          </a:p>
        </p:txBody>
      </p:sp>
    </p:spTree>
    <p:extLst>
      <p:ext uri="{BB962C8B-B14F-4D97-AF65-F5344CB8AC3E}">
        <p14:creationId xmlns:p14="http://schemas.microsoft.com/office/powerpoint/2010/main" val="1789219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massacre de la </a:t>
            </a:r>
            <a:r>
              <a:rPr lang="fr-FR" dirty="0" err="1" smtClean="0"/>
              <a:t>Saint-Barthélémy</a:t>
            </a:r>
            <a:endParaRPr lang="fr-FR"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35696" y="1340768"/>
            <a:ext cx="5715000" cy="3454400"/>
          </a:xfrm>
        </p:spPr>
      </p:pic>
      <p:sp>
        <p:nvSpPr>
          <p:cNvPr id="5" name="ZoneTexte 4"/>
          <p:cNvSpPr txBox="1"/>
          <p:nvPr/>
        </p:nvSpPr>
        <p:spPr>
          <a:xfrm>
            <a:off x="1043608" y="5229200"/>
            <a:ext cx="7272808" cy="1200329"/>
          </a:xfrm>
          <a:prstGeom prst="rect">
            <a:avLst/>
          </a:prstGeom>
          <a:noFill/>
          <a:ln>
            <a:solidFill>
              <a:schemeClr val="tx1">
                <a:lumMod val="50000"/>
                <a:lumOff val="50000"/>
              </a:schemeClr>
            </a:solidFill>
          </a:ln>
        </p:spPr>
        <p:txBody>
          <a:bodyPr wrap="square" rtlCol="0">
            <a:spAutoFit/>
          </a:bodyPr>
          <a:lstStyle/>
          <a:p>
            <a:pPr algn="just"/>
            <a:r>
              <a:rPr lang="fr-FR" dirty="0" smtClean="0"/>
              <a:t>Le 24 août 1572, jour de la </a:t>
            </a:r>
            <a:r>
              <a:rPr lang="fr-FR" dirty="0" err="1" smtClean="0"/>
              <a:t>Saint-Barthélémy</a:t>
            </a:r>
            <a:r>
              <a:rPr lang="fr-FR" dirty="0" smtClean="0"/>
              <a:t>, un grand massacre de protestants est organisé. Sur l’ordre du roi Charles IX (poussé par sa mère Catherine de Médicis), les catholiques assassinent à Paris des milliers de protestants (hommes, femmes, enfants, vieillards).</a:t>
            </a:r>
            <a:endParaRPr lang="fr-FR" dirty="0"/>
          </a:p>
        </p:txBody>
      </p:sp>
      <p:sp>
        <p:nvSpPr>
          <p:cNvPr id="6" name="ZoneTexte 5"/>
          <p:cNvSpPr txBox="1"/>
          <p:nvPr/>
        </p:nvSpPr>
        <p:spPr>
          <a:xfrm>
            <a:off x="1835696" y="4810363"/>
            <a:ext cx="5760640" cy="261610"/>
          </a:xfrm>
          <a:prstGeom prst="rect">
            <a:avLst/>
          </a:prstGeom>
          <a:noFill/>
        </p:spPr>
        <p:txBody>
          <a:bodyPr wrap="square" rtlCol="0">
            <a:spAutoFit/>
          </a:bodyPr>
          <a:lstStyle/>
          <a:p>
            <a:pPr algn="ctr"/>
            <a:r>
              <a:rPr lang="fr-FR" sz="1100" dirty="0" smtClean="0"/>
              <a:t>Peinture sur bois de François Dubois, Lausanne, </a:t>
            </a:r>
            <a:r>
              <a:rPr lang="fr-FR" sz="1100" dirty="0" err="1" smtClean="0"/>
              <a:t>XVIè</a:t>
            </a:r>
            <a:r>
              <a:rPr lang="fr-FR" sz="1100" dirty="0" smtClean="0"/>
              <a:t> siècle</a:t>
            </a:r>
            <a:endParaRPr lang="fr-FR" sz="1100" dirty="0"/>
          </a:p>
        </p:txBody>
      </p:sp>
    </p:spTree>
    <p:extLst>
      <p:ext uri="{BB962C8B-B14F-4D97-AF65-F5344CB8AC3E}">
        <p14:creationId xmlns:p14="http://schemas.microsoft.com/office/powerpoint/2010/main" val="3214299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29208" y="332656"/>
            <a:ext cx="8229600" cy="1143000"/>
          </a:xfrm>
        </p:spPr>
        <p:txBody>
          <a:bodyPr>
            <a:normAutofit/>
          </a:bodyPr>
          <a:lstStyle/>
          <a:p>
            <a:r>
              <a:rPr lang="fr-FR" sz="3200" dirty="0" smtClean="0"/>
              <a:t>Un roi protestant sur le trône de France</a:t>
            </a:r>
            <a:endParaRPr lang="fr-FR" sz="3200"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1600" y="1484784"/>
            <a:ext cx="3333750" cy="2867025"/>
          </a:xfrm>
        </p:spPr>
      </p:pic>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04693" y="1196752"/>
            <a:ext cx="2143125" cy="2143125"/>
          </a:xfrm>
          <a:prstGeom prst="rect">
            <a:avLst/>
          </a:prstGeom>
        </p:spPr>
      </p:pic>
      <p:sp>
        <p:nvSpPr>
          <p:cNvPr id="6" name="ZoneTexte 5"/>
          <p:cNvSpPr txBox="1"/>
          <p:nvPr/>
        </p:nvSpPr>
        <p:spPr>
          <a:xfrm>
            <a:off x="827584" y="4437112"/>
            <a:ext cx="3816424" cy="1754326"/>
          </a:xfrm>
          <a:prstGeom prst="rect">
            <a:avLst/>
          </a:prstGeom>
          <a:noFill/>
        </p:spPr>
        <p:txBody>
          <a:bodyPr wrap="square" rtlCol="0">
            <a:spAutoFit/>
          </a:bodyPr>
          <a:lstStyle/>
          <a:p>
            <a:pPr algn="just"/>
            <a:r>
              <a:rPr lang="fr-FR" dirty="0" smtClean="0"/>
              <a:t>Le roi de France Henri III, meurt sans enfant.  Seul son cousin, le protestant Henri de Navarre, peut lui succéder.   En 1589, il devient roi sous le nom        d’ Henri IV. Mais il est contesté par les catholiques qui occupent Paris.</a:t>
            </a:r>
            <a:endParaRPr lang="fr-FR" dirty="0"/>
          </a:p>
        </p:txBody>
      </p:sp>
      <p:sp>
        <p:nvSpPr>
          <p:cNvPr id="8" name="ZoneTexte 7"/>
          <p:cNvSpPr txBox="1"/>
          <p:nvPr/>
        </p:nvSpPr>
        <p:spPr>
          <a:xfrm>
            <a:off x="4860032" y="3555901"/>
            <a:ext cx="3888432" cy="3139321"/>
          </a:xfrm>
          <a:prstGeom prst="rect">
            <a:avLst/>
          </a:prstGeom>
          <a:solidFill>
            <a:schemeClr val="accent4">
              <a:lumMod val="40000"/>
              <a:lumOff val="60000"/>
            </a:schemeClr>
          </a:solidFill>
        </p:spPr>
        <p:txBody>
          <a:bodyPr wrap="square" rtlCol="0">
            <a:spAutoFit/>
          </a:bodyPr>
          <a:lstStyle/>
          <a:p>
            <a:pPr algn="just"/>
            <a:r>
              <a:rPr lang="fr-FR" dirty="0" smtClean="0"/>
              <a:t>Pour se faire accepter de tous les Français, Henri IV doit devenir catholique. Il se convertit en 1593. Il est sacré roi à Chartres en 1594. La même année, il entre enfin à Paris. Il fait </a:t>
            </a:r>
            <a:r>
              <a:rPr lang="fr-FR" dirty="0" smtClean="0"/>
              <a:t>la </a:t>
            </a:r>
            <a:r>
              <a:rPr lang="fr-FR" dirty="0" smtClean="0"/>
              <a:t>paix avec les chef catholiques puis protestants. Avec son ministre Sully, il réorganise le royaume, rétablit la paix. La France retrouve sa prospérité économique. Il est assassiné en 1610 par François Ravaillac.</a:t>
            </a:r>
            <a:endParaRPr lang="fr-FR" dirty="0"/>
          </a:p>
        </p:txBody>
      </p:sp>
    </p:spTree>
    <p:extLst>
      <p:ext uri="{BB962C8B-B14F-4D97-AF65-F5344CB8AC3E}">
        <p14:creationId xmlns:p14="http://schemas.microsoft.com/office/powerpoint/2010/main" val="497141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t>
            </a:r>
            <a:r>
              <a:rPr lang="fr-FR" dirty="0" smtClean="0">
                <a:latin typeface="Calibri"/>
              </a:rPr>
              <a:t>É</a:t>
            </a:r>
            <a:r>
              <a:rPr lang="fr-FR" dirty="0" smtClean="0"/>
              <a:t>dit de Nantes</a:t>
            </a:r>
            <a:endParaRPr lang="fr-FR" dirty="0"/>
          </a:p>
        </p:txBody>
      </p:sp>
      <p:pic>
        <p:nvPicPr>
          <p:cNvPr id="3" name="Imag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1640" y="1721442"/>
            <a:ext cx="2189988" cy="2514600"/>
          </a:xfrm>
          <a:prstGeom prst="rect">
            <a:avLst/>
          </a:prstGeom>
        </p:spPr>
      </p:pic>
      <p:sp>
        <p:nvSpPr>
          <p:cNvPr id="4" name="ZoneTexte 3"/>
          <p:cNvSpPr txBox="1"/>
          <p:nvPr/>
        </p:nvSpPr>
        <p:spPr>
          <a:xfrm>
            <a:off x="3262180" y="1484784"/>
            <a:ext cx="3888432" cy="2031325"/>
          </a:xfrm>
          <a:prstGeom prst="rect">
            <a:avLst/>
          </a:prstGeom>
          <a:solidFill>
            <a:schemeClr val="tx2">
              <a:lumMod val="20000"/>
              <a:lumOff val="80000"/>
            </a:schemeClr>
          </a:solidFill>
        </p:spPr>
        <p:txBody>
          <a:bodyPr wrap="square" rtlCol="0">
            <a:spAutoFit/>
          </a:bodyPr>
          <a:lstStyle/>
          <a:p>
            <a:pPr algn="just"/>
            <a:r>
              <a:rPr lang="fr-FR" dirty="0" smtClean="0"/>
              <a:t>Un édit est une loi signée par la roi Henri IV. Il porte le nom de la ville où il a été signé. L’</a:t>
            </a:r>
            <a:r>
              <a:rPr lang="fr-FR" dirty="0" smtClean="0">
                <a:latin typeface="Calibri"/>
              </a:rPr>
              <a:t>Édit de Nantes </a:t>
            </a:r>
            <a:r>
              <a:rPr lang="fr-FR" dirty="0" smtClean="0"/>
              <a:t>met fin à 30 ans de guerres de religion et accorde aux protestants le droit de pratiquer leur religion en certains lieux et à certaines conditions.</a:t>
            </a:r>
            <a:endParaRPr lang="fr-FR" dirty="0"/>
          </a:p>
        </p:txBody>
      </p:sp>
      <p:sp>
        <p:nvSpPr>
          <p:cNvPr id="5" name="ZoneTexte 4"/>
          <p:cNvSpPr txBox="1"/>
          <p:nvPr/>
        </p:nvSpPr>
        <p:spPr>
          <a:xfrm>
            <a:off x="1619672" y="5013176"/>
            <a:ext cx="4392488" cy="1477328"/>
          </a:xfrm>
          <a:prstGeom prst="rect">
            <a:avLst/>
          </a:prstGeom>
          <a:noFill/>
        </p:spPr>
        <p:txBody>
          <a:bodyPr wrap="square" rtlCol="0">
            <a:spAutoFit/>
          </a:bodyPr>
          <a:lstStyle/>
          <a:p>
            <a:pPr algn="just"/>
            <a:r>
              <a:rPr lang="fr-FR" dirty="0" smtClean="0"/>
              <a:t>Avec les souverains suivants, l’intolérance religieuse augmente à nouveau. Pendant le règne de Louis XIV, l’</a:t>
            </a:r>
            <a:r>
              <a:rPr lang="fr-FR" dirty="0" smtClean="0">
                <a:latin typeface="Calibri"/>
              </a:rPr>
              <a:t>Édit de Nantes est révoqué en 1685. Les protestants doivent se convertir, se cacher ou bien fuir le royaume.</a:t>
            </a:r>
            <a:endParaRPr lang="fr-FR" dirty="0"/>
          </a:p>
        </p:txBody>
      </p:sp>
      <p:pic>
        <p:nvPicPr>
          <p:cNvPr id="6" name="Imag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667491">
            <a:off x="6444208" y="3899704"/>
            <a:ext cx="1762125" cy="2590800"/>
          </a:xfrm>
          <a:prstGeom prst="rect">
            <a:avLst/>
          </a:prstGeom>
        </p:spPr>
      </p:pic>
    </p:spTree>
    <p:extLst>
      <p:ext uri="{BB962C8B-B14F-4D97-AF65-F5344CB8AC3E}">
        <p14:creationId xmlns:p14="http://schemas.microsoft.com/office/powerpoint/2010/main" val="307502024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370</TotalTime>
  <Words>450</Words>
  <Application>Microsoft Office PowerPoint</Application>
  <PresentationFormat>Affichage à l'écran (4:3)</PresentationFormat>
  <Paragraphs>22</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Thème Office</vt:lpstr>
      <vt:lpstr>Les guerres de religion</vt:lpstr>
      <vt:lpstr>Une indulgence est une lettre qui lave le chrétien de ses péchés. Comme les hommes et les femmes sont très croyants, certains font des dons à l’église pour se faire pardonner, d’autres achètent les lettres d’indulgence vendues par les évêques et le pape. Ainsi l’Église chrétienne s’enrichit de plus en plus et devient très puissante. Le moine  Martin Luther en Allemagne puis Jean Calvin en France protestent (d’où le nom de « protestants ») contre ces mauvaises habitudes.  C’est ainsi qu’apparaît la religion protestante, souhaitant plus de simplicité  : - qu’il n’y ait plus de pape, ni d’évêques, -  qu’il n’y ait plus de messe en latin, ni de belles églises, mais des temples sans aucun ornement où les fidèles se réuniraient pour chanter les psaumes,  prier, entendre le pasteur lire et expliquer des passages de la Bible.</vt:lpstr>
      <vt:lpstr>Le pape condamne vivement cette nouvelle religion. Les protestants subissent alors de nombreuses persécutions et les violences entre catholiques et protestants deviennent de plus en plus sanglantes.</vt:lpstr>
      <vt:lpstr>Le massacre de la Saint-Barthélémy</vt:lpstr>
      <vt:lpstr>Un roi protestant sur le trône de France</vt:lpstr>
      <vt:lpstr>L’Édit de Nantes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 1517, dans le Saint-Empire, le moine Martin Luther publie des thèses</dc:title>
  <dc:creator>enseignant</dc:creator>
  <cp:lastModifiedBy>enseignant</cp:lastModifiedBy>
  <cp:revision>15</cp:revision>
  <dcterms:created xsi:type="dcterms:W3CDTF">2014-05-12T16:17:14Z</dcterms:created>
  <dcterms:modified xsi:type="dcterms:W3CDTF">2014-05-13T17:05:48Z</dcterms:modified>
</cp:coreProperties>
</file>