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3" r:id="rId6"/>
    <p:sldId id="271" r:id="rId7"/>
    <p:sldId id="272" r:id="rId8"/>
    <p:sldId id="274" r:id="rId9"/>
    <p:sldId id="275" r:id="rId10"/>
    <p:sldId id="276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735FCCC1-A0F0-426D-86A6-A3197024F36E}">
          <p14:sldIdLst>
            <p14:sldId id="267"/>
            <p14:sldId id="268"/>
            <p14:sldId id="269"/>
          </p14:sldIdLst>
        </p14:section>
        <p14:section name="Section sans titre" id="{9C9DF834-5606-4ED2-BF86-825C181EAF19}">
          <p14:sldIdLst>
            <p14:sldId id="270"/>
            <p14:sldId id="273"/>
            <p14:sldId id="271"/>
            <p14:sldId id="272"/>
            <p14:sldId id="274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9FD"/>
    <a:srgbClr val="ECF3FA"/>
    <a:srgbClr val="7FD246"/>
    <a:srgbClr val="80C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7EEECA-BA6A-4B3C-8A61-3E8C98B17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04E1339-1A30-4BE3-928A-C3B09BFEB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37DCA7-B08B-44C3-8F8A-B4F725460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FE31-8484-4764-A709-0509F3014110}" type="datetimeFigureOut">
              <a:rPr lang="fr-FR" smtClean="0"/>
              <a:t>02/05/2019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480AE1-368E-48B8-B1AD-D5B957BE1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EE5FB8-85F5-4FD7-9BD5-39FA1577D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589B-9AFC-4952-8879-3617908815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3366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CEBAF2-446D-4432-9A4D-83ECAF5E8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4A20B4F-6A6F-402A-8F17-2F69D2A61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0D3E56-78B5-4975-A1CD-720256C10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FE31-8484-4764-A709-0509F3014110}" type="datetimeFigureOut">
              <a:rPr lang="fr-FR" smtClean="0"/>
              <a:t>02/05/2019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247765-3514-49B2-82CA-09370C7EA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3114FC-20B3-446C-9A82-10DAC978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589B-9AFC-4952-8879-3617908815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792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C3947C9-23F7-4AE3-9B6D-A389F0C7E3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69F77E0-5D8D-46BF-ACE2-FA14DB0C9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0F75FF-766A-4540-AF92-EECDD47D7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FE31-8484-4764-A709-0509F3014110}" type="datetimeFigureOut">
              <a:rPr lang="fr-FR" smtClean="0"/>
              <a:t>02/05/2019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36C27A-2D74-4497-9BDD-018BB14BA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F9BF30-83AD-4C74-B345-91A36BB20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589B-9AFC-4952-8879-3617908815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57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C79CFA-A97B-485D-99A7-DC6E4E8B0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128FC1-7076-4F77-B1A0-85CFD4419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F59317-4C51-4E47-98AE-7136E7B2D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FE31-8484-4764-A709-0509F3014110}" type="datetimeFigureOut">
              <a:rPr lang="fr-FR" smtClean="0"/>
              <a:t>02/05/2019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A6E136-1388-4613-9683-5070311F2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23BD92-DB1D-4D65-8637-CFDF1057C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589B-9AFC-4952-8879-3617908815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65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03B81E-1F9C-4774-BF44-B4C1FEF53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0EE71D-1293-4F2C-A757-0B558D0DB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0B90AE-01F6-4FE0-A2B9-18672FBFA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FE31-8484-4764-A709-0509F3014110}" type="datetimeFigureOut">
              <a:rPr lang="fr-FR" smtClean="0"/>
              <a:t>02/05/2019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8BF6E0-58E8-434F-86F1-78D64DFEA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89BA9E-43DF-4036-B1B3-7C11B0B7C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589B-9AFC-4952-8879-3617908815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36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21CD18-F37E-4370-BF8C-244FF9938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0F6B5F-A560-4D64-A266-A25942EB8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E855E21-1BBF-4583-A950-282CBC2CD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B267404-8C39-42F5-AE8D-E0966415D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FE31-8484-4764-A709-0509F3014110}" type="datetimeFigureOut">
              <a:rPr lang="fr-FR" smtClean="0"/>
              <a:t>02/05/2019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84E0A3-0E9F-440C-A5C9-C796D2A2B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DCB25D-2457-47BC-80C4-39BABC0F6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589B-9AFC-4952-8879-3617908815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202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9B5379-2FD8-441B-8C30-D920DEB7C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1BADC9-7769-4165-B1CB-CB9EAECA0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5CF3D68-7FDA-453A-878C-D8767BDA27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BB50272-84B9-497C-BC5A-F4C1BDB7D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7D93860-CBA7-4484-BECE-55E11C6BDD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B478C4D-1F6D-43D9-85D7-34690E732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FE31-8484-4764-A709-0509F3014110}" type="datetimeFigureOut">
              <a:rPr lang="fr-FR" smtClean="0"/>
              <a:t>02/05/2019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42C6B99-F26B-4ABD-909B-05BD924CC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31DC2F3-CDA5-49AA-A351-B4F24679F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589B-9AFC-4952-8879-3617908815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87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2B4E0C-E2FD-4176-8736-CE10A7D7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CDFA3C8-5268-4448-91CB-2BCD31753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FE31-8484-4764-A709-0509F3014110}" type="datetimeFigureOut">
              <a:rPr lang="fr-FR" smtClean="0"/>
              <a:t>02/05/2019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374EF4-5633-4A15-A8AB-1AF6AA18D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74E4862-E3E7-44DD-B4C0-CB6C5EF5F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589B-9AFC-4952-8879-3617908815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2565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CE54056-4621-456E-BF03-EFC0E8531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FE31-8484-4764-A709-0509F3014110}" type="datetimeFigureOut">
              <a:rPr lang="fr-FR" smtClean="0"/>
              <a:t>02/05/2019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CD6D62E-D923-4F5E-8E52-2E017F1C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90F26E9-7FDB-4B51-AE80-E28964711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589B-9AFC-4952-8879-3617908815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445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1437B1-AC43-4D05-B2F9-5DBFA0E99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0D7A92-8ED9-4262-9196-AD49961EA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38BC36-28F1-4638-A077-2FEA9445B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E3AF8F-C961-4F9D-A42E-10E192720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FE31-8484-4764-A709-0509F3014110}" type="datetimeFigureOut">
              <a:rPr lang="fr-FR" smtClean="0"/>
              <a:t>02/05/2019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3BF64F-3D85-464B-8228-ACD56E34F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EC76778-1393-4AE0-A9E1-868324E19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589B-9AFC-4952-8879-3617908815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095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325037-3B39-49C1-AAA1-4265F529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4668A51-747A-43FD-B28B-58B4E7DB2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CE67FE-3881-44B1-B32C-375ED1B67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70B3F94-DC06-41DE-A901-62FC9008D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FE31-8484-4764-A709-0509F3014110}" type="datetimeFigureOut">
              <a:rPr lang="fr-FR" smtClean="0"/>
              <a:t>02/05/2019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FC7765A-747D-4E60-AA85-707A896BD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1B46B4-8907-43CE-B153-41E9613CE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589B-9AFC-4952-8879-3617908815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821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69A7A66-3F8D-4F99-90A3-3E6EA94BD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7B06EF-87BB-4C87-87A8-581AA5CA3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4CDF9C-CBBB-48D9-BE80-A628D7762D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4FE31-8484-4764-A709-0509F3014110}" type="datetimeFigureOut">
              <a:rPr lang="fr-FR" smtClean="0"/>
              <a:t>02/05/2019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15899A-EDC3-4287-8AA3-3F3ECE1A89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5D37AD-7733-469C-889E-86B401424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9589B-9AFC-4952-8879-3617908815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24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9BC601-A249-44DA-9136-ED83EE1B9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</a:t>
            </a:r>
            <a:r>
              <a:rPr lang="fr-FR" sz="1800" dirty="0"/>
              <a:t>Le sujet du verbe. </a:t>
            </a:r>
            <a:br>
              <a:rPr lang="fr-FR" dirty="0"/>
            </a:br>
            <a:r>
              <a:rPr lang="fr-FR" sz="4000" dirty="0"/>
              <a:t>Trouve et copie le sujet          du verbe souligné.</a:t>
            </a:r>
            <a:endParaRPr lang="fr-FR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62F80FAE-8C05-482F-AF87-10953A01DC00}"/>
              </a:ext>
            </a:extLst>
          </p:cNvPr>
          <p:cNvSpPr/>
          <p:nvPr/>
        </p:nvSpPr>
        <p:spPr>
          <a:xfrm>
            <a:off x="595111" y="2624096"/>
            <a:ext cx="10005391" cy="2185385"/>
          </a:xfrm>
          <a:prstGeom prst="roundRect">
            <a:avLst/>
          </a:prstGeom>
          <a:solidFill>
            <a:srgbClr val="D9E2F3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7D90ED4-4189-488C-B15D-B59C44509FDD}"/>
              </a:ext>
            </a:extLst>
          </p:cNvPr>
          <p:cNvSpPr txBox="1"/>
          <p:nvPr/>
        </p:nvSpPr>
        <p:spPr>
          <a:xfrm>
            <a:off x="630792" y="3243548"/>
            <a:ext cx="100053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Quand </a:t>
            </a:r>
            <a:r>
              <a:rPr lang="fr-FR" sz="3400" u="sng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fêterez</a:t>
            </a:r>
            <a:r>
              <a:rPr lang="fr-FR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-vous votre anniversaire ? </a:t>
            </a:r>
          </a:p>
        </p:txBody>
      </p:sp>
      <p:pic>
        <p:nvPicPr>
          <p:cNvPr id="7" name="Picture 2" descr="RÃ©sultat de recherche d'images pour &quot;personnage sujet grammaire&quot;">
            <a:extLst>
              <a:ext uri="{FF2B5EF4-FFF2-40B4-BE49-F238E27FC236}">
                <a16:creationId xmlns:a16="http://schemas.microsoft.com/office/drawing/2014/main" id="{F1C18AB4-5C60-468D-A5C5-C01E5D549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872" y="511271"/>
            <a:ext cx="1304256" cy="164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3666413-63C1-46B8-A366-A2BA91B69A9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502" y="605322"/>
            <a:ext cx="1268392" cy="132556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E1CABFA-D0D2-4C96-867B-E0283ADDC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591" y="3865502"/>
            <a:ext cx="903265" cy="943979"/>
          </a:xfrm>
          <a:prstGeom prst="rect">
            <a:avLst/>
          </a:prstGeom>
        </p:spPr>
      </p:pic>
      <p:pic>
        <p:nvPicPr>
          <p:cNvPr id="10242" name="Picture 2" descr="RÃ©sultat de recherche d'images pour &quot;anniversaire&quot;">
            <a:extLst>
              <a:ext uri="{FF2B5EF4-FFF2-40B4-BE49-F238E27FC236}">
                <a16:creationId xmlns:a16="http://schemas.microsoft.com/office/drawing/2014/main" id="{28CC5BA9-ABC7-4479-9035-5548D4CBC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841" y="3109286"/>
            <a:ext cx="3950184" cy="184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Ã©sultat de recherche d'images pour &quot;anniversaire&quot;">
            <a:extLst>
              <a:ext uri="{FF2B5EF4-FFF2-40B4-BE49-F238E27FC236}">
                <a16:creationId xmlns:a16="http://schemas.microsoft.com/office/drawing/2014/main" id="{5A75C898-078D-4F5F-882D-83032EE2C8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" t="18452" r="1025" b="15575"/>
          <a:stretch/>
        </p:blipFill>
        <p:spPr bwMode="auto">
          <a:xfrm>
            <a:off x="12900164" y="4998274"/>
            <a:ext cx="3139678" cy="211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4ACA791B-2EAC-4FF7-ACDD-BE6C848C3C35}"/>
              </a:ext>
            </a:extLst>
          </p:cNvPr>
          <p:cNvGrpSpPr/>
          <p:nvPr/>
        </p:nvGrpSpPr>
        <p:grpSpPr>
          <a:xfrm>
            <a:off x="6578194" y="4478553"/>
            <a:ext cx="5290699" cy="2208320"/>
            <a:chOff x="5633488" y="4337493"/>
            <a:chExt cx="5465207" cy="2349380"/>
          </a:xfrm>
        </p:grpSpPr>
        <p:pic>
          <p:nvPicPr>
            <p:cNvPr id="10246" name="Picture 6" descr="RÃ©sultat de recherche d'images pour &quot;fÃªte anniversaire&quot;">
              <a:extLst>
                <a:ext uri="{FF2B5EF4-FFF2-40B4-BE49-F238E27FC236}">
                  <a16:creationId xmlns:a16="http://schemas.microsoft.com/office/drawing/2014/main" id="{D3431AEA-D03B-4612-8DB3-F42F8CDB6F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72"/>
            <a:stretch/>
          </p:blipFill>
          <p:spPr bwMode="auto">
            <a:xfrm>
              <a:off x="5633488" y="4337493"/>
              <a:ext cx="5465207" cy="2349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76EEB49-8ECE-44BF-9B26-60D5ECED7BE3}"/>
                </a:ext>
              </a:extLst>
            </p:cNvPr>
            <p:cNvSpPr/>
            <p:nvPr/>
          </p:nvSpPr>
          <p:spPr>
            <a:xfrm>
              <a:off x="8586795" y="6291017"/>
              <a:ext cx="2013707" cy="3958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091649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33DCD2-18DE-4A9A-90FC-1816B1B00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10. </a:t>
            </a:r>
            <a:r>
              <a:rPr lang="fr-FR" sz="1800" dirty="0"/>
              <a:t>Famille de mots</a:t>
            </a:r>
            <a:br>
              <a:rPr lang="fr-FR" dirty="0"/>
            </a:br>
            <a:r>
              <a:rPr lang="fr-FR" dirty="0"/>
              <a:t>Trouve l’intrus dans cette famille de mots</a:t>
            </a:r>
          </a:p>
        </p:txBody>
      </p:sp>
      <p:pic>
        <p:nvPicPr>
          <p:cNvPr id="3074" name="Picture 2" descr="RÃ©sultat de recherche d'images pour &quot;famille&quot;">
            <a:extLst>
              <a:ext uri="{FF2B5EF4-FFF2-40B4-BE49-F238E27FC236}">
                <a16:creationId xmlns:a16="http://schemas.microsoft.com/office/drawing/2014/main" id="{8A9B873D-1E73-4BE0-80A9-764F63841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693" y="102790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A9CDFC1E-8F08-4E6F-99F8-08CF472BE602}"/>
              </a:ext>
            </a:extLst>
          </p:cNvPr>
          <p:cNvSpPr/>
          <p:nvPr/>
        </p:nvSpPr>
        <p:spPr>
          <a:xfrm>
            <a:off x="1093304" y="4598068"/>
            <a:ext cx="10005391" cy="1208061"/>
          </a:xfrm>
          <a:prstGeom prst="roundRect">
            <a:avLst/>
          </a:prstGeom>
          <a:solidFill>
            <a:srgbClr val="D9E2F3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accent1">
                    <a:lumMod val="50000"/>
                  </a:schemeClr>
                </a:solidFill>
              </a:rPr>
              <a:t>fêter - festival - félin-  festin - festif - festivités</a:t>
            </a:r>
          </a:p>
        </p:txBody>
      </p:sp>
      <p:pic>
        <p:nvPicPr>
          <p:cNvPr id="1030" name="Picture 6" descr="RÃ©sultat de recherche d'images pour &quot;fÃªte anniversaire&quot;">
            <a:extLst>
              <a:ext uri="{FF2B5EF4-FFF2-40B4-BE49-F238E27FC236}">
                <a16:creationId xmlns:a16="http://schemas.microsoft.com/office/drawing/2014/main" id="{D4A2D49D-7544-4E98-84FF-3A26CAA617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70"/>
          <a:stretch/>
        </p:blipFill>
        <p:spPr bwMode="auto">
          <a:xfrm>
            <a:off x="1093304" y="1776831"/>
            <a:ext cx="7248591" cy="268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151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856D17-C9F2-4D47-B593-D451F7461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09242" cy="1325563"/>
          </a:xfrm>
        </p:spPr>
        <p:txBody>
          <a:bodyPr>
            <a:normAutofit fontScale="90000"/>
          </a:bodyPr>
          <a:lstStyle/>
          <a:p>
            <a:r>
              <a:rPr lang="fr-FR" dirty="0"/>
              <a:t>2. </a:t>
            </a:r>
            <a:r>
              <a:rPr lang="fr-FR" sz="1800" dirty="0"/>
              <a:t>Conjuguer au passé,  présent ou futur. </a:t>
            </a:r>
            <a:br>
              <a:rPr lang="fr-FR" dirty="0"/>
            </a:br>
            <a:r>
              <a:rPr lang="fr-FR" dirty="0"/>
              <a:t>Copie le verbe qui convient selon le temps demandé.</a:t>
            </a: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700E6FA1-B7EF-4CAA-B2FA-615AE5B826B7}"/>
              </a:ext>
            </a:extLst>
          </p:cNvPr>
          <p:cNvSpPr/>
          <p:nvPr/>
        </p:nvSpPr>
        <p:spPr>
          <a:xfrm>
            <a:off x="344558" y="3399255"/>
            <a:ext cx="11224591" cy="2660160"/>
          </a:xfrm>
          <a:prstGeom prst="roundRect">
            <a:avLst/>
          </a:prstGeom>
          <a:solidFill>
            <a:srgbClr val="D9E2F3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B357B6A8-5D55-4ED1-998E-A7C5EF61B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893" y="5138407"/>
            <a:ext cx="758703" cy="792901"/>
          </a:xfrm>
          <a:prstGeom prst="rect">
            <a:avLst/>
          </a:prstGeom>
        </p:spPr>
      </p:pic>
      <p:grpSp>
        <p:nvGrpSpPr>
          <p:cNvPr id="38" name="Groupe 37">
            <a:extLst>
              <a:ext uri="{FF2B5EF4-FFF2-40B4-BE49-F238E27FC236}">
                <a16:creationId xmlns:a16="http://schemas.microsoft.com/office/drawing/2014/main" id="{81D6EBBD-9DA6-4519-A256-1E14EA187503}"/>
              </a:ext>
            </a:extLst>
          </p:cNvPr>
          <p:cNvGrpSpPr/>
          <p:nvPr/>
        </p:nvGrpSpPr>
        <p:grpSpPr>
          <a:xfrm>
            <a:off x="8569393" y="1576527"/>
            <a:ext cx="3278049" cy="1325561"/>
            <a:chOff x="6356281" y="681037"/>
            <a:chExt cx="1284288" cy="463550"/>
          </a:xfrm>
        </p:grpSpPr>
        <p:pic>
          <p:nvPicPr>
            <p:cNvPr id="39" name="Picture 2" descr="verbe 8">
              <a:extLst>
                <a:ext uri="{FF2B5EF4-FFF2-40B4-BE49-F238E27FC236}">
                  <a16:creationId xmlns:a16="http://schemas.microsoft.com/office/drawing/2014/main" id="{9C8382B3-459A-4B98-B552-90B8565F73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732" y="741363"/>
              <a:ext cx="477837" cy="398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40" name="Picture 3" descr="img754">
              <a:extLst>
                <a:ext uri="{FF2B5EF4-FFF2-40B4-BE49-F238E27FC236}">
                  <a16:creationId xmlns:a16="http://schemas.microsoft.com/office/drawing/2014/main" id="{858CD143-37FF-47AD-BDE0-6CDE0E59F8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6" b="15068"/>
            <a:stretch>
              <a:fillRect/>
            </a:stretch>
          </p:blipFill>
          <p:spPr bwMode="auto">
            <a:xfrm>
              <a:off x="6799194" y="681037"/>
              <a:ext cx="430213" cy="463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41" name="Picture 4" descr="verbe 2">
              <a:extLst>
                <a:ext uri="{FF2B5EF4-FFF2-40B4-BE49-F238E27FC236}">
                  <a16:creationId xmlns:a16="http://schemas.microsoft.com/office/drawing/2014/main" id="{3A3BF090-FAE0-4A96-AEA3-EF3B2A3578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6281" y="723900"/>
              <a:ext cx="479426" cy="420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EDDD6514-0E65-4758-8302-C51EC92FA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987375"/>
              </p:ext>
            </p:extLst>
          </p:nvPr>
        </p:nvGraphicFramePr>
        <p:xfrm>
          <a:off x="5069179" y="3553868"/>
          <a:ext cx="2272521" cy="2377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2521">
                  <a:extLst>
                    <a:ext uri="{9D8B030D-6E8A-4147-A177-3AD203B41FA5}">
                      <a16:colId xmlns:a16="http://schemas.microsoft.com/office/drawing/2014/main" val="1696773177"/>
                    </a:ext>
                  </a:extLst>
                </a:gridCol>
              </a:tblGrid>
              <a:tr h="1101211">
                <a:tc>
                  <a:txBody>
                    <a:bodyPr/>
                    <a:lstStyle/>
                    <a:p>
                      <a:r>
                        <a:rPr lang="fr-FR" sz="3400" kern="1200" dirty="0">
                          <a:solidFill>
                            <a:srgbClr val="FF0000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fêtais</a:t>
                      </a:r>
                    </a:p>
                    <a:p>
                      <a:r>
                        <a:rPr lang="fr-FR" sz="3400" kern="1200" dirty="0">
                          <a:solidFill>
                            <a:srgbClr val="FF0000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fêterai</a:t>
                      </a:r>
                    </a:p>
                    <a:p>
                      <a:r>
                        <a:rPr lang="fr-FR" sz="3400" kern="1200" dirty="0">
                          <a:solidFill>
                            <a:srgbClr val="FF0000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fête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9077060"/>
                  </a:ext>
                </a:extLst>
              </a:tr>
              <a:tr h="24471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2695292"/>
                  </a:ext>
                </a:extLst>
              </a:tr>
              <a:tr h="1337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087307"/>
                  </a:ext>
                </a:extLst>
              </a:tr>
            </a:tbl>
          </a:graphicData>
        </a:graphic>
      </p:graphicFrame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82B2A582-080A-4D2C-9157-8E78101D8A77}"/>
              </a:ext>
            </a:extLst>
          </p:cNvPr>
          <p:cNvCxnSpPr/>
          <p:nvPr/>
        </p:nvCxnSpPr>
        <p:spPr>
          <a:xfrm flipV="1">
            <a:off x="4611751" y="4002900"/>
            <a:ext cx="483933" cy="307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5B878FDF-EDC1-4D9F-8F74-DFB5A2002175}"/>
              </a:ext>
            </a:extLst>
          </p:cNvPr>
          <p:cNvCxnSpPr/>
          <p:nvPr/>
        </p:nvCxnSpPr>
        <p:spPr>
          <a:xfrm>
            <a:off x="4611751" y="4310676"/>
            <a:ext cx="4839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6A1D73AD-B455-4BB3-BEC9-DF39FCE17672}"/>
              </a:ext>
            </a:extLst>
          </p:cNvPr>
          <p:cNvCxnSpPr/>
          <p:nvPr/>
        </p:nvCxnSpPr>
        <p:spPr>
          <a:xfrm>
            <a:off x="4611751" y="4310676"/>
            <a:ext cx="483933" cy="635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6">
            <a:extLst>
              <a:ext uri="{FF2B5EF4-FFF2-40B4-BE49-F238E27FC236}">
                <a16:creationId xmlns:a16="http://schemas.microsoft.com/office/drawing/2014/main" id="{A4E4AA0A-7B7B-4936-A395-577F6AB34631}"/>
              </a:ext>
            </a:extLst>
          </p:cNvPr>
          <p:cNvSpPr/>
          <p:nvPr/>
        </p:nvSpPr>
        <p:spPr>
          <a:xfrm>
            <a:off x="10725044" y="1479526"/>
            <a:ext cx="1098086" cy="15195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BE925457-6E11-47E2-9746-7320F0457BDA}"/>
              </a:ext>
            </a:extLst>
          </p:cNvPr>
          <p:cNvSpPr txBox="1"/>
          <p:nvPr/>
        </p:nvSpPr>
        <p:spPr>
          <a:xfrm>
            <a:off x="384775" y="3892647"/>
            <a:ext cx="1146266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Les mois prochain, je                            mon anniversaire. </a:t>
            </a:r>
          </a:p>
        </p:txBody>
      </p:sp>
      <p:pic>
        <p:nvPicPr>
          <p:cNvPr id="9218" name="Picture 2" descr="RÃ©sultat de recherche d'images pour &quot;anniversaire&quot;">
            <a:extLst>
              <a:ext uri="{FF2B5EF4-FFF2-40B4-BE49-F238E27FC236}">
                <a16:creationId xmlns:a16="http://schemas.microsoft.com/office/drawing/2014/main" id="{D6A6835D-84BE-4680-9737-DEBDE1697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4105">
            <a:off x="9746145" y="4631051"/>
            <a:ext cx="1538706" cy="195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222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A9E3A-2120-4D2B-AB7B-33A37D8DC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3. </a:t>
            </a:r>
            <a:r>
              <a:rPr lang="fr-FR" sz="1800" dirty="0"/>
              <a:t>Conjuguer au présent les verbes du premier groupe , les verbes réguliers et aller, venir, être, avoir, dire, faire. </a:t>
            </a:r>
            <a:br>
              <a:rPr lang="fr-FR" dirty="0"/>
            </a:br>
            <a:r>
              <a:rPr lang="fr-FR" dirty="0"/>
              <a:t>Copie le verbe et ajoute la bonne terminaison.</a:t>
            </a:r>
          </a:p>
        </p:txBody>
      </p:sp>
      <p:pic>
        <p:nvPicPr>
          <p:cNvPr id="16" name="Picture 3" descr="img754">
            <a:extLst>
              <a:ext uri="{FF2B5EF4-FFF2-40B4-BE49-F238E27FC236}">
                <a16:creationId xmlns:a16="http://schemas.microsoft.com/office/drawing/2014/main" id="{D2143D80-E5BD-43BA-9E27-C5AD0486B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6" b="15068"/>
          <a:stretch>
            <a:fillRect/>
          </a:stretch>
        </p:blipFill>
        <p:spPr bwMode="auto">
          <a:xfrm>
            <a:off x="9687339" y="2276234"/>
            <a:ext cx="1852764" cy="22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6AEE3DEF-66EA-4BEF-8D1C-125638580EE0}"/>
              </a:ext>
            </a:extLst>
          </p:cNvPr>
          <p:cNvSpPr/>
          <p:nvPr/>
        </p:nvSpPr>
        <p:spPr>
          <a:xfrm>
            <a:off x="1093304" y="3955913"/>
            <a:ext cx="10446799" cy="1634938"/>
          </a:xfrm>
          <a:prstGeom prst="roundRect">
            <a:avLst/>
          </a:prstGeom>
          <a:solidFill>
            <a:srgbClr val="D9E2F3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4D0985B-4A0F-4F27-AA26-1C5CF2AD2FAF}"/>
              </a:ext>
            </a:extLst>
          </p:cNvPr>
          <p:cNvSpPr txBox="1"/>
          <p:nvPr/>
        </p:nvSpPr>
        <p:spPr>
          <a:xfrm>
            <a:off x="1093304" y="4436276"/>
            <a:ext cx="104467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Aujourd’hui, Zoé et Laura  </a:t>
            </a:r>
            <a:r>
              <a:rPr lang="fr-FR" sz="3400" i="1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(fêter)  </a:t>
            </a:r>
            <a:r>
              <a:rPr lang="fr-FR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leur anniversaire. </a:t>
            </a:r>
          </a:p>
        </p:txBody>
      </p:sp>
      <p:pic>
        <p:nvPicPr>
          <p:cNvPr id="8194" name="Picture 2" descr="RÃ©sultat de recherche d'images pour &quot;anniversaire&quot;">
            <a:extLst>
              <a:ext uri="{FF2B5EF4-FFF2-40B4-BE49-F238E27FC236}">
                <a16:creationId xmlns:a16="http://schemas.microsoft.com/office/drawing/2014/main" id="{A8D10039-55D2-4217-A2D0-60E6D720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04" y="1664818"/>
            <a:ext cx="1615094" cy="20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429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E5C33984-BC2C-464D-8B6D-52E2BEBD287A}"/>
              </a:ext>
            </a:extLst>
          </p:cNvPr>
          <p:cNvSpPr/>
          <p:nvPr/>
        </p:nvSpPr>
        <p:spPr>
          <a:xfrm>
            <a:off x="1093304" y="3096088"/>
            <a:ext cx="10005391" cy="2660160"/>
          </a:xfrm>
          <a:prstGeom prst="roundRect">
            <a:avLst/>
          </a:prstGeom>
          <a:solidFill>
            <a:srgbClr val="D9E2F3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39914D2-0810-4C26-8C7E-BF79200E4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 </a:t>
            </a:r>
            <a:r>
              <a:rPr lang="fr-FR" sz="1800" dirty="0"/>
              <a:t>Conjuguer au passé,  présent ou futur.  </a:t>
            </a:r>
            <a:br>
              <a:rPr lang="fr-FR" dirty="0"/>
            </a:br>
            <a:r>
              <a:rPr lang="fr-FR" dirty="0"/>
              <a:t>Transforme la phrase au futur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6AA9AC6-A791-4893-A7E8-8DEB2F216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5034" y="2014560"/>
            <a:ext cx="3279279" cy="79018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5EF27B7-B9AD-4C3F-AB05-63FCD2F0D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6633" y="2842023"/>
            <a:ext cx="2407430" cy="81227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C2A73A4-7048-46AD-BC66-6D440CD71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6128" y="5140254"/>
            <a:ext cx="1153837" cy="67792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DEE5596-7071-4ABA-B064-D1BD0D288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78683" y="1357354"/>
            <a:ext cx="1995238" cy="66666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B358CC4-D406-4302-BA7A-2791B9EDAD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99624" y="3654301"/>
            <a:ext cx="1395822" cy="1391605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D8CCE7B6-6DC6-4AD4-BDB6-EB51D8B65FF9}"/>
              </a:ext>
            </a:extLst>
          </p:cNvPr>
          <p:cNvSpPr txBox="1"/>
          <p:nvPr/>
        </p:nvSpPr>
        <p:spPr>
          <a:xfrm>
            <a:off x="2743200" y="3654301"/>
            <a:ext cx="73697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Il fête son anniversaire. </a:t>
            </a:r>
          </a:p>
          <a:p>
            <a:endParaRPr lang="fr-FR" sz="3600" dirty="0">
              <a:solidFill>
                <a:srgbClr val="0070C0"/>
              </a:solidFill>
            </a:endParaRPr>
          </a:p>
          <a:p>
            <a:r>
              <a:rPr lang="fr-FR" sz="3600" dirty="0">
                <a:solidFill>
                  <a:srgbClr val="0070C0"/>
                </a:solidFill>
              </a:rPr>
              <a:t>……………………………………………………  </a:t>
            </a:r>
          </a:p>
        </p:txBody>
      </p:sp>
      <p:pic>
        <p:nvPicPr>
          <p:cNvPr id="20" name="Picture 2" descr="verbe 8">
            <a:extLst>
              <a:ext uri="{FF2B5EF4-FFF2-40B4-BE49-F238E27FC236}">
                <a16:creationId xmlns:a16="http://schemas.microsoft.com/office/drawing/2014/main" id="{0AB63E52-CDAF-4431-9862-9F29B2C5B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642" y="4422703"/>
            <a:ext cx="1219643" cy="113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C36D2505-7019-4DFB-9AB8-BA3A3CC036AC}"/>
              </a:ext>
            </a:extLst>
          </p:cNvPr>
          <p:cNvGrpSpPr/>
          <p:nvPr/>
        </p:nvGrpSpPr>
        <p:grpSpPr>
          <a:xfrm>
            <a:off x="6803450" y="1551076"/>
            <a:ext cx="5290699" cy="2208320"/>
            <a:chOff x="6803450" y="1551076"/>
            <a:chExt cx="5290699" cy="2208320"/>
          </a:xfrm>
        </p:grpSpPr>
        <p:pic>
          <p:nvPicPr>
            <p:cNvPr id="24" name="Picture 6" descr="RÃ©sultat de recherche d'images pour &quot;fÃªte anniversaire&quot;">
              <a:extLst>
                <a:ext uri="{FF2B5EF4-FFF2-40B4-BE49-F238E27FC236}">
                  <a16:creationId xmlns:a16="http://schemas.microsoft.com/office/drawing/2014/main" id="{3CCED2D3-0010-47A4-B19D-810094586E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72"/>
            <a:stretch/>
          </p:blipFill>
          <p:spPr bwMode="auto">
            <a:xfrm>
              <a:off x="6803450" y="1551076"/>
              <a:ext cx="5290699" cy="2208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B7D62E6-9E60-462A-9B56-078E8D358C6A}"/>
                </a:ext>
              </a:extLst>
            </p:cNvPr>
            <p:cNvSpPr/>
            <p:nvPr/>
          </p:nvSpPr>
          <p:spPr>
            <a:xfrm>
              <a:off x="7555832" y="3306680"/>
              <a:ext cx="3797968" cy="452716"/>
            </a:xfrm>
            <a:prstGeom prst="rect">
              <a:avLst/>
            </a:prstGeom>
            <a:solidFill>
              <a:srgbClr val="F5F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708E75B8-D44E-4181-AC0A-4E15F3DB2C3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0" b="14388"/>
          <a:stretch/>
        </p:blipFill>
        <p:spPr>
          <a:xfrm>
            <a:off x="9958548" y="3203699"/>
            <a:ext cx="973308" cy="102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99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D582A4DC-545B-419E-A170-D65FD9E01874}"/>
              </a:ext>
            </a:extLst>
          </p:cNvPr>
          <p:cNvSpPr/>
          <p:nvPr/>
        </p:nvSpPr>
        <p:spPr>
          <a:xfrm>
            <a:off x="642730" y="2805891"/>
            <a:ext cx="10005391" cy="2385594"/>
          </a:xfrm>
          <a:prstGeom prst="roundRect">
            <a:avLst/>
          </a:prstGeom>
          <a:solidFill>
            <a:srgbClr val="D9E2F3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9E20658-8F5F-417A-B4EA-7CE8ACEAF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5.  Conjuguer au présent.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30DDF9-7C36-4C52-AFE8-4B1648809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Conjugue le verbe à la 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fr-FR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ère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personne </a:t>
            </a:r>
            <a:r>
              <a:rPr lang="fr-FR" dirty="0"/>
              <a:t>du 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pluriel</a:t>
            </a:r>
            <a:r>
              <a:rPr lang="fr-FR" dirty="0"/>
              <a:t> du présent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sz="8800" dirty="0">
                <a:solidFill>
                  <a:srgbClr val="0070C0"/>
                </a:solidFill>
              </a:rPr>
              <a:t>goûter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A2700E5-9D49-4276-B16D-BF29EDFFCE1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267" y="2805891"/>
            <a:ext cx="1733432" cy="2385594"/>
          </a:xfrm>
          <a:prstGeom prst="rect">
            <a:avLst/>
          </a:prstGeom>
        </p:spPr>
      </p:pic>
      <p:pic>
        <p:nvPicPr>
          <p:cNvPr id="4100" name="Picture 4" descr="RÃ©sultat de recherche d'images pour &quot;goÃ»ter anniversaire&quot;">
            <a:extLst>
              <a:ext uri="{FF2B5EF4-FFF2-40B4-BE49-F238E27FC236}">
                <a16:creationId xmlns:a16="http://schemas.microsoft.com/office/drawing/2014/main" id="{2DE588DD-E67C-4CFD-BB35-16AB8F978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754">
            <a:off x="5253920" y="2717261"/>
            <a:ext cx="2620891" cy="330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132246-9FE0-46B0-864B-17EC09DDDD92}"/>
              </a:ext>
            </a:extLst>
          </p:cNvPr>
          <p:cNvSpPr/>
          <p:nvPr/>
        </p:nvSpPr>
        <p:spPr>
          <a:xfrm>
            <a:off x="5254388" y="2456597"/>
            <a:ext cx="1092447" cy="286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032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E5DF80C1-E06E-40B0-8CE4-E03DB607136F}"/>
              </a:ext>
            </a:extLst>
          </p:cNvPr>
          <p:cNvSpPr/>
          <p:nvPr/>
        </p:nvSpPr>
        <p:spPr>
          <a:xfrm>
            <a:off x="185530" y="4729231"/>
            <a:ext cx="11820940" cy="1325564"/>
          </a:xfrm>
          <a:prstGeom prst="roundRect">
            <a:avLst/>
          </a:prstGeom>
          <a:solidFill>
            <a:srgbClr val="D9E2F3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623E2C5-D6D2-4BD4-A6F2-DF2AFFDB2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68270" cy="1325563"/>
          </a:xfrm>
        </p:spPr>
        <p:txBody>
          <a:bodyPr>
            <a:normAutofit fontScale="90000"/>
          </a:bodyPr>
          <a:lstStyle/>
          <a:p>
            <a:r>
              <a:rPr lang="fr-FR" dirty="0"/>
              <a:t>6. </a:t>
            </a:r>
            <a:r>
              <a:rPr lang="fr-FR" sz="2000" dirty="0"/>
              <a:t>Accord dans le groupe nominal. </a:t>
            </a:r>
            <a:br>
              <a:rPr lang="fr-FR" dirty="0"/>
            </a:br>
            <a:r>
              <a:rPr lang="fr-FR" sz="3600" dirty="0"/>
              <a:t>Copie l’adjectif qui convient pour compléter ce groupe nominal.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E9909C-FBB5-4A07-B948-D74C99A01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30" y="4955189"/>
            <a:ext cx="11820940" cy="9970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sz="4300" dirty="0">
                <a:solidFill>
                  <a:srgbClr val="0070C0"/>
                </a:solidFill>
              </a:rPr>
              <a:t>  délicieux - délicieuse - délicieuses    </a:t>
            </a:r>
            <a:r>
              <a:rPr lang="fr-FR" sz="8600" dirty="0">
                <a:solidFill>
                  <a:srgbClr val="0070C0"/>
                </a:solidFill>
                <a:sym typeface="Wingdings" panose="05000000000000000000" pitchFamily="2" charset="2"/>
              </a:rPr>
              <a:t></a:t>
            </a:r>
            <a:r>
              <a:rPr lang="fr-FR" sz="5800" dirty="0">
                <a:solidFill>
                  <a:srgbClr val="0070C0"/>
                </a:solidFill>
                <a:sym typeface="Wingdings" panose="05000000000000000000" pitchFamily="2" charset="2"/>
              </a:rPr>
              <a:t>   </a:t>
            </a:r>
            <a:r>
              <a:rPr lang="fr-FR" sz="5800" dirty="0">
                <a:solidFill>
                  <a:srgbClr val="0070C0"/>
                </a:solidFill>
              </a:rPr>
              <a:t>mon gâteau</a:t>
            </a:r>
          </a:p>
          <a:p>
            <a:pPr marL="0" indent="0">
              <a:buNone/>
            </a:pP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dirty="0"/>
          </a:p>
        </p:txBody>
      </p:sp>
      <p:pic>
        <p:nvPicPr>
          <p:cNvPr id="10242" name="Picture 2" descr="verbe 4">
            <a:extLst>
              <a:ext uri="{FF2B5EF4-FFF2-40B4-BE49-F238E27FC236}">
                <a16:creationId xmlns:a16="http://schemas.microsoft.com/office/drawing/2014/main" id="{CDFDF8FC-CBA3-46AF-9DFC-2552B5D9F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331" y="1991869"/>
            <a:ext cx="1550505" cy="178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43" name="Picture 3" descr="verbe 3">
            <a:extLst>
              <a:ext uri="{FF2B5EF4-FFF2-40B4-BE49-F238E27FC236}">
                <a16:creationId xmlns:a16="http://schemas.microsoft.com/office/drawing/2014/main" id="{CC0C2A67-6D77-488D-9BCA-3BA2FBBB7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502" y="2566843"/>
            <a:ext cx="73101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44" name="Picture 4" descr="nom commun 2">
            <a:extLst>
              <a:ext uri="{FF2B5EF4-FFF2-40B4-BE49-F238E27FC236}">
                <a16:creationId xmlns:a16="http://schemas.microsoft.com/office/drawing/2014/main" id="{92846336-6D1B-45D2-A630-EBACF7C3C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174" y="2566843"/>
            <a:ext cx="6096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" name="Picture 2" descr="RÃ©sultat de recherche d'images pour &quot;anniversaire&quot;">
            <a:extLst>
              <a:ext uri="{FF2B5EF4-FFF2-40B4-BE49-F238E27FC236}">
                <a16:creationId xmlns:a16="http://schemas.microsoft.com/office/drawing/2014/main" id="{E84AC626-755C-407A-BAD2-2A714F782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004" y="1776039"/>
            <a:ext cx="2259497" cy="286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189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C1FD3AD-390D-410B-8E51-5151E392804C}"/>
              </a:ext>
            </a:extLst>
          </p:cNvPr>
          <p:cNvSpPr/>
          <p:nvPr/>
        </p:nvSpPr>
        <p:spPr>
          <a:xfrm>
            <a:off x="1778535" y="4666617"/>
            <a:ext cx="8673547" cy="1674695"/>
          </a:xfrm>
          <a:prstGeom prst="roundRect">
            <a:avLst/>
          </a:prstGeom>
          <a:solidFill>
            <a:srgbClr val="D9E2F3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8F41EAD-5D94-4553-8371-311FA1A95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36965" cy="1325563"/>
          </a:xfrm>
        </p:spPr>
        <p:txBody>
          <a:bodyPr>
            <a:normAutofit fontScale="90000"/>
          </a:bodyPr>
          <a:lstStyle/>
          <a:p>
            <a:r>
              <a:rPr lang="fr-FR" dirty="0"/>
              <a:t>7. </a:t>
            </a:r>
            <a:r>
              <a:rPr lang="fr-FR" sz="2000" dirty="0"/>
              <a:t>Masculin/ féminin    ,  Singulier/pluriel</a:t>
            </a:r>
            <a:br>
              <a:rPr lang="fr-FR" dirty="0"/>
            </a:br>
            <a:r>
              <a:rPr lang="fr-FR" dirty="0"/>
              <a:t>Ce groupe nominal est au   </a:t>
            </a:r>
            <a:r>
              <a:rPr lang="fr-FR" dirty="0">
                <a:solidFill>
                  <a:srgbClr val="FF0000"/>
                </a:solidFill>
              </a:rPr>
              <a:t>masculin</a:t>
            </a:r>
            <a:r>
              <a:rPr lang="fr-FR" dirty="0"/>
              <a:t>  ou  </a:t>
            </a:r>
            <a:r>
              <a:rPr lang="fr-FR" dirty="0">
                <a:solidFill>
                  <a:srgbClr val="FF0000"/>
                </a:solidFill>
              </a:rPr>
              <a:t>féminin</a:t>
            </a:r>
            <a:r>
              <a:rPr lang="fr-FR" dirty="0"/>
              <a:t>    ,    </a:t>
            </a:r>
            <a:br>
              <a:rPr lang="fr-FR" dirty="0"/>
            </a:br>
            <a:r>
              <a:rPr lang="fr-FR" dirty="0"/>
              <a:t>                                               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singulier</a:t>
            </a:r>
            <a:r>
              <a:rPr lang="fr-FR" dirty="0"/>
              <a:t> ou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pluriel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9BD841-1332-457F-9E22-15A08A5F8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6465" y="4981355"/>
            <a:ext cx="8242853" cy="7818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6600" dirty="0">
                <a:solidFill>
                  <a:srgbClr val="0070C0"/>
                </a:solidFill>
              </a:rPr>
              <a:t>de la chantilly sucrée</a:t>
            </a:r>
          </a:p>
          <a:p>
            <a:pPr marL="0" indent="0">
              <a:buNone/>
            </a:pPr>
            <a:endParaRPr lang="fr-FR" sz="66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59B3EDB-3FD8-439C-B37B-6014942E4835}"/>
              </a:ext>
            </a:extLst>
          </p:cNvPr>
          <p:cNvGrpSpPr/>
          <p:nvPr/>
        </p:nvGrpSpPr>
        <p:grpSpPr>
          <a:xfrm>
            <a:off x="9541566" y="1900635"/>
            <a:ext cx="2386764" cy="1081104"/>
            <a:chOff x="9786821" y="3044824"/>
            <a:chExt cx="1916221" cy="810483"/>
          </a:xfrm>
        </p:grpSpPr>
        <p:pic>
          <p:nvPicPr>
            <p:cNvPr id="4" name="Picture 2" descr="verbe 4">
              <a:extLst>
                <a:ext uri="{FF2B5EF4-FFF2-40B4-BE49-F238E27FC236}">
                  <a16:creationId xmlns:a16="http://schemas.microsoft.com/office/drawing/2014/main" id="{78BB40FA-79CC-4777-A3E4-10581EE676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4957" y="3044824"/>
              <a:ext cx="668085" cy="768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5" name="Picture 3" descr="verbe 3">
              <a:extLst>
                <a:ext uri="{FF2B5EF4-FFF2-40B4-BE49-F238E27FC236}">
                  <a16:creationId xmlns:a16="http://schemas.microsoft.com/office/drawing/2014/main" id="{BB6DB256-1741-4C61-AB31-4754E78CA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6821" y="3048000"/>
              <a:ext cx="731011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nom commun 2">
              <a:extLst>
                <a:ext uri="{FF2B5EF4-FFF2-40B4-BE49-F238E27FC236}">
                  <a16:creationId xmlns:a16="http://schemas.microsoft.com/office/drawing/2014/main" id="{76965D5C-D72F-45EA-A53C-1444EDDE76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6369" y="3086957"/>
              <a:ext cx="609600" cy="768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pic>
        <p:nvPicPr>
          <p:cNvPr id="5128" name="Picture 8" descr="Image associÃ©e">
            <a:extLst>
              <a:ext uri="{FF2B5EF4-FFF2-40B4-BE49-F238E27FC236}">
                <a16:creationId xmlns:a16="http://schemas.microsoft.com/office/drawing/2014/main" id="{416EC3A8-6E64-4599-AB91-2EB1D0D44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258" y="1235155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848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6E86483E-6FF0-4013-B807-295E1D1C5E6A}"/>
              </a:ext>
            </a:extLst>
          </p:cNvPr>
          <p:cNvSpPr/>
          <p:nvPr/>
        </p:nvSpPr>
        <p:spPr>
          <a:xfrm>
            <a:off x="407505" y="2484834"/>
            <a:ext cx="10946295" cy="1007511"/>
          </a:xfrm>
          <a:prstGeom prst="roundRect">
            <a:avLst/>
          </a:prstGeom>
          <a:solidFill>
            <a:srgbClr val="D9E2F3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5E9FAD-49DE-43E4-9613-3FE881D70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8. </a:t>
            </a:r>
            <a:r>
              <a:rPr lang="fr-FR" sz="2000" dirty="0"/>
              <a:t>Vocabulaire : ordre alpha</a:t>
            </a:r>
            <a:br>
              <a:rPr lang="fr-FR" dirty="0"/>
            </a:br>
            <a:r>
              <a:rPr lang="fr-FR" dirty="0"/>
              <a:t>Quel mot n’est pas dans l’ordre alphabétique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7D8746-96FC-40D3-8A4F-2BA1456EE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96" y="2656376"/>
            <a:ext cx="10515600" cy="77180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44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cake - biscuit - gâteau - glace - tarte - sorbet</a:t>
            </a:r>
          </a:p>
        </p:txBody>
      </p:sp>
      <p:pic>
        <p:nvPicPr>
          <p:cNvPr id="1026" name="Picture 2" descr="RÃ©sultat de recherche d'images pour &quot;ordre alphabÃ©tique alphas&quot;">
            <a:extLst>
              <a:ext uri="{FF2B5EF4-FFF2-40B4-BE49-F238E27FC236}">
                <a16:creationId xmlns:a16="http://schemas.microsoft.com/office/drawing/2014/main" id="{9E64EEB3-F36F-4D89-B7CF-AD548187FE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" t="42319" r="2856" b="2029"/>
          <a:stretch/>
        </p:blipFill>
        <p:spPr bwMode="auto">
          <a:xfrm rot="21003933">
            <a:off x="8355822" y="3723130"/>
            <a:ext cx="3578019" cy="250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Ã©sultat de recherche d'images pour &quot;quatre quart&quot;">
            <a:extLst>
              <a:ext uri="{FF2B5EF4-FFF2-40B4-BE49-F238E27FC236}">
                <a16:creationId xmlns:a16="http://schemas.microsoft.com/office/drawing/2014/main" id="{2DC1BD4C-6AD9-4693-B916-E70F72CF3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39" y="3802840"/>
            <a:ext cx="3561266" cy="234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Ã©sultat de recherche d'images pour &quot;cookie&quot;">
            <a:extLst>
              <a:ext uri="{FF2B5EF4-FFF2-40B4-BE49-F238E27FC236}">
                <a16:creationId xmlns:a16="http://schemas.microsoft.com/office/drawing/2014/main" id="{D8CC06B8-E019-4878-BC26-FD2C75059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639" y="4831179"/>
            <a:ext cx="1845845" cy="91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Ã©sultat de recherche d'images pour &quot;tarte&quot;">
            <a:extLst>
              <a:ext uri="{FF2B5EF4-FFF2-40B4-BE49-F238E27FC236}">
                <a16:creationId xmlns:a16="http://schemas.microsoft.com/office/drawing/2014/main" id="{DD5A0FD6-FAA4-4D4B-A4D2-7603AEA40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652" y="3999868"/>
            <a:ext cx="3034566" cy="234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18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C292F0D7-03E0-40B5-9461-22338722DA9F}"/>
              </a:ext>
            </a:extLst>
          </p:cNvPr>
          <p:cNvSpPr/>
          <p:nvPr/>
        </p:nvSpPr>
        <p:spPr>
          <a:xfrm>
            <a:off x="1093304" y="2499740"/>
            <a:ext cx="10515600" cy="2660160"/>
          </a:xfrm>
          <a:prstGeom prst="roundRect">
            <a:avLst/>
          </a:prstGeom>
          <a:solidFill>
            <a:srgbClr val="D9E2F3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2EC4A06-D58F-4F0D-8DA3-C1E9313FB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9. </a:t>
            </a:r>
            <a:r>
              <a:rPr lang="fr-FR" sz="1800" dirty="0"/>
              <a:t>Vocabulaire : dimunitif</a:t>
            </a:r>
            <a:br>
              <a:rPr lang="fr-FR" dirty="0"/>
            </a:br>
            <a:r>
              <a:rPr lang="fr-FR" dirty="0"/>
              <a:t>Quel est le diminutif du mot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0FD012-2BB4-48DB-9C15-E6695E4DD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270" y="3031573"/>
            <a:ext cx="8318148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600" dirty="0">
                <a:solidFill>
                  <a:srgbClr val="0070C0"/>
                </a:solidFill>
              </a:rPr>
              <a:t>une tarte</a:t>
            </a:r>
            <a:r>
              <a:rPr lang="fr-FR" sz="6000" dirty="0">
                <a:solidFill>
                  <a:schemeClr val="accent1">
                    <a:lumMod val="75000"/>
                  </a:schemeClr>
                </a:solidFill>
                <a:sym typeface="Webdings" panose="05030102010509060703" pitchFamily="18" charset="2"/>
              </a:rPr>
              <a:t>…….</a:t>
            </a:r>
            <a:endParaRPr lang="fr-FR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RÃ©sultat de recherche d'images pour &quot;rapetisser&quot;">
            <a:extLst>
              <a:ext uri="{FF2B5EF4-FFF2-40B4-BE49-F238E27FC236}">
                <a16:creationId xmlns:a16="http://schemas.microsoft.com/office/drawing/2014/main" id="{F18C69C9-6B5C-44C7-B2AF-179DB0974D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0" t="15972"/>
          <a:stretch/>
        </p:blipFill>
        <p:spPr bwMode="auto">
          <a:xfrm>
            <a:off x="8468139" y="2663687"/>
            <a:ext cx="3085272" cy="223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RÃ©sultat de recherche d'images pour &quot;tartelette&quot;">
            <a:extLst>
              <a:ext uri="{FF2B5EF4-FFF2-40B4-BE49-F238E27FC236}">
                <a16:creationId xmlns:a16="http://schemas.microsoft.com/office/drawing/2014/main" id="{7BCBC80F-6FB1-4B29-930F-E8DF69F55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626" y="3334028"/>
            <a:ext cx="2193758" cy="219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RÃ©sultat de recherche d'images pour &quot;tarte&quot;">
            <a:extLst>
              <a:ext uri="{FF2B5EF4-FFF2-40B4-BE49-F238E27FC236}">
                <a16:creationId xmlns:a16="http://schemas.microsoft.com/office/drawing/2014/main" id="{31B7A618-F3DB-4C88-8545-ECB34624C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28" y="3625516"/>
            <a:ext cx="3918305" cy="302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5098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176</Words>
  <Application>Microsoft Office PowerPoint</Application>
  <PresentationFormat>Grand écran</PresentationFormat>
  <Paragraphs>27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Segoe UI Light</vt:lpstr>
      <vt:lpstr>Thème Office</vt:lpstr>
      <vt:lpstr>1. Le sujet du verbe.  Trouve et copie le sujet          du verbe souligné.</vt:lpstr>
      <vt:lpstr>2. Conjuguer au passé,  présent ou futur.  Copie le verbe qui convient selon le temps demandé.</vt:lpstr>
      <vt:lpstr>3. Conjuguer au présent les verbes du premier groupe , les verbes réguliers et aller, venir, être, avoir, dire, faire.  Copie le verbe et ajoute la bonne terminaison.</vt:lpstr>
      <vt:lpstr>4. Conjuguer au passé,  présent ou futur.   Transforme la phrase au futur</vt:lpstr>
      <vt:lpstr>5.  Conjuguer au présent. </vt:lpstr>
      <vt:lpstr>6. Accord dans le groupe nominal.  Copie l’adjectif qui convient pour compléter ce groupe nominal. </vt:lpstr>
      <vt:lpstr>7. Masculin/ féminin    ,  Singulier/pluriel Ce groupe nominal est au   masculin  ou  féminin    ,                                                     singulier ou pluriel</vt:lpstr>
      <vt:lpstr>8. Vocabulaire : ordre alpha Quel mot n’est pas dans l’ordre alphabétique</vt:lpstr>
      <vt:lpstr>9. Vocabulaire : dimunitif Quel est le diminutif du mot : </vt:lpstr>
      <vt:lpstr>10. Famille de mots Trouve l’intrus dans cette famille de mots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Passé-présent-futur</dc:title>
  <dc:creator>Celine ROQUE</dc:creator>
  <cp:lastModifiedBy>Celine ROQUE</cp:lastModifiedBy>
  <cp:revision>64</cp:revision>
  <dcterms:created xsi:type="dcterms:W3CDTF">2019-03-10T18:13:44Z</dcterms:created>
  <dcterms:modified xsi:type="dcterms:W3CDTF">2019-05-02T15:13:21Z</dcterms:modified>
</cp:coreProperties>
</file>