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399F463-45F5-418A-83A8-0DF3C91191F4}" type="datetimeFigureOut">
              <a:rPr lang="fr-FR" smtClean="0"/>
              <a:t>15/07/2014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371955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99F463-45F5-418A-83A8-0DF3C91191F4}" type="datetimeFigureOut">
              <a:rPr lang="fr-FR" smtClean="0"/>
              <a:t>15/07/2014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385120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99F463-45F5-418A-83A8-0DF3C91191F4}" type="datetimeFigureOut">
              <a:rPr lang="fr-FR" smtClean="0"/>
              <a:t>15/07/2014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242642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99F463-45F5-418A-83A8-0DF3C91191F4}" type="datetimeFigureOut">
              <a:rPr lang="fr-FR" smtClean="0"/>
              <a:t>15/07/2014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65838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399F463-45F5-418A-83A8-0DF3C91191F4}" type="datetimeFigureOut">
              <a:rPr lang="fr-FR" smtClean="0"/>
              <a:t>15/07/2014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367665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399F463-45F5-418A-83A8-0DF3C91191F4}" type="datetimeFigureOut">
              <a:rPr lang="fr-FR" smtClean="0"/>
              <a:t>15/07/2014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269765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99F463-45F5-418A-83A8-0DF3C91191F4}" type="datetimeFigureOut">
              <a:rPr lang="fr-FR" smtClean="0"/>
              <a:t>15/07/2014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306635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99F463-45F5-418A-83A8-0DF3C91191F4}" type="datetimeFigureOut">
              <a:rPr lang="fr-FR" smtClean="0"/>
              <a:t>15/07/2014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73516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99F463-45F5-418A-83A8-0DF3C91191F4}" type="datetimeFigureOut">
              <a:rPr lang="fr-FR" smtClean="0"/>
              <a:t>15/07/2014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162639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99F463-45F5-418A-83A8-0DF3C91191F4}" type="datetimeFigureOut">
              <a:rPr lang="fr-FR" smtClean="0"/>
              <a:t>15/07/2014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100648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99F463-45F5-418A-83A8-0DF3C91191F4}" type="datetimeFigureOut">
              <a:rPr lang="fr-FR" smtClean="0"/>
              <a:t>15/07/2014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5285BB-1DDB-49CF-9C2D-CB9B3132057B}" type="slidenum">
              <a:rPr lang="fr-FR" smtClean="0"/>
              <a:t>‹N°›</a:t>
            </a:fld>
            <a:endParaRPr lang="fr-FR"/>
          </a:p>
        </p:txBody>
      </p:sp>
    </p:spTree>
    <p:extLst>
      <p:ext uri="{BB962C8B-B14F-4D97-AF65-F5344CB8AC3E}">
        <p14:creationId xmlns:p14="http://schemas.microsoft.com/office/powerpoint/2010/main" val="253440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9F463-45F5-418A-83A8-0DF3C91191F4}" type="datetimeFigureOut">
              <a:rPr lang="fr-FR" smtClean="0"/>
              <a:t>15/07/2014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285BB-1DDB-49CF-9C2D-CB9B3132057B}" type="slidenum">
              <a:rPr lang="fr-FR" smtClean="0"/>
              <a:t>‹N°›</a:t>
            </a:fld>
            <a:endParaRPr lang="fr-FR"/>
          </a:p>
        </p:txBody>
      </p:sp>
    </p:spTree>
    <p:extLst>
      <p:ext uri="{BB962C8B-B14F-4D97-AF65-F5344CB8AC3E}">
        <p14:creationId xmlns:p14="http://schemas.microsoft.com/office/powerpoint/2010/main" val="2228458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52388"/>
            <a:ext cx="4457700" cy="675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235748"/>
            <a:ext cx="11715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926" y="1883710"/>
            <a:ext cx="13525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236559"/>
            <a:ext cx="44577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356992"/>
            <a:ext cx="44577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6811" y="2276872"/>
            <a:ext cx="22193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784626" y="493966"/>
            <a:ext cx="4104456" cy="646331"/>
          </a:xfrm>
          <a:prstGeom prst="rect">
            <a:avLst/>
          </a:prstGeom>
          <a:noFill/>
        </p:spPr>
        <p:txBody>
          <a:bodyPr wrap="square" rtlCol="0">
            <a:spAutoFit/>
          </a:bodyPr>
          <a:lstStyle/>
          <a:p>
            <a:r>
              <a:rPr lang="fr-FR" sz="3600" dirty="0" smtClean="0">
                <a:solidFill>
                  <a:schemeClr val="accent3">
                    <a:lumMod val="50000"/>
                  </a:schemeClr>
                </a:solidFill>
                <a:latin typeface="Croobie" panose="00000400000000000000" pitchFamily="2" charset="0"/>
              </a:rPr>
              <a:t>Le Taj Mahal - Inde</a:t>
            </a:r>
            <a:endParaRPr lang="fr-FR" sz="3600" dirty="0">
              <a:solidFill>
                <a:schemeClr val="accent3">
                  <a:lumMod val="50000"/>
                </a:schemeClr>
              </a:solidFill>
              <a:latin typeface="Croobie" panose="00000400000000000000" pitchFamily="2" charset="0"/>
            </a:endParaRPr>
          </a:p>
        </p:txBody>
      </p:sp>
    </p:spTree>
    <p:extLst>
      <p:ext uri="{BB962C8B-B14F-4D97-AF65-F5344CB8AC3E}">
        <p14:creationId xmlns:p14="http://schemas.microsoft.com/office/powerpoint/2010/main" val="18120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000"/>
                                        <p:tgtEl>
                                          <p:spTgt spid="1031"/>
                                        </p:tgtEl>
                                      </p:cBhvr>
                                    </p:animEffect>
                                    <p:anim calcmode="lin" valueType="num">
                                      <p:cBhvr>
                                        <p:cTn id="8" dur="1000" fill="hold"/>
                                        <p:tgtEl>
                                          <p:spTgt spid="1031"/>
                                        </p:tgtEl>
                                        <p:attrNameLst>
                                          <p:attrName>ppt_x</p:attrName>
                                        </p:attrNameLst>
                                      </p:cBhvr>
                                      <p:tavLst>
                                        <p:tav tm="0">
                                          <p:val>
                                            <p:strVal val="#ppt_x"/>
                                          </p:val>
                                        </p:tav>
                                        <p:tav tm="100000">
                                          <p:val>
                                            <p:strVal val="#ppt_x"/>
                                          </p:val>
                                        </p:tav>
                                      </p:tavLst>
                                    </p:anim>
                                    <p:anim calcmode="lin" valueType="num">
                                      <p:cBhvr>
                                        <p:cTn id="9"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barn(inVertical)">
                                      <p:cBhvr>
                                        <p:cTn id="14" dur="500"/>
                                        <p:tgtEl>
                                          <p:spTgt spid="103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circle(in)">
                                      <p:cBhvr>
                                        <p:cTn id="19" dur="2000"/>
                                        <p:tgtEl>
                                          <p:spTgt spid="103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randombar(horizontal)">
                                      <p:cBhvr>
                                        <p:cTn id="24" dur="1000"/>
                                        <p:tgtEl>
                                          <p:spTgt spid="103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anim calcmode="lin" valueType="num">
                                      <p:cBhvr>
                                        <p:cTn id="29" dur="1000" fill="hold"/>
                                        <p:tgtEl>
                                          <p:spTgt spid="1036"/>
                                        </p:tgtEl>
                                        <p:attrNameLst>
                                          <p:attrName>ppt_w</p:attrName>
                                        </p:attrNameLst>
                                      </p:cBhvr>
                                      <p:tavLst>
                                        <p:tav tm="0">
                                          <p:val>
                                            <p:fltVal val="0"/>
                                          </p:val>
                                        </p:tav>
                                        <p:tav tm="100000">
                                          <p:val>
                                            <p:strVal val="#ppt_w"/>
                                          </p:val>
                                        </p:tav>
                                      </p:tavLst>
                                    </p:anim>
                                    <p:anim calcmode="lin" valueType="num">
                                      <p:cBhvr>
                                        <p:cTn id="30" dur="1000" fill="hold"/>
                                        <p:tgtEl>
                                          <p:spTgt spid="1036"/>
                                        </p:tgtEl>
                                        <p:attrNameLst>
                                          <p:attrName>ppt_h</p:attrName>
                                        </p:attrNameLst>
                                      </p:cBhvr>
                                      <p:tavLst>
                                        <p:tav tm="0">
                                          <p:val>
                                            <p:fltVal val="0"/>
                                          </p:val>
                                        </p:tav>
                                        <p:tav tm="100000">
                                          <p:val>
                                            <p:strVal val="#ppt_h"/>
                                          </p:val>
                                        </p:tav>
                                      </p:tavLst>
                                    </p:anim>
                                    <p:anim calcmode="lin" valueType="num">
                                      <p:cBhvr>
                                        <p:cTn id="31" dur="1000" fill="hold"/>
                                        <p:tgtEl>
                                          <p:spTgt spid="1036"/>
                                        </p:tgtEl>
                                        <p:attrNameLst>
                                          <p:attrName>style.rotation</p:attrName>
                                        </p:attrNameLst>
                                      </p:cBhvr>
                                      <p:tavLst>
                                        <p:tav tm="0">
                                          <p:val>
                                            <p:fltVal val="90"/>
                                          </p:val>
                                        </p:tav>
                                        <p:tav tm="100000">
                                          <p:val>
                                            <p:fltVal val="0"/>
                                          </p:val>
                                        </p:tav>
                                      </p:tavLst>
                                    </p:anim>
                                    <p:animEffect transition="in" filter="fade">
                                      <p:cBhvr>
                                        <p:cTn id="32" dur="1000"/>
                                        <p:tgtEl>
                                          <p:spTgt spid="10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24326549"/>
              </p:ext>
            </p:extLst>
          </p:nvPr>
        </p:nvGraphicFramePr>
        <p:xfrm>
          <a:off x="611560" y="332656"/>
          <a:ext cx="8352928" cy="5688630"/>
        </p:xfrm>
        <a:graphic>
          <a:graphicData uri="http://schemas.openxmlformats.org/drawingml/2006/table">
            <a:tbl>
              <a:tblPr firstRow="1" bandRow="1">
                <a:tableStyleId>{5940675A-B579-460E-94D1-54222C63F5DA}</a:tableStyleId>
              </a:tblPr>
              <a:tblGrid>
                <a:gridCol w="2597783"/>
                <a:gridCol w="5755145"/>
              </a:tblGrid>
              <a:tr h="1137726">
                <a:tc gridSpan="2">
                  <a:txBody>
                    <a:bodyPr/>
                    <a:lstStyle/>
                    <a:p>
                      <a:pPr algn="ctr"/>
                      <a:r>
                        <a:rPr lang="fr-FR" sz="4000" dirty="0" smtClean="0">
                          <a:latin typeface="Amandine" pitchFamily="2" charset="0"/>
                        </a:rPr>
                        <a:t>Cartel de l’</a:t>
                      </a:r>
                      <a:r>
                        <a:rPr lang="fr-FR" sz="4000" dirty="0" err="1" smtClean="0">
                          <a:latin typeface="Amandine" pitchFamily="2" charset="0"/>
                        </a:rPr>
                        <a:t>oeuvre</a:t>
                      </a:r>
                      <a:endParaRPr lang="fr-FR" sz="4000" dirty="0">
                        <a:latin typeface="Amandine" pitchFamily="2" charset="0"/>
                      </a:endParaRPr>
                    </a:p>
                  </a:txBody>
                  <a:tcPr anchor="ctr">
                    <a:solidFill>
                      <a:schemeClr val="accent3">
                        <a:lumMod val="75000"/>
                      </a:schemeClr>
                    </a:solidFill>
                  </a:tcPr>
                </a:tc>
                <a:tc hMerge="1">
                  <a:txBody>
                    <a:bodyPr/>
                    <a:lstStyle/>
                    <a:p>
                      <a:endParaRPr lang="fr-FR" dirty="0"/>
                    </a:p>
                  </a:txBody>
                  <a:tcPr/>
                </a:tc>
              </a:tr>
              <a:tr h="1137726">
                <a:tc>
                  <a:txBody>
                    <a:bodyPr/>
                    <a:lstStyle/>
                    <a:p>
                      <a:r>
                        <a:rPr lang="fr-FR" sz="2800" b="1" dirty="0" smtClean="0">
                          <a:latin typeface="DK Crayon Crumble" panose="03070001040701010105" pitchFamily="66" charset="0"/>
                        </a:rPr>
                        <a:t>Epoque / Dates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Dimensions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Fonction</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Lieu</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bl>
          </a:graphicData>
        </a:graphic>
      </p:graphicFrame>
      <p:sp>
        <p:nvSpPr>
          <p:cNvPr id="3" name="ZoneTexte 2"/>
          <p:cNvSpPr txBox="1"/>
          <p:nvPr/>
        </p:nvSpPr>
        <p:spPr>
          <a:xfrm>
            <a:off x="3419872" y="1772816"/>
            <a:ext cx="4752528" cy="523220"/>
          </a:xfrm>
          <a:prstGeom prst="rect">
            <a:avLst/>
          </a:prstGeom>
          <a:noFill/>
        </p:spPr>
        <p:txBody>
          <a:bodyPr wrap="square" rtlCol="0">
            <a:spAutoFit/>
          </a:bodyPr>
          <a:lstStyle/>
          <a:p>
            <a:r>
              <a:rPr lang="fr-FR" sz="2800" dirty="0" smtClean="0">
                <a:latin typeface="DK Crayon Crumble" panose="03070001040701010105" pitchFamily="66" charset="0"/>
              </a:rPr>
              <a:t>XVIIe siècle</a:t>
            </a:r>
            <a:endParaRPr lang="fr-FR" sz="2800" dirty="0">
              <a:latin typeface="DK Crayon Crumble" panose="03070001040701010105" pitchFamily="66" charset="0"/>
            </a:endParaRPr>
          </a:p>
        </p:txBody>
      </p:sp>
      <p:sp>
        <p:nvSpPr>
          <p:cNvPr id="4" name="ZoneTexte 3"/>
          <p:cNvSpPr txBox="1"/>
          <p:nvPr/>
        </p:nvSpPr>
        <p:spPr>
          <a:xfrm>
            <a:off x="3383766" y="2690917"/>
            <a:ext cx="5436705" cy="954107"/>
          </a:xfrm>
          <a:prstGeom prst="rect">
            <a:avLst/>
          </a:prstGeom>
          <a:noFill/>
        </p:spPr>
        <p:txBody>
          <a:bodyPr wrap="square" rtlCol="0">
            <a:spAutoFit/>
          </a:bodyPr>
          <a:lstStyle/>
          <a:p>
            <a:r>
              <a:rPr lang="fr-FR" sz="2800" dirty="0" smtClean="0">
                <a:latin typeface="DK Crayon Crumble" panose="03070001040701010105" pitchFamily="66" charset="0"/>
              </a:rPr>
              <a:t>Façades : 32,5 mètres</a:t>
            </a:r>
          </a:p>
          <a:p>
            <a:r>
              <a:rPr lang="fr-FR" sz="2800" dirty="0" smtClean="0">
                <a:latin typeface="DK Crayon Crumble" panose="03070001040701010105" pitchFamily="66" charset="0"/>
              </a:rPr>
              <a:t>Hauteur des minarets : 41,60 mètres</a:t>
            </a:r>
          </a:p>
        </p:txBody>
      </p:sp>
      <p:sp>
        <p:nvSpPr>
          <p:cNvPr id="5" name="ZoneTexte 4"/>
          <p:cNvSpPr txBox="1"/>
          <p:nvPr/>
        </p:nvSpPr>
        <p:spPr>
          <a:xfrm>
            <a:off x="3383766" y="5210036"/>
            <a:ext cx="4752528" cy="523220"/>
          </a:xfrm>
          <a:prstGeom prst="rect">
            <a:avLst/>
          </a:prstGeom>
          <a:noFill/>
        </p:spPr>
        <p:txBody>
          <a:bodyPr wrap="square" rtlCol="0">
            <a:spAutoFit/>
          </a:bodyPr>
          <a:lstStyle/>
          <a:p>
            <a:r>
              <a:rPr lang="fr-FR" sz="2800" dirty="0" smtClean="0">
                <a:latin typeface="DK Crayon Crumble" panose="03070001040701010105" pitchFamily="66" charset="0"/>
              </a:rPr>
              <a:t>Agra - Inde</a:t>
            </a:r>
            <a:endParaRPr lang="fr-FR" sz="2800" dirty="0">
              <a:latin typeface="DK Crayon Crumble" panose="03070001040701010105" pitchFamily="66" charset="0"/>
            </a:endParaRPr>
          </a:p>
        </p:txBody>
      </p:sp>
      <p:sp>
        <p:nvSpPr>
          <p:cNvPr id="6" name="ZoneTexte 5"/>
          <p:cNvSpPr txBox="1"/>
          <p:nvPr/>
        </p:nvSpPr>
        <p:spPr>
          <a:xfrm>
            <a:off x="3376193" y="4005064"/>
            <a:ext cx="4752528" cy="523220"/>
          </a:xfrm>
          <a:prstGeom prst="rect">
            <a:avLst/>
          </a:prstGeom>
          <a:noFill/>
        </p:spPr>
        <p:txBody>
          <a:bodyPr wrap="square" rtlCol="0">
            <a:spAutoFit/>
          </a:bodyPr>
          <a:lstStyle/>
          <a:p>
            <a:r>
              <a:rPr lang="fr-FR" sz="2800" dirty="0" smtClean="0">
                <a:latin typeface="DK Crayon Crumble" panose="03070001040701010105" pitchFamily="66" charset="0"/>
              </a:rPr>
              <a:t>Mausolée</a:t>
            </a:r>
            <a:endParaRPr lang="fr-FR" sz="2800" dirty="0">
              <a:latin typeface="DK Crayon Crumble" panose="03070001040701010105" pitchFamily="66" charset="0"/>
            </a:endParaRPr>
          </a:p>
        </p:txBody>
      </p:sp>
    </p:spTree>
    <p:extLst>
      <p:ext uri="{BB962C8B-B14F-4D97-AF65-F5344CB8AC3E}">
        <p14:creationId xmlns:p14="http://schemas.microsoft.com/office/powerpoint/2010/main" val="133335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aj Mahal | See More Pictures | #SeeMore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4887"/>
            <a:ext cx="393382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175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j Mahal, Ag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60648"/>
            <a:ext cx="406717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995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Back of The Taj Mahal, Ind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150"/>
            <a:ext cx="4536504" cy="680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56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sign details at Taj Mahal, Agra, Uttar Pradesh,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6558"/>
            <a:ext cx="4536504" cy="683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452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Taj Mahal, Agra, Uttar Pradesh, India. Photograph by Sej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5754"/>
            <a:ext cx="4656190" cy="688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59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556792"/>
            <a:ext cx="10188624" cy="449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73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8501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chemeClr val="accent3">
                    <a:lumMod val="50000"/>
                  </a:schemeClr>
                </a:solidFill>
                <a:latin typeface="Amandine" pitchFamily="2" charset="0"/>
              </a:rPr>
              <a:t>Le Taj Mahal</a:t>
            </a:r>
            <a:endParaRPr lang="fr-FR" dirty="0">
              <a:solidFill>
                <a:schemeClr val="accent3">
                  <a:lumMod val="50000"/>
                </a:schemeClr>
              </a:solidFill>
              <a:latin typeface="Amandine" pitchFamily="2" charset="0"/>
            </a:endParaRPr>
          </a:p>
        </p:txBody>
      </p:sp>
      <p:sp>
        <p:nvSpPr>
          <p:cNvPr id="3" name="Espace réservé du contenu 2"/>
          <p:cNvSpPr txBox="1">
            <a:spLocks/>
          </p:cNvSpPr>
          <p:nvPr/>
        </p:nvSpPr>
        <p:spPr>
          <a:xfrm>
            <a:off x="457200" y="1008112"/>
            <a:ext cx="8229600" cy="5849888"/>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fr-FR" sz="2000" dirty="0" smtClean="0">
                <a:latin typeface="Comic Sans MS" panose="030F0702030302020204" pitchFamily="66" charset="0"/>
              </a:rPr>
              <a:t>Le Taj Mahal est situé à Agra, dans le nord de l’Inde. Il est né de l’amour que l’Empereur moghol Chah </a:t>
            </a:r>
            <a:r>
              <a:rPr lang="fr-FR" sz="2000" dirty="0" err="1" smtClean="0">
                <a:latin typeface="Comic Sans MS" panose="030F0702030302020204" pitchFamily="66" charset="0"/>
              </a:rPr>
              <a:t>Djahan</a:t>
            </a:r>
            <a:r>
              <a:rPr lang="fr-FR" sz="2000" dirty="0" smtClean="0">
                <a:latin typeface="Comic Sans MS" panose="030F0702030302020204" pitchFamily="66" charset="0"/>
              </a:rPr>
              <a:t> (qui régna au XVIIe siècle) portait à son épouse, morte en donnant naissance à leur 14</a:t>
            </a:r>
            <a:r>
              <a:rPr lang="fr-FR" sz="2000" baseline="30000" dirty="0" smtClean="0">
                <a:latin typeface="Comic Sans MS" panose="030F0702030302020204" pitchFamily="66" charset="0"/>
              </a:rPr>
              <a:t>e</a:t>
            </a:r>
            <a:r>
              <a:rPr lang="fr-FR" sz="2000" dirty="0" smtClean="0">
                <a:latin typeface="Comic Sans MS" panose="030F0702030302020204" pitchFamily="66" charset="0"/>
              </a:rPr>
              <a:t> </a:t>
            </a:r>
            <a:r>
              <a:rPr lang="fr-FR" sz="2000" dirty="0" err="1" smtClean="0">
                <a:latin typeface="Comic Sans MS" panose="030F0702030302020204" pitchFamily="66" charset="0"/>
              </a:rPr>
              <a:t>enfant.Chah</a:t>
            </a:r>
            <a:r>
              <a:rPr lang="fr-FR" sz="2000" dirty="0" smtClean="0">
                <a:latin typeface="Comic Sans MS" panose="030F0702030302020204" pitchFamily="66" charset="0"/>
              </a:rPr>
              <a:t> </a:t>
            </a:r>
            <a:r>
              <a:rPr lang="fr-FR" sz="2000" dirty="0" err="1" smtClean="0">
                <a:latin typeface="Comic Sans MS" panose="030F0702030302020204" pitchFamily="66" charset="0"/>
              </a:rPr>
              <a:t>Djahan</a:t>
            </a:r>
            <a:r>
              <a:rPr lang="fr-FR" sz="2000" dirty="0" smtClean="0">
                <a:latin typeface="Comic Sans MS" panose="030F0702030302020204" pitchFamily="66" charset="0"/>
              </a:rPr>
              <a:t> apaisa son chagrin par la construction de ce </a:t>
            </a:r>
            <a:r>
              <a:rPr lang="fr-FR" sz="2000" dirty="0" smtClean="0">
                <a:solidFill>
                  <a:schemeClr val="accent3">
                    <a:lumMod val="50000"/>
                  </a:schemeClr>
                </a:solidFill>
                <a:latin typeface="Comic Sans MS" panose="030F0702030302020204" pitchFamily="66" charset="0"/>
              </a:rPr>
              <a:t>mausolée</a:t>
            </a:r>
            <a:r>
              <a:rPr lang="fr-FR" sz="2000" dirty="0" smtClean="0">
                <a:latin typeface="Comic Sans MS" panose="030F0702030302020204" pitchFamily="66" charset="0"/>
              </a:rPr>
              <a:t>, qui mobilisa pendant 16 ans 20 000 ouvriers et artisans. </a:t>
            </a:r>
          </a:p>
          <a:p>
            <a:pPr marL="0" indent="0" algn="just">
              <a:buFont typeface="Arial" panose="020B0604020202020204" pitchFamily="34" charset="0"/>
              <a:buNone/>
            </a:pPr>
            <a:r>
              <a:rPr lang="fr-FR" sz="2000" dirty="0" smtClean="0">
                <a:latin typeface="Comic Sans MS" panose="030F0702030302020204" pitchFamily="66" charset="0"/>
              </a:rPr>
              <a:t>Le marbre blanc, employé en abondance, fut extrait d’une carrière distante de 150km, puis transporté à dos d’éléphant. Vingt-huit sortes de pierres précieuses ont été employées pour composer les motifs insérés dans le marbre. Au bout d’une allée arborée se trouve un grand bassin dans lequel se reflètent, en une symétrie parfaite, les formes de cet édifice.</a:t>
            </a:r>
          </a:p>
          <a:p>
            <a:pPr marL="0" indent="0" algn="just">
              <a:buFont typeface="Arial" panose="020B0604020202020204" pitchFamily="34" charset="0"/>
              <a:buNone/>
            </a:pPr>
            <a:r>
              <a:rPr lang="fr-FR" sz="2000" dirty="0" smtClean="0">
                <a:latin typeface="Comic Sans MS" panose="030F0702030302020204" pitchFamily="66" charset="0"/>
              </a:rPr>
              <a:t>Le dôme central est entouré par 4 minarets, des tours du haut desquelles se fait l’appel à la prière. Elles sont légèrement penchées vers l’extérieur. Ainsi, en cas de séisme, ils peuvent s’écrouler sans abîmer le bâtiment.</a:t>
            </a:r>
          </a:p>
          <a:p>
            <a:pPr marL="0" indent="0" algn="just">
              <a:buNone/>
            </a:pPr>
            <a:r>
              <a:rPr lang="fr-FR" sz="2000" dirty="0">
                <a:latin typeface="Comic Sans MS" panose="030F0702030302020204" pitchFamily="66" charset="0"/>
              </a:rPr>
              <a:t>On raconte que Chah </a:t>
            </a:r>
            <a:r>
              <a:rPr lang="fr-FR" sz="2000" dirty="0" err="1">
                <a:latin typeface="Comic Sans MS" panose="030F0702030302020204" pitchFamily="66" charset="0"/>
              </a:rPr>
              <a:t>Djahan</a:t>
            </a:r>
            <a:r>
              <a:rPr lang="fr-FR" sz="2000" dirty="0">
                <a:latin typeface="Comic Sans MS" panose="030F0702030302020204" pitchFamily="66" charset="0"/>
              </a:rPr>
              <a:t> </a:t>
            </a:r>
            <a:r>
              <a:rPr lang="fr-FR" sz="2000" dirty="0" smtClean="0">
                <a:latin typeface="Comic Sans MS" panose="030F0702030302020204" pitchFamily="66" charset="0"/>
              </a:rPr>
              <a:t>avait </a:t>
            </a:r>
            <a:r>
              <a:rPr lang="fr-FR" sz="2000" dirty="0">
                <a:latin typeface="Comic Sans MS" panose="030F0702030302020204" pitchFamily="66" charset="0"/>
              </a:rPr>
              <a:t>l'intention de construire un tombeau identique pour lui-même, mais cette fois en marbre noir. Son troisième fils l'avait enfermé dans le Fort Rouge d'Agra. Chah </a:t>
            </a:r>
            <a:r>
              <a:rPr lang="fr-FR" sz="2000" dirty="0" err="1">
                <a:latin typeface="Comic Sans MS" panose="030F0702030302020204" pitchFamily="66" charset="0"/>
              </a:rPr>
              <a:t>Djahan</a:t>
            </a:r>
            <a:r>
              <a:rPr lang="fr-FR" sz="2000" dirty="0" smtClean="0">
                <a:latin typeface="Comic Sans MS" panose="030F0702030302020204" pitchFamily="66" charset="0"/>
              </a:rPr>
              <a:t> </a:t>
            </a:r>
            <a:r>
              <a:rPr lang="fr-FR" sz="2000" dirty="0">
                <a:latin typeface="Comic Sans MS" panose="030F0702030302020204" pitchFamily="66" charset="0"/>
              </a:rPr>
              <a:t>serait mort en regardant le Taj Mahal depuis le Fort </a:t>
            </a:r>
            <a:r>
              <a:rPr lang="fr-FR" sz="2000" dirty="0" smtClean="0">
                <a:latin typeface="Comic Sans MS" panose="030F0702030302020204" pitchFamily="66" charset="0"/>
              </a:rPr>
              <a:t>Rouge.</a:t>
            </a:r>
            <a:endParaRPr lang="fr-FR" sz="2000" dirty="0" smtClean="0">
              <a:latin typeface="Comic Sans MS" panose="030F0702030302020204" pitchFamily="66" charset="0"/>
            </a:endParaRPr>
          </a:p>
        </p:txBody>
      </p:sp>
    </p:spTree>
    <p:extLst>
      <p:ext uri="{BB962C8B-B14F-4D97-AF65-F5344CB8AC3E}">
        <p14:creationId xmlns:p14="http://schemas.microsoft.com/office/powerpoint/2010/main" val="2126253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76904" y="260647"/>
            <a:ext cx="2952328" cy="584775"/>
          </a:xfrm>
          <a:prstGeom prst="rect">
            <a:avLst/>
          </a:prstGeom>
          <a:noFill/>
        </p:spPr>
        <p:txBody>
          <a:bodyPr wrap="square" rtlCol="0">
            <a:spAutoFit/>
          </a:bodyPr>
          <a:lstStyle/>
          <a:p>
            <a:r>
              <a:rPr lang="fr-FR" sz="3200" dirty="0" smtClean="0">
                <a:solidFill>
                  <a:schemeClr val="accent3">
                    <a:lumMod val="50000"/>
                  </a:schemeClr>
                </a:solidFill>
                <a:latin typeface="Sketch Nice" panose="03050504000000020004" pitchFamily="66" charset="0"/>
              </a:rPr>
              <a:t>On croque !</a:t>
            </a:r>
            <a:endParaRPr lang="fr-FR" sz="3200" dirty="0">
              <a:solidFill>
                <a:schemeClr val="accent3">
                  <a:lumMod val="50000"/>
                </a:schemeClr>
              </a:solidFill>
              <a:latin typeface="Sketch Nice" panose="03050504000000020004" pitchFamily="66" charset="0"/>
            </a:endParaRPr>
          </a:p>
        </p:txBody>
      </p:sp>
      <p:pic>
        <p:nvPicPr>
          <p:cNvPr id="8194" name="Picture 2" descr="http://download.vikidia.org/vikidia/fr/images/e/e3/VuedefaceduTajMahal.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03" t="-1" r="12506" b="32704"/>
          <a:stretch/>
        </p:blipFill>
        <p:spPr bwMode="auto">
          <a:xfrm>
            <a:off x="0" y="764704"/>
            <a:ext cx="9144000"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45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257</Words>
  <Application>Microsoft Office PowerPoint</Application>
  <PresentationFormat>Affichage à l'écran (4:3)</PresentationFormat>
  <Paragraphs>17</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13</cp:revision>
  <dcterms:created xsi:type="dcterms:W3CDTF">2014-07-13T08:33:18Z</dcterms:created>
  <dcterms:modified xsi:type="dcterms:W3CDTF">2014-07-15T10:25:00Z</dcterms:modified>
</cp:coreProperties>
</file>