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8" r:id="rId3"/>
    <p:sldId id="304" r:id="rId4"/>
    <p:sldId id="305" r:id="rId5"/>
    <p:sldId id="310" r:id="rId6"/>
    <p:sldId id="312" r:id="rId7"/>
    <p:sldId id="302" r:id="rId8"/>
    <p:sldId id="315" r:id="rId9"/>
    <p:sldId id="314" r:id="rId10"/>
    <p:sldId id="313" r:id="rId11"/>
    <p:sldId id="317" r:id="rId12"/>
    <p:sldId id="309" r:id="rId13"/>
    <p:sldId id="318" r:id="rId14"/>
    <p:sldId id="307" r:id="rId15"/>
    <p:sldId id="306" r:id="rId16"/>
    <p:sldId id="311" r:id="rId17"/>
    <p:sldId id="295" r:id="rId18"/>
    <p:sldId id="316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7" autoAdjust="0"/>
    <p:restoredTop sz="90971" autoAdjust="0"/>
  </p:normalViewPr>
  <p:slideViewPr>
    <p:cSldViewPr>
      <p:cViewPr>
        <p:scale>
          <a:sx n="70" d="100"/>
          <a:sy n="70" d="100"/>
        </p:scale>
        <p:origin x="-21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7912FBC-CAB2-4702-80E0-98816471C841}" type="datetimeFigureOut">
              <a:rPr lang="fr-FR"/>
              <a:pPr>
                <a:defRPr/>
              </a:pPr>
              <a:t>06/11/2012</a:t>
            </a:fld>
            <a:endParaRPr lang="fr-FR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26700A0-3103-4D19-9C62-CF5D83DF35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4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D620B2-6534-4536-9795-784F55F7EF06}" type="datetimeFigureOut">
              <a:rPr lang="fr-FR"/>
              <a:pPr>
                <a:defRPr/>
              </a:pPr>
              <a:t>06/11/2012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D5B0039-4EC3-46AF-849A-C34BBD7FD9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0039-4EC3-46AF-849A-C34BBD7FD94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77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0039-4EC3-46AF-849A-C34BBD7FD94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4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1216025"/>
            <a:ext cx="8077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03750" y="2441575"/>
            <a:ext cx="3956050" cy="16748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03750" y="4268788"/>
            <a:ext cx="3956050" cy="16748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075" y="1216025"/>
            <a:ext cx="8077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7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6465-81E2-4CAD-8BF0-554B75694F90}" type="datetimeFigureOut">
              <a:rPr lang="fr-FR"/>
              <a:pPr>
                <a:defRPr/>
              </a:pPr>
              <a:t>06/11/2012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A706-6FEA-44CD-9950-C18C692898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32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3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4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7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5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9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1048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>
                  <a:gd name="T0" fmla="*/ 684 w 5526"/>
                  <a:gd name="T1" fmla="*/ 3 h 3828"/>
                  <a:gd name="T2" fmla="*/ 708 w 5526"/>
                  <a:gd name="T3" fmla="*/ 2 h 3828"/>
                  <a:gd name="T4" fmla="*/ 5523 w 5526"/>
                  <a:gd name="T5" fmla="*/ 0 h 3828"/>
                  <a:gd name="T6" fmla="*/ 5525 w 5526"/>
                  <a:gd name="T7" fmla="*/ 3827 h 3828"/>
                  <a:gd name="T8" fmla="*/ 0 w 5526"/>
                  <a:gd name="T9" fmla="*/ 3827 h 3828"/>
                  <a:gd name="T10" fmla="*/ 7 w 5526"/>
                  <a:gd name="T11" fmla="*/ 577 h 3828"/>
                  <a:gd name="T12" fmla="*/ 9 w 5526"/>
                  <a:gd name="T13" fmla="*/ 544 h 3828"/>
                  <a:gd name="T14" fmla="*/ 14 w 5526"/>
                  <a:gd name="T15" fmla="*/ 516 h 3828"/>
                  <a:gd name="T16" fmla="*/ 22 w 5526"/>
                  <a:gd name="T17" fmla="*/ 490 h 3828"/>
                  <a:gd name="T18" fmla="*/ 35 w 5526"/>
                  <a:gd name="T19" fmla="*/ 470 h 3828"/>
                  <a:gd name="T20" fmla="*/ 51 w 5526"/>
                  <a:gd name="T21" fmla="*/ 456 h 3828"/>
                  <a:gd name="T22" fmla="*/ 64 w 5526"/>
                  <a:gd name="T23" fmla="*/ 446 h 3828"/>
                  <a:gd name="T24" fmla="*/ 594 w 5526"/>
                  <a:gd name="T25" fmla="*/ 52 h 3828"/>
                  <a:gd name="T26" fmla="*/ 630 w 5526"/>
                  <a:gd name="T27" fmla="*/ 26 h 3828"/>
                  <a:gd name="T28" fmla="*/ 654 w 5526"/>
                  <a:gd name="T29" fmla="*/ 9 h 3828"/>
                  <a:gd name="T30" fmla="*/ 684 w 5526"/>
                  <a:gd name="T31" fmla="*/ 3 h 38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9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1050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>
                    <a:gd name="T0" fmla="*/ 154 w 580"/>
                    <a:gd name="T1" fmla="*/ 440 h 533"/>
                    <a:gd name="T2" fmla="*/ 323 w 580"/>
                    <a:gd name="T3" fmla="*/ 493 h 533"/>
                    <a:gd name="T4" fmla="*/ 372 w 580"/>
                    <a:gd name="T5" fmla="*/ 517 h 533"/>
                    <a:gd name="T6" fmla="*/ 411 w 580"/>
                    <a:gd name="T7" fmla="*/ 532 h 533"/>
                    <a:gd name="T8" fmla="*/ 411 w 580"/>
                    <a:gd name="T9" fmla="*/ 497 h 533"/>
                    <a:gd name="T10" fmla="*/ 415 w 580"/>
                    <a:gd name="T11" fmla="*/ 440 h 533"/>
                    <a:gd name="T12" fmla="*/ 425 w 580"/>
                    <a:gd name="T13" fmla="*/ 395 h 533"/>
                    <a:gd name="T14" fmla="*/ 441 w 580"/>
                    <a:gd name="T15" fmla="*/ 326 h 533"/>
                    <a:gd name="T16" fmla="*/ 457 w 580"/>
                    <a:gd name="T17" fmla="*/ 276 h 533"/>
                    <a:gd name="T18" fmla="*/ 474 w 580"/>
                    <a:gd name="T19" fmla="*/ 240 h 533"/>
                    <a:gd name="T20" fmla="*/ 488 w 580"/>
                    <a:gd name="T21" fmla="*/ 190 h 533"/>
                    <a:gd name="T22" fmla="*/ 504 w 580"/>
                    <a:gd name="T23" fmla="*/ 149 h 533"/>
                    <a:gd name="T24" fmla="*/ 525 w 580"/>
                    <a:gd name="T25" fmla="*/ 102 h 533"/>
                    <a:gd name="T26" fmla="*/ 579 w 580"/>
                    <a:gd name="T27" fmla="*/ 0 h 533"/>
                    <a:gd name="T28" fmla="*/ 28 w 580"/>
                    <a:gd name="T29" fmla="*/ 398 h 533"/>
                    <a:gd name="T30" fmla="*/ 0 w 580"/>
                    <a:gd name="T31" fmla="*/ 420 h 533"/>
                    <a:gd name="T32" fmla="*/ 90 w 580"/>
                    <a:gd name="T33" fmla="*/ 423 h 533"/>
                    <a:gd name="T34" fmla="*/ 154 w 580"/>
                    <a:gd name="T35" fmla="*/ 440 h 5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1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>
                    <a:gd name="T0" fmla="*/ 0 w 620"/>
                    <a:gd name="T1" fmla="*/ 472 h 473"/>
                    <a:gd name="T2" fmla="*/ 15 w 620"/>
                    <a:gd name="T3" fmla="*/ 445 h 473"/>
                    <a:gd name="T4" fmla="*/ 61 w 620"/>
                    <a:gd name="T5" fmla="*/ 411 h 473"/>
                    <a:gd name="T6" fmla="*/ 619 w 620"/>
                    <a:gd name="T7" fmla="*/ 0 h 473"/>
                    <a:gd name="T8" fmla="*/ 466 w 620"/>
                    <a:gd name="T9" fmla="*/ 153 h 473"/>
                    <a:gd name="T10" fmla="*/ 366 w 620"/>
                    <a:gd name="T11" fmla="*/ 315 h 473"/>
                    <a:gd name="T12" fmla="*/ 301 w 620"/>
                    <a:gd name="T13" fmla="*/ 467 h 473"/>
                    <a:gd name="T14" fmla="*/ 222 w 620"/>
                    <a:gd name="T15" fmla="*/ 435 h 473"/>
                    <a:gd name="T16" fmla="*/ 132 w 620"/>
                    <a:gd name="T17" fmla="*/ 413 h 473"/>
                    <a:gd name="T18" fmla="*/ 76 w 620"/>
                    <a:gd name="T19" fmla="*/ 420 h 473"/>
                    <a:gd name="T20" fmla="*/ 30 w 620"/>
                    <a:gd name="T21" fmla="*/ 432 h 473"/>
                    <a:gd name="T22" fmla="*/ 0 w 620"/>
                    <a:gd name="T23" fmla="*/ 472 h 4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34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8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2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>
              <a:gd name="T0" fmla="*/ 25201563 w 1290"/>
              <a:gd name="T1" fmla="*/ 0 h 57"/>
              <a:gd name="T2" fmla="*/ 0 w 1290"/>
              <a:gd name="T3" fmla="*/ 47884027 h 57"/>
              <a:gd name="T4" fmla="*/ 5040313 w 1290"/>
              <a:gd name="T5" fmla="*/ 100806807 h 57"/>
              <a:gd name="T6" fmla="*/ 70564375 w 1290"/>
              <a:gd name="T7" fmla="*/ 126008509 h 57"/>
              <a:gd name="T8" fmla="*/ 372983125 w 1290"/>
              <a:gd name="T9" fmla="*/ 133569813 h 57"/>
              <a:gd name="T10" fmla="*/ 748487200 w 1290"/>
              <a:gd name="T11" fmla="*/ 133569813 h 57"/>
              <a:gd name="T12" fmla="*/ 1179433125 w 1290"/>
              <a:gd name="T13" fmla="*/ 133569813 h 57"/>
              <a:gd name="T14" fmla="*/ 1680945013 w 1290"/>
              <a:gd name="T15" fmla="*/ 133569813 h 57"/>
              <a:gd name="T16" fmla="*/ 2091729688 w 1290"/>
              <a:gd name="T17" fmla="*/ 133569813 h 57"/>
              <a:gd name="T18" fmla="*/ 2147483647 w 1290"/>
              <a:gd name="T19" fmla="*/ 138610153 h 57"/>
              <a:gd name="T20" fmla="*/ 2147483647 w 1290"/>
              <a:gd name="T21" fmla="*/ 133569813 h 57"/>
              <a:gd name="T22" fmla="*/ 2147483647 w 1290"/>
              <a:gd name="T23" fmla="*/ 141129530 h 57"/>
              <a:gd name="T24" fmla="*/ 2147483647 w 1290"/>
              <a:gd name="T25" fmla="*/ 118448792 h 57"/>
              <a:gd name="T26" fmla="*/ 2147483647 w 1290"/>
              <a:gd name="T27" fmla="*/ 63005048 h 57"/>
              <a:gd name="T28" fmla="*/ 2147483647 w 1290"/>
              <a:gd name="T29" fmla="*/ 35282382 h 57"/>
              <a:gd name="T30" fmla="*/ 2147483647 w 1290"/>
              <a:gd name="T31" fmla="*/ 68045388 h 57"/>
              <a:gd name="T32" fmla="*/ 2147483647 w 1290"/>
              <a:gd name="T33" fmla="*/ 88206750 h 57"/>
              <a:gd name="T34" fmla="*/ 2147483647 w 1290"/>
              <a:gd name="T35" fmla="*/ 95766467 h 57"/>
              <a:gd name="T36" fmla="*/ 2147483647 w 1290"/>
              <a:gd name="T37" fmla="*/ 100806807 h 57"/>
              <a:gd name="T38" fmla="*/ 2147483647 w 1290"/>
              <a:gd name="T39" fmla="*/ 100806807 h 57"/>
              <a:gd name="T40" fmla="*/ 2147483647 w 1290"/>
              <a:gd name="T41" fmla="*/ 100806807 h 57"/>
              <a:gd name="T42" fmla="*/ 2127011875 w 1290"/>
              <a:gd name="T43" fmla="*/ 100806807 h 57"/>
              <a:gd name="T44" fmla="*/ 1794351250 w 1290"/>
              <a:gd name="T45" fmla="*/ 95766467 h 57"/>
              <a:gd name="T46" fmla="*/ 1471771250 w 1290"/>
              <a:gd name="T47" fmla="*/ 100806807 h 57"/>
              <a:gd name="T48" fmla="*/ 1088707500 w 1290"/>
              <a:gd name="T49" fmla="*/ 105847147 h 57"/>
              <a:gd name="T50" fmla="*/ 793850013 w 1290"/>
              <a:gd name="T51" fmla="*/ 108368111 h 57"/>
              <a:gd name="T52" fmla="*/ 569555313 w 1290"/>
              <a:gd name="T53" fmla="*/ 100806807 h 57"/>
              <a:gd name="T54" fmla="*/ 355342825 w 1290"/>
              <a:gd name="T55" fmla="*/ 105847147 h 57"/>
              <a:gd name="T56" fmla="*/ 196572188 w 1290"/>
              <a:gd name="T57" fmla="*/ 100806807 h 57"/>
              <a:gd name="T58" fmla="*/ 103327200 w 1290"/>
              <a:gd name="T59" fmla="*/ 100806807 h 57"/>
              <a:gd name="T60" fmla="*/ 50403125 w 1290"/>
              <a:gd name="T61" fmla="*/ 88206750 h 57"/>
              <a:gd name="T62" fmla="*/ 35282188 w 1290"/>
              <a:gd name="T63" fmla="*/ 55443744 h 57"/>
              <a:gd name="T64" fmla="*/ 25201563 w 1290"/>
              <a:gd name="T65" fmla="*/ 10080681 h 57"/>
              <a:gd name="T66" fmla="*/ 12601575 w 1290"/>
              <a:gd name="T67" fmla="*/ 12601645 h 57"/>
              <a:gd name="T68" fmla="*/ 17641888 w 1290"/>
              <a:gd name="T69" fmla="*/ 15121021 h 57"/>
              <a:gd name="T70" fmla="*/ 25201563 w 1290"/>
              <a:gd name="T71" fmla="*/ 0 h 57"/>
              <a:gd name="T72" fmla="*/ 25201563 w 1290"/>
              <a:gd name="T73" fmla="*/ 10080681 h 57"/>
              <a:gd name="T74" fmla="*/ 22682200 w 1290"/>
              <a:gd name="T75" fmla="*/ 15121021 h 57"/>
              <a:gd name="T76" fmla="*/ 25201563 w 1290"/>
              <a:gd name="T77" fmla="*/ 0 h 57"/>
              <a:gd name="T78" fmla="*/ 25201563 w 1290"/>
              <a:gd name="T79" fmla="*/ 10080681 h 57"/>
              <a:gd name="T80" fmla="*/ 22682200 w 1290"/>
              <a:gd name="T81" fmla="*/ 17641985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inet.org/" TargetMode="External"/><Relationship Id="rId13" Type="http://schemas.openxmlformats.org/officeDocument/2006/relationships/hyperlink" Target="http://www.ecole-nonviolence.org/" TargetMode="External"/><Relationship Id="rId3" Type="http://schemas.openxmlformats.org/officeDocument/2006/relationships/hyperlink" Target="https://docs.google.com/viewer?a=v&amp;q=cache:SF4DuGaJ0MgJ:18b-gouttedor.scola.ac-paris.fr/IMG/pdf/pedagogie_differenciee_Belgique_2007.pdf+18b-gouttedor.scola.ac-paris.fr/IMG/pdf/pedagogie_differenciee_Belgique_2007.pdf&amp;hl=fr&amp;gl=fr&amp;pid=bl&amp;srcid=ADGEEShMvm-xi81pGade2Z20FPCBq3wTpfd5jfruJ9OVPahaJ4YycXBSsZvpcGSfOBWIyjjK9xRWklQwId97X4eMjHboPhrjHkxBfYs-SbvPKthb5CWVDvaznZ98Q34MlBXaF375MSpW&amp;sig=AHIEtbRgSntyZyZy-e1bUJNgrvBUX0fCbA" TargetMode="External"/><Relationship Id="rId7" Type="http://schemas.openxmlformats.org/officeDocument/2006/relationships/hyperlink" Target="http://maternailes.net/" TargetMode="External"/><Relationship Id="rId12" Type="http://schemas.openxmlformats.org/officeDocument/2006/relationships/hyperlink" Target="http://www.eduscol.education.fr/cid56450/mediation-par-les-pair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em-pedagogie-freinet.org/" TargetMode="External"/><Relationship Id="rId11" Type="http://schemas.openxmlformats.org/officeDocument/2006/relationships/hyperlink" Target="http://www.lesamanins.com/" TargetMode="External"/><Relationship Id="rId5" Type="http://schemas.openxmlformats.org/officeDocument/2006/relationships/hyperlink" Target="http://www.pmev.fr/" TargetMode="External"/><Relationship Id="rId10" Type="http://schemas.openxmlformats.org/officeDocument/2006/relationships/hyperlink" Target="http://pidapi.free.fr/dotclear/" TargetMode="External"/><Relationship Id="rId4" Type="http://schemas.openxmlformats.org/officeDocument/2006/relationships/hyperlink" Target="http://niherissonnipaillasson.unblog.fr/" TargetMode="External"/><Relationship Id="rId9" Type="http://schemas.openxmlformats.org/officeDocument/2006/relationships/hyperlink" Target="http://bdemauge.free.f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2132856"/>
            <a:ext cx="8001000" cy="3600400"/>
          </a:xfrm>
        </p:spPr>
        <p:txBody>
          <a:bodyPr lIns="91440" tIns="45720" rIns="91440" bIns="45720"/>
          <a:lstStyle/>
          <a:p>
            <a:pPr eaLnBrk="1" hangingPunct="1"/>
            <a:r>
              <a:rPr lang="fr-FR" u="sng" dirty="0" smtClean="0">
                <a:latin typeface="Janda Fabulous" pitchFamily="2" charset="0"/>
              </a:rPr>
              <a:t>Différenciation en classe :</a:t>
            </a:r>
            <a:r>
              <a:rPr lang="fr-FR" dirty="0" smtClean="0">
                <a:latin typeface="Janda Fabulous" pitchFamily="2" charset="0"/>
              </a:rPr>
              <a:t/>
            </a:r>
            <a:br>
              <a:rPr lang="fr-FR" dirty="0" smtClean="0">
                <a:latin typeface="Janda Fabulous" pitchFamily="2" charset="0"/>
              </a:rPr>
            </a:br>
            <a:r>
              <a:rPr lang="fr-FR" dirty="0">
                <a:latin typeface="Pere Castor" pitchFamily="2" charset="0"/>
              </a:rPr>
              <a:t>C</a:t>
            </a:r>
            <a:r>
              <a:rPr lang="fr-FR" dirty="0" smtClean="0">
                <a:latin typeface="Pere Castor" pitchFamily="2" charset="0"/>
              </a:rPr>
              <a:t>omment différencier en classe ? </a:t>
            </a:r>
            <a:br>
              <a:rPr lang="fr-FR" dirty="0" smtClean="0">
                <a:latin typeface="Pere Castor" pitchFamily="2" charset="0"/>
              </a:rPr>
            </a:br>
            <a:r>
              <a:rPr lang="fr-FR" dirty="0" smtClean="0">
                <a:latin typeface="Pere Castor" pitchFamily="2" charset="0"/>
              </a:rPr>
              <a:t>Quelles pratiques ?</a:t>
            </a:r>
            <a:br>
              <a:rPr lang="fr-FR" dirty="0" smtClean="0">
                <a:latin typeface="Pere Castor" pitchFamily="2" charset="0"/>
              </a:rPr>
            </a:br>
            <a:r>
              <a:rPr lang="fr-FR" dirty="0" smtClean="0">
                <a:latin typeface="Pere Castor" pitchFamily="2" charset="0"/>
              </a:rPr>
              <a:t>Quels outils ?</a:t>
            </a:r>
            <a:br>
              <a:rPr lang="fr-FR" dirty="0" smtClean="0">
                <a:latin typeface="Pere Castor" pitchFamily="2" charset="0"/>
              </a:rPr>
            </a:br>
            <a:r>
              <a:rPr lang="fr-FR" dirty="0" smtClean="0">
                <a:latin typeface="Pere Castor" pitchFamily="2" charset="0"/>
              </a:rPr>
              <a:t>Les apports de la pédagogie FREINET.</a:t>
            </a:r>
            <a:br>
              <a:rPr lang="fr-FR" dirty="0" smtClean="0">
                <a:latin typeface="Pere Castor" pitchFamily="2" charset="0"/>
              </a:rPr>
            </a:br>
            <a:endParaRPr lang="fr-FR" dirty="0" smtClean="0">
              <a:latin typeface="Janda Fabulous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8"/>
            <a:ext cx="1632208" cy="11891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9150"/>
            <a:ext cx="1272390" cy="12633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28" y="829721"/>
            <a:ext cx="1153682" cy="11454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97034"/>
            <a:ext cx="1273944" cy="12648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03848" y="62707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ICEM 73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6148" name="Picture 2" descr="C:\Users\romludo\AppData\Local\Temp\Rar$DIa0.322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" y="325574"/>
            <a:ext cx="9002796" cy="62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6148" name="Picture 2" descr="C:\Users\romludo\AppData\Local\Temp\Rar$DIa0.322\template_inter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" y="260648"/>
            <a:ext cx="908806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99592" y="476245"/>
            <a:ext cx="6619205" cy="802233"/>
          </a:xfrm>
        </p:spPr>
        <p:txBody>
          <a:bodyPr/>
          <a:lstStyle/>
          <a:p>
            <a:r>
              <a:rPr lang="fr-FR" sz="3600" dirty="0">
                <a:solidFill>
                  <a:srgbClr val="000000"/>
                </a:solidFill>
                <a:latin typeface="Pere Castor" pitchFamily="2" charset="0"/>
              </a:rPr>
              <a:t>Quels obstacles ? Temps, programmes</a:t>
            </a:r>
            <a:r>
              <a:rPr lang="fr-FR" sz="3600" dirty="0" smtClean="0">
                <a:solidFill>
                  <a:srgbClr val="000000"/>
                </a:solidFill>
                <a:latin typeface="Pere Castor" pitchFamily="2" charset="0"/>
              </a:rPr>
              <a:t>…</a:t>
            </a:r>
            <a:endParaRPr lang="fr-FR" sz="3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Janda Fabulous" pitchFamily="2" charset="0"/>
              </a:rPr>
              <a:t>5</a:t>
            </a:r>
            <a:endParaRPr lang="fr-FR" dirty="0">
              <a:latin typeface="Janda Fabulous" pitchFamily="2" charset="0"/>
            </a:endParaRPr>
          </a:p>
        </p:txBody>
      </p:sp>
      <p:pic>
        <p:nvPicPr>
          <p:cNvPr id="9" name="Picture 3" descr="C:\Users\romludo\Pictures\Post-it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9" y="1196751"/>
            <a:ext cx="3715228" cy="33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omludo\Pictures\Post-it_Pi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17652"/>
            <a:ext cx="3384376" cy="33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omludo\Pictures\orangePost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7" y="3393933"/>
            <a:ext cx="3429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omludo\Pictures\retard-alice-au-pays-des-merveill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861048"/>
            <a:ext cx="2524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romludo\Pictures\temps2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6" y="4110125"/>
            <a:ext cx="2563595" cy="25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5440" y="1688122"/>
            <a:ext cx="29107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/>
              <a:t>Un investissement très différent de l'équipe pédagogique (lorsqu'il y a beaucoup de décloisonnement ou des évaluations communes sur les leçons de grammaire de la période...)</a:t>
            </a:r>
            <a:br>
              <a:rPr lang="fr-FR" sz="1400" dirty="0" smtClean="0"/>
            </a:b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La classe à un seul niveau et 30 élèves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La pression des familles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80113" y="1688122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L</a:t>
            </a:r>
            <a:r>
              <a:rPr lang="fr-FR" sz="1400" dirty="0" smtClean="0"/>
              <a:t>e </a:t>
            </a:r>
            <a:r>
              <a:rPr lang="fr-FR" sz="1400" dirty="0"/>
              <a:t>manque de place qui peut entrainer des difficultés de gestion du </a:t>
            </a:r>
            <a:r>
              <a:rPr lang="fr-FR" sz="1400" dirty="0" smtClean="0"/>
              <a:t>groupe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L’accroissement </a:t>
            </a:r>
            <a:r>
              <a:rPr lang="fr-FR" sz="1400" dirty="0"/>
              <a:t>de l'hétérogénéité</a:t>
            </a:r>
            <a:br>
              <a:rPr lang="fr-FR" sz="1400" dirty="0"/>
            </a:b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La </a:t>
            </a:r>
            <a:r>
              <a:rPr lang="fr-FR" sz="1400" dirty="0"/>
              <a:t>difficulté à atteindre les objectifs du socle commun pour les élèves les plus en difficulté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65731" y="4427333"/>
            <a:ext cx="2812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/>
              <a:t>Des </a:t>
            </a:r>
            <a:r>
              <a:rPr lang="fr-FR" sz="1400" dirty="0"/>
              <a:t>services fractionnés dans plusieurs classes non-</a:t>
            </a:r>
            <a:r>
              <a:rPr lang="fr-FR" sz="1400" dirty="0" err="1"/>
              <a:t>freinet</a:t>
            </a:r>
            <a:r>
              <a:rPr lang="fr-FR" sz="1400" dirty="0"/>
              <a:t>... 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Comment </a:t>
            </a:r>
            <a:r>
              <a:rPr lang="fr-FR" sz="1400" dirty="0"/>
              <a:t>aborder cette pédagogie par "petites touches"</a:t>
            </a:r>
          </a:p>
        </p:txBody>
      </p:sp>
    </p:spTree>
    <p:extLst>
      <p:ext uri="{BB962C8B-B14F-4D97-AF65-F5344CB8AC3E}">
        <p14:creationId xmlns:p14="http://schemas.microsoft.com/office/powerpoint/2010/main" val="23644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99592" y="476245"/>
            <a:ext cx="6619205" cy="802233"/>
          </a:xfrm>
        </p:spPr>
        <p:txBody>
          <a:bodyPr/>
          <a:lstStyle/>
          <a:p>
            <a:r>
              <a:rPr lang="fr-FR" sz="3600" dirty="0">
                <a:solidFill>
                  <a:srgbClr val="000000"/>
                </a:solidFill>
                <a:latin typeface="Pere Castor" pitchFamily="2" charset="0"/>
              </a:rPr>
              <a:t>Quels obstacles ? Temps, programmes</a:t>
            </a:r>
            <a:r>
              <a:rPr lang="fr-FR" sz="3600" dirty="0" smtClean="0">
                <a:solidFill>
                  <a:srgbClr val="000000"/>
                </a:solidFill>
                <a:latin typeface="Pere Castor" pitchFamily="2" charset="0"/>
              </a:rPr>
              <a:t>…</a:t>
            </a:r>
            <a:endParaRPr lang="fr-FR" sz="3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Janda Fabulous" pitchFamily="2" charset="0"/>
              </a:rPr>
              <a:t>5</a:t>
            </a:r>
            <a:endParaRPr lang="fr-FR" dirty="0">
              <a:latin typeface="Janda Fabulous" pitchFamily="2" charset="0"/>
            </a:endParaRPr>
          </a:p>
        </p:txBody>
      </p:sp>
      <p:pic>
        <p:nvPicPr>
          <p:cNvPr id="9" name="Picture 3" descr="C:\Users\romludo\Pictures\Post-it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" y="933155"/>
            <a:ext cx="45173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omludo\Pictures\Post-it_Pi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9012"/>
            <a:ext cx="3888432" cy="37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omludo\Pictures\orangePost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5" y="3464906"/>
            <a:ext cx="3429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omludo\Pictures\retard-alice-au-pays-des-merveill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861048"/>
            <a:ext cx="2524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romludo\Pictures\temps2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6" y="4110125"/>
            <a:ext cx="2563595" cy="25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9020" y="1420368"/>
            <a:ext cx="291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u="sng" dirty="0" smtClean="0"/>
              <a:t>de </a:t>
            </a:r>
            <a:r>
              <a:rPr lang="fr-FR" sz="1400" u="sng" dirty="0"/>
              <a:t>la part des collègues, des parents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Comme </a:t>
            </a:r>
            <a:r>
              <a:rPr lang="fr-FR" sz="1400" dirty="0"/>
              <a:t>c'est différent, si il y a un truc qui ne fonctionne pas, c'est facile de trouver le responsable </a:t>
            </a:r>
            <a:r>
              <a:rPr lang="fr-FR" sz="1400" dirty="0" smtClean="0"/>
              <a:t>...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C'est </a:t>
            </a:r>
            <a:r>
              <a:rPr lang="fr-FR" sz="1400" dirty="0"/>
              <a:t>moins sécurisant qu'une </a:t>
            </a:r>
            <a:r>
              <a:rPr lang="fr-FR" sz="1400" dirty="0" smtClean="0"/>
              <a:t>méthode </a:t>
            </a:r>
            <a:r>
              <a:rPr lang="fr-FR" sz="1400" dirty="0"/>
              <a:t>"traditionnelle</a:t>
            </a:r>
            <a:r>
              <a:rPr lang="fr-FR" sz="1400" dirty="0" smtClean="0"/>
              <a:t>"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606217" y="414808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-</a:t>
            </a:r>
            <a:r>
              <a:rPr lang="fr-FR" sz="1400" u="sng" dirty="0"/>
              <a:t> l'institution </a:t>
            </a:r>
            <a:r>
              <a:rPr lang="fr-FR" sz="1400" u="sng" dirty="0" smtClean="0"/>
              <a:t>:</a:t>
            </a:r>
          </a:p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- </a:t>
            </a:r>
            <a:r>
              <a:rPr lang="fr-FR" sz="1400" dirty="0"/>
              <a:t>la pédagogie Freinet, c'est quand même un peu (beaucoup) politique : on donne la parole, du pouvoir aux élèves, on leur apprend la démocratie, on leur apprend à se servir de la parole</a:t>
            </a:r>
            <a:r>
              <a:rPr lang="fr-FR" sz="1400" dirty="0" smtClean="0"/>
              <a:t>...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1420368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u="sng" dirty="0" smtClean="0"/>
              <a:t>pour </a:t>
            </a:r>
            <a:r>
              <a:rPr lang="fr-FR" sz="1400" u="sng" dirty="0"/>
              <a:t>l'enseignant : 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800" dirty="0"/>
              <a:t> </a:t>
            </a:r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Accepter de "déléguer" ( du pouvoir  via les conseils) aux élèves;</a:t>
            </a:r>
          </a:p>
          <a:p>
            <a:pPr marL="285750" indent="-285750">
              <a:buFontTx/>
              <a:buChar char="-"/>
            </a:pPr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La peur de sortir des sentiers battus, et de ne pas faire le programme, de ne pas tout maitriser</a:t>
            </a:r>
          </a:p>
          <a:p>
            <a:pPr marL="285750" indent="-285750">
              <a:buFontTx/>
              <a:buChar char="-"/>
            </a:pPr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La </a:t>
            </a:r>
            <a:r>
              <a:rPr lang="fr-FR" sz="1400" dirty="0"/>
              <a:t>peur de l'inconnu ( peur de ne pas pouvoir faire des progressions si on part des élèves..)</a:t>
            </a:r>
            <a:br>
              <a:rPr lang="fr-FR" sz="1400" dirty="0"/>
            </a:br>
            <a:r>
              <a:rPr lang="fr-FR" sz="800" dirty="0"/>
              <a:t> </a:t>
            </a:r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L'envie </a:t>
            </a:r>
            <a:r>
              <a:rPr lang="fr-FR" sz="1400" dirty="0"/>
              <a:t>de tout changer d'un coup, brutalement... ça conduit à des ratés, et du coup on n'ose plus se lancer </a:t>
            </a:r>
            <a:r>
              <a:rPr lang="fr-FR" sz="1400" dirty="0" smtClean="0"/>
              <a:t>!!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477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C:\Users\romludo\AppData\Local\Temp\Rar$DIa0.090\template_inter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077200" cy="1143000"/>
          </a:xfrm>
        </p:spPr>
        <p:txBody>
          <a:bodyPr/>
          <a:lstStyle/>
          <a:p>
            <a:r>
              <a:rPr lang="fr-FR" sz="6600" dirty="0" smtClean="0">
                <a:latin typeface="Pere Castor" pitchFamily="2" charset="0"/>
              </a:rPr>
              <a:t>Le marché des connaissances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2639"/>
          <a:stretch/>
        </p:blipFill>
        <p:spPr>
          <a:xfrm>
            <a:off x="1841883" y="1924968"/>
            <a:ext cx="1460609" cy="2423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1806"/>
          <a:stretch/>
        </p:blipFill>
        <p:spPr>
          <a:xfrm>
            <a:off x="179512" y="1956433"/>
            <a:ext cx="1627316" cy="2336664"/>
          </a:xfrm>
          <a:prstGeom prst="rect">
            <a:avLst/>
          </a:prstGeom>
        </p:spPr>
      </p:pic>
      <p:pic>
        <p:nvPicPr>
          <p:cNvPr id="10243" name="Picture 3" descr="C:\Users\romludo\Pictures\frigo conse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34" y="1924968"/>
            <a:ext cx="2232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omludo\Pictures\médiateu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87" y="1924968"/>
            <a:ext cx="1631241" cy="21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romludo\Pictures\page garde bil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25646"/>
            <a:ext cx="1605945" cy="22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romludo\Pictures\cahier écriva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7" y="4293097"/>
            <a:ext cx="1624248" cy="23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1908"/>
            <a:ext cx="1609791" cy="22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0244" name="Picture 2" descr="C:\Users\romludo\AppData\Local\Temp\Rar$DIa0.427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www.esf-editeur.fr/upload_fichier/prod_gd_5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08073"/>
            <a:ext cx="1352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4.bp.blogspot.com/_bkRK91JUl-o/SxRIWtT7msI/AAAAAAAAACE/crRwPqsVM18/s320/5284_m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7167"/>
            <a:ext cx="1571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http://www.nonviolence-actualite.org/catalog/images/adloutils/0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947167"/>
            <a:ext cx="15113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195263" y="3716338"/>
            <a:ext cx="732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b="1" dirty="0"/>
              <a:t>« La formation d’enfants médiateurs - L’exercice de la non-violence au service de la coopération à l’école »</a:t>
            </a:r>
            <a:r>
              <a:rPr lang="fr-FR" sz="1200" dirty="0"/>
              <a:t>, Institut Coopératif de l’Ecole Moderne de l’Hérault, Sylvain </a:t>
            </a:r>
            <a:r>
              <a:rPr lang="fr-FR" sz="1200" dirty="0" err="1"/>
              <a:t>Connac</a:t>
            </a:r>
            <a:endParaRPr lang="fr-FR" sz="1200" dirty="0"/>
          </a:p>
        </p:txBody>
      </p:sp>
      <p:pic>
        <p:nvPicPr>
          <p:cNvPr id="10249" name="Picture 12" descr="http://ecx.images-amazon.com/images/I/517mGO33XPL._SS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15224"/>
          <a:stretch>
            <a:fillRect/>
          </a:stretch>
        </p:blipFill>
        <p:spPr bwMode="auto">
          <a:xfrm>
            <a:off x="5817646" y="947167"/>
            <a:ext cx="13541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ttp://data0.eklablog.com/romy/perso/pe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806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91579" y="0"/>
            <a:ext cx="7560841" cy="78692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4000" dirty="0" smtClean="0">
                <a:solidFill>
                  <a:srgbClr val="002060"/>
                </a:solidFill>
                <a:latin typeface="Janda Fabulous" pitchFamily="2" charset="0"/>
              </a:rPr>
              <a:t>BIBLIOGRAPHIE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5263" y="340511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 err="1"/>
              <a:t>Sémelin</a:t>
            </a:r>
            <a:r>
              <a:rPr lang="fr-FR" sz="1200" dirty="0"/>
              <a:t> Jacques la non violence expliquée à ma fille </a:t>
            </a:r>
            <a:r>
              <a:rPr lang="fr-FR" sz="1200" dirty="0" err="1"/>
              <a:t>ed</a:t>
            </a:r>
            <a:r>
              <a:rPr lang="fr-FR" sz="1200" dirty="0"/>
              <a:t> Seuil </a:t>
            </a:r>
            <a:r>
              <a:rPr lang="fr-FR" sz="1200" dirty="0" err="1"/>
              <a:t>janv</a:t>
            </a:r>
            <a:r>
              <a:rPr lang="fr-FR" sz="1200" dirty="0"/>
              <a:t> </a:t>
            </a:r>
            <a:r>
              <a:rPr lang="fr-FR" sz="1200" dirty="0" smtClean="0"/>
              <a:t>2000</a:t>
            </a:r>
            <a:endParaRPr lang="fr-FR" sz="1200" dirty="0"/>
          </a:p>
        </p:txBody>
      </p:sp>
      <p:pic>
        <p:nvPicPr>
          <p:cNvPr id="1026" name="Picture 2" descr="http://ecx.images-amazon.com/images/I/41MH0MRAARL._SL500_AA300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17087"/>
          <a:stretch/>
        </p:blipFill>
        <p:spPr bwMode="auto">
          <a:xfrm>
            <a:off x="7397077" y="947167"/>
            <a:ext cx="1495404" cy="22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0244" name="Picture 2" descr="C:\Users\romludo\AppData\Local\Temp\Rar$DIa0.427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19526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60" y="899221"/>
            <a:ext cx="1668078" cy="230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908721"/>
            <a:ext cx="14699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 descr="Retour Accue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2900907"/>
            <a:ext cx="23336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ultimedia.fnac.com/multimedia/images_produits/ZoomPE/2/4/7/97828835347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08721"/>
            <a:ext cx="13013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le-et-relaxation.com/images/couvertures/education-service-v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64" y="3439243"/>
            <a:ext cx="1498767" cy="22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4437112"/>
            <a:ext cx="2128362" cy="9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7" y="1216025"/>
            <a:ext cx="6120681" cy="772815"/>
          </a:xfrm>
          <a:solidFill>
            <a:schemeClr val="accent1"/>
          </a:solidFill>
        </p:spPr>
        <p:txBody>
          <a:bodyPr/>
          <a:lstStyle/>
          <a:p>
            <a:r>
              <a:rPr lang="fr-FR" sz="4000" dirty="0" smtClean="0">
                <a:solidFill>
                  <a:srgbClr val="002060"/>
                </a:solidFill>
                <a:latin typeface="Janda Fabulous" pitchFamily="2" charset="0"/>
              </a:rPr>
              <a:t>SITOGRAPHIE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988841"/>
            <a:ext cx="8064500" cy="4464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docs.google.com/viewer?a=v&amp;q=cache:SF4DuGaJ0MgJ:18b-gouttedor.scola.ac-paris.fr/IMG/pdf/pedagogie_differenciee_Belgique_2007.pdf+18b-gouttedor.scola.ac-paris.fr/IMG/pdf/pedagogie_differenciee_Belgique_2007.pdf&amp;hl=fr&amp;gl=fr&amp;pid=bl&amp;srcid=ADGEEShMvm-xi81pGade2Z20FPCBq3wTpfd5jfruJ9OVPahaJ4YycXBSsZvpcGSfOBWIyjjK9xRWklQwId97X4eMjHboPhrjHkxBfYs-SbvPKthb5CWVDvaznZ98Q34MlBXaF375MSpW&amp;sig=AHIEtbRgSntyZyZy-e1bUJNgrvBUX0fCbA</a:t>
            </a:r>
            <a:endParaRPr lang="fr-FR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fr-FR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http://niherissonnipaillasson.unblog.fr/</a:t>
            </a:r>
          </a:p>
          <a:p>
            <a:pPr>
              <a:lnSpc>
                <a:spcPct val="80000"/>
              </a:lnSpc>
            </a:pPr>
            <a:endParaRPr lang="fr-FR" sz="1200" dirty="0" smtClean="0">
              <a:solidFill>
                <a:schemeClr val="accent6">
                  <a:lumMod val="50000"/>
                </a:schemeClr>
              </a:solidFill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5"/>
              </a:rPr>
              <a:t>http://www.pmev.fr/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6"/>
              </a:rPr>
              <a:t>http://www.icem-pedagogie-freinet.org/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7"/>
              </a:rPr>
              <a:t>http://maternailes.net/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8"/>
              </a:rPr>
              <a:t>http://www.freinet.org/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9"/>
              </a:rPr>
              <a:t>http://bdemauge.free.fr/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 smtClean="0">
                <a:hlinkClick r:id="rId10"/>
              </a:rPr>
              <a:t>http://pidapi.free.fr/dotclear/</a:t>
            </a:r>
            <a:endParaRPr lang="fr-FR" sz="1200" dirty="0" smtClean="0"/>
          </a:p>
          <a:p>
            <a:pPr>
              <a:lnSpc>
                <a:spcPct val="80000"/>
              </a:lnSpc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u="sng" dirty="0" smtClean="0">
                <a:hlinkClick r:id="rId11"/>
              </a:rPr>
              <a:t>www.lesamanins.com</a:t>
            </a:r>
            <a:endParaRPr lang="fr-FR" sz="1200" u="sng" dirty="0" smtClean="0"/>
          </a:p>
          <a:p>
            <a:pPr>
              <a:lnSpc>
                <a:spcPct val="80000"/>
              </a:lnSpc>
            </a:pP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>
                <a:hlinkClick r:id="rId12"/>
              </a:rPr>
              <a:t>www.eduscol.education.fr/cid56450/mediation-par-les-pairs.html</a:t>
            </a: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>
                <a:hlinkClick r:id="rId13"/>
              </a:rPr>
              <a:t>www.ecole-nonviolence.org</a:t>
            </a:r>
            <a:r>
              <a:rPr lang="fr-FR" sz="1200" dirty="0"/>
              <a:t/>
            </a:r>
            <a:br>
              <a:rPr lang="fr-FR" sz="1200" dirty="0"/>
            </a:br>
            <a:endParaRPr lang="fr-FR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7" y="1216025"/>
            <a:ext cx="6120681" cy="772815"/>
          </a:xfrm>
          <a:solidFill>
            <a:schemeClr val="accent1"/>
          </a:solidFill>
        </p:spPr>
        <p:txBody>
          <a:bodyPr/>
          <a:lstStyle/>
          <a:p>
            <a:r>
              <a:rPr lang="fr-FR" sz="4000" dirty="0" smtClean="0">
                <a:solidFill>
                  <a:srgbClr val="002060"/>
                </a:solidFill>
                <a:latin typeface="Janda Fabulous" pitchFamily="2" charset="0"/>
              </a:rPr>
              <a:t>BILAN METEO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441575"/>
            <a:ext cx="8064500" cy="401176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8800" b="1" dirty="0" smtClean="0">
                <a:solidFill>
                  <a:srgbClr val="FFC000"/>
                </a:solidFill>
                <a:latin typeface="MTF Sweet Sky Dings" pitchFamily="2" charset="0"/>
                <a:ea typeface="HelloScratch" pitchFamily="2" charset="0"/>
              </a:rPr>
              <a:t>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fr-FR" sz="8800" b="1" dirty="0" smtClean="0">
                <a:solidFill>
                  <a:schemeClr val="accent2">
                    <a:lumMod val="50000"/>
                  </a:schemeClr>
                </a:solidFill>
                <a:latin typeface="MTF Sweet Sky Dings" pitchFamily="2" charset="0"/>
                <a:ea typeface="HelloScratch" pitchFamily="2" charset="0"/>
              </a:rPr>
              <a:t>R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fr-FR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TF Sweet Sky Dings" pitchFamily="2" charset="0"/>
                <a:ea typeface="HelloScratch" pitchFamily="2" charset="0"/>
              </a:rPr>
              <a:t>c</a:t>
            </a:r>
            <a:r>
              <a:rPr lang="fr-FR" sz="8800" dirty="0" smtClean="0">
                <a:latin typeface="MTF Sweet Sky Dings" pitchFamily="2" charset="0"/>
                <a:ea typeface="HelloScratch" pitchFamily="2" charset="0"/>
              </a:rPr>
              <a:t>,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512" y="486916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QUE FONTita!" pitchFamily="50" charset="0"/>
              </a:rPr>
              <a:t>Merci de votre présence,</a:t>
            </a:r>
          </a:p>
          <a:p>
            <a:r>
              <a:rPr lang="fr-FR" sz="3600" dirty="0" err="1" smtClean="0">
                <a:latin typeface="QUE FONTita!" pitchFamily="50" charset="0"/>
              </a:rPr>
              <a:t>coopérativement</a:t>
            </a:r>
            <a:endParaRPr lang="fr-FR" sz="3600" dirty="0">
              <a:latin typeface="QUE FONTita!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46648" y="5085184"/>
            <a:ext cx="3924436" cy="864096"/>
          </a:xfrm>
        </p:spPr>
        <p:txBody>
          <a:bodyPr lIns="91440" tIns="45720" rIns="91440" bIns="45720"/>
          <a:lstStyle/>
          <a:p>
            <a:pPr eaLnBrk="1" hangingPunct="1"/>
            <a:r>
              <a:rPr lang="fr-FR" sz="3600" dirty="0" smtClean="0">
                <a:latin typeface="Pere Castor" pitchFamily="2" charset="0"/>
              </a:rPr>
              <a:t>7. Bilan météo.</a:t>
            </a:r>
            <a:endParaRPr lang="fr-FR" dirty="0" smtClean="0">
              <a:latin typeface="Pere Casto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121016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1. Tour de </a:t>
            </a:r>
            <a:r>
              <a:rPr kumimoji="1" lang="fr-FR" sz="3600" kern="0" dirty="0" smtClean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table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08600" y="1796916"/>
            <a:ext cx="724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2. Qu’est-ce que la pédagogie Freinet pour vous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89763" y="245776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3. La pédagogie Freinet, toujours d’actualité ?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46230" y="3076052"/>
            <a:ext cx="519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4. Les outils de la pédagogie Freinet</a:t>
            </a:r>
            <a:r>
              <a:rPr kumimoji="1" lang="fr-FR" sz="3600" kern="0" dirty="0" smtClean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75880" y="3722383"/>
            <a:ext cx="6161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5. Quels obstacles ? Temps, programmes</a:t>
            </a:r>
            <a:r>
              <a:rPr kumimoji="1" lang="fr-FR" sz="3600" kern="0" dirty="0" smtClean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…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91680" y="4365104"/>
            <a:ext cx="6036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  <a:ea typeface="+mj-ea"/>
                <a:cs typeface="+mj-cs"/>
              </a:rPr>
              <a:t>6. Marché des connaissances : ateliers…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8196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60550" cy="1586119"/>
          </a:xfrm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Janda Fabulous" pitchFamily="2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5929" y="620688"/>
            <a:ext cx="6638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</a:rPr>
              <a:t>Qu’est-ce que la pédagogie Freinet pour vous ?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7008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loDoodles" pitchFamily="2" charset="0"/>
                <a:ea typeface="HelloDoodles" pitchFamily="2" charset="0"/>
              </a:rPr>
              <a:t>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2082" y="223439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loDoodles" pitchFamily="2" charset="0"/>
                <a:ea typeface="HelloDoodles" pitchFamily="2" charset="0"/>
              </a:rPr>
              <a:t>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62082" y="27089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loDoodles" pitchFamily="2" charset="0"/>
                <a:ea typeface="HelloDoodles" pitchFamily="2" charset="0"/>
              </a:rPr>
              <a:t>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62082" y="324433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loDoodles" pitchFamily="2" charset="0"/>
                <a:ea typeface="HelloDoodles" pitchFamily="2" charset="0"/>
              </a:rPr>
              <a:t>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4913" y="37890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loDoodles" pitchFamily="2" charset="0"/>
                <a:ea typeface="HelloDoodles" pitchFamily="2" charset="0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9220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Janda Fabulous" pitchFamily="2" charset="0"/>
              </a:rPr>
              <a:t>3</a:t>
            </a:r>
            <a:endParaRPr lang="fr-FR" dirty="0">
              <a:latin typeface="Janda Fabulou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422593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sz="3600" kern="0" dirty="0">
                <a:solidFill>
                  <a:srgbClr val="000000"/>
                </a:solidFill>
                <a:latin typeface="Pere Castor" pitchFamily="2" charset="0"/>
              </a:rPr>
              <a:t>La pédagogie Freinet, toujours d’actualité ?</a:t>
            </a:r>
            <a:endParaRPr lang="fr-FR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r="2541" b="1923"/>
          <a:stretch/>
        </p:blipFill>
        <p:spPr bwMode="auto">
          <a:xfrm>
            <a:off x="107504" y="1068924"/>
            <a:ext cx="8928992" cy="57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4" y="-765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Janda Fabulous" pitchFamily="2" charset="0"/>
              </a:rPr>
              <a:t>3</a:t>
            </a:r>
            <a:endParaRPr lang="fr-FR" dirty="0">
              <a:latin typeface="Janda Fabulou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208" y="4512895"/>
            <a:ext cx="4146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>
                <a:latin typeface="Pere Castor" pitchFamily="2" charset="0"/>
              </a:rPr>
              <a:t>Le </a:t>
            </a:r>
            <a:r>
              <a:rPr lang="fr-FR" sz="2400" dirty="0">
                <a:latin typeface="Pere Castor" pitchFamily="2" charset="0"/>
              </a:rPr>
              <a:t>travail doit être individuel et collectif.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75655" y="670246"/>
            <a:ext cx="658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Pere Castor" pitchFamily="2" charset="0"/>
              </a:rPr>
              <a:t>Quelques invariants de la pédagogie Freinet : </a:t>
            </a:r>
            <a:endParaRPr lang="fr-FR" sz="3600" dirty="0"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926" y="1307250"/>
            <a:ext cx="8247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Pere Castor" pitchFamily="2" charset="0"/>
              </a:rPr>
              <a:t>Chaque enfant est unique et différent, il n'y a donc pas d'homogénéité des enfants par tranche d'âge ou de classe.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6702" y="2108031"/>
            <a:ext cx="8247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Pere Castor" pitchFamily="2" charset="0"/>
              </a:rPr>
              <a:t>Un cursus d'apprentissage adapté doit être proposé à l'enfant en fonction de sa sensibilité personnelle.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3558" y="2983071"/>
            <a:ext cx="7740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Pere Castor" pitchFamily="2" charset="0"/>
              </a:rPr>
              <a:t>L'enfant ne doit pas être déconnecté de sa réalité sociale.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3980" y="350634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Pere Castor" pitchFamily="2" charset="0"/>
              </a:rPr>
              <a:t>L'enfant a le droit du choix, il doit pouvoir choisir son </a:t>
            </a:r>
            <a:r>
              <a:rPr lang="fr-FR" sz="2400" dirty="0" smtClean="0">
                <a:latin typeface="Pere Castor" pitchFamily="2" charset="0"/>
              </a:rPr>
              <a:t>travail.</a:t>
            </a:r>
            <a:endParaRPr lang="fr-FR" sz="2400" dirty="0">
              <a:latin typeface="Pere Castor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2648" y="400506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Pere Castor" pitchFamily="2" charset="0"/>
              </a:rPr>
              <a:t>Le travail est naturel pour </a:t>
            </a:r>
            <a:r>
              <a:rPr lang="fr-FR" sz="2400" dirty="0" smtClean="0">
                <a:latin typeface="Pere Castor" pitchFamily="2" charset="0"/>
              </a:rPr>
              <a:t>l'enfant.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1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romludo\AppData\Local\Temp\Rar$DIa0.745\template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17443" b="5984"/>
          <a:stretch/>
        </p:blipFill>
        <p:spPr>
          <a:xfrm>
            <a:off x="251520" y="1195011"/>
            <a:ext cx="3516724" cy="2522021"/>
          </a:xfrm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Janda Fabulous" pitchFamily="2" charset="0"/>
              </a:rPr>
              <a:t>4</a:t>
            </a:r>
            <a:endParaRPr lang="fr-FR" dirty="0">
              <a:latin typeface="Janda Fabulous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584" y="5486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Pere Castor" pitchFamily="2" charset="0"/>
              </a:rPr>
              <a:t>Quelques exemples d’outils de la pédagogie Freinet </a:t>
            </a:r>
            <a:endParaRPr lang="fr-FR" sz="3600" dirty="0">
              <a:latin typeface="Pere Castor" pitchFamily="2" charset="0"/>
            </a:endParaRPr>
          </a:p>
        </p:txBody>
      </p:sp>
      <p:pic>
        <p:nvPicPr>
          <p:cNvPr id="8194" name="Picture 2" descr="http://blogs.ecoles48.net/resserver.php?blogId=49&amp;resource=Pidapi%202.jpg&amp;mode=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62028"/>
            <a:ext cx="2239210" cy="19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105812" cy="3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.pemf.fr/upload/1271161497_11443054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060973" cy="21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6148" name="Picture 2" descr="C:\Users\romludo\AppData\Local\Temp\Rar$DIa0.322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624"/>
            <a:ext cx="5047143" cy="670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6148" name="Picture 2" descr="C:\Users\romludo\AppData\Local\Temp\Rar$DIa0.322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1543"/>
          <a:stretch/>
        </p:blipFill>
        <p:spPr bwMode="auto">
          <a:xfrm>
            <a:off x="781050" y="548680"/>
            <a:ext cx="8229600" cy="611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6148" name="Picture 2" descr="C:\Users\romludo\AppData\Local\Temp\Rar$DIa0.322\template_inter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2" y="0"/>
            <a:ext cx="4641696" cy="689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PBORD">
  <a:themeElements>
    <a:clrScheme name="CLIPBORD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331</Words>
  <Application>Microsoft Office PowerPoint</Application>
  <PresentationFormat>Affichage à l'écran (4:3)</PresentationFormat>
  <Paragraphs>88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CLIPBORD</vt:lpstr>
      <vt:lpstr>Différenciation en classe : Comment différencier en classe ?  Quelles pratiques ? Quels outils ? Les apports de la pédagogie FREINET. </vt:lpstr>
      <vt:lpstr>7. Bilan météo.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obstacles ? Temps, programmes…</vt:lpstr>
      <vt:lpstr>Quels obstacles ? Temps, programmes…</vt:lpstr>
      <vt:lpstr>Le marché des connaissances</vt:lpstr>
      <vt:lpstr>Présentation PowerPoint</vt:lpstr>
      <vt:lpstr>Présentation PowerPoint</vt:lpstr>
      <vt:lpstr>SITOGRAPHIE</vt:lpstr>
      <vt:lpstr>BILAN METEO</vt:lpstr>
    </vt:vector>
  </TitlesOfParts>
  <Company>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DES DIRECTEURS</dc:title>
  <dc:creator>romance</dc:creator>
  <cp:lastModifiedBy>romludo</cp:lastModifiedBy>
  <cp:revision>127</cp:revision>
  <dcterms:created xsi:type="dcterms:W3CDTF">2007-01-13T18:37:07Z</dcterms:created>
  <dcterms:modified xsi:type="dcterms:W3CDTF">2012-11-06T07:40:18Z</dcterms:modified>
</cp:coreProperties>
</file>