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3" r:id="rId5"/>
    <p:sldId id="265" r:id="rId6"/>
    <p:sldId id="266" r:id="rId7"/>
    <p:sldId id="267" r:id="rId8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047AB-1194-455E-B99E-EAA01345795B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92B12-78E9-4290-9518-29B7D8572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6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7479-125C-4CB6-A660-4EAB10C8C6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7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8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0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6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95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6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6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69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94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F363-3DFE-4155-BFD8-1FBEE2A89190}" type="datetimeFigureOut">
              <a:rPr lang="fr-FR" smtClean="0"/>
              <a:t>25/01/2015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14F2-11E5-4392-BA55-241AF4423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0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2" y="287377"/>
            <a:ext cx="3199957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25675" y="1156465"/>
            <a:ext cx="500986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 smtClean="0">
                <a:latin typeface="Mia's Scribblings ~" panose="02000000000000000000" pitchFamily="2" charset="0"/>
              </a:rPr>
              <a:t>10</a:t>
            </a:r>
            <a:r>
              <a:rPr lang="fr-FR" sz="3700" dirty="0" smtClean="0">
                <a:latin typeface="Mia's Scribblings ~" panose="02000000000000000000" pitchFamily="2" charset="0"/>
              </a:rPr>
              <a:t>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86866"/>
              </p:ext>
            </p:extLst>
          </p:nvPr>
        </p:nvGraphicFramePr>
        <p:xfrm>
          <a:off x="211292" y="2175755"/>
          <a:ext cx="3452584" cy="4036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47136"/>
              </p:ext>
            </p:extLst>
          </p:nvPr>
        </p:nvGraphicFramePr>
        <p:xfrm>
          <a:off x="3924239" y="2211342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3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4"/>
            <a:ext cx="2021025" cy="751599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2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330717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69368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3554"/>
              </p:ext>
            </p:extLst>
          </p:nvPr>
        </p:nvGraphicFramePr>
        <p:xfrm>
          <a:off x="7816134" y="3911688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8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87106"/>
              </p:ext>
            </p:extLst>
          </p:nvPr>
        </p:nvGraphicFramePr>
        <p:xfrm>
          <a:off x="3976709" y="5082343"/>
          <a:ext cx="3580786" cy="10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93"/>
                <a:gridCol w="1790393"/>
              </a:tblGrid>
              <a:tr h="3833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sz="1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Coloriage appliqué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6"/>
            <a:ext cx="101051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pic>
        <p:nvPicPr>
          <p:cNvPr id="8" name="Picture 2" descr="http://www.eloustick.com/302-4207-thickbox/stickers-bonhomme-de-neige-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70" y="6289714"/>
            <a:ext cx="1169923" cy="11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loustick.com/302-4206-thickbox/stickers-bonhomme-de-neige-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7" y="6324639"/>
            <a:ext cx="1076657" cy="10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eloustick.com/302-4206-thickbox/stickers-bonhomme-de-neige-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56" y="6356424"/>
            <a:ext cx="1076657" cy="10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eloustick.com/302-4206-thickbox/stickers-bonhomme-de-neige-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08" y="6356423"/>
            <a:ext cx="1076657" cy="10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eloustick.com/302-4207-thickbox/stickers-bonhomme-de-neige-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99" y="6289713"/>
            <a:ext cx="1169923" cy="11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eloustick.com/302-4207-thickbox/stickers-bonhomme-de-neige-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56" y="6324639"/>
            <a:ext cx="1169923" cy="11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francestickers.com/1158-2397-thickbox/bonhomme-de-neige-avec-sa-pip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89" y="287377"/>
            <a:ext cx="1895642" cy="18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dory.fr/images/meteo/flocon-neige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9" y="43916"/>
            <a:ext cx="1008112" cy="9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choirs : des modèles, des gabarits et comment créer un pocho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77" y="11712"/>
            <a:ext cx="910313" cy="10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dory.fr/images/meteo/flocon-neige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3" y="57833"/>
            <a:ext cx="1008112" cy="9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Pochoirs : des modèles, des gabarits et comment créer un pocho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91" y="-4898"/>
            <a:ext cx="910313" cy="10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4141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 dirty="0"/>
          </a:p>
        </p:txBody>
      </p:sp>
      <p:sp>
        <p:nvSpPr>
          <p:cNvPr id="3" name="Larme 2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4138" y="139886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36232" y="1271236"/>
            <a:ext cx="2338260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9994" y="1616449"/>
            <a:ext cx="5184576" cy="84635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sz="1800" b="1" u="sng" dirty="0" smtClean="0">
                <a:latin typeface="Comic Sans MS" panose="030F0702030302020204" pitchFamily="66" charset="0"/>
              </a:rPr>
              <a:t>Je complète avec la bonne syllabe</a:t>
            </a:r>
            <a:r>
              <a:rPr lang="fr-FR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fr-FR" sz="2800" b="1" dirty="0" err="1" smtClean="0">
                <a:latin typeface="Cursive standard" pitchFamily="2" charset="0"/>
              </a:rPr>
              <a:t>bl</a:t>
            </a:r>
            <a:r>
              <a:rPr lang="fr-FR" sz="2800" b="1" dirty="0" smtClean="0">
                <a:latin typeface="Cursive standard" pitchFamily="2" charset="0"/>
              </a:rPr>
              <a:t>, </a:t>
            </a:r>
            <a:r>
              <a:rPr lang="fr-FR" sz="2800" b="1" dirty="0" err="1" smtClean="0">
                <a:latin typeface="Cursive standard" pitchFamily="2" charset="0"/>
              </a:rPr>
              <a:t>fl</a:t>
            </a:r>
            <a:r>
              <a:rPr lang="fr-FR" sz="2800" b="1" dirty="0" smtClean="0">
                <a:latin typeface="Cursive standard" pitchFamily="2" charset="0"/>
              </a:rPr>
              <a:t>, </a:t>
            </a:r>
            <a:r>
              <a:rPr lang="fr-FR" sz="2800" b="1" dirty="0" err="1" smtClean="0">
                <a:latin typeface="Cursive standard" pitchFamily="2" charset="0"/>
              </a:rPr>
              <a:t>pl</a:t>
            </a:r>
            <a:r>
              <a:rPr lang="fr-FR" sz="2800" b="1" dirty="0" smtClean="0">
                <a:latin typeface="Cursive standard" pitchFamily="2" charset="0"/>
              </a:rPr>
              <a:t>, </a:t>
            </a:r>
            <a:r>
              <a:rPr lang="fr-FR" sz="2800" b="1" dirty="0" err="1" smtClean="0">
                <a:latin typeface="Cursive standard" pitchFamily="2" charset="0"/>
              </a:rPr>
              <a:t>br</a:t>
            </a:r>
            <a:r>
              <a:rPr lang="fr-FR" sz="2800" b="1" dirty="0" smtClean="0">
                <a:latin typeface="Cursive standard" pitchFamily="2" charset="0"/>
              </a:rPr>
              <a:t>, </a:t>
            </a:r>
            <a:r>
              <a:rPr lang="fr-FR" sz="2800" b="1" dirty="0" err="1" smtClean="0">
                <a:latin typeface="Cursive standard" pitchFamily="2" charset="0"/>
              </a:rPr>
              <a:t>pr</a:t>
            </a:r>
            <a:r>
              <a:rPr lang="fr-FR" sz="2800" b="1" dirty="0" smtClean="0">
                <a:latin typeface="Cursive standard" pitchFamily="2" charset="0"/>
              </a:rPr>
              <a:t>, tr, </a:t>
            </a:r>
            <a:r>
              <a:rPr lang="fr-FR" sz="2800" b="1" dirty="0" err="1" smtClean="0">
                <a:latin typeface="Cursive standard" pitchFamily="2" charset="0"/>
              </a:rPr>
              <a:t>dr</a:t>
            </a:r>
            <a:endParaRPr lang="fr-FR" sz="2800" b="1" dirty="0">
              <a:latin typeface="Cursive standard" pitchFamily="2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634732" y="4400202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634732" y="452785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38292" y="4088511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24721"/>
              </p:ext>
            </p:extLst>
          </p:nvPr>
        </p:nvGraphicFramePr>
        <p:xfrm>
          <a:off x="162124" y="2420399"/>
          <a:ext cx="5277573" cy="5019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808714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576064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ar</a:t>
                      </a:r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_____e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Une ____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ume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Une ______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ise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2188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 ____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ésor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Une 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ûte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 sa_____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ier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 ______as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Des _____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ites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Une _____</a:t>
                      </a:r>
                      <a:r>
                        <a:rPr lang="fr-FR" sz="1600" dirty="0" err="1" smtClean="0">
                          <a:latin typeface="Comic Sans MS" panose="030F0702030302020204" pitchFamily="66" charset="0"/>
                        </a:rPr>
                        <a:t>osse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444175" y="132011"/>
            <a:ext cx="407743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44175" y="132013"/>
            <a:ext cx="4249227" cy="858808"/>
          </a:xfrm>
          <a:prstGeom prst="rect">
            <a:avLst/>
          </a:prstGeom>
          <a:noFill/>
        </p:spPr>
        <p:txBody>
          <a:bodyPr wrap="square" lIns="118961" tIns="59481" rIns="118961" bIns="59481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Colorie les mêmes mots (de la série 6) dans les différentes écritures, avec la même couleur: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44535"/>
              </p:ext>
            </p:extLst>
          </p:nvPr>
        </p:nvGraphicFramePr>
        <p:xfrm>
          <a:off x="5644787" y="922515"/>
          <a:ext cx="4753956" cy="320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59"/>
                <a:gridCol w="1662888"/>
                <a:gridCol w="1597509"/>
              </a:tblGrid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Une porte</a:t>
                      </a:r>
                      <a:endParaRPr lang="fr-FR" sz="2000" dirty="0"/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Une larme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Action Jackson" panose="00000400000000000000" pitchFamily="2" charset="0"/>
                        </a:rPr>
                        <a:t>Une porte</a:t>
                      </a:r>
                      <a:endParaRPr lang="fr-FR" sz="1200" dirty="0">
                        <a:latin typeface="Action Jackson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lgerian" panose="04020705040A02060702" pitchFamily="82" charset="0"/>
                        </a:rPr>
                        <a:t>Une tartine</a:t>
                      </a:r>
                      <a:endParaRPr lang="fr-FR" sz="2000" dirty="0">
                        <a:latin typeface="Algerian" panose="04020705040A020607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lphaUnplugged" panose="00000400000000000000" pitchFamily="2" charset="0"/>
                        </a:rPr>
                        <a:t>Le trou</a:t>
                      </a:r>
                      <a:endParaRPr lang="fr-FR" sz="1800" dirty="0">
                        <a:latin typeface="AlphaUnplugged" panose="000004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estioles" panose="00000400000000000000" pitchFamily="2" charset="0"/>
                        </a:rPr>
                        <a:t>trouver</a:t>
                      </a:r>
                      <a:endParaRPr lang="fr-FR" sz="2000" dirty="0">
                        <a:latin typeface="Bestioles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trouver</a:t>
                      </a:r>
                      <a:endParaRPr lang="fr-FR" sz="2000" dirty="0">
                        <a:latin typeface="Broadway" panose="04040905080B020205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ats MEOW" panose="020B0603050302020204" pitchFamily="34" charset="0"/>
                        </a:rPr>
                        <a:t>Une porte</a:t>
                      </a:r>
                      <a:endParaRPr lang="fr-FR" sz="2200" dirty="0">
                        <a:latin typeface="cats MEOW" panose="020B0603050302020204" pitchFamily="34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ritter" pitchFamily="2" charset="0"/>
                        </a:rPr>
                        <a:t>Une tartine</a:t>
                      </a:r>
                      <a:endParaRPr lang="fr-FR" sz="2000" dirty="0">
                        <a:latin typeface="Critter" pitchFamily="2" charset="0"/>
                      </a:endParaRPr>
                    </a:p>
                  </a:txBody>
                  <a:tcPr marL="125053" marR="125053" marT="55577" marB="55577"/>
                </a:tc>
              </a:tr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Bookworm" pitchFamily="2" charset="0"/>
                        </a:rPr>
                        <a:t>Le trou</a:t>
                      </a:r>
                      <a:endParaRPr lang="fr-FR" sz="1800" dirty="0">
                        <a:latin typeface="Bookworm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oper Black" panose="0208090404030B020404" pitchFamily="18" charset="0"/>
                        </a:rPr>
                        <a:t>Une tartine</a:t>
                      </a:r>
                      <a:endParaRPr lang="fr-FR" sz="2000" dirty="0">
                        <a:latin typeface="Cooper Black" panose="0208090404030B020404" pitchFamily="18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Jokerman" panose="04090605060D06020702" pitchFamily="82" charset="0"/>
                        </a:rPr>
                        <a:t>Une larme</a:t>
                      </a:r>
                      <a:endParaRPr lang="fr-FR" sz="2000" dirty="0">
                        <a:latin typeface="Jokerman" panose="04090605060D06020702" pitchFamily="82" charset="0"/>
                      </a:endParaRPr>
                    </a:p>
                  </a:txBody>
                  <a:tcPr marL="125053" marR="125053" marT="55577" marB="55577"/>
                </a:tc>
              </a:tr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HotSweat" panose="02000500000000000000" pitchFamily="2" charset="0"/>
                        </a:rPr>
                        <a:t>Une larme</a:t>
                      </a:r>
                      <a:endParaRPr lang="fr-FR" sz="1400" dirty="0">
                        <a:latin typeface="HotSweat" panose="020005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rtoon Relief" panose="03050504000000020004" pitchFamily="66" charset="0"/>
                        </a:rPr>
                        <a:t>Le trou</a:t>
                      </a:r>
                      <a:endParaRPr lang="fr-FR" sz="2000" dirty="0">
                        <a:latin typeface="Cartoon Relief" panose="030505040000000200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trouver</a:t>
                      </a:r>
                      <a:endParaRPr lang="fr-FR" sz="2000" dirty="0">
                        <a:latin typeface="Lucida Handwriting" panose="03010101010101010101" pitchFamily="66" charset="0"/>
                      </a:endParaRPr>
                    </a:p>
                  </a:txBody>
                  <a:tcPr marL="125053" marR="125053" marT="55577" marB="55577"/>
                </a:tc>
              </a:tr>
            </a:tbl>
          </a:graphicData>
        </a:graphic>
      </p:graphicFrame>
      <p:pic>
        <p:nvPicPr>
          <p:cNvPr id="2050" name="Picture 2" descr="http://www.stickerz.fr/349-514-thickbox/stickers-flo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110599"/>
            <a:ext cx="1505850" cy="1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1" y="2497533"/>
            <a:ext cx="693747" cy="6563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88" y="2497533"/>
            <a:ext cx="539211" cy="6388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1277" y="2543864"/>
            <a:ext cx="1048344" cy="6099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0" y="3924464"/>
            <a:ext cx="515678" cy="6655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8" y="3826672"/>
            <a:ext cx="845949" cy="7633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7" y="5114731"/>
            <a:ext cx="667345" cy="5943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14" y="3970495"/>
            <a:ext cx="759607" cy="4757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1" y="5018907"/>
            <a:ext cx="1086351" cy="78602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65" y="5111969"/>
            <a:ext cx="490731" cy="6985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4" y="6300911"/>
            <a:ext cx="763874" cy="61822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81" y="6309719"/>
            <a:ext cx="780197" cy="66461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0" y="6300911"/>
            <a:ext cx="1118414" cy="673422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49857" y="3396027"/>
            <a:ext cx="174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Des ___</a:t>
            </a:r>
            <a:r>
              <a:rPr lang="fr-FR" sz="1600" dirty="0" err="1" smtClean="0">
                <a:latin typeface="Comic Sans MS" panose="030F0702030302020204" pitchFamily="66" charset="0"/>
              </a:rPr>
              <a:t>etelles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867624" y="3380638"/>
            <a:ext cx="204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Des </a:t>
            </a:r>
            <a:r>
              <a:rPr lang="fr-FR" sz="1800" dirty="0" err="1" smtClean="0">
                <a:latin typeface="Comic Sans MS" panose="030F0702030302020204" pitchFamily="66" charset="0"/>
              </a:rPr>
              <a:t>mou___es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762524" y="33806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Une </a:t>
            </a:r>
            <a:r>
              <a:rPr lang="fr-FR" sz="1800" dirty="0" err="1" smtClean="0">
                <a:latin typeface="Comic Sans MS" panose="030F0702030302020204" pitchFamily="66" charset="0"/>
              </a:rPr>
              <a:t>ta____e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320808" y="4428161"/>
            <a:ext cx="485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Colorie les mots qui ont la syllabe modèle: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14223"/>
              </p:ext>
            </p:extLst>
          </p:nvPr>
        </p:nvGraphicFramePr>
        <p:xfrm>
          <a:off x="5579604" y="5065495"/>
          <a:ext cx="5095688" cy="2315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667"/>
                <a:gridCol w="823667"/>
                <a:gridCol w="823667"/>
                <a:gridCol w="968503"/>
                <a:gridCol w="720080"/>
                <a:gridCol w="936104"/>
              </a:tblGrid>
              <a:tr h="463107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omic Sans MS" panose="030F0702030302020204" pitchFamily="66" charset="0"/>
                        </a:rPr>
                        <a:t>fri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frite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frisson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affirmer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file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Afrique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6310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pro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porte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poser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propre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prof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problème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63107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omic Sans MS" panose="030F0702030302020204" pitchFamily="66" charset="0"/>
                        </a:rPr>
                        <a:t>bra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bravo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bras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barre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cobra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barque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63107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omic Sans MS" panose="030F0702030302020204" pitchFamily="66" charset="0"/>
                        </a:rPr>
                        <a:t>tre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ventre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trésor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tenir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poutre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fenêtre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63107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omic Sans MS" panose="030F0702030302020204" pitchFamily="66" charset="0"/>
                        </a:rPr>
                        <a:t>ble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table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Comic Sans MS" panose="030F0702030302020204" pitchFamily="66" charset="0"/>
                        </a:rPr>
                        <a:t>cable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sable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belle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biche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03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24561" y="120548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6552" y="34930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8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827765"/>
            <a:ext cx="6563738" cy="123985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35671" y="248198"/>
            <a:ext cx="3754125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901234" y="24067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82594" y="254350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64735" y="2529390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069" y="928651"/>
            <a:ext cx="592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</a:t>
            </a:r>
            <a:r>
              <a:rPr lang="fr-FR" sz="2800" dirty="0" smtClean="0">
                <a:latin typeface="Cursive standard" pitchFamily="2" charset="0"/>
              </a:rPr>
              <a:t>es vacances de février arrivent bientôt. </a:t>
            </a:r>
            <a:r>
              <a:rPr lang="fr-FR" sz="2800" dirty="0" smtClean="0">
                <a:latin typeface="Comic Sans MS" panose="030F0702030302020204" pitchFamily="66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e vais me déguiser.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2067624"/>
            <a:ext cx="6563738" cy="1239859"/>
          </a:xfrm>
          <a:prstGeom prst="rect">
            <a:avLst/>
          </a:prstGeom>
        </p:spPr>
      </p:pic>
      <p:cxnSp>
        <p:nvCxnSpPr>
          <p:cNvPr id="52" name="Connecteur droit avec flèche 51"/>
          <p:cNvCxnSpPr/>
          <p:nvPr/>
        </p:nvCxnSpPr>
        <p:spPr>
          <a:xfrm>
            <a:off x="63925" y="2543500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01234" y="826022"/>
            <a:ext cx="3797099" cy="248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Larme 53"/>
          <p:cNvSpPr/>
          <p:nvPr/>
        </p:nvSpPr>
        <p:spPr>
          <a:xfrm>
            <a:off x="190032" y="348091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190032" y="3608563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0196" y="3492120"/>
            <a:ext cx="3378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Lecture/vocabulaire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48641" y="101428"/>
            <a:ext cx="39106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 vocabulaire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Lis les consignes et complète le dessin avec les informations manquantes: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tresor-de-momes.fr/images/fete%20de%20mardi%20gras%20des%20enfants%20en%20costume%20deguis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88" y="1306354"/>
            <a:ext cx="3105090" cy="40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02973" y="5163400"/>
            <a:ext cx="4247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Il y a des confettis et des serpentins autour des enfants.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L’indien a des plumes de toutes les couleurs.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La danseuse a un tutu rose et la princesse une robe bleue claire.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Batman est en noir. Robin des bois a une sucette dans la main.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10637" y="3838178"/>
            <a:ext cx="506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Je cherche sur ma fiche du son « triple 1 » les réponses: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925" y="4422953"/>
            <a:ext cx="6180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L’oiseau en a sur lui: des _______________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On le met dans son lit: un ______________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J’adore en manger avec mon hamburger: des 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On en porte en hiver: des 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Je l’utilise pour me cheveux: une _____________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J’ai un plâtre car il st cassé: mon ___________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Je fais un château avec sur la plage: le ________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C’est un instrument de musique: une __________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4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5641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414" y="30787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2490" y="108223"/>
            <a:ext cx="395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J’entoure en vert les noms d’animaux, en rouge les noms d’objets et en bleu de personnes; 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8" name="Larme 7"/>
          <p:cNvSpPr/>
          <p:nvPr/>
        </p:nvSpPr>
        <p:spPr>
          <a:xfrm>
            <a:off x="5778748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16481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81266" y="426877"/>
            <a:ext cx="375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continue les frises et je les colorie: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3" name="Larme 12"/>
          <p:cNvSpPr/>
          <p:nvPr/>
        </p:nvSpPr>
        <p:spPr>
          <a:xfrm>
            <a:off x="5488228" y="4151139"/>
            <a:ext cx="456506" cy="52986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295434" y="4186454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35254" y="4212679"/>
            <a:ext cx="415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reproduis la figure: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58575" y="83171"/>
            <a:ext cx="1752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2055" name="Picture 7" descr="Ici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66" y="-22813"/>
            <a:ext cx="1307237" cy="8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t4apps.org/images/downloadable/sn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59" y="29535"/>
            <a:ext cx="1033810" cy="10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94366"/>
              </p:ext>
            </p:extLst>
          </p:nvPr>
        </p:nvGraphicFramePr>
        <p:xfrm>
          <a:off x="100408" y="1200650"/>
          <a:ext cx="4631403" cy="62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801"/>
                <a:gridCol w="1543801"/>
                <a:gridCol w="1543801"/>
              </a:tblGrid>
              <a:tr h="12499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4997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46" y="1523665"/>
            <a:ext cx="1274431" cy="56770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4" y="1202384"/>
            <a:ext cx="635659" cy="109253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13" y="3837922"/>
            <a:ext cx="672151" cy="113539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9" y="6300910"/>
            <a:ext cx="401797" cy="10918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21" y="5082934"/>
            <a:ext cx="593968" cy="104571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43" y="2622376"/>
            <a:ext cx="1024079" cy="90305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10" y="4029661"/>
            <a:ext cx="1331640" cy="44330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3" y="1332359"/>
            <a:ext cx="976411" cy="91782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8" y="2578492"/>
            <a:ext cx="1090659" cy="101332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98" y="5076775"/>
            <a:ext cx="1359630" cy="105803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2" y="5042534"/>
            <a:ext cx="1218313" cy="94297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62" y="2475314"/>
            <a:ext cx="636897" cy="119717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3" y="3814427"/>
            <a:ext cx="683290" cy="103528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65" y="6304927"/>
            <a:ext cx="1061512" cy="81060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98" y="6304927"/>
            <a:ext cx="1335299" cy="947207"/>
          </a:xfrm>
          <a:prstGeom prst="rect">
            <a:avLst/>
          </a:prstGeom>
        </p:spPr>
      </p:pic>
      <p:sp>
        <p:nvSpPr>
          <p:cNvPr id="36" name="Nuage 35"/>
          <p:cNvSpPr/>
          <p:nvPr/>
        </p:nvSpPr>
        <p:spPr>
          <a:xfrm>
            <a:off x="78611" y="205821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Nuage 43"/>
          <p:cNvSpPr/>
          <p:nvPr/>
        </p:nvSpPr>
        <p:spPr>
          <a:xfrm>
            <a:off x="1654316" y="206087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Nuage 44"/>
          <p:cNvSpPr/>
          <p:nvPr/>
        </p:nvSpPr>
        <p:spPr>
          <a:xfrm>
            <a:off x="3209380" y="206087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Nuage 45"/>
          <p:cNvSpPr/>
          <p:nvPr/>
        </p:nvSpPr>
        <p:spPr>
          <a:xfrm>
            <a:off x="154968" y="445371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Nuage 46"/>
          <p:cNvSpPr/>
          <p:nvPr/>
        </p:nvSpPr>
        <p:spPr>
          <a:xfrm>
            <a:off x="116255" y="324109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Nuage 47"/>
          <p:cNvSpPr/>
          <p:nvPr/>
        </p:nvSpPr>
        <p:spPr>
          <a:xfrm>
            <a:off x="151951" y="575086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uage 48"/>
          <p:cNvSpPr/>
          <p:nvPr/>
        </p:nvSpPr>
        <p:spPr>
          <a:xfrm>
            <a:off x="116255" y="6973885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Nuage 49"/>
          <p:cNvSpPr/>
          <p:nvPr/>
        </p:nvSpPr>
        <p:spPr>
          <a:xfrm>
            <a:off x="1681567" y="3278504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Nuage 50"/>
          <p:cNvSpPr/>
          <p:nvPr/>
        </p:nvSpPr>
        <p:spPr>
          <a:xfrm>
            <a:off x="3197191" y="326356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>
            <a:off x="1654316" y="4547430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Nuage 52"/>
          <p:cNvSpPr/>
          <p:nvPr/>
        </p:nvSpPr>
        <p:spPr>
          <a:xfrm>
            <a:off x="3211739" y="4542591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Nuage 53"/>
          <p:cNvSpPr/>
          <p:nvPr/>
        </p:nvSpPr>
        <p:spPr>
          <a:xfrm>
            <a:off x="1768546" y="5824036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Nuage 54"/>
          <p:cNvSpPr/>
          <p:nvPr/>
        </p:nvSpPr>
        <p:spPr>
          <a:xfrm>
            <a:off x="3211739" y="5793534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Nuage 55"/>
          <p:cNvSpPr/>
          <p:nvPr/>
        </p:nvSpPr>
        <p:spPr>
          <a:xfrm>
            <a:off x="1654316" y="7008803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Nuage 56"/>
          <p:cNvSpPr/>
          <p:nvPr/>
        </p:nvSpPr>
        <p:spPr>
          <a:xfrm>
            <a:off x="3235410" y="6973885"/>
            <a:ext cx="644986" cy="3839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52" y="983872"/>
            <a:ext cx="5628400" cy="14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52" y="2491815"/>
            <a:ext cx="5628400" cy="16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03" y="4582012"/>
            <a:ext cx="2602742" cy="292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4" y="4582011"/>
            <a:ext cx="2543434" cy="28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3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4115" y="196507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10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6209" y="54122"/>
            <a:ext cx="2332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1" name="Larme 30"/>
          <p:cNvSpPr/>
          <p:nvPr/>
        </p:nvSpPr>
        <p:spPr>
          <a:xfrm>
            <a:off x="5706740" y="11235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628731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11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19" y="89476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24" y="89476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1530276" y="894760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040126" y="879294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833971" y="1309249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26209" y="426122"/>
            <a:ext cx="4348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Décompose comme le modèle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66380" y="1564933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10 + 10 + 3 = 23</a:t>
            </a:r>
            <a:endParaRPr lang="fr-FR" b="1" dirty="0">
              <a:latin typeface="Comic Sans MS" panose="030F0702030302020204" pitchFamily="66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1980431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4" y="209798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516" y="209798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651" y="209798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llipse 42"/>
          <p:cNvSpPr/>
          <p:nvPr/>
        </p:nvSpPr>
        <p:spPr>
          <a:xfrm>
            <a:off x="2040126" y="2112910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896110" y="2611036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0" y="3276575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78" y="3459543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73" y="3447544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715" y="3462642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474" y="3447544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03" y="4788743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Ellipse 52"/>
          <p:cNvSpPr/>
          <p:nvPr/>
        </p:nvSpPr>
        <p:spPr>
          <a:xfrm>
            <a:off x="2637346" y="3462642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637346" y="3958561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012852" y="3743666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438379" y="3459543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436696" y="3974045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0" y="4644727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-46504" y="5940871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-46504" y="7237015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24" y="4788743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128" y="4788743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4" y="6206277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72" y="5958366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152" y="619872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426" y="5963335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142" y="6198720"/>
            <a:ext cx="525368" cy="9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Ellipse 74"/>
          <p:cNvSpPr/>
          <p:nvPr/>
        </p:nvSpPr>
        <p:spPr>
          <a:xfrm>
            <a:off x="2040126" y="4667108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4756486"/>
            <a:ext cx="311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Ellipse 75"/>
          <p:cNvSpPr/>
          <p:nvPr/>
        </p:nvSpPr>
        <p:spPr>
          <a:xfrm>
            <a:off x="2466380" y="4714541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3677222" y="4830977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2915524" y="4778749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300884" y="4778748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4122564" y="4714541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2819023" y="6088694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3203556" y="6074241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2858982" y="6601235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291030" y="6519400"/>
            <a:ext cx="288032" cy="3655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70825" y="112355"/>
            <a:ext cx="413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Complète avec le nombre de dizaines et d’unités. Ecris la réponse en lettre sur la ligne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30486"/>
              </p:ext>
            </p:extLst>
          </p:nvPr>
        </p:nvGraphicFramePr>
        <p:xfrm>
          <a:off x="5784750" y="1044327"/>
          <a:ext cx="1116196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98"/>
                <a:gridCol w="558098"/>
              </a:tblGrid>
              <a:tr h="23007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429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91" y="1071899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79" y="1631915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54" y="1688984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815724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54" y="1179170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Connecteur droit 87"/>
          <p:cNvCxnSpPr/>
          <p:nvPr/>
        </p:nvCxnSpPr>
        <p:spPr>
          <a:xfrm>
            <a:off x="5427092" y="2326543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Tableau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79549"/>
              </p:ext>
            </p:extLst>
          </p:nvPr>
        </p:nvGraphicFramePr>
        <p:xfrm>
          <a:off x="5834718" y="2529815"/>
          <a:ext cx="1116196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98"/>
                <a:gridCol w="558098"/>
              </a:tblGrid>
              <a:tr h="23007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429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71" y="2455759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84" y="2408068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09" y="3202520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7" y="3424886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68" y="3455238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191" y="3411698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5" y="4005372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669" y="4020856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Connecteur droit 97"/>
          <p:cNvCxnSpPr/>
          <p:nvPr/>
        </p:nvCxnSpPr>
        <p:spPr>
          <a:xfrm>
            <a:off x="5483828" y="4849903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46" y="3588282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88503"/>
              </p:ext>
            </p:extLst>
          </p:nvPr>
        </p:nvGraphicFramePr>
        <p:xfrm>
          <a:off x="5949941" y="5148734"/>
          <a:ext cx="1116196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98"/>
                <a:gridCol w="558098"/>
              </a:tblGrid>
              <a:tr h="23007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5429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75" y="5144054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78" y="4939431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78" y="5747875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5" y="5930671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24" y="6054069"/>
            <a:ext cx="1200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63" y="5211036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://www.art4apps.org/images/downloadable/penc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670" y="5958366"/>
            <a:ext cx="637559" cy="6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Connecteur droit 107"/>
          <p:cNvCxnSpPr/>
          <p:nvPr/>
        </p:nvCxnSpPr>
        <p:spPr>
          <a:xfrm>
            <a:off x="5505546" y="7157398"/>
            <a:ext cx="5274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>
            <a:off x="375243" y="1764407"/>
            <a:ext cx="1008113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375244" y="1044327"/>
            <a:ext cx="1008113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375244" y="252239"/>
            <a:ext cx="1008113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08" y="191304"/>
            <a:ext cx="7685814" cy="73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uage 7"/>
          <p:cNvSpPr/>
          <p:nvPr/>
        </p:nvSpPr>
        <p:spPr>
          <a:xfrm>
            <a:off x="354756" y="2555759"/>
            <a:ext cx="1008113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Nuage 8"/>
          <p:cNvSpPr/>
          <p:nvPr/>
        </p:nvSpPr>
        <p:spPr>
          <a:xfrm>
            <a:off x="346795" y="3300219"/>
            <a:ext cx="1008113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Nuage 9"/>
          <p:cNvSpPr/>
          <p:nvPr/>
        </p:nvSpPr>
        <p:spPr>
          <a:xfrm>
            <a:off x="375244" y="4140671"/>
            <a:ext cx="1008113" cy="5760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66180" y="252239"/>
            <a:ext cx="576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6180" y="1044327"/>
            <a:ext cx="57606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164" y="1908423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12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2164" y="2555759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13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164" y="3300219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14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6180" y="4140671"/>
            <a:ext cx="576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15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83357" y="191304"/>
            <a:ext cx="18031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jaune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30276" y="1044327"/>
            <a:ext cx="122413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orange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30276" y="1764407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bleu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30276" y="2555759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vert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83357" y="3300219"/>
            <a:ext cx="1371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noir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83357" y="4140671"/>
            <a:ext cx="1371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marron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083004" y="7177958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mic Sans MS" panose="030F0702030302020204" pitchFamily="66" charset="0"/>
              </a:rPr>
              <a:t>Image issue des coccinelles </a:t>
            </a:r>
            <a:endParaRPr lang="fr-F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loriages-enfants.com/rubrique-fetes/images/coloriages/carnaval/coloriages-carnava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9783" y="-1523404"/>
            <a:ext cx="7331708" cy="105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340471"/>
            <a:ext cx="30614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5960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463</Words>
  <Application>Microsoft Office PowerPoint</Application>
  <PresentationFormat>Personnalisé</PresentationFormat>
  <Paragraphs>144</Paragraphs>
  <Slides>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10</cp:revision>
  <dcterms:created xsi:type="dcterms:W3CDTF">2015-01-25T13:43:55Z</dcterms:created>
  <dcterms:modified xsi:type="dcterms:W3CDTF">2015-01-25T15:32:59Z</dcterms:modified>
</cp:coreProperties>
</file>