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8" r:id="rId2"/>
    <p:sldId id="256" r:id="rId3"/>
    <p:sldId id="270" r:id="rId4"/>
    <p:sldId id="271" r:id="rId5"/>
    <p:sldId id="267" r:id="rId6"/>
    <p:sldId id="269" r:id="rId7"/>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00"/>
    <a:srgbClr val="F4AF88"/>
    <a:srgbClr val="FFD357"/>
    <a:srgbClr val="FFF2CD"/>
    <a:srgbClr val="FEE3AC"/>
    <a:srgbClr val="DEA400"/>
    <a:srgbClr val="C08E00"/>
    <a:srgbClr val="FEDD9C"/>
    <a:srgbClr val="FFC729"/>
    <a:srgbClr val="FFE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p:cViewPr>
        <p:scale>
          <a:sx n="100" d="100"/>
          <a:sy n="100" d="100"/>
        </p:scale>
        <p:origin x="-1056" y="3516"/>
      </p:cViewPr>
      <p:guideLst>
        <p:guide orient="horz" pos="3289"/>
        <p:guide pos="2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31/05/2014</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31/05/2014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31/05/2014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31/05/2014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31/05/2014</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02047" y="1476079"/>
            <a:ext cx="2750554" cy="3715366"/>
          </a:xfrm>
          <a:prstGeom prst="roundRect">
            <a:avLst>
              <a:gd name="adj" fmla="val 542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543229"/>
            <a:ext cx="2822563" cy="3574348"/>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Petit à petit les rois retrouvent leur autorité. Ils agrandissent le domaine royal. Trois grands rois vont contribuer à renforcer leur pouvoir :</a:t>
            </a:r>
          </a:p>
          <a:p>
            <a:pPr>
              <a:lnSpc>
                <a:spcPct val="80000"/>
              </a:lnSpc>
            </a:pPr>
            <a:endParaRPr lang="fr-FR" sz="11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 Philippe Auguste (roi de 1180-1223) qui choisit Paris comme capitale et construit le Louvre.</a:t>
            </a:r>
          </a:p>
          <a:p>
            <a:pPr>
              <a:lnSpc>
                <a:spcPct val="80000"/>
              </a:lnSpc>
            </a:pPr>
            <a:r>
              <a:rPr lang="fr-FR" sz="800" dirty="0" smtClean="0">
                <a:latin typeface="KG Primary Italics" panose="02000506000000020003" pitchFamily="2" charset="0"/>
                <a:ea typeface="Clensey" panose="02000603000000000000" pitchFamily="2" charset="0"/>
              </a:rPr>
              <a:t> </a:t>
            </a:r>
          </a:p>
          <a:p>
            <a:pPr>
              <a:lnSpc>
                <a:spcPct val="80000"/>
              </a:lnSpc>
            </a:pPr>
            <a:r>
              <a:rPr lang="fr-FR" sz="1500" dirty="0" smtClean="0">
                <a:latin typeface="KG Primary Italics" panose="02000506000000020003" pitchFamily="2" charset="0"/>
                <a:ea typeface="Clensey" panose="02000603000000000000" pitchFamily="2" charset="0"/>
              </a:rPr>
              <a:t>* Louis IX (roi de 1226 à 1270) que l’on appelle aussi Saint Louis rétablit la paix en interdisant les guerres entre seigneurs. Il créé le parlement de Paris.</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 Philippe le Bel (roi de 1285 à 1314), qui supporte mal l’autorité du pape à Rome et fait élire un nouveau pape français Clément V en 1309qui s’installe à Avignon.</a:t>
            </a:r>
            <a:endParaRPr lang="fr-FR" sz="1500" dirty="0">
              <a:latin typeface="KG Primary Italics" panose="02000506000000020003" pitchFamily="2" charset="0"/>
              <a:ea typeface="Clensey" panose="02000603000000000000" pitchFamily="2" charset="0"/>
            </a:endParaRPr>
          </a:p>
        </p:txBody>
      </p:sp>
      <p:sp>
        <p:nvSpPr>
          <p:cNvPr id="12" name="Nuage 11"/>
          <p:cNvSpPr/>
          <p:nvPr/>
        </p:nvSpPr>
        <p:spPr>
          <a:xfrm>
            <a:off x="216297" y="955696"/>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8" y="955697"/>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L’autorité royale retrouvée</a:t>
            </a:r>
            <a:endParaRPr lang="fr-FR" sz="2700" dirty="0">
              <a:latin typeface="Fineliner Script" pitchFamily="50" charset="0"/>
            </a:endParaRPr>
          </a:p>
        </p:txBody>
      </p:sp>
      <p:sp>
        <p:nvSpPr>
          <p:cNvPr id="11" name="ZoneTexte 10"/>
          <p:cNvSpPr txBox="1"/>
          <p:nvPr/>
        </p:nvSpPr>
        <p:spPr>
          <a:xfrm>
            <a:off x="216297" y="97202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1</a:t>
            </a:r>
            <a:endParaRPr lang="fr-FR" b="1" dirty="0">
              <a:effectLst>
                <a:outerShdw blurRad="38100" dist="38100" dir="2700000" algn="tl">
                  <a:srgbClr val="000000">
                    <a:alpha val="43137"/>
                  </a:srgbClr>
                </a:outerShdw>
              </a:effectLst>
              <a:latin typeface="Fineliner Script" pitchFamily="50" charset="0"/>
            </a:endParaRPr>
          </a:p>
        </p:txBody>
      </p:sp>
      <p:cxnSp>
        <p:nvCxnSpPr>
          <p:cNvPr id="35" name="Connecteur droit 34"/>
          <p:cNvCxnSpPr/>
          <p:nvPr/>
        </p:nvCxnSpPr>
        <p:spPr>
          <a:xfrm>
            <a:off x="0" y="755998"/>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800927" y="-36090"/>
            <a:ext cx="4081831"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85086021"/>
              </p:ext>
            </p:extLst>
          </p:nvPr>
        </p:nvGraphicFramePr>
        <p:xfrm>
          <a:off x="3168625" y="1931958"/>
          <a:ext cx="3974720" cy="3296920"/>
        </p:xfrm>
        <a:graphic>
          <a:graphicData uri="http://schemas.openxmlformats.org/drawingml/2006/table">
            <a:tbl>
              <a:tblPr firstRow="1" bandRow="1">
                <a:tableStyleId>{5940675A-B579-460E-94D1-54222C63F5DA}</a:tableStyleId>
              </a:tblPr>
              <a:tblGrid>
                <a:gridCol w="1584176"/>
                <a:gridCol w="796848"/>
                <a:gridCol w="796848"/>
                <a:gridCol w="796848"/>
              </a:tblGrid>
              <a:tr h="370840">
                <a:tc>
                  <a:txBody>
                    <a:bodyPr/>
                    <a:lstStyle/>
                    <a:p>
                      <a:endParaRPr lang="fr-FR" sz="1100" dirty="0">
                        <a:latin typeface="Short Stack" panose="02010500040000000007" pitchFamily="2"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1000" dirty="0" smtClean="0">
                          <a:latin typeface="Short Stack" panose="02010500040000000007" pitchFamily="2" charset="0"/>
                        </a:rPr>
                        <a:t>Philippe</a:t>
                      </a:r>
                      <a:r>
                        <a:rPr lang="fr-FR" sz="1000" baseline="0" dirty="0" smtClean="0">
                          <a:latin typeface="Short Stack" panose="02010500040000000007" pitchFamily="2" charset="0"/>
                        </a:rPr>
                        <a:t> Auguste</a:t>
                      </a:r>
                      <a:endParaRPr lang="fr-FR" sz="1000" dirty="0">
                        <a:latin typeface="Short Stack" panose="02010500040000000007" pitchFamily="2" charset="0"/>
                      </a:endParaRPr>
                    </a:p>
                  </a:txBody>
                  <a:tcPr anchor="ctr"/>
                </a:tc>
                <a:tc>
                  <a:txBody>
                    <a:bodyPr/>
                    <a:lstStyle/>
                    <a:p>
                      <a:pPr algn="ctr"/>
                      <a:r>
                        <a:rPr lang="fr-FR" sz="1000" dirty="0" smtClean="0">
                          <a:latin typeface="Short Stack" panose="02010500040000000007" pitchFamily="2" charset="0"/>
                        </a:rPr>
                        <a:t>Louis IX</a:t>
                      </a:r>
                      <a:endParaRPr lang="fr-FR" sz="1000" dirty="0">
                        <a:latin typeface="Short Stack" panose="02010500040000000007" pitchFamily="2" charset="0"/>
                      </a:endParaRPr>
                    </a:p>
                  </a:txBody>
                  <a:tcPr anchor="ctr"/>
                </a:tc>
                <a:tc>
                  <a:txBody>
                    <a:bodyPr/>
                    <a:lstStyle/>
                    <a:p>
                      <a:pPr algn="ctr"/>
                      <a:r>
                        <a:rPr lang="fr-FR" sz="1000" dirty="0" smtClean="0">
                          <a:latin typeface="Short Stack" panose="02010500040000000007" pitchFamily="2" charset="0"/>
                        </a:rPr>
                        <a:t>Philippe le Bel</a:t>
                      </a:r>
                      <a:endParaRPr lang="fr-FR" sz="1000" dirty="0">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créé le parlement de Paris</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c>
                  <a:txBody>
                    <a:bodyPr/>
                    <a:lstStyle/>
                    <a:p>
                      <a:endParaRPr lang="fr-FR" sz="110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Il fait construire le Louvre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Il fait élire un pape</a:t>
                      </a:r>
                      <a:r>
                        <a:rPr lang="fr-FR" sz="1000" baseline="0" dirty="0" smtClean="0">
                          <a:latin typeface="Short Stack" panose="02010500040000000007" pitchFamily="2" charset="0"/>
                        </a:rPr>
                        <a:t> français en 1309</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On l’appelle Saint Louis</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Il rétablit la paix</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Il choisit Paris comme capitale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r h="370840">
                <a:tc>
                  <a:txBody>
                    <a:bodyPr/>
                    <a:lstStyle/>
                    <a:p>
                      <a:r>
                        <a:rPr lang="fr-FR" sz="1000" dirty="0" smtClean="0">
                          <a:latin typeface="Short Stack" panose="02010500040000000007" pitchFamily="2" charset="0"/>
                        </a:rPr>
                        <a:t>C’est le dernier</a:t>
                      </a:r>
                      <a:r>
                        <a:rPr lang="fr-FR" sz="1000" baseline="0" dirty="0" smtClean="0">
                          <a:latin typeface="Short Stack" panose="02010500040000000007" pitchFamily="2" charset="0"/>
                        </a:rPr>
                        <a:t> des trois rois</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c>
                  <a:txBody>
                    <a:bodyPr/>
                    <a:lstStyle/>
                    <a:p>
                      <a:endParaRPr lang="fr-FR" sz="1100" dirty="0">
                        <a:latin typeface="Short Stack" panose="02010500040000000007" pitchFamily="2" charset="0"/>
                      </a:endParaRPr>
                    </a:p>
                  </a:txBody>
                  <a:tcPr/>
                </a:tc>
              </a:tr>
            </a:tbl>
          </a:graphicData>
        </a:graphic>
      </p:graphicFrame>
      <p:sp>
        <p:nvSpPr>
          <p:cNvPr id="4" name="Rectangle 3"/>
          <p:cNvSpPr/>
          <p:nvPr/>
        </p:nvSpPr>
        <p:spPr>
          <a:xfrm>
            <a:off x="3024609" y="1416264"/>
            <a:ext cx="4180201" cy="707886"/>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Mets une croix dans la colonne du roi concerné</a:t>
            </a:r>
            <a:endParaRPr lang="fr-FR" sz="1100" dirty="0">
              <a:latin typeface="Short Stack" panose="02010500040000000007" pitchFamily="2" charset="0"/>
            </a:endParaRPr>
          </a:p>
        </p:txBody>
      </p:sp>
      <p:sp>
        <p:nvSpPr>
          <p:cNvPr id="36" name="Nuage 35"/>
          <p:cNvSpPr/>
          <p:nvPr/>
        </p:nvSpPr>
        <p:spPr>
          <a:xfrm>
            <a:off x="3337327" y="5364510"/>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9" name="ZoneTexte 38"/>
          <p:cNvSpPr txBox="1"/>
          <p:nvPr/>
        </p:nvSpPr>
        <p:spPr>
          <a:xfrm>
            <a:off x="3744578" y="5364511"/>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guerre de cent ans</a:t>
            </a:r>
            <a:endParaRPr lang="fr-FR" sz="2700" dirty="0">
              <a:latin typeface="Fineliner Script" pitchFamily="50" charset="0"/>
            </a:endParaRPr>
          </a:p>
        </p:txBody>
      </p:sp>
      <p:sp>
        <p:nvSpPr>
          <p:cNvPr id="45" name="ZoneTexte 44"/>
          <p:cNvSpPr txBox="1"/>
          <p:nvPr/>
        </p:nvSpPr>
        <p:spPr>
          <a:xfrm>
            <a:off x="3337327" y="5380836"/>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smtClean="0">
                <a:effectLst>
                  <a:outerShdw blurRad="38100" dist="38100" dir="2700000" algn="tl">
                    <a:srgbClr val="000000">
                      <a:alpha val="43137"/>
                    </a:srgbClr>
                  </a:outerShdw>
                </a:effectLst>
                <a:latin typeface="Fineliner Script" pitchFamily="50" charset="0"/>
              </a:rPr>
              <a:t>2</a:t>
            </a:r>
            <a:endParaRPr lang="fr-FR" b="1" dirty="0">
              <a:effectLst>
                <a:outerShdw blurRad="38100" dist="38100" dir="2700000" algn="tl">
                  <a:srgbClr val="000000">
                    <a:alpha val="43137"/>
                  </a:srgbClr>
                </a:outerShdw>
              </a:effectLst>
              <a:latin typeface="Fineliner Script" pitchFamily="50" charset="0"/>
            </a:endParaRPr>
          </a:p>
        </p:txBody>
      </p:sp>
      <p:sp>
        <p:nvSpPr>
          <p:cNvPr id="46" name="Rectangle à coins arrondis 45"/>
          <p:cNvSpPr/>
          <p:nvPr/>
        </p:nvSpPr>
        <p:spPr>
          <a:xfrm>
            <a:off x="3456657" y="5916663"/>
            <a:ext cx="3595227" cy="4272383"/>
          </a:xfrm>
          <a:prstGeom prst="roundRect">
            <a:avLst>
              <a:gd name="adj" fmla="val 436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47" name="ZoneTexte 46"/>
          <p:cNvSpPr txBox="1"/>
          <p:nvPr/>
        </p:nvSpPr>
        <p:spPr>
          <a:xfrm>
            <a:off x="3456657" y="5940574"/>
            <a:ext cx="3595228" cy="4276079"/>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Philippe VI de Valois devient roi de France en 1328. Mais le roi d’Angleterre,  Edouard III, petit-fils de Philippe le Bel se prétend héritier de la couronne de France. Une longue guerre éclate alors entre les français et les Anglais qui durera un peu plus de 100 ans.</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Les Français sont vaincus à Crécy. Les Anglais envahissent Calais en 1347. Le roi de France Jean le Bon est fait prisonnier à Poitiers en 1356. Les Anglais envahissent nord et le sud-ouest de la France.</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Bertrand Du Guesclin commandant suprême des armées de Charles V (nouveau roi) reprend la plupart des territoires pris par les Anglais. </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Jeanne d’Arc, une jeune fille, prend la tête de l’armée de Charles VII. Elle délivre Orléans en 1429. Faite prisonnière à Compiègne, elle est jugée et brûlée à </a:t>
            </a:r>
            <a:r>
              <a:rPr lang="fr-FR" sz="1500" spc="-150" dirty="0" smtClean="0">
                <a:latin typeface="KG Primary Italics" panose="02000506000000020003" pitchFamily="2" charset="0"/>
                <a:ea typeface="Clensey" panose="02000603000000000000" pitchFamily="2" charset="0"/>
              </a:rPr>
              <a:t>Rouen</a:t>
            </a:r>
            <a:r>
              <a:rPr lang="fr-FR" sz="1500" dirty="0" smtClean="0">
                <a:latin typeface="KG Primary Italics" panose="02000506000000020003" pitchFamily="2" charset="0"/>
                <a:ea typeface="Clensey" panose="02000603000000000000" pitchFamily="2" charset="0"/>
              </a:rPr>
              <a:t> par les Anglais en 1431.</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Charles VII chasse les Anglais de France. En 1453 les Anglais n’occupent plus que Calais.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47" y="5436518"/>
            <a:ext cx="2822562" cy="20008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3595414277"/>
              </p:ext>
            </p:extLst>
          </p:nvPr>
        </p:nvGraphicFramePr>
        <p:xfrm>
          <a:off x="169374" y="7872383"/>
          <a:ext cx="3042573" cy="2377440"/>
        </p:xfrm>
        <a:graphic>
          <a:graphicData uri="http://schemas.openxmlformats.org/drawingml/2006/table">
            <a:tbl>
              <a:tblPr firstRow="1" bandRow="1">
                <a:tableStyleId>{5940675A-B579-460E-94D1-54222C63F5DA}</a:tableStyleId>
              </a:tblPr>
              <a:tblGrid>
                <a:gridCol w="2567203"/>
                <a:gridCol w="475370"/>
              </a:tblGrid>
              <a:tr h="320943">
                <a:tc>
                  <a:txBody>
                    <a:bodyPr/>
                    <a:lstStyle/>
                    <a:p>
                      <a:r>
                        <a:rPr lang="fr-FR" sz="1000" dirty="0" smtClean="0">
                          <a:latin typeface="Short Stack" panose="02010500040000000007" pitchFamily="2" charset="0"/>
                        </a:rPr>
                        <a:t>Edouard III veut deveni</a:t>
                      </a:r>
                      <a:r>
                        <a:rPr lang="fr-FR" sz="1000" baseline="0" dirty="0" smtClean="0">
                          <a:latin typeface="Short Stack" panose="02010500040000000007" pitchFamily="2" charset="0"/>
                        </a:rPr>
                        <a:t>r roi de France.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r h="320943">
                <a:tc>
                  <a:txBody>
                    <a:bodyPr/>
                    <a:lstStyle/>
                    <a:p>
                      <a:r>
                        <a:rPr lang="fr-FR" sz="1000" dirty="0" smtClean="0">
                          <a:latin typeface="Short Stack" panose="02010500040000000007" pitchFamily="2" charset="0"/>
                        </a:rPr>
                        <a:t>Les</a:t>
                      </a:r>
                      <a:r>
                        <a:rPr lang="fr-FR" sz="1000" baseline="0" dirty="0" smtClean="0">
                          <a:latin typeface="Short Stack" panose="02010500040000000007" pitchFamily="2" charset="0"/>
                        </a:rPr>
                        <a:t> Anglais envahissent d’abord le sud-ouest de la France.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r h="320943">
                <a:tc>
                  <a:txBody>
                    <a:bodyPr/>
                    <a:lstStyle/>
                    <a:p>
                      <a:r>
                        <a:rPr lang="fr-FR" sz="1000" dirty="0" smtClean="0">
                          <a:latin typeface="Short Stack" panose="02010500040000000007" pitchFamily="2" charset="0"/>
                        </a:rPr>
                        <a:t>Du Guesclin</a:t>
                      </a:r>
                      <a:r>
                        <a:rPr lang="fr-FR" sz="1000" baseline="0" dirty="0" smtClean="0">
                          <a:latin typeface="Short Stack" panose="02010500040000000007" pitchFamily="2" charset="0"/>
                        </a:rPr>
                        <a:t> est un commandant d’Edouard III.</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r h="320943">
                <a:tc>
                  <a:txBody>
                    <a:bodyPr/>
                    <a:lstStyle/>
                    <a:p>
                      <a:r>
                        <a:rPr lang="fr-FR" sz="1000" dirty="0" smtClean="0">
                          <a:latin typeface="Short Stack" panose="02010500040000000007" pitchFamily="2" charset="0"/>
                        </a:rPr>
                        <a:t>Jeanne d’Arc est brûlée</a:t>
                      </a:r>
                      <a:r>
                        <a:rPr lang="fr-FR" sz="1000" baseline="0" dirty="0" smtClean="0">
                          <a:latin typeface="Short Stack" panose="02010500040000000007" pitchFamily="2" charset="0"/>
                        </a:rPr>
                        <a:t> à Compiègne.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r h="320943">
                <a:tc>
                  <a:txBody>
                    <a:bodyPr/>
                    <a:lstStyle/>
                    <a:p>
                      <a:r>
                        <a:rPr lang="fr-FR" sz="1000" dirty="0" smtClean="0">
                          <a:latin typeface="Short Stack" panose="02010500040000000007" pitchFamily="2" charset="0"/>
                        </a:rPr>
                        <a:t>C’est Charles</a:t>
                      </a:r>
                      <a:r>
                        <a:rPr lang="fr-FR" sz="1000" baseline="0" dirty="0" smtClean="0">
                          <a:latin typeface="Short Stack" panose="02010500040000000007" pitchFamily="2" charset="0"/>
                        </a:rPr>
                        <a:t> VII qui chassent les Anglais de France.</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r h="320943">
                <a:tc>
                  <a:txBody>
                    <a:bodyPr/>
                    <a:lstStyle/>
                    <a:p>
                      <a:r>
                        <a:rPr lang="fr-FR" sz="1000" dirty="0" smtClean="0">
                          <a:latin typeface="Short Stack" panose="02010500040000000007" pitchFamily="2" charset="0"/>
                        </a:rPr>
                        <a:t>La</a:t>
                      </a:r>
                      <a:r>
                        <a:rPr lang="fr-FR" sz="1000" baseline="0" dirty="0" smtClean="0">
                          <a:latin typeface="Short Stack" panose="02010500040000000007" pitchFamily="2" charset="0"/>
                        </a:rPr>
                        <a:t> guerre a duré exactement 100 ans.</a:t>
                      </a:r>
                      <a:endParaRPr lang="fr-FR" sz="1000" dirty="0">
                        <a:latin typeface="Short Stack" panose="02010500040000000007" pitchFamily="2" charset="0"/>
                      </a:endParaRPr>
                    </a:p>
                  </a:txBody>
                  <a:tcPr anchor="ctr"/>
                </a:tc>
                <a:tc>
                  <a:txBody>
                    <a:bodyPr/>
                    <a:lstStyle/>
                    <a:p>
                      <a:endParaRPr lang="fr-FR" sz="1100" dirty="0">
                        <a:latin typeface="Short Stack" panose="02010500040000000007" pitchFamily="2" charset="0"/>
                      </a:endParaRPr>
                    </a:p>
                  </a:txBody>
                  <a:tcPr/>
                </a:tc>
              </a:tr>
            </a:tbl>
          </a:graphicData>
        </a:graphic>
      </p:graphicFrame>
      <p:sp>
        <p:nvSpPr>
          <p:cNvPr id="37" name="ZoneTexte 36"/>
          <p:cNvSpPr txBox="1"/>
          <p:nvPr/>
        </p:nvSpPr>
        <p:spPr>
          <a:xfrm>
            <a:off x="216297" y="5449591"/>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1 </a:t>
            </a:r>
            <a:endParaRPr lang="fr-FR" sz="1200" dirty="0">
              <a:latin typeface="KG Primary Italics" panose="02000506000000020003" pitchFamily="2" charset="0"/>
            </a:endParaRPr>
          </a:p>
        </p:txBody>
      </p:sp>
      <p:sp>
        <p:nvSpPr>
          <p:cNvPr id="43" name="ZoneTexte 42"/>
          <p:cNvSpPr txBox="1"/>
          <p:nvPr/>
        </p:nvSpPr>
        <p:spPr>
          <a:xfrm>
            <a:off x="720353" y="5507863"/>
            <a:ext cx="1992278" cy="260841"/>
          </a:xfrm>
          <a:prstGeom prst="rect">
            <a:avLst/>
          </a:prstGeom>
          <a:noFill/>
        </p:spPr>
        <p:txBody>
          <a:bodyPr wrap="square" rtlCol="0">
            <a:spAutoFit/>
          </a:bodyPr>
          <a:lstStyle/>
          <a:p>
            <a:pPr>
              <a:lnSpc>
                <a:spcPct val="80000"/>
              </a:lnSpc>
            </a:pPr>
            <a:r>
              <a:rPr lang="fr-FR" sz="1300" b="1" dirty="0" smtClean="0">
                <a:solidFill>
                  <a:schemeClr val="bg1"/>
                </a:solidFill>
                <a:latin typeface="KG Primary Italics" panose="02000506000000020003" pitchFamily="2" charset="0"/>
              </a:rPr>
              <a:t>Une bataille contre les anglais</a:t>
            </a:r>
            <a:endParaRPr lang="fr-FR" sz="1300" b="1" dirty="0">
              <a:solidFill>
                <a:schemeClr val="bg1"/>
              </a:solidFill>
              <a:latin typeface="KG Primary Italics" panose="02000506000000020003" pitchFamily="2" charset="0"/>
            </a:endParaRPr>
          </a:p>
        </p:txBody>
      </p:sp>
      <p:sp>
        <p:nvSpPr>
          <p:cNvPr id="13" name="Rectangle 12"/>
          <p:cNvSpPr/>
          <p:nvPr/>
        </p:nvSpPr>
        <p:spPr>
          <a:xfrm>
            <a:off x="177563" y="7509329"/>
            <a:ext cx="241499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420" y="9036917"/>
            <a:ext cx="309943" cy="1234033"/>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02047" y="1476079"/>
            <a:ext cx="3830674" cy="3321411"/>
          </a:xfrm>
          <a:prstGeom prst="roundRect">
            <a:avLst>
              <a:gd name="adj" fmla="val 542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476078"/>
            <a:ext cx="3830675" cy="3401993"/>
          </a:xfrm>
          <a:prstGeom prst="rect">
            <a:avLst/>
          </a:prstGeom>
          <a:noFill/>
        </p:spPr>
        <p:txBody>
          <a:bodyPr wrap="square" lIns="101636" tIns="50818" rIns="101636" bIns="50818" rtlCol="0">
            <a:spAutoFit/>
          </a:bodyPr>
          <a:lstStyle/>
          <a:p>
            <a:pPr algn="ctr">
              <a:lnSpc>
                <a:spcPct val="80000"/>
              </a:lnSpc>
            </a:pPr>
            <a:r>
              <a:rPr lang="fr-FR" sz="1600" dirty="0" smtClean="0">
                <a:latin typeface="KG Primary Italics" panose="02000506000000020003" pitchFamily="2" charset="0"/>
                <a:ea typeface="Clensey" panose="02000603000000000000" pitchFamily="2" charset="0"/>
              </a:rPr>
              <a:t>Charles VII (roi de 1422 à 1461)</a:t>
            </a:r>
          </a:p>
          <a:p>
            <a:pPr>
              <a:lnSpc>
                <a:spcPct val="80000"/>
              </a:lnSpc>
            </a:pPr>
            <a:endParaRPr lang="fr-FR" sz="1000" dirty="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Après avoir chassé les Anglais, Charles VII relève la France de ses ruines. Il crée une armée royale bien organisée et disciplinée, composée de régiments de cavaliers, l’arbalétriers, d’archers et surtout d’artilleurs.</a:t>
            </a:r>
          </a:p>
          <a:p>
            <a:pPr>
              <a:lnSpc>
                <a:spcPct val="80000"/>
              </a:lnSpc>
            </a:pPr>
            <a:endParaRPr lang="fr-FR" sz="9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Jacques Cœur, un riche banquier, s’occupe des finances du royaume. Grâce à lui le commerce recommence à se développer.</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Les impôts ne sont plus collectés pour les seigneurs mais pour le roi. : La taille est un impôt sur la terre, les aides portent sur les ventes de marchandises et la gabelle sur le sel.</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 roi fait écrire les lois nécessaires pour rendre la justice.</a:t>
            </a:r>
            <a:endParaRPr lang="fr-FR" sz="1500" dirty="0">
              <a:latin typeface="KG Primary Italics" panose="02000506000000020003" pitchFamily="2" charset="0"/>
              <a:ea typeface="Clensey" panose="02000603000000000000" pitchFamily="2" charset="0"/>
            </a:endParaRPr>
          </a:p>
        </p:txBody>
      </p:sp>
      <p:sp>
        <p:nvSpPr>
          <p:cNvPr id="12" name="Nuage 11"/>
          <p:cNvSpPr/>
          <p:nvPr/>
        </p:nvSpPr>
        <p:spPr>
          <a:xfrm>
            <a:off x="216297" y="955696"/>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8" y="955697"/>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fin de la féodalité</a:t>
            </a:r>
            <a:endParaRPr lang="fr-FR" sz="2700" dirty="0">
              <a:latin typeface="Fineliner Script" pitchFamily="50" charset="0"/>
            </a:endParaRPr>
          </a:p>
        </p:txBody>
      </p:sp>
      <p:sp>
        <p:nvSpPr>
          <p:cNvPr id="11" name="ZoneTexte 10"/>
          <p:cNvSpPr txBox="1"/>
          <p:nvPr/>
        </p:nvSpPr>
        <p:spPr>
          <a:xfrm>
            <a:off x="216297" y="97202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smtClean="0">
                <a:effectLst>
                  <a:outerShdw blurRad="38100" dist="38100" dir="2700000" algn="tl">
                    <a:srgbClr val="000000">
                      <a:alpha val="43137"/>
                    </a:srgbClr>
                  </a:outerShdw>
                </a:effectLst>
                <a:latin typeface="Fineliner Script" pitchFamily="50" charset="0"/>
              </a:rPr>
              <a:t>3</a:t>
            </a:r>
            <a:endParaRPr lang="fr-FR" b="1" dirty="0">
              <a:effectLst>
                <a:outerShdw blurRad="38100" dist="38100" dir="2700000" algn="tl">
                  <a:srgbClr val="000000">
                    <a:alpha val="43137"/>
                  </a:srgbClr>
                </a:outerShdw>
              </a:effectLst>
              <a:latin typeface="Fineliner Script" pitchFamily="50" charset="0"/>
            </a:endParaRPr>
          </a:p>
        </p:txBody>
      </p:sp>
      <p:cxnSp>
        <p:nvCxnSpPr>
          <p:cNvPr id="35" name="Connecteur droit 34"/>
          <p:cNvCxnSpPr/>
          <p:nvPr/>
        </p:nvCxnSpPr>
        <p:spPr>
          <a:xfrm>
            <a:off x="0" y="755998"/>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467053" y="-36090"/>
            <a:ext cx="4749579"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 (2)</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sp>
        <p:nvSpPr>
          <p:cNvPr id="4" name="Rectangle 3"/>
          <p:cNvSpPr/>
          <p:nvPr/>
        </p:nvSpPr>
        <p:spPr>
          <a:xfrm>
            <a:off x="215908" y="4860454"/>
            <a:ext cx="6972457" cy="1554272"/>
          </a:xfrm>
          <a:prstGeom prst="rect">
            <a:avLst/>
          </a:prstGeom>
        </p:spPr>
        <p:txBody>
          <a:bodyPr wrap="square">
            <a:spAutoFit/>
          </a:bodyPr>
          <a:lstStyle/>
          <a:p>
            <a:pPr marL="342900" indent="-342900">
              <a:buFont typeface="Wingdings"/>
              <a:buChar char=""/>
            </a:pPr>
            <a:r>
              <a:rPr lang="fr-FR" dirty="0" smtClean="0">
                <a:latin typeface="Fineliner Script" pitchFamily="50" charset="0"/>
              </a:rPr>
              <a:t>Réponds aux questions suivantes (tu dois lire tous les textes).</a:t>
            </a:r>
          </a:p>
          <a:p>
            <a:pPr lvl="0">
              <a:lnSpc>
                <a:spcPct val="150000"/>
              </a:lnSpc>
            </a:pPr>
            <a:r>
              <a:rPr lang="fr-FR" sz="1000" dirty="0" smtClean="0">
                <a:latin typeface="Short Stack" panose="02010500040000000007" pitchFamily="2" charset="0"/>
              </a:rPr>
              <a:t>1) Quels impôts sont collectés dans le royaume ? _______________________________________</a:t>
            </a:r>
          </a:p>
          <a:p>
            <a:pPr lvl="0">
              <a:lnSpc>
                <a:spcPct val="150000"/>
              </a:lnSpc>
            </a:pPr>
            <a:r>
              <a:rPr lang="fr-FR" sz="1000" dirty="0" smtClean="0">
                <a:latin typeface="Short Stack" panose="02010500040000000007" pitchFamily="2" charset="0"/>
              </a:rPr>
              <a:t>___________________________________________________________________________________</a:t>
            </a:r>
          </a:p>
          <a:p>
            <a:pPr lvl="0">
              <a:lnSpc>
                <a:spcPct val="150000"/>
              </a:lnSpc>
            </a:pPr>
            <a:r>
              <a:rPr lang="fr-FR" sz="1000" dirty="0" smtClean="0">
                <a:solidFill>
                  <a:prstClr val="black"/>
                </a:solidFill>
                <a:latin typeface="Short Stack" panose="02010500040000000007" pitchFamily="2" charset="0"/>
              </a:rPr>
              <a:t>2) </a:t>
            </a:r>
            <a:r>
              <a:rPr lang="fr-FR" sz="1000" dirty="0">
                <a:solidFill>
                  <a:prstClr val="black"/>
                </a:solidFill>
                <a:latin typeface="Short Stack" panose="02010500040000000007" pitchFamily="2" charset="0"/>
              </a:rPr>
              <a:t>Que fait écrire le Charles VII </a:t>
            </a:r>
            <a:r>
              <a:rPr lang="fr-FR" sz="1000" dirty="0" smtClean="0">
                <a:solidFill>
                  <a:prstClr val="black"/>
                </a:solidFill>
                <a:latin typeface="Short Stack" panose="02010500040000000007" pitchFamily="2" charset="0"/>
              </a:rPr>
              <a:t>? </a:t>
            </a:r>
            <a:r>
              <a:rPr lang="fr-FR" sz="1000" dirty="0" smtClean="0">
                <a:latin typeface="Short Stack" panose="02010500040000000007" pitchFamily="2" charset="0"/>
              </a:rPr>
              <a:t>______________________________________________________</a:t>
            </a:r>
          </a:p>
          <a:p>
            <a:pPr lvl="0">
              <a:lnSpc>
                <a:spcPct val="150000"/>
              </a:lnSpc>
            </a:pPr>
            <a:r>
              <a:rPr lang="fr-FR" sz="1000" dirty="0" smtClean="0">
                <a:solidFill>
                  <a:prstClr val="black"/>
                </a:solidFill>
                <a:latin typeface="Short Stack" panose="02010500040000000007" pitchFamily="2" charset="0"/>
              </a:rPr>
              <a:t>3) Quelles relations Louis XI entretient-il avec les nobles ?  _______________________________</a:t>
            </a:r>
          </a:p>
          <a:p>
            <a:pPr lvl="0">
              <a:lnSpc>
                <a:spcPct val="150000"/>
              </a:lnSpc>
            </a:pPr>
            <a:r>
              <a:rPr lang="fr-FR" sz="1000" dirty="0" smtClean="0">
                <a:solidFill>
                  <a:prstClr val="black"/>
                </a:solidFill>
                <a:latin typeface="Short Stack" panose="02010500040000000007" pitchFamily="2" charset="0"/>
              </a:rPr>
              <a:t>4) Comment s’appelle le principal adversaire de Louis XI ? ________________________________</a:t>
            </a:r>
            <a:endParaRPr lang="fr-FR" sz="1000" dirty="0">
              <a:solidFill>
                <a:prstClr val="black"/>
              </a:solidFill>
              <a:latin typeface="Short Stack" panose="02010500040000000007" pitchFamily="2" charset="0"/>
            </a:endParaRPr>
          </a:p>
        </p:txBody>
      </p:sp>
      <p:sp>
        <p:nvSpPr>
          <p:cNvPr id="46" name="Rectangle à coins arrondis 45"/>
          <p:cNvSpPr/>
          <p:nvPr/>
        </p:nvSpPr>
        <p:spPr>
          <a:xfrm>
            <a:off x="4117437" y="6516638"/>
            <a:ext cx="2917983" cy="3780334"/>
          </a:xfrm>
          <a:prstGeom prst="roundRect">
            <a:avLst>
              <a:gd name="adj" fmla="val 436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47" name="ZoneTexte 46"/>
          <p:cNvSpPr txBox="1"/>
          <p:nvPr/>
        </p:nvSpPr>
        <p:spPr>
          <a:xfrm>
            <a:off x="4151915" y="6546795"/>
            <a:ext cx="2883505" cy="3740548"/>
          </a:xfrm>
          <a:prstGeom prst="rect">
            <a:avLst/>
          </a:prstGeom>
          <a:noFill/>
        </p:spPr>
        <p:txBody>
          <a:bodyPr wrap="square" lIns="101636" tIns="50818" rIns="101636" bIns="50818" rtlCol="0">
            <a:spAutoFit/>
          </a:bodyPr>
          <a:lstStyle/>
          <a:p>
            <a:pPr algn="ctr">
              <a:lnSpc>
                <a:spcPct val="80000"/>
              </a:lnSpc>
            </a:pPr>
            <a:r>
              <a:rPr lang="fr-FR" sz="1600" dirty="0" smtClean="0">
                <a:latin typeface="KG Primary Italics" panose="02000506000000020003" pitchFamily="2" charset="0"/>
                <a:ea typeface="Clensey" panose="02000603000000000000" pitchFamily="2" charset="0"/>
              </a:rPr>
              <a:t>Louis XI (roi de 1461 à 1483)</a:t>
            </a:r>
          </a:p>
          <a:p>
            <a:pPr algn="ctr">
              <a:lnSpc>
                <a:spcPct val="80000"/>
              </a:lnSpc>
            </a:pPr>
            <a:endParaRPr lang="fr-FR" sz="900" dirty="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 fils de Charles VII, Louis XI, consolide le pouvoir royal. Dés le début de son règne, il se heurte à l’hostilité de la noblesse qui veut accroître son propre pouvoir. </a:t>
            </a:r>
          </a:p>
          <a:p>
            <a:pPr>
              <a:lnSpc>
                <a:spcPct val="80000"/>
              </a:lnSpc>
            </a:pPr>
            <a:endParaRPr lang="fr-FR" sz="10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Son principal adversaire est Charles le Téméraire, duc de Bourgogne. Celui-ci est battu et tué en 1477 par les Lorrains et les Suisses, alliés du roi de France. </a:t>
            </a:r>
          </a:p>
          <a:p>
            <a:pPr>
              <a:lnSpc>
                <a:spcPct val="80000"/>
              </a:lnSpc>
            </a:pPr>
            <a:endParaRPr lang="fr-FR" sz="10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Louis XI agrandit le royaume : la Bourgogne, la Picardie, la Provence, l’Anjou et le Maine appartiennent désormais à la France.</a:t>
            </a:r>
          </a:p>
          <a:p>
            <a:pPr>
              <a:lnSpc>
                <a:spcPct val="80000"/>
              </a:lnSpc>
            </a:pPr>
            <a:endParaRPr lang="fr-FR" sz="105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A sa mort, la France a retrouvé sa prospérité.</a:t>
            </a:r>
          </a:p>
        </p:txBody>
      </p:sp>
      <p:sp>
        <p:nvSpPr>
          <p:cNvPr id="13" name="Rectangle 12"/>
          <p:cNvSpPr/>
          <p:nvPr/>
        </p:nvSpPr>
        <p:spPr>
          <a:xfrm>
            <a:off x="216297" y="6372622"/>
            <a:ext cx="4007409"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Entoure </a:t>
            </a:r>
            <a:r>
              <a:rPr lang="fr-FR" spc="-150" dirty="0" smtClean="0">
                <a:latin typeface="Fineliner Script" pitchFamily="50" charset="0"/>
              </a:rPr>
              <a:t>les</a:t>
            </a:r>
            <a:r>
              <a:rPr lang="fr-FR" dirty="0" smtClean="0">
                <a:latin typeface="Fineliner Script" pitchFamily="50" charset="0"/>
              </a:rPr>
              <a:t> régions acquises par Louis XI</a:t>
            </a:r>
            <a:endParaRPr lang="fr-FR" dirty="0"/>
          </a:p>
        </p:txBody>
      </p:sp>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913"/>
          <a:stretch/>
        </p:blipFill>
        <p:spPr bwMode="auto">
          <a:xfrm>
            <a:off x="4223706" y="936805"/>
            <a:ext cx="2964660" cy="38516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16297" y="6732662"/>
            <a:ext cx="3528392" cy="553998"/>
          </a:xfrm>
          <a:prstGeom prst="rect">
            <a:avLst/>
          </a:prstGeom>
        </p:spPr>
        <p:txBody>
          <a:bodyPr wrap="square">
            <a:spAutoFit/>
          </a:bodyPr>
          <a:lstStyle/>
          <a:p>
            <a:pPr>
              <a:lnSpc>
                <a:spcPct val="150000"/>
              </a:lnSpc>
            </a:pPr>
            <a:r>
              <a:rPr lang="fr-FR" sz="1000" dirty="0" smtClean="0">
                <a:solidFill>
                  <a:prstClr val="black"/>
                </a:solidFill>
                <a:latin typeface="Short Stack" panose="02010500040000000007" pitchFamily="2" charset="0"/>
              </a:rPr>
              <a:t>Maine, Anjou, Bourgogne, Lorraine, Italie</a:t>
            </a:r>
          </a:p>
          <a:p>
            <a:pPr>
              <a:lnSpc>
                <a:spcPct val="150000"/>
              </a:lnSpc>
            </a:pPr>
            <a:r>
              <a:rPr lang="fr-FR" sz="1000" dirty="0" smtClean="0">
                <a:solidFill>
                  <a:prstClr val="black"/>
                </a:solidFill>
                <a:latin typeface="Short Stack" panose="02010500040000000007" pitchFamily="2" charset="0"/>
              </a:rPr>
              <a:t>Bretagne, Espagne, Suisse, Provence, Picardie</a:t>
            </a:r>
            <a:endParaRPr lang="fr-FR" dirty="0"/>
          </a:p>
        </p:txBody>
      </p:sp>
      <p:sp>
        <p:nvSpPr>
          <p:cNvPr id="54" name="Rectangle 53"/>
          <p:cNvSpPr/>
          <p:nvPr/>
        </p:nvSpPr>
        <p:spPr>
          <a:xfrm>
            <a:off x="202048" y="7196648"/>
            <a:ext cx="2462522"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Réponds aux questions</a:t>
            </a:r>
            <a:endParaRPr lang="fr-FR" dirty="0"/>
          </a:p>
        </p:txBody>
      </p:sp>
      <p:sp>
        <p:nvSpPr>
          <p:cNvPr id="55" name="ZoneTexte 54"/>
          <p:cNvSpPr txBox="1"/>
          <p:nvPr/>
        </p:nvSpPr>
        <p:spPr>
          <a:xfrm>
            <a:off x="3647995" y="936805"/>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2 </a:t>
            </a:r>
            <a:endParaRPr lang="fr-FR" sz="1200" dirty="0">
              <a:latin typeface="KG Primary Italics" panose="02000506000000020003" pitchFamily="2" charset="0"/>
            </a:endParaRPr>
          </a:p>
        </p:txBody>
      </p:sp>
      <p:sp>
        <p:nvSpPr>
          <p:cNvPr id="27" name="Parchemin horizontal 26"/>
          <p:cNvSpPr/>
          <p:nvPr/>
        </p:nvSpPr>
        <p:spPr>
          <a:xfrm>
            <a:off x="202045" y="7500071"/>
            <a:ext cx="3697977" cy="1680863"/>
          </a:xfrm>
          <a:prstGeom prst="horizontalScroll">
            <a:avLst>
              <a:gd name="adj" fmla="val 7627"/>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342526" y="7656497"/>
            <a:ext cx="3557497" cy="1446550"/>
          </a:xfrm>
          <a:prstGeom prst="rect">
            <a:avLst/>
          </a:prstGeom>
          <a:noFill/>
        </p:spPr>
        <p:txBody>
          <a:bodyPr wrap="square" rtlCol="0">
            <a:spAutoFit/>
          </a:bodyPr>
          <a:lstStyle/>
          <a:p>
            <a:pPr marL="180975"/>
            <a:r>
              <a:rPr lang="fr-FR" sz="1100" b="1" dirty="0" smtClean="0">
                <a:latin typeface="RawengulkSans" panose="00000A03000000000000" pitchFamily="2" charset="0"/>
              </a:rPr>
              <a:t>L’entrevue de Péronne (9-14 octobre 1468)</a:t>
            </a:r>
          </a:p>
          <a:p>
            <a:r>
              <a:rPr lang="fr-FR" sz="1050" dirty="0" smtClean="0">
                <a:latin typeface="RawengulkSans" panose="00000A03000000000000" pitchFamily="2" charset="0"/>
              </a:rPr>
              <a:t>Le roi Louis XI accepte de rencontrer le duc de Bourgogne, Charles le Téméraire. Celui-ci, autoritaire et violent fait prisonnier Louis XI et l’oblige à accepter toutes ses conditions. Le roi de France, rusé, fait semblant de céder. Mais quand il retrouve la liberté, il ne tient pas ses promesses. Il organise dans plusieurs régions des révoltes et des trahisons contre le duc de Bourgogne.</a:t>
            </a:r>
          </a:p>
        </p:txBody>
      </p:sp>
      <p:sp>
        <p:nvSpPr>
          <p:cNvPr id="56" name="ZoneTexte 55"/>
          <p:cNvSpPr txBox="1"/>
          <p:nvPr/>
        </p:nvSpPr>
        <p:spPr>
          <a:xfrm>
            <a:off x="3143939" y="7656497"/>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3 </a:t>
            </a:r>
            <a:endParaRPr lang="fr-FR" sz="1200" dirty="0">
              <a:latin typeface="KG Primary Italics" panose="02000506000000020003" pitchFamily="2" charset="0"/>
            </a:endParaRPr>
          </a:p>
        </p:txBody>
      </p:sp>
      <p:sp>
        <p:nvSpPr>
          <p:cNvPr id="60" name="Rectangle 59"/>
          <p:cNvSpPr/>
          <p:nvPr/>
        </p:nvSpPr>
        <p:spPr>
          <a:xfrm>
            <a:off x="164161" y="9108926"/>
            <a:ext cx="3953275" cy="1246495"/>
          </a:xfrm>
          <a:prstGeom prst="rect">
            <a:avLst/>
          </a:prstGeom>
        </p:spPr>
        <p:txBody>
          <a:bodyPr wrap="square">
            <a:spAutoFit/>
          </a:bodyPr>
          <a:lstStyle/>
          <a:p>
            <a:pPr>
              <a:lnSpc>
                <a:spcPct val="150000"/>
              </a:lnSpc>
            </a:pPr>
            <a:r>
              <a:rPr lang="fr-FR" sz="1000" dirty="0" smtClean="0">
                <a:solidFill>
                  <a:prstClr val="black"/>
                </a:solidFill>
                <a:latin typeface="Short Stack" panose="02010500040000000007" pitchFamily="2" charset="0"/>
              </a:rPr>
              <a:t>1) Où se déroule cette entrevue ? ________________ </a:t>
            </a:r>
          </a:p>
          <a:p>
            <a:pPr>
              <a:lnSpc>
                <a:spcPct val="150000"/>
              </a:lnSpc>
            </a:pPr>
            <a:r>
              <a:rPr lang="fr-FR" sz="1000" dirty="0" smtClean="0">
                <a:solidFill>
                  <a:prstClr val="black"/>
                </a:solidFill>
                <a:latin typeface="Short Stack" panose="02010500040000000007" pitchFamily="2" charset="0"/>
              </a:rPr>
              <a:t>2) Qui sont les hommes en présence ? ____________</a:t>
            </a:r>
          </a:p>
          <a:p>
            <a:pPr>
              <a:lnSpc>
                <a:spcPct val="150000"/>
              </a:lnSpc>
            </a:pPr>
            <a:r>
              <a:rPr lang="fr-FR" sz="1000" dirty="0" smtClean="0">
                <a:solidFill>
                  <a:prstClr val="black"/>
                </a:solidFill>
                <a:latin typeface="Short Stack" panose="02010500040000000007" pitchFamily="2" charset="0"/>
              </a:rPr>
              <a:t>______________________________________________</a:t>
            </a:r>
          </a:p>
          <a:p>
            <a:pPr>
              <a:lnSpc>
                <a:spcPct val="150000"/>
              </a:lnSpc>
            </a:pPr>
            <a:r>
              <a:rPr lang="fr-FR" sz="1000" dirty="0" smtClean="0">
                <a:solidFill>
                  <a:prstClr val="black"/>
                </a:solidFill>
                <a:latin typeface="Short Stack" panose="02010500040000000007" pitchFamily="2" charset="0"/>
              </a:rPr>
              <a:t>3) Que fait Louis XI pour se libérer ? ______________</a:t>
            </a:r>
          </a:p>
          <a:p>
            <a:pPr>
              <a:lnSpc>
                <a:spcPct val="150000"/>
              </a:lnSpc>
            </a:pPr>
            <a:r>
              <a:rPr lang="fr-FR" sz="1000" dirty="0">
                <a:solidFill>
                  <a:prstClr val="black"/>
                </a:solidFill>
                <a:latin typeface="Short Stack" panose="02010500040000000007" pitchFamily="2" charset="0"/>
              </a:rPr>
              <a:t>______________________________________________</a:t>
            </a:r>
            <a:endParaRPr lang="fr-FR" sz="1000" dirty="0" smtClean="0">
              <a:solidFill>
                <a:prstClr val="black"/>
              </a:solidFill>
              <a:latin typeface="Short Stack" panose="02010500040000000007" pitchFamily="2" charset="0"/>
            </a:endParaRPr>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420" y="9036917"/>
            <a:ext cx="309943" cy="1234033"/>
          </a:xfrm>
          <a:prstGeom prst="rect">
            <a:avLst/>
          </a:prstGeom>
        </p:spPr>
      </p:pic>
    </p:spTree>
    <p:extLst>
      <p:ext uri="{BB962C8B-B14F-4D97-AF65-F5344CB8AC3E}">
        <p14:creationId xmlns:p14="http://schemas.microsoft.com/office/powerpoint/2010/main" val="3118698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02047" y="1476079"/>
            <a:ext cx="2750554" cy="3715366"/>
          </a:xfrm>
          <a:prstGeom prst="roundRect">
            <a:avLst>
              <a:gd name="adj" fmla="val 542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543229"/>
            <a:ext cx="2822563" cy="3574348"/>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Petit à petit les rois retrouvent leur autorité. Ils agrandissent le domaine royal. Trois grands rois vont contribuer à renforcer leur pouvoir :</a:t>
            </a:r>
          </a:p>
          <a:p>
            <a:pPr>
              <a:lnSpc>
                <a:spcPct val="80000"/>
              </a:lnSpc>
            </a:pPr>
            <a:endParaRPr lang="fr-FR" sz="11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 Philippe Auguste (roi de 1180-1223) qui choisit Paris comme capitale et construit le Louvre.</a:t>
            </a:r>
          </a:p>
          <a:p>
            <a:pPr>
              <a:lnSpc>
                <a:spcPct val="80000"/>
              </a:lnSpc>
            </a:pPr>
            <a:r>
              <a:rPr lang="fr-FR" sz="800" dirty="0" smtClean="0">
                <a:latin typeface="KG Primary Italics" panose="02000506000000020003" pitchFamily="2" charset="0"/>
                <a:ea typeface="Clensey" panose="02000603000000000000" pitchFamily="2" charset="0"/>
              </a:rPr>
              <a:t> </a:t>
            </a:r>
          </a:p>
          <a:p>
            <a:pPr>
              <a:lnSpc>
                <a:spcPct val="80000"/>
              </a:lnSpc>
            </a:pPr>
            <a:r>
              <a:rPr lang="fr-FR" sz="1500" dirty="0" smtClean="0">
                <a:latin typeface="KG Primary Italics" panose="02000506000000020003" pitchFamily="2" charset="0"/>
                <a:ea typeface="Clensey" panose="02000603000000000000" pitchFamily="2" charset="0"/>
              </a:rPr>
              <a:t>* Louis IX (roi de 1226 à 1270) que l’on appelle aussi Saint Louis rétablit la paix en interdisant les guerres entre seigneurs. Il créé le parlement de Paris.</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 Philippe le Bel (roi de 1285 à 1314), qui supporte mal l’autorité du pape à Rome et fait élire un nouveau pape français Clément V en 1309qui s’installe à Avignon.</a:t>
            </a:r>
            <a:endParaRPr lang="fr-FR" sz="1500" dirty="0">
              <a:latin typeface="KG Primary Italics" panose="02000506000000020003" pitchFamily="2" charset="0"/>
              <a:ea typeface="Clensey" panose="02000603000000000000" pitchFamily="2" charset="0"/>
            </a:endParaRPr>
          </a:p>
        </p:txBody>
      </p:sp>
      <p:sp>
        <p:nvSpPr>
          <p:cNvPr id="12" name="Nuage 11"/>
          <p:cNvSpPr/>
          <p:nvPr/>
        </p:nvSpPr>
        <p:spPr>
          <a:xfrm>
            <a:off x="216297" y="955696"/>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8" y="955697"/>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L’autorité royale retrouvée</a:t>
            </a:r>
            <a:endParaRPr lang="fr-FR" sz="2700" dirty="0">
              <a:latin typeface="Fineliner Script" pitchFamily="50" charset="0"/>
            </a:endParaRPr>
          </a:p>
        </p:txBody>
      </p:sp>
      <p:sp>
        <p:nvSpPr>
          <p:cNvPr id="11" name="ZoneTexte 10"/>
          <p:cNvSpPr txBox="1"/>
          <p:nvPr/>
        </p:nvSpPr>
        <p:spPr>
          <a:xfrm>
            <a:off x="216297" y="97202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1</a:t>
            </a:r>
            <a:endParaRPr lang="fr-FR" b="1" dirty="0">
              <a:effectLst>
                <a:outerShdw blurRad="38100" dist="38100" dir="2700000" algn="tl">
                  <a:srgbClr val="000000">
                    <a:alpha val="43137"/>
                  </a:srgbClr>
                </a:outerShdw>
              </a:effectLst>
              <a:latin typeface="Fineliner Script" pitchFamily="50" charset="0"/>
            </a:endParaRPr>
          </a:p>
        </p:txBody>
      </p:sp>
      <p:cxnSp>
        <p:nvCxnSpPr>
          <p:cNvPr id="35" name="Connecteur droit 34"/>
          <p:cNvCxnSpPr/>
          <p:nvPr/>
        </p:nvCxnSpPr>
        <p:spPr>
          <a:xfrm>
            <a:off x="0" y="755998"/>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800927" y="-36090"/>
            <a:ext cx="4081831"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013724167"/>
              </p:ext>
            </p:extLst>
          </p:nvPr>
        </p:nvGraphicFramePr>
        <p:xfrm>
          <a:off x="3168625" y="1931958"/>
          <a:ext cx="3974720" cy="3322320"/>
        </p:xfrm>
        <a:graphic>
          <a:graphicData uri="http://schemas.openxmlformats.org/drawingml/2006/table">
            <a:tbl>
              <a:tblPr firstRow="1" bandRow="1">
                <a:tableStyleId>{5940675A-B579-460E-94D1-54222C63F5DA}</a:tableStyleId>
              </a:tblPr>
              <a:tblGrid>
                <a:gridCol w="1584176"/>
                <a:gridCol w="796848"/>
                <a:gridCol w="796848"/>
                <a:gridCol w="796848"/>
              </a:tblGrid>
              <a:tr h="370840">
                <a:tc>
                  <a:txBody>
                    <a:bodyPr/>
                    <a:lstStyle/>
                    <a:p>
                      <a:endParaRPr lang="fr-FR" sz="1100" dirty="0">
                        <a:latin typeface="Short Stack" panose="02010500040000000007" pitchFamily="2"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1000" dirty="0" smtClean="0">
                          <a:latin typeface="Short Stack" panose="02010500040000000007" pitchFamily="2" charset="0"/>
                        </a:rPr>
                        <a:t>Philippe</a:t>
                      </a:r>
                      <a:r>
                        <a:rPr lang="fr-FR" sz="1000" baseline="0" dirty="0" smtClean="0">
                          <a:latin typeface="Short Stack" panose="02010500040000000007" pitchFamily="2" charset="0"/>
                        </a:rPr>
                        <a:t> Auguste</a:t>
                      </a:r>
                      <a:endParaRPr lang="fr-FR" sz="1000" dirty="0">
                        <a:latin typeface="Short Stack" panose="02010500040000000007" pitchFamily="2" charset="0"/>
                      </a:endParaRPr>
                    </a:p>
                  </a:txBody>
                  <a:tcPr anchor="ctr"/>
                </a:tc>
                <a:tc>
                  <a:txBody>
                    <a:bodyPr/>
                    <a:lstStyle/>
                    <a:p>
                      <a:pPr algn="ctr"/>
                      <a:r>
                        <a:rPr lang="fr-FR" sz="1000" dirty="0" smtClean="0">
                          <a:latin typeface="Short Stack" panose="02010500040000000007" pitchFamily="2" charset="0"/>
                        </a:rPr>
                        <a:t>Louis IX</a:t>
                      </a:r>
                      <a:endParaRPr lang="fr-FR" sz="1000" dirty="0">
                        <a:latin typeface="Short Stack" panose="02010500040000000007" pitchFamily="2" charset="0"/>
                      </a:endParaRPr>
                    </a:p>
                  </a:txBody>
                  <a:tcPr anchor="ctr"/>
                </a:tc>
                <a:tc>
                  <a:txBody>
                    <a:bodyPr/>
                    <a:lstStyle/>
                    <a:p>
                      <a:pPr algn="ctr"/>
                      <a:r>
                        <a:rPr lang="fr-FR" sz="1000" dirty="0" smtClean="0">
                          <a:latin typeface="Short Stack" panose="02010500040000000007" pitchFamily="2" charset="0"/>
                        </a:rPr>
                        <a:t>Philippe le Bel</a:t>
                      </a:r>
                      <a:endParaRPr lang="fr-FR" sz="1000" dirty="0">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créé le parlement de Paris</a:t>
                      </a:r>
                      <a:endParaRPr lang="fr-FR" sz="1000" dirty="0">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c>
                  <a:txBody>
                    <a:bodyPr/>
                    <a:lstStyle/>
                    <a:p>
                      <a:pPr algn="ctr"/>
                      <a:endParaRPr lang="fr-FR" sz="200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fait construire le Louvre</a:t>
                      </a:r>
                      <a:endParaRPr lang="fr-FR" sz="1000" dirty="0">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fait élire un pape</a:t>
                      </a:r>
                      <a:r>
                        <a:rPr lang="fr-FR" sz="1000" baseline="0" dirty="0" smtClean="0">
                          <a:latin typeface="Short Stack" panose="02010500040000000007" pitchFamily="2" charset="0"/>
                        </a:rPr>
                        <a:t> français en 1309</a:t>
                      </a:r>
                      <a:endParaRPr lang="fr-FR" sz="1000" dirty="0">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On l’appelle Saint Louis</a:t>
                      </a:r>
                      <a:endParaRPr lang="fr-FR" sz="1000" dirty="0">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rétablit la paix</a:t>
                      </a:r>
                      <a:endParaRPr lang="fr-FR" sz="1000" dirty="0">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Il choisit Paris comme capitale</a:t>
                      </a:r>
                      <a:endParaRPr lang="fr-FR" sz="1000" dirty="0">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r>
              <a:tr h="370840">
                <a:tc>
                  <a:txBody>
                    <a:bodyPr/>
                    <a:lstStyle/>
                    <a:p>
                      <a:r>
                        <a:rPr lang="fr-FR" sz="1000" dirty="0" smtClean="0">
                          <a:latin typeface="Short Stack" panose="02010500040000000007" pitchFamily="2" charset="0"/>
                        </a:rPr>
                        <a:t>C’est le dernier</a:t>
                      </a:r>
                      <a:r>
                        <a:rPr lang="fr-FR" sz="1000" baseline="0" dirty="0" smtClean="0">
                          <a:latin typeface="Short Stack" panose="02010500040000000007" pitchFamily="2" charset="0"/>
                        </a:rPr>
                        <a:t> des trois rois</a:t>
                      </a:r>
                      <a:endParaRPr lang="fr-FR" sz="1000" dirty="0">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endParaRPr lang="fr-FR" sz="2000" dirty="0">
                        <a:solidFill>
                          <a:srgbClr val="FF0000"/>
                        </a:solidFill>
                        <a:latin typeface="Short Stack" panose="02010500040000000007" pitchFamily="2" charset="0"/>
                      </a:endParaRPr>
                    </a:p>
                  </a:txBody>
                  <a:tcPr anchor="ctr"/>
                </a:tc>
                <a:tc>
                  <a:txBody>
                    <a:bodyPr/>
                    <a:lstStyle/>
                    <a:p>
                      <a:pPr algn="ctr"/>
                      <a:r>
                        <a:rPr lang="fr-FR" sz="2000" dirty="0" smtClean="0">
                          <a:solidFill>
                            <a:srgbClr val="FF0000"/>
                          </a:solidFill>
                          <a:latin typeface="Short Stack" panose="02010500040000000007" pitchFamily="2" charset="0"/>
                        </a:rPr>
                        <a:t>x</a:t>
                      </a:r>
                      <a:endParaRPr lang="fr-FR" sz="2000" dirty="0">
                        <a:solidFill>
                          <a:srgbClr val="FF0000"/>
                        </a:solidFill>
                        <a:latin typeface="Short Stack" panose="02010500040000000007" pitchFamily="2" charset="0"/>
                      </a:endParaRPr>
                    </a:p>
                  </a:txBody>
                  <a:tcPr anchor="ctr"/>
                </a:tc>
              </a:tr>
            </a:tbl>
          </a:graphicData>
        </a:graphic>
      </p:graphicFrame>
      <p:sp>
        <p:nvSpPr>
          <p:cNvPr id="4" name="Rectangle 3"/>
          <p:cNvSpPr/>
          <p:nvPr/>
        </p:nvSpPr>
        <p:spPr>
          <a:xfrm>
            <a:off x="3024609" y="1416264"/>
            <a:ext cx="4180201" cy="707886"/>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Mets une croix dans la colonne du roi concerné</a:t>
            </a:r>
            <a:endParaRPr lang="fr-FR" sz="1100" dirty="0">
              <a:latin typeface="Short Stack" panose="02010500040000000007" pitchFamily="2" charset="0"/>
            </a:endParaRPr>
          </a:p>
        </p:txBody>
      </p:sp>
      <p:sp>
        <p:nvSpPr>
          <p:cNvPr id="36" name="Nuage 35"/>
          <p:cNvSpPr/>
          <p:nvPr/>
        </p:nvSpPr>
        <p:spPr>
          <a:xfrm>
            <a:off x="3337327" y="5364510"/>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9" name="ZoneTexte 38"/>
          <p:cNvSpPr txBox="1"/>
          <p:nvPr/>
        </p:nvSpPr>
        <p:spPr>
          <a:xfrm>
            <a:off x="3744578" y="5364511"/>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guerre de cent ans</a:t>
            </a:r>
            <a:endParaRPr lang="fr-FR" sz="2700" dirty="0">
              <a:latin typeface="Fineliner Script" pitchFamily="50" charset="0"/>
            </a:endParaRPr>
          </a:p>
        </p:txBody>
      </p:sp>
      <p:sp>
        <p:nvSpPr>
          <p:cNvPr id="45" name="ZoneTexte 44"/>
          <p:cNvSpPr txBox="1"/>
          <p:nvPr/>
        </p:nvSpPr>
        <p:spPr>
          <a:xfrm>
            <a:off x="3337327" y="5380836"/>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smtClean="0">
                <a:effectLst>
                  <a:outerShdw blurRad="38100" dist="38100" dir="2700000" algn="tl">
                    <a:srgbClr val="000000">
                      <a:alpha val="43137"/>
                    </a:srgbClr>
                  </a:outerShdw>
                </a:effectLst>
                <a:latin typeface="Fineliner Script" pitchFamily="50" charset="0"/>
              </a:rPr>
              <a:t>2</a:t>
            </a:r>
            <a:endParaRPr lang="fr-FR" b="1" dirty="0">
              <a:effectLst>
                <a:outerShdw blurRad="38100" dist="38100" dir="2700000" algn="tl">
                  <a:srgbClr val="000000">
                    <a:alpha val="43137"/>
                  </a:srgbClr>
                </a:outerShdw>
              </a:effectLst>
              <a:latin typeface="Fineliner Script" pitchFamily="50" charset="0"/>
            </a:endParaRPr>
          </a:p>
        </p:txBody>
      </p:sp>
      <p:sp>
        <p:nvSpPr>
          <p:cNvPr id="46" name="Rectangle à coins arrondis 45"/>
          <p:cNvSpPr/>
          <p:nvPr/>
        </p:nvSpPr>
        <p:spPr>
          <a:xfrm>
            <a:off x="3456657" y="5916663"/>
            <a:ext cx="3595227" cy="4272383"/>
          </a:xfrm>
          <a:prstGeom prst="roundRect">
            <a:avLst>
              <a:gd name="adj" fmla="val 436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47" name="ZoneTexte 46"/>
          <p:cNvSpPr txBox="1"/>
          <p:nvPr/>
        </p:nvSpPr>
        <p:spPr>
          <a:xfrm>
            <a:off x="3456657" y="5940574"/>
            <a:ext cx="3595228" cy="4276079"/>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Philippe VI de Valois devient roi de France en 1328. Mais le roi d’Angleterre,  Edouard III, petit-fils de Philippe le Bel se prétend héritier de la couronne de France. Une longue guerre éclate alors entre les français et les Anglais qui durera un peu plus de 100 ans.</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Les Français sont vaincus à Crécy. Les Anglais envahissent Calais en 1347. Le roi de France Jean le Bon est fait prisonnier à Poitiers en 1356. Les Anglais envahissent nord et le sud-ouest de la France.</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Bertrand Du Guesclin commandant suprême des armées de Charles V (nouveau roi) reprend la plupart des territoires pris par les Anglais. </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Jeanne d’Arc, une jeune fille, prend la tête de l’armée de Charles VII. Elle délivre Orléans en 1429. Faite prisonnière à Compiègne, elle est jugée et brûlée à </a:t>
            </a:r>
            <a:r>
              <a:rPr lang="fr-FR" sz="1500" spc="-150" dirty="0" smtClean="0">
                <a:latin typeface="KG Primary Italics" panose="02000506000000020003" pitchFamily="2" charset="0"/>
                <a:ea typeface="Clensey" panose="02000603000000000000" pitchFamily="2" charset="0"/>
              </a:rPr>
              <a:t>Rouen</a:t>
            </a:r>
            <a:r>
              <a:rPr lang="fr-FR" sz="1500" dirty="0" smtClean="0">
                <a:latin typeface="KG Primary Italics" panose="02000506000000020003" pitchFamily="2" charset="0"/>
                <a:ea typeface="Clensey" panose="02000603000000000000" pitchFamily="2" charset="0"/>
              </a:rPr>
              <a:t> par les Anglais en 1431.</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Charles VII chasse les Anglais de France. En 1453 les Anglais n’occupent plus que Calais.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47" y="5436518"/>
            <a:ext cx="2822562" cy="20008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2493004474"/>
              </p:ext>
            </p:extLst>
          </p:nvPr>
        </p:nvGraphicFramePr>
        <p:xfrm>
          <a:off x="169374" y="7872383"/>
          <a:ext cx="3042573" cy="2377440"/>
        </p:xfrm>
        <a:graphic>
          <a:graphicData uri="http://schemas.openxmlformats.org/drawingml/2006/table">
            <a:tbl>
              <a:tblPr firstRow="1" bandRow="1">
                <a:tableStyleId>{5940675A-B579-460E-94D1-54222C63F5DA}</a:tableStyleId>
              </a:tblPr>
              <a:tblGrid>
                <a:gridCol w="2567203"/>
                <a:gridCol w="475370"/>
              </a:tblGrid>
              <a:tr h="320943">
                <a:tc>
                  <a:txBody>
                    <a:bodyPr/>
                    <a:lstStyle/>
                    <a:p>
                      <a:r>
                        <a:rPr lang="fr-FR" sz="1000" dirty="0" smtClean="0">
                          <a:latin typeface="Short Stack" panose="02010500040000000007" pitchFamily="2" charset="0"/>
                        </a:rPr>
                        <a:t>Edouard III veut deveni</a:t>
                      </a:r>
                      <a:r>
                        <a:rPr lang="fr-FR" sz="1000" baseline="0" dirty="0" smtClean="0">
                          <a:latin typeface="Short Stack" panose="02010500040000000007" pitchFamily="2" charset="0"/>
                        </a:rPr>
                        <a:t>r roi de France.</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V</a:t>
                      </a:r>
                      <a:endParaRPr lang="fr-FR" sz="1400" dirty="0">
                        <a:solidFill>
                          <a:srgbClr val="FF0000"/>
                        </a:solidFill>
                        <a:latin typeface="Short Stack" panose="02010500040000000007" pitchFamily="2" charset="0"/>
                      </a:endParaRPr>
                    </a:p>
                  </a:txBody>
                  <a:tcPr anchor="ctr"/>
                </a:tc>
              </a:tr>
              <a:tr h="320943">
                <a:tc>
                  <a:txBody>
                    <a:bodyPr/>
                    <a:lstStyle/>
                    <a:p>
                      <a:r>
                        <a:rPr lang="fr-FR" sz="1000" dirty="0" smtClean="0">
                          <a:latin typeface="Short Stack" panose="02010500040000000007" pitchFamily="2" charset="0"/>
                        </a:rPr>
                        <a:t>Les</a:t>
                      </a:r>
                      <a:r>
                        <a:rPr lang="fr-FR" sz="1000" baseline="0" dirty="0" smtClean="0">
                          <a:latin typeface="Short Stack" panose="02010500040000000007" pitchFamily="2" charset="0"/>
                        </a:rPr>
                        <a:t> Anglais envahissent d’abord le sud-ouest de la France.</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F</a:t>
                      </a:r>
                      <a:endParaRPr lang="fr-FR" sz="1400" dirty="0">
                        <a:solidFill>
                          <a:srgbClr val="FF0000"/>
                        </a:solidFill>
                        <a:latin typeface="Short Stack" panose="02010500040000000007" pitchFamily="2" charset="0"/>
                      </a:endParaRPr>
                    </a:p>
                  </a:txBody>
                  <a:tcPr anchor="ctr"/>
                </a:tc>
              </a:tr>
              <a:tr h="320943">
                <a:tc>
                  <a:txBody>
                    <a:bodyPr/>
                    <a:lstStyle/>
                    <a:p>
                      <a:r>
                        <a:rPr lang="fr-FR" sz="1000" dirty="0" smtClean="0">
                          <a:latin typeface="Short Stack" panose="02010500040000000007" pitchFamily="2" charset="0"/>
                        </a:rPr>
                        <a:t>Du Guesclin</a:t>
                      </a:r>
                      <a:r>
                        <a:rPr lang="fr-FR" sz="1000" baseline="0" dirty="0" smtClean="0">
                          <a:latin typeface="Short Stack" panose="02010500040000000007" pitchFamily="2" charset="0"/>
                        </a:rPr>
                        <a:t> est un commandant d’Edouard III.</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F</a:t>
                      </a:r>
                      <a:endParaRPr lang="fr-FR" sz="1400" dirty="0">
                        <a:solidFill>
                          <a:srgbClr val="FF0000"/>
                        </a:solidFill>
                        <a:latin typeface="Short Stack" panose="02010500040000000007" pitchFamily="2" charset="0"/>
                      </a:endParaRPr>
                    </a:p>
                  </a:txBody>
                  <a:tcPr anchor="ctr"/>
                </a:tc>
              </a:tr>
              <a:tr h="320943">
                <a:tc>
                  <a:txBody>
                    <a:bodyPr/>
                    <a:lstStyle/>
                    <a:p>
                      <a:r>
                        <a:rPr lang="fr-FR" sz="1000" dirty="0" smtClean="0">
                          <a:latin typeface="Short Stack" panose="02010500040000000007" pitchFamily="2" charset="0"/>
                        </a:rPr>
                        <a:t>Jeanne d’Arc est brûlée</a:t>
                      </a:r>
                      <a:r>
                        <a:rPr lang="fr-FR" sz="1000" baseline="0" dirty="0" smtClean="0">
                          <a:latin typeface="Short Stack" panose="02010500040000000007" pitchFamily="2" charset="0"/>
                        </a:rPr>
                        <a:t> à Compiègne.</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F</a:t>
                      </a:r>
                      <a:endParaRPr lang="fr-FR" sz="1400" dirty="0">
                        <a:solidFill>
                          <a:srgbClr val="FF0000"/>
                        </a:solidFill>
                        <a:latin typeface="Short Stack" panose="02010500040000000007" pitchFamily="2" charset="0"/>
                      </a:endParaRPr>
                    </a:p>
                  </a:txBody>
                  <a:tcPr anchor="ctr"/>
                </a:tc>
              </a:tr>
              <a:tr h="320943">
                <a:tc>
                  <a:txBody>
                    <a:bodyPr/>
                    <a:lstStyle/>
                    <a:p>
                      <a:r>
                        <a:rPr lang="fr-FR" sz="1000" dirty="0" smtClean="0">
                          <a:latin typeface="Short Stack" panose="02010500040000000007" pitchFamily="2" charset="0"/>
                        </a:rPr>
                        <a:t>C’est Charles</a:t>
                      </a:r>
                      <a:r>
                        <a:rPr lang="fr-FR" sz="1000" baseline="0" dirty="0" smtClean="0">
                          <a:latin typeface="Short Stack" panose="02010500040000000007" pitchFamily="2" charset="0"/>
                        </a:rPr>
                        <a:t> VII qui chassent les Anglais de France.</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V</a:t>
                      </a:r>
                      <a:endParaRPr lang="fr-FR" sz="1400" dirty="0">
                        <a:solidFill>
                          <a:srgbClr val="FF0000"/>
                        </a:solidFill>
                        <a:latin typeface="Short Stack" panose="02010500040000000007" pitchFamily="2" charset="0"/>
                      </a:endParaRPr>
                    </a:p>
                  </a:txBody>
                  <a:tcPr anchor="ctr"/>
                </a:tc>
              </a:tr>
              <a:tr h="320943">
                <a:tc>
                  <a:txBody>
                    <a:bodyPr/>
                    <a:lstStyle/>
                    <a:p>
                      <a:r>
                        <a:rPr lang="fr-FR" sz="1000" dirty="0" smtClean="0">
                          <a:latin typeface="Short Stack" panose="02010500040000000007" pitchFamily="2" charset="0"/>
                        </a:rPr>
                        <a:t>La</a:t>
                      </a:r>
                      <a:r>
                        <a:rPr lang="fr-FR" sz="1000" baseline="0" dirty="0" smtClean="0">
                          <a:latin typeface="Short Stack" panose="02010500040000000007" pitchFamily="2" charset="0"/>
                        </a:rPr>
                        <a:t> guerre a duré exactement 100 ans.</a:t>
                      </a:r>
                      <a:endParaRPr lang="fr-FR" sz="1000" dirty="0">
                        <a:latin typeface="Short Stack" panose="02010500040000000007" pitchFamily="2" charset="0"/>
                      </a:endParaRPr>
                    </a:p>
                  </a:txBody>
                  <a:tcPr anchor="ctr"/>
                </a:tc>
                <a:tc>
                  <a:txBody>
                    <a:bodyPr/>
                    <a:lstStyle/>
                    <a:p>
                      <a:pPr algn="ctr"/>
                      <a:r>
                        <a:rPr lang="fr-FR" sz="1400" dirty="0" smtClean="0">
                          <a:solidFill>
                            <a:srgbClr val="FF0000"/>
                          </a:solidFill>
                          <a:latin typeface="Short Stack" panose="02010500040000000007" pitchFamily="2" charset="0"/>
                        </a:rPr>
                        <a:t>F</a:t>
                      </a:r>
                      <a:endParaRPr lang="fr-FR" sz="1400" dirty="0">
                        <a:solidFill>
                          <a:srgbClr val="FF0000"/>
                        </a:solidFill>
                        <a:latin typeface="Short Stack" panose="02010500040000000007" pitchFamily="2" charset="0"/>
                      </a:endParaRPr>
                    </a:p>
                  </a:txBody>
                  <a:tcPr anchor="ctr"/>
                </a:tc>
              </a:tr>
            </a:tbl>
          </a:graphicData>
        </a:graphic>
      </p:graphicFrame>
      <p:sp>
        <p:nvSpPr>
          <p:cNvPr id="37" name="ZoneTexte 36"/>
          <p:cNvSpPr txBox="1"/>
          <p:nvPr/>
        </p:nvSpPr>
        <p:spPr>
          <a:xfrm>
            <a:off x="216297" y="5449591"/>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1 </a:t>
            </a:r>
            <a:endParaRPr lang="fr-FR" sz="1200" dirty="0">
              <a:latin typeface="KG Primary Italics" panose="02000506000000020003" pitchFamily="2" charset="0"/>
            </a:endParaRPr>
          </a:p>
        </p:txBody>
      </p:sp>
      <p:sp>
        <p:nvSpPr>
          <p:cNvPr id="43" name="ZoneTexte 42"/>
          <p:cNvSpPr txBox="1"/>
          <p:nvPr/>
        </p:nvSpPr>
        <p:spPr>
          <a:xfrm>
            <a:off x="720353" y="5507863"/>
            <a:ext cx="1992278" cy="260841"/>
          </a:xfrm>
          <a:prstGeom prst="rect">
            <a:avLst/>
          </a:prstGeom>
          <a:noFill/>
        </p:spPr>
        <p:txBody>
          <a:bodyPr wrap="square" rtlCol="0">
            <a:spAutoFit/>
          </a:bodyPr>
          <a:lstStyle/>
          <a:p>
            <a:pPr>
              <a:lnSpc>
                <a:spcPct val="80000"/>
              </a:lnSpc>
            </a:pPr>
            <a:r>
              <a:rPr lang="fr-FR" sz="1300" b="1" dirty="0" smtClean="0">
                <a:solidFill>
                  <a:schemeClr val="bg1"/>
                </a:solidFill>
                <a:latin typeface="KG Primary Italics" panose="02000506000000020003" pitchFamily="2" charset="0"/>
              </a:rPr>
              <a:t>Une bataille contre les anglais</a:t>
            </a:r>
            <a:endParaRPr lang="fr-FR" sz="1300" b="1" dirty="0">
              <a:solidFill>
                <a:schemeClr val="bg1"/>
              </a:solidFill>
              <a:latin typeface="KG Primary Italics" panose="02000506000000020003" pitchFamily="2" charset="0"/>
            </a:endParaRPr>
          </a:p>
        </p:txBody>
      </p:sp>
      <p:sp>
        <p:nvSpPr>
          <p:cNvPr id="13" name="Rectangle 12"/>
          <p:cNvSpPr/>
          <p:nvPr/>
        </p:nvSpPr>
        <p:spPr>
          <a:xfrm>
            <a:off x="177563" y="7509329"/>
            <a:ext cx="241499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420" y="9036917"/>
            <a:ext cx="309943" cy="1234033"/>
          </a:xfrm>
          <a:prstGeom prst="rect">
            <a:avLst/>
          </a:prstGeom>
        </p:spPr>
      </p:pic>
    </p:spTree>
    <p:extLst>
      <p:ext uri="{BB962C8B-B14F-4D97-AF65-F5344CB8AC3E}">
        <p14:creationId xmlns:p14="http://schemas.microsoft.com/office/powerpoint/2010/main" val="31591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02047" y="1476079"/>
            <a:ext cx="3830674" cy="3321411"/>
          </a:xfrm>
          <a:prstGeom prst="roundRect">
            <a:avLst>
              <a:gd name="adj" fmla="val 542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476078"/>
            <a:ext cx="3830675" cy="3401993"/>
          </a:xfrm>
          <a:prstGeom prst="rect">
            <a:avLst/>
          </a:prstGeom>
          <a:noFill/>
        </p:spPr>
        <p:txBody>
          <a:bodyPr wrap="square" lIns="101636" tIns="50818" rIns="101636" bIns="50818" rtlCol="0">
            <a:spAutoFit/>
          </a:bodyPr>
          <a:lstStyle/>
          <a:p>
            <a:pPr algn="ctr">
              <a:lnSpc>
                <a:spcPct val="80000"/>
              </a:lnSpc>
            </a:pPr>
            <a:r>
              <a:rPr lang="fr-FR" sz="1600" dirty="0" smtClean="0">
                <a:latin typeface="KG Primary Italics" panose="02000506000000020003" pitchFamily="2" charset="0"/>
                <a:ea typeface="Clensey" panose="02000603000000000000" pitchFamily="2" charset="0"/>
              </a:rPr>
              <a:t>Charles VII (roi de 1422 à 1461)</a:t>
            </a:r>
          </a:p>
          <a:p>
            <a:pPr>
              <a:lnSpc>
                <a:spcPct val="80000"/>
              </a:lnSpc>
            </a:pPr>
            <a:endParaRPr lang="fr-FR" sz="1000" dirty="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Après avoir chassé les Anglais, Charles VII relève la France de ses ruines. Il crée une armée royale bien organisée et disciplinée, composée de régiments de cavaliers, l’arbalétriers, d’archers et surtout d’artilleurs.</a:t>
            </a:r>
          </a:p>
          <a:p>
            <a:pPr>
              <a:lnSpc>
                <a:spcPct val="80000"/>
              </a:lnSpc>
            </a:pPr>
            <a:endParaRPr lang="fr-FR" sz="9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Jacques Cœur, un riche banquier, s’occupe des finances du royaume. Grâce à lui le commerce recommence à se développer.</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Les impôts ne sont plus collectés pour les seigneurs mais pour le roi. : La taille est un impôt sur la terre, les aides portent sur les ventes de marchandises et la gabelle sur le sel.</a:t>
            </a:r>
          </a:p>
          <a:p>
            <a:pPr>
              <a:lnSpc>
                <a:spcPct val="80000"/>
              </a:lnSpc>
            </a:pPr>
            <a:endParaRPr lang="fr-FR" sz="8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 roi fait écrire les lois nécessaires pour rendre la justice.</a:t>
            </a:r>
            <a:endParaRPr lang="fr-FR" sz="1500" dirty="0">
              <a:latin typeface="KG Primary Italics" panose="02000506000000020003" pitchFamily="2" charset="0"/>
              <a:ea typeface="Clensey" panose="02000603000000000000" pitchFamily="2" charset="0"/>
            </a:endParaRPr>
          </a:p>
        </p:txBody>
      </p:sp>
      <p:sp>
        <p:nvSpPr>
          <p:cNvPr id="12" name="Nuage 11"/>
          <p:cNvSpPr/>
          <p:nvPr/>
        </p:nvSpPr>
        <p:spPr>
          <a:xfrm>
            <a:off x="216297" y="955696"/>
            <a:ext cx="407252" cy="456862"/>
          </a:xfrm>
          <a:prstGeom prst="cloud">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8" y="955697"/>
            <a:ext cx="3024447"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fin de la féodalité</a:t>
            </a:r>
            <a:endParaRPr lang="fr-FR" sz="2700" dirty="0">
              <a:latin typeface="Fineliner Script" pitchFamily="50" charset="0"/>
            </a:endParaRPr>
          </a:p>
        </p:txBody>
      </p:sp>
      <p:sp>
        <p:nvSpPr>
          <p:cNvPr id="11" name="ZoneTexte 10"/>
          <p:cNvSpPr txBox="1"/>
          <p:nvPr/>
        </p:nvSpPr>
        <p:spPr>
          <a:xfrm>
            <a:off x="216297" y="97202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smtClean="0">
                <a:effectLst>
                  <a:outerShdw blurRad="38100" dist="38100" dir="2700000" algn="tl">
                    <a:srgbClr val="000000">
                      <a:alpha val="43137"/>
                    </a:srgbClr>
                  </a:outerShdw>
                </a:effectLst>
                <a:latin typeface="Fineliner Script" pitchFamily="50" charset="0"/>
              </a:rPr>
              <a:t>3</a:t>
            </a:r>
            <a:endParaRPr lang="fr-FR" b="1" dirty="0">
              <a:effectLst>
                <a:outerShdw blurRad="38100" dist="38100" dir="2700000" algn="tl">
                  <a:srgbClr val="000000">
                    <a:alpha val="43137"/>
                  </a:srgbClr>
                </a:outerShdw>
              </a:effectLst>
              <a:latin typeface="Fineliner Script" pitchFamily="50" charset="0"/>
            </a:endParaRPr>
          </a:p>
        </p:txBody>
      </p:sp>
      <p:cxnSp>
        <p:nvCxnSpPr>
          <p:cNvPr id="35" name="Connecteur droit 34"/>
          <p:cNvCxnSpPr/>
          <p:nvPr/>
        </p:nvCxnSpPr>
        <p:spPr>
          <a:xfrm>
            <a:off x="0" y="755998"/>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467053" y="-36090"/>
            <a:ext cx="4749579"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 (2)</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sp>
        <p:nvSpPr>
          <p:cNvPr id="4" name="Rectangle 3"/>
          <p:cNvSpPr/>
          <p:nvPr/>
        </p:nvSpPr>
        <p:spPr>
          <a:xfrm>
            <a:off x="215908" y="4860454"/>
            <a:ext cx="6972457" cy="1692771"/>
          </a:xfrm>
          <a:prstGeom prst="rect">
            <a:avLst/>
          </a:prstGeom>
        </p:spPr>
        <p:txBody>
          <a:bodyPr wrap="square">
            <a:spAutoFit/>
          </a:bodyPr>
          <a:lstStyle/>
          <a:p>
            <a:pPr marL="342900" indent="-342900">
              <a:buFont typeface="Wingdings"/>
              <a:buChar char=""/>
            </a:pPr>
            <a:r>
              <a:rPr lang="fr-FR" dirty="0" smtClean="0">
                <a:latin typeface="Fineliner Script" pitchFamily="50" charset="0"/>
              </a:rPr>
              <a:t>Réponds aux questions suivantes (tu dois lire tous les textes).</a:t>
            </a:r>
          </a:p>
          <a:p>
            <a:pPr lvl="0"/>
            <a:r>
              <a:rPr lang="fr-FR" sz="1000" dirty="0" smtClean="0">
                <a:latin typeface="Short Stack" panose="02010500040000000007" pitchFamily="2" charset="0"/>
              </a:rPr>
              <a:t>1) Quels impôts sont collectés dans le royaume ? </a:t>
            </a:r>
            <a:r>
              <a:rPr lang="fr-FR" sz="1400" dirty="0" smtClean="0">
                <a:solidFill>
                  <a:srgbClr val="FF0000"/>
                </a:solidFill>
                <a:latin typeface="Amandine" pitchFamily="2" charset="0"/>
              </a:rPr>
              <a:t>La taille un impôt sur la terre, les aides qui portent sur les ventes de marchandises et la gabelle sur le sel.</a:t>
            </a:r>
            <a:endParaRPr lang="fr-FR" sz="1400" dirty="0" smtClean="0">
              <a:solidFill>
                <a:srgbClr val="FF0000"/>
              </a:solidFill>
              <a:latin typeface="Amandine" pitchFamily="2" charset="0"/>
            </a:endParaRPr>
          </a:p>
          <a:p>
            <a:pPr lvl="0"/>
            <a:r>
              <a:rPr lang="fr-FR" sz="1000" dirty="0" smtClean="0">
                <a:solidFill>
                  <a:prstClr val="black"/>
                </a:solidFill>
                <a:latin typeface="Short Stack" panose="02010500040000000007" pitchFamily="2" charset="0"/>
              </a:rPr>
              <a:t>2) </a:t>
            </a:r>
            <a:r>
              <a:rPr lang="fr-FR" sz="1000" dirty="0">
                <a:solidFill>
                  <a:prstClr val="black"/>
                </a:solidFill>
                <a:latin typeface="Short Stack" panose="02010500040000000007" pitchFamily="2" charset="0"/>
              </a:rPr>
              <a:t>Que fait écrire le Charles VII </a:t>
            </a:r>
            <a:r>
              <a:rPr lang="fr-FR" sz="1000" dirty="0" smtClean="0">
                <a:solidFill>
                  <a:prstClr val="black"/>
                </a:solidFill>
                <a:latin typeface="Short Stack" panose="02010500040000000007" pitchFamily="2" charset="0"/>
              </a:rPr>
              <a:t>? </a:t>
            </a:r>
            <a:r>
              <a:rPr lang="fr-FR" sz="1400" dirty="0" smtClean="0">
                <a:solidFill>
                  <a:srgbClr val="FF0000"/>
                </a:solidFill>
                <a:latin typeface="Amandine" pitchFamily="2" charset="0"/>
              </a:rPr>
              <a:t>Il fait écrire les lois nécessaires pour rendre la justice.</a:t>
            </a:r>
            <a:endParaRPr lang="fr-FR" sz="1000" dirty="0" smtClean="0">
              <a:solidFill>
                <a:srgbClr val="FF0000"/>
              </a:solidFill>
              <a:latin typeface="Amandine" pitchFamily="2" charset="0"/>
            </a:endParaRPr>
          </a:p>
          <a:p>
            <a:pPr lvl="0"/>
            <a:r>
              <a:rPr lang="fr-FR" sz="1000" dirty="0" smtClean="0">
                <a:solidFill>
                  <a:prstClr val="black"/>
                </a:solidFill>
                <a:latin typeface="Short Stack" panose="02010500040000000007" pitchFamily="2" charset="0"/>
              </a:rPr>
              <a:t>3) Quelles relations Louis XI entretient-il avec les nobles ?  </a:t>
            </a:r>
            <a:r>
              <a:rPr lang="fr-FR" sz="1400" dirty="0" smtClean="0">
                <a:solidFill>
                  <a:srgbClr val="FF0000"/>
                </a:solidFill>
                <a:latin typeface="Amandine" pitchFamily="2" charset="0"/>
              </a:rPr>
              <a:t>Des relations hostiles.</a:t>
            </a:r>
            <a:endParaRPr lang="fr-FR" sz="1000" dirty="0" smtClean="0">
              <a:solidFill>
                <a:srgbClr val="FF0000"/>
              </a:solidFill>
              <a:latin typeface="Amandine" pitchFamily="2" charset="0"/>
            </a:endParaRPr>
          </a:p>
          <a:p>
            <a:pPr lvl="0"/>
            <a:r>
              <a:rPr lang="fr-FR" sz="1000" dirty="0" smtClean="0">
                <a:solidFill>
                  <a:prstClr val="black"/>
                </a:solidFill>
                <a:latin typeface="Short Stack" panose="02010500040000000007" pitchFamily="2" charset="0"/>
              </a:rPr>
              <a:t>4) Comment s’appelle le principal adversaire de Louis XI ? </a:t>
            </a:r>
            <a:r>
              <a:rPr lang="fr-FR" sz="1400" dirty="0" smtClean="0">
                <a:solidFill>
                  <a:srgbClr val="FF0000"/>
                </a:solidFill>
                <a:latin typeface="Amandine" pitchFamily="2" charset="0"/>
              </a:rPr>
              <a:t>C’est le duc de Bourgogne, Charles le Téméraire</a:t>
            </a:r>
            <a:endParaRPr lang="fr-FR" sz="1000" dirty="0">
              <a:solidFill>
                <a:srgbClr val="FF0000"/>
              </a:solidFill>
              <a:latin typeface="Amandine" pitchFamily="2" charset="0"/>
            </a:endParaRPr>
          </a:p>
        </p:txBody>
      </p:sp>
      <p:sp>
        <p:nvSpPr>
          <p:cNvPr id="46" name="Rectangle à coins arrondis 45"/>
          <p:cNvSpPr/>
          <p:nvPr/>
        </p:nvSpPr>
        <p:spPr>
          <a:xfrm>
            <a:off x="4136225" y="6444630"/>
            <a:ext cx="2867612" cy="3770705"/>
          </a:xfrm>
          <a:prstGeom prst="roundRect">
            <a:avLst>
              <a:gd name="adj" fmla="val 436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47" name="ZoneTexte 46"/>
          <p:cNvSpPr txBox="1"/>
          <p:nvPr/>
        </p:nvSpPr>
        <p:spPr>
          <a:xfrm>
            <a:off x="4151915" y="6474787"/>
            <a:ext cx="2890019" cy="3740548"/>
          </a:xfrm>
          <a:prstGeom prst="rect">
            <a:avLst/>
          </a:prstGeom>
          <a:noFill/>
        </p:spPr>
        <p:txBody>
          <a:bodyPr wrap="square" lIns="101636" tIns="50818" rIns="101636" bIns="50818" rtlCol="0">
            <a:spAutoFit/>
          </a:bodyPr>
          <a:lstStyle/>
          <a:p>
            <a:pPr algn="ctr">
              <a:lnSpc>
                <a:spcPct val="80000"/>
              </a:lnSpc>
            </a:pPr>
            <a:r>
              <a:rPr lang="fr-FR" sz="1600" dirty="0" smtClean="0">
                <a:latin typeface="KG Primary Italics" panose="02000506000000020003" pitchFamily="2" charset="0"/>
                <a:ea typeface="Clensey" panose="02000603000000000000" pitchFamily="2" charset="0"/>
              </a:rPr>
              <a:t>Louis XI (roi de 1461 à 1483)</a:t>
            </a:r>
          </a:p>
          <a:p>
            <a:pPr algn="ctr">
              <a:lnSpc>
                <a:spcPct val="80000"/>
              </a:lnSpc>
            </a:pPr>
            <a:endParaRPr lang="fr-FR" sz="900" dirty="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Le fils de Charles VII, Louis XI, consolide le pouvoir royal. Dés le début de son règne, il se heurte à l’hostilité de la noblesse qui veut accroître son propre pouvoir. </a:t>
            </a:r>
          </a:p>
          <a:p>
            <a:pPr>
              <a:lnSpc>
                <a:spcPct val="80000"/>
              </a:lnSpc>
            </a:pPr>
            <a:endParaRPr lang="fr-FR" sz="10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Son principal adversaire est Charles le Téméraire, duc de Bourgogne. Celui-ci est battu et tué en 1477 par les Lorrains et les Suisses, alliés du roi de France. </a:t>
            </a:r>
          </a:p>
          <a:p>
            <a:pPr>
              <a:lnSpc>
                <a:spcPct val="80000"/>
              </a:lnSpc>
            </a:pPr>
            <a:endParaRPr lang="fr-FR" sz="100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Louis XI agrandit le royaume : la Bourgogne, la Picardie, la Provence, l’Anjou et le Maine appartiennent désormais à la France.</a:t>
            </a:r>
          </a:p>
          <a:p>
            <a:pPr>
              <a:lnSpc>
                <a:spcPct val="80000"/>
              </a:lnSpc>
            </a:pPr>
            <a:endParaRPr lang="fr-FR" sz="1050" dirty="0" smtClean="0">
              <a:latin typeface="KG Primary Italics" panose="02000506000000020003" pitchFamily="2" charset="0"/>
              <a:ea typeface="Clensey" panose="02000603000000000000" pitchFamily="2" charset="0"/>
            </a:endParaRPr>
          </a:p>
          <a:p>
            <a:pPr>
              <a:lnSpc>
                <a:spcPct val="80000"/>
              </a:lnSpc>
            </a:pPr>
            <a:r>
              <a:rPr lang="fr-FR" sz="1500" dirty="0" smtClean="0">
                <a:latin typeface="KG Primary Italics" panose="02000506000000020003" pitchFamily="2" charset="0"/>
                <a:ea typeface="Clensey" panose="02000603000000000000" pitchFamily="2" charset="0"/>
              </a:rPr>
              <a:t>A sa mort, la France a retrouvé sa prospérité.</a:t>
            </a:r>
          </a:p>
        </p:txBody>
      </p:sp>
      <p:sp>
        <p:nvSpPr>
          <p:cNvPr id="13" name="Rectangle 12"/>
          <p:cNvSpPr/>
          <p:nvPr/>
        </p:nvSpPr>
        <p:spPr>
          <a:xfrm>
            <a:off x="216297" y="6372622"/>
            <a:ext cx="4007409"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Entoure </a:t>
            </a:r>
            <a:r>
              <a:rPr lang="fr-FR" spc="-150" dirty="0" smtClean="0">
                <a:latin typeface="Fineliner Script" pitchFamily="50" charset="0"/>
              </a:rPr>
              <a:t>les</a:t>
            </a:r>
            <a:r>
              <a:rPr lang="fr-FR" dirty="0" smtClean="0">
                <a:latin typeface="Fineliner Script" pitchFamily="50" charset="0"/>
              </a:rPr>
              <a:t> régions acquises par Louis XI</a:t>
            </a:r>
            <a:endParaRPr lang="fr-FR" dirty="0"/>
          </a:p>
        </p:txBody>
      </p:sp>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913"/>
          <a:stretch/>
        </p:blipFill>
        <p:spPr bwMode="auto">
          <a:xfrm>
            <a:off x="4223706" y="936805"/>
            <a:ext cx="2964660" cy="38516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86837" y="6719421"/>
            <a:ext cx="3528392" cy="553998"/>
          </a:xfrm>
          <a:prstGeom prst="rect">
            <a:avLst/>
          </a:prstGeom>
        </p:spPr>
        <p:txBody>
          <a:bodyPr wrap="square">
            <a:spAutoFit/>
          </a:bodyPr>
          <a:lstStyle/>
          <a:p>
            <a:pPr>
              <a:lnSpc>
                <a:spcPct val="150000"/>
              </a:lnSpc>
            </a:pPr>
            <a:r>
              <a:rPr lang="fr-FR" sz="1000" dirty="0" smtClean="0">
                <a:solidFill>
                  <a:prstClr val="black"/>
                </a:solidFill>
                <a:latin typeface="Short Stack" panose="02010500040000000007" pitchFamily="2" charset="0"/>
              </a:rPr>
              <a:t>Maine, Anjou, Bourgogne, Lorraine, Italie</a:t>
            </a:r>
          </a:p>
          <a:p>
            <a:pPr>
              <a:lnSpc>
                <a:spcPct val="150000"/>
              </a:lnSpc>
            </a:pPr>
            <a:r>
              <a:rPr lang="fr-FR" sz="1000" dirty="0" smtClean="0">
                <a:solidFill>
                  <a:prstClr val="black"/>
                </a:solidFill>
                <a:latin typeface="Short Stack" panose="02010500040000000007" pitchFamily="2" charset="0"/>
              </a:rPr>
              <a:t>Bretagne, Espagne, Suisse, Provence, Picardie</a:t>
            </a:r>
            <a:endParaRPr lang="fr-FR" dirty="0"/>
          </a:p>
        </p:txBody>
      </p:sp>
      <p:sp>
        <p:nvSpPr>
          <p:cNvPr id="54" name="Rectangle 53"/>
          <p:cNvSpPr/>
          <p:nvPr/>
        </p:nvSpPr>
        <p:spPr>
          <a:xfrm>
            <a:off x="202048" y="7196648"/>
            <a:ext cx="2462522"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Réponds aux questions</a:t>
            </a:r>
            <a:endParaRPr lang="fr-FR" dirty="0"/>
          </a:p>
        </p:txBody>
      </p:sp>
      <p:sp>
        <p:nvSpPr>
          <p:cNvPr id="55" name="ZoneTexte 54"/>
          <p:cNvSpPr txBox="1"/>
          <p:nvPr/>
        </p:nvSpPr>
        <p:spPr>
          <a:xfrm>
            <a:off x="3647995" y="936805"/>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2 </a:t>
            </a:r>
            <a:endParaRPr lang="fr-FR" sz="1200" dirty="0">
              <a:latin typeface="KG Primary Italics" panose="02000506000000020003" pitchFamily="2" charset="0"/>
            </a:endParaRPr>
          </a:p>
        </p:txBody>
      </p:sp>
      <p:sp>
        <p:nvSpPr>
          <p:cNvPr id="27" name="Parchemin horizontal 26"/>
          <p:cNvSpPr/>
          <p:nvPr/>
        </p:nvSpPr>
        <p:spPr>
          <a:xfrm>
            <a:off x="202045" y="7500071"/>
            <a:ext cx="3697977" cy="1680863"/>
          </a:xfrm>
          <a:prstGeom prst="horizontalScroll">
            <a:avLst>
              <a:gd name="adj" fmla="val 7627"/>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342526" y="7656497"/>
            <a:ext cx="3557497" cy="1446550"/>
          </a:xfrm>
          <a:prstGeom prst="rect">
            <a:avLst/>
          </a:prstGeom>
          <a:noFill/>
        </p:spPr>
        <p:txBody>
          <a:bodyPr wrap="square" rtlCol="0">
            <a:spAutoFit/>
          </a:bodyPr>
          <a:lstStyle/>
          <a:p>
            <a:pPr marL="180975"/>
            <a:r>
              <a:rPr lang="fr-FR" sz="1100" b="1" dirty="0" smtClean="0">
                <a:latin typeface="RawengulkSans" panose="00000A03000000000000" pitchFamily="2" charset="0"/>
              </a:rPr>
              <a:t>L’entrevue de Péronne (9-14 octobre 1468)</a:t>
            </a:r>
          </a:p>
          <a:p>
            <a:r>
              <a:rPr lang="fr-FR" sz="1050" dirty="0" smtClean="0">
                <a:latin typeface="RawengulkSans" panose="00000A03000000000000" pitchFamily="2" charset="0"/>
              </a:rPr>
              <a:t>Le roi Louis XI accepte de rencontrer le duc de Bourgogne, Charles le Téméraire. Celui-ci, autoritaire et violent fait prisonnier Louis XI et l’oblige à accepter toutes ses conditions. Le roi de France, rusé, fait semblant de céder. Mais quand il retrouve la liberté, il ne tient pas ses promesses. Il organise dans plusieurs régions des révoltes et des trahisons contre le duc de Bourgogne.</a:t>
            </a:r>
          </a:p>
        </p:txBody>
      </p:sp>
      <p:sp>
        <p:nvSpPr>
          <p:cNvPr id="56" name="ZoneTexte 55"/>
          <p:cNvSpPr txBox="1"/>
          <p:nvPr/>
        </p:nvSpPr>
        <p:spPr>
          <a:xfrm>
            <a:off x="3143939" y="7656497"/>
            <a:ext cx="504056" cy="247888"/>
          </a:xfrm>
          <a:prstGeom prst="rect">
            <a:avLst/>
          </a:prstGeom>
          <a:noFill/>
        </p:spPr>
        <p:txBody>
          <a:bodyPr wrap="square" rtlCol="0">
            <a:spAutoFit/>
          </a:bodyPr>
          <a:lstStyle/>
          <a:p>
            <a:pPr>
              <a:lnSpc>
                <a:spcPct val="80000"/>
              </a:lnSpc>
            </a:pPr>
            <a:r>
              <a:rPr lang="fr-FR" sz="1200" dirty="0" smtClean="0">
                <a:latin typeface="KG Primary Italics" panose="02000506000000020003" pitchFamily="2" charset="0"/>
              </a:rPr>
              <a:t>Doc 3 </a:t>
            </a:r>
            <a:endParaRPr lang="fr-FR" sz="1200" dirty="0">
              <a:latin typeface="KG Primary Italics" panose="02000506000000020003" pitchFamily="2" charset="0"/>
            </a:endParaRPr>
          </a:p>
        </p:txBody>
      </p:sp>
      <p:sp>
        <p:nvSpPr>
          <p:cNvPr id="60" name="Rectangle 59"/>
          <p:cNvSpPr/>
          <p:nvPr/>
        </p:nvSpPr>
        <p:spPr>
          <a:xfrm>
            <a:off x="164161" y="9108926"/>
            <a:ext cx="3953275" cy="1169551"/>
          </a:xfrm>
          <a:prstGeom prst="rect">
            <a:avLst/>
          </a:prstGeom>
        </p:spPr>
        <p:txBody>
          <a:bodyPr wrap="square">
            <a:spAutoFit/>
          </a:bodyPr>
          <a:lstStyle/>
          <a:p>
            <a:r>
              <a:rPr lang="fr-FR" sz="1000" dirty="0" smtClean="0">
                <a:solidFill>
                  <a:prstClr val="black"/>
                </a:solidFill>
                <a:latin typeface="Short Stack" panose="02010500040000000007" pitchFamily="2" charset="0"/>
              </a:rPr>
              <a:t>1) Où se déroule cette entrevue ? </a:t>
            </a:r>
            <a:r>
              <a:rPr lang="fr-FR" sz="1400" dirty="0" smtClean="0">
                <a:solidFill>
                  <a:srgbClr val="FF0000"/>
                </a:solidFill>
                <a:latin typeface="Amandine" pitchFamily="2" charset="0"/>
              </a:rPr>
              <a:t>A Péronne</a:t>
            </a:r>
            <a:endParaRPr lang="fr-FR" sz="1000" dirty="0" smtClean="0">
              <a:solidFill>
                <a:srgbClr val="FF0000"/>
              </a:solidFill>
              <a:latin typeface="Amandine" pitchFamily="2" charset="0"/>
            </a:endParaRPr>
          </a:p>
          <a:p>
            <a:r>
              <a:rPr lang="fr-FR" sz="1000" dirty="0" smtClean="0">
                <a:solidFill>
                  <a:prstClr val="black"/>
                </a:solidFill>
                <a:latin typeface="Short Stack" panose="02010500040000000007" pitchFamily="2" charset="0"/>
              </a:rPr>
              <a:t>2) Qui sont les hommes en présence ? </a:t>
            </a:r>
            <a:r>
              <a:rPr lang="fr-FR" sz="1400" dirty="0" smtClean="0">
                <a:solidFill>
                  <a:srgbClr val="FF0000"/>
                </a:solidFill>
                <a:latin typeface="Amandine" pitchFamily="2" charset="0"/>
              </a:rPr>
              <a:t>Louis </a:t>
            </a:r>
            <a:r>
              <a:rPr lang="fr-FR" sz="1100" dirty="0" smtClean="0">
                <a:solidFill>
                  <a:srgbClr val="FF0000"/>
                </a:solidFill>
                <a:latin typeface="Short Stack" panose="02010500040000000007" pitchFamily="2" charset="0"/>
              </a:rPr>
              <a:t>XI</a:t>
            </a:r>
            <a:r>
              <a:rPr lang="fr-FR" sz="1400" dirty="0" smtClean="0">
                <a:solidFill>
                  <a:srgbClr val="FF0000"/>
                </a:solidFill>
                <a:latin typeface="Amandine" pitchFamily="2" charset="0"/>
              </a:rPr>
              <a:t> et Charles le Téméraire, duc de Bourgogne.</a:t>
            </a:r>
            <a:endParaRPr lang="fr-FR" sz="1400" dirty="0" smtClean="0">
              <a:solidFill>
                <a:srgbClr val="FF0000"/>
              </a:solidFill>
              <a:latin typeface="Amandine" pitchFamily="2" charset="0"/>
            </a:endParaRPr>
          </a:p>
          <a:p>
            <a:r>
              <a:rPr lang="fr-FR" sz="1000" dirty="0" smtClean="0">
                <a:solidFill>
                  <a:prstClr val="black"/>
                </a:solidFill>
                <a:latin typeface="Short Stack" panose="02010500040000000007" pitchFamily="2" charset="0"/>
              </a:rPr>
              <a:t>3) Que fait Louis XI pour se libérer ? </a:t>
            </a:r>
            <a:r>
              <a:rPr lang="fr-FR" sz="1400" dirty="0" smtClean="0">
                <a:solidFill>
                  <a:srgbClr val="FF0000"/>
                </a:solidFill>
                <a:latin typeface="Amandine" pitchFamily="2" charset="0"/>
              </a:rPr>
              <a:t>Il fait semblant d’accepter les conditions de Charles le Téméraire.</a:t>
            </a:r>
            <a:endParaRPr lang="fr-FR" sz="1400" dirty="0" smtClean="0">
              <a:solidFill>
                <a:srgbClr val="FF0000"/>
              </a:solidFill>
              <a:latin typeface="Amandine" pitchFamily="2" charset="0"/>
            </a:endParaRPr>
          </a:p>
        </p:txBody>
      </p:sp>
      <p:sp>
        <p:nvSpPr>
          <p:cNvPr id="2" name="Forme libre 1"/>
          <p:cNvSpPr/>
          <p:nvPr/>
        </p:nvSpPr>
        <p:spPr>
          <a:xfrm>
            <a:off x="283748" y="6777038"/>
            <a:ext cx="559530" cy="236001"/>
          </a:xfrm>
          <a:custGeom>
            <a:avLst/>
            <a:gdLst>
              <a:gd name="connsiteX0" fmla="*/ 49627 w 559530"/>
              <a:gd name="connsiteY0" fmla="*/ 52387 h 264269"/>
              <a:gd name="connsiteX1" fmla="*/ 130590 w 559530"/>
              <a:gd name="connsiteY1" fmla="*/ 52387 h 264269"/>
              <a:gd name="connsiteX2" fmla="*/ 202027 w 559530"/>
              <a:gd name="connsiteY2" fmla="*/ 47625 h 264269"/>
              <a:gd name="connsiteX3" fmla="*/ 235365 w 559530"/>
              <a:gd name="connsiteY3" fmla="*/ 38100 h 264269"/>
              <a:gd name="connsiteX4" fmla="*/ 268702 w 559530"/>
              <a:gd name="connsiteY4" fmla="*/ 28575 h 264269"/>
              <a:gd name="connsiteX5" fmla="*/ 287752 w 559530"/>
              <a:gd name="connsiteY5" fmla="*/ 19050 h 264269"/>
              <a:gd name="connsiteX6" fmla="*/ 316327 w 559530"/>
              <a:gd name="connsiteY6" fmla="*/ 9525 h 264269"/>
              <a:gd name="connsiteX7" fmla="*/ 349665 w 559530"/>
              <a:gd name="connsiteY7" fmla="*/ 0 h 264269"/>
              <a:gd name="connsiteX8" fmla="*/ 444915 w 559530"/>
              <a:gd name="connsiteY8" fmla="*/ 4762 h 264269"/>
              <a:gd name="connsiteX9" fmla="*/ 478252 w 559530"/>
              <a:gd name="connsiteY9" fmla="*/ 9525 h 264269"/>
              <a:gd name="connsiteX10" fmla="*/ 483015 w 559530"/>
              <a:gd name="connsiteY10" fmla="*/ 23812 h 264269"/>
              <a:gd name="connsiteX11" fmla="*/ 497302 w 559530"/>
              <a:gd name="connsiteY11" fmla="*/ 33337 h 264269"/>
              <a:gd name="connsiteX12" fmla="*/ 511590 w 559530"/>
              <a:gd name="connsiteY12" fmla="*/ 47625 h 264269"/>
              <a:gd name="connsiteX13" fmla="*/ 525877 w 559530"/>
              <a:gd name="connsiteY13" fmla="*/ 76200 h 264269"/>
              <a:gd name="connsiteX14" fmla="*/ 540165 w 559530"/>
              <a:gd name="connsiteY14" fmla="*/ 104775 h 264269"/>
              <a:gd name="connsiteX15" fmla="*/ 544927 w 559530"/>
              <a:gd name="connsiteY15" fmla="*/ 119062 h 264269"/>
              <a:gd name="connsiteX16" fmla="*/ 559215 w 559530"/>
              <a:gd name="connsiteY16" fmla="*/ 128587 h 264269"/>
              <a:gd name="connsiteX17" fmla="*/ 549690 w 559530"/>
              <a:gd name="connsiteY17" fmla="*/ 228600 h 264269"/>
              <a:gd name="connsiteX18" fmla="*/ 540165 w 559530"/>
              <a:gd name="connsiteY18" fmla="*/ 247650 h 264269"/>
              <a:gd name="connsiteX19" fmla="*/ 525877 w 559530"/>
              <a:gd name="connsiteY19" fmla="*/ 252412 h 264269"/>
              <a:gd name="connsiteX20" fmla="*/ 511590 w 559530"/>
              <a:gd name="connsiteY20" fmla="*/ 261937 h 264269"/>
              <a:gd name="connsiteX21" fmla="*/ 435390 w 559530"/>
              <a:gd name="connsiteY21" fmla="*/ 252412 h 264269"/>
              <a:gd name="connsiteX22" fmla="*/ 354427 w 559530"/>
              <a:gd name="connsiteY22" fmla="*/ 247650 h 264269"/>
              <a:gd name="connsiteX23" fmla="*/ 335377 w 559530"/>
              <a:gd name="connsiteY23" fmla="*/ 238125 h 264269"/>
              <a:gd name="connsiteX24" fmla="*/ 302040 w 559530"/>
              <a:gd name="connsiteY24" fmla="*/ 214312 h 264269"/>
              <a:gd name="connsiteX25" fmla="*/ 287752 w 559530"/>
              <a:gd name="connsiteY25" fmla="*/ 209550 h 264269"/>
              <a:gd name="connsiteX26" fmla="*/ 221077 w 559530"/>
              <a:gd name="connsiteY26" fmla="*/ 214312 h 264269"/>
              <a:gd name="connsiteX27" fmla="*/ 187740 w 559530"/>
              <a:gd name="connsiteY27" fmla="*/ 228600 h 264269"/>
              <a:gd name="connsiteX28" fmla="*/ 154402 w 559530"/>
              <a:gd name="connsiteY28" fmla="*/ 238125 h 264269"/>
              <a:gd name="connsiteX29" fmla="*/ 35340 w 559530"/>
              <a:gd name="connsiteY29" fmla="*/ 228600 h 264269"/>
              <a:gd name="connsiteX30" fmla="*/ 21052 w 559530"/>
              <a:gd name="connsiteY30" fmla="*/ 223837 h 264269"/>
              <a:gd name="connsiteX31" fmla="*/ 11527 w 559530"/>
              <a:gd name="connsiteY31" fmla="*/ 209550 h 264269"/>
              <a:gd name="connsiteX32" fmla="*/ 30577 w 559530"/>
              <a:gd name="connsiteY32" fmla="*/ 80962 h 264269"/>
              <a:gd name="connsiteX33" fmla="*/ 49627 w 559530"/>
              <a:gd name="connsiteY33" fmla="*/ 52387 h 2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9530" h="264269">
                <a:moveTo>
                  <a:pt x="49627" y="52387"/>
                </a:moveTo>
                <a:cubicBezTo>
                  <a:pt x="66296" y="47624"/>
                  <a:pt x="38199" y="52387"/>
                  <a:pt x="130590" y="52387"/>
                </a:cubicBezTo>
                <a:cubicBezTo>
                  <a:pt x="154455" y="52387"/>
                  <a:pt x="178215" y="49212"/>
                  <a:pt x="202027" y="47625"/>
                </a:cubicBezTo>
                <a:cubicBezTo>
                  <a:pt x="236291" y="36203"/>
                  <a:pt x="193496" y="50063"/>
                  <a:pt x="235365" y="38100"/>
                </a:cubicBezTo>
                <a:cubicBezTo>
                  <a:pt x="283191" y="24435"/>
                  <a:pt x="209148" y="43462"/>
                  <a:pt x="268702" y="28575"/>
                </a:cubicBezTo>
                <a:cubicBezTo>
                  <a:pt x="275052" y="25400"/>
                  <a:pt x="281160" y="21687"/>
                  <a:pt x="287752" y="19050"/>
                </a:cubicBezTo>
                <a:cubicBezTo>
                  <a:pt x="297074" y="15321"/>
                  <a:pt x="306802" y="12700"/>
                  <a:pt x="316327" y="9525"/>
                </a:cubicBezTo>
                <a:cubicBezTo>
                  <a:pt x="336828" y="2691"/>
                  <a:pt x="325740" y="5981"/>
                  <a:pt x="349665" y="0"/>
                </a:cubicBezTo>
                <a:cubicBezTo>
                  <a:pt x="381415" y="1587"/>
                  <a:pt x="413212" y="2414"/>
                  <a:pt x="444915" y="4762"/>
                </a:cubicBezTo>
                <a:cubicBezTo>
                  <a:pt x="456110" y="5591"/>
                  <a:pt x="468212" y="4505"/>
                  <a:pt x="478252" y="9525"/>
                </a:cubicBezTo>
                <a:cubicBezTo>
                  <a:pt x="482742" y="11770"/>
                  <a:pt x="479879" y="19892"/>
                  <a:pt x="483015" y="23812"/>
                </a:cubicBezTo>
                <a:cubicBezTo>
                  <a:pt x="486591" y="28281"/>
                  <a:pt x="492905" y="29673"/>
                  <a:pt x="497302" y="33337"/>
                </a:cubicBezTo>
                <a:cubicBezTo>
                  <a:pt x="502476" y="37649"/>
                  <a:pt x="506827" y="42862"/>
                  <a:pt x="511590" y="47625"/>
                </a:cubicBezTo>
                <a:cubicBezTo>
                  <a:pt x="523557" y="83528"/>
                  <a:pt x="507416" y="39279"/>
                  <a:pt x="525877" y="76200"/>
                </a:cubicBezTo>
                <a:cubicBezTo>
                  <a:pt x="545596" y="115636"/>
                  <a:pt x="512867" y="63826"/>
                  <a:pt x="540165" y="104775"/>
                </a:cubicBezTo>
                <a:cubicBezTo>
                  <a:pt x="541752" y="109537"/>
                  <a:pt x="541791" y="115142"/>
                  <a:pt x="544927" y="119062"/>
                </a:cubicBezTo>
                <a:cubicBezTo>
                  <a:pt x="548503" y="123532"/>
                  <a:pt x="558616" y="122894"/>
                  <a:pt x="559215" y="128587"/>
                </a:cubicBezTo>
                <a:cubicBezTo>
                  <a:pt x="560154" y="137508"/>
                  <a:pt x="559535" y="202347"/>
                  <a:pt x="549690" y="228600"/>
                </a:cubicBezTo>
                <a:cubicBezTo>
                  <a:pt x="547197" y="235248"/>
                  <a:pt x="545185" y="242630"/>
                  <a:pt x="540165" y="247650"/>
                </a:cubicBezTo>
                <a:cubicBezTo>
                  <a:pt x="536615" y="251200"/>
                  <a:pt x="530640" y="250825"/>
                  <a:pt x="525877" y="252412"/>
                </a:cubicBezTo>
                <a:cubicBezTo>
                  <a:pt x="521115" y="255587"/>
                  <a:pt x="517301" y="261556"/>
                  <a:pt x="511590" y="261937"/>
                </a:cubicBezTo>
                <a:cubicBezTo>
                  <a:pt x="401939" y="269248"/>
                  <a:pt x="488728" y="257492"/>
                  <a:pt x="435390" y="252412"/>
                </a:cubicBezTo>
                <a:cubicBezTo>
                  <a:pt x="408477" y="249849"/>
                  <a:pt x="381415" y="249237"/>
                  <a:pt x="354427" y="247650"/>
                </a:cubicBezTo>
                <a:cubicBezTo>
                  <a:pt x="348077" y="244475"/>
                  <a:pt x="341397" y="241888"/>
                  <a:pt x="335377" y="238125"/>
                </a:cubicBezTo>
                <a:cubicBezTo>
                  <a:pt x="326752" y="232734"/>
                  <a:pt x="312112" y="219348"/>
                  <a:pt x="302040" y="214312"/>
                </a:cubicBezTo>
                <a:cubicBezTo>
                  <a:pt x="297550" y="212067"/>
                  <a:pt x="292515" y="211137"/>
                  <a:pt x="287752" y="209550"/>
                </a:cubicBezTo>
                <a:cubicBezTo>
                  <a:pt x="265527" y="211137"/>
                  <a:pt x="243206" y="211709"/>
                  <a:pt x="221077" y="214312"/>
                </a:cubicBezTo>
                <a:cubicBezTo>
                  <a:pt x="210817" y="215519"/>
                  <a:pt x="196060" y="225034"/>
                  <a:pt x="187740" y="228600"/>
                </a:cubicBezTo>
                <a:cubicBezTo>
                  <a:pt x="178180" y="232697"/>
                  <a:pt x="164061" y="235710"/>
                  <a:pt x="154402" y="238125"/>
                </a:cubicBezTo>
                <a:cubicBezTo>
                  <a:pt x="105073" y="235658"/>
                  <a:pt x="76573" y="238908"/>
                  <a:pt x="35340" y="228600"/>
                </a:cubicBezTo>
                <a:cubicBezTo>
                  <a:pt x="30470" y="227382"/>
                  <a:pt x="25815" y="225425"/>
                  <a:pt x="21052" y="223837"/>
                </a:cubicBezTo>
                <a:cubicBezTo>
                  <a:pt x="17877" y="219075"/>
                  <a:pt x="11724" y="215270"/>
                  <a:pt x="11527" y="209550"/>
                </a:cubicBezTo>
                <a:cubicBezTo>
                  <a:pt x="8419" y="119399"/>
                  <a:pt x="-21915" y="94086"/>
                  <a:pt x="30577" y="80962"/>
                </a:cubicBezTo>
                <a:cubicBezTo>
                  <a:pt x="32117" y="80577"/>
                  <a:pt x="32958" y="57150"/>
                  <a:pt x="49627" y="52387"/>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842963" y="6786563"/>
            <a:ext cx="461962" cy="223837"/>
          </a:xfrm>
          <a:custGeom>
            <a:avLst/>
            <a:gdLst>
              <a:gd name="connsiteX0" fmla="*/ 14287 w 461962"/>
              <a:gd name="connsiteY0" fmla="*/ 38100 h 223837"/>
              <a:gd name="connsiteX1" fmla="*/ 38100 w 461962"/>
              <a:gd name="connsiteY1" fmla="*/ 33337 h 223837"/>
              <a:gd name="connsiteX2" fmla="*/ 52387 w 461962"/>
              <a:gd name="connsiteY2" fmla="*/ 23812 h 223837"/>
              <a:gd name="connsiteX3" fmla="*/ 66675 w 461962"/>
              <a:gd name="connsiteY3" fmla="*/ 19050 h 223837"/>
              <a:gd name="connsiteX4" fmla="*/ 104775 w 461962"/>
              <a:gd name="connsiteY4" fmla="*/ 28575 h 223837"/>
              <a:gd name="connsiteX5" fmla="*/ 138112 w 461962"/>
              <a:gd name="connsiteY5" fmla="*/ 42862 h 223837"/>
              <a:gd name="connsiteX6" fmla="*/ 166687 w 461962"/>
              <a:gd name="connsiteY6" fmla="*/ 14287 h 223837"/>
              <a:gd name="connsiteX7" fmla="*/ 200025 w 461962"/>
              <a:gd name="connsiteY7" fmla="*/ 0 h 223837"/>
              <a:gd name="connsiteX8" fmla="*/ 323850 w 461962"/>
              <a:gd name="connsiteY8" fmla="*/ 4762 h 223837"/>
              <a:gd name="connsiteX9" fmla="*/ 338137 w 461962"/>
              <a:gd name="connsiteY9" fmla="*/ 14287 h 223837"/>
              <a:gd name="connsiteX10" fmla="*/ 366712 w 461962"/>
              <a:gd name="connsiteY10" fmla="*/ 23812 h 223837"/>
              <a:gd name="connsiteX11" fmla="*/ 381000 w 461962"/>
              <a:gd name="connsiteY11" fmla="*/ 28575 h 223837"/>
              <a:gd name="connsiteX12" fmla="*/ 395287 w 461962"/>
              <a:gd name="connsiteY12" fmla="*/ 33337 h 223837"/>
              <a:gd name="connsiteX13" fmla="*/ 409575 w 461962"/>
              <a:gd name="connsiteY13" fmla="*/ 47625 h 223837"/>
              <a:gd name="connsiteX14" fmla="*/ 428625 w 461962"/>
              <a:gd name="connsiteY14" fmla="*/ 80962 h 223837"/>
              <a:gd name="connsiteX15" fmla="*/ 452437 w 461962"/>
              <a:gd name="connsiteY15" fmla="*/ 128587 h 223837"/>
              <a:gd name="connsiteX16" fmla="*/ 461962 w 461962"/>
              <a:gd name="connsiteY16" fmla="*/ 142875 h 223837"/>
              <a:gd name="connsiteX17" fmla="*/ 457200 w 461962"/>
              <a:gd name="connsiteY17" fmla="*/ 204787 h 223837"/>
              <a:gd name="connsiteX18" fmla="*/ 442912 w 461962"/>
              <a:gd name="connsiteY18" fmla="*/ 214312 h 223837"/>
              <a:gd name="connsiteX19" fmla="*/ 423862 w 461962"/>
              <a:gd name="connsiteY19" fmla="*/ 219075 h 223837"/>
              <a:gd name="connsiteX20" fmla="*/ 409575 w 461962"/>
              <a:gd name="connsiteY20" fmla="*/ 223837 h 223837"/>
              <a:gd name="connsiteX21" fmla="*/ 304800 w 461962"/>
              <a:gd name="connsiteY21" fmla="*/ 219075 h 223837"/>
              <a:gd name="connsiteX22" fmla="*/ 290512 w 461962"/>
              <a:gd name="connsiteY22" fmla="*/ 209550 h 223837"/>
              <a:gd name="connsiteX23" fmla="*/ 247650 w 461962"/>
              <a:gd name="connsiteY23" fmla="*/ 214312 h 223837"/>
              <a:gd name="connsiteX24" fmla="*/ 200025 w 461962"/>
              <a:gd name="connsiteY24" fmla="*/ 209550 h 223837"/>
              <a:gd name="connsiteX25" fmla="*/ 185737 w 461962"/>
              <a:gd name="connsiteY25" fmla="*/ 204787 h 223837"/>
              <a:gd name="connsiteX26" fmla="*/ 100012 w 461962"/>
              <a:gd name="connsiteY26" fmla="*/ 200025 h 223837"/>
              <a:gd name="connsiteX27" fmla="*/ 80962 w 461962"/>
              <a:gd name="connsiteY27" fmla="*/ 195262 h 223837"/>
              <a:gd name="connsiteX28" fmla="*/ 66675 w 461962"/>
              <a:gd name="connsiteY28" fmla="*/ 185737 h 223837"/>
              <a:gd name="connsiteX29" fmla="*/ 28575 w 461962"/>
              <a:gd name="connsiteY29" fmla="*/ 176212 h 223837"/>
              <a:gd name="connsiteX30" fmla="*/ 0 w 461962"/>
              <a:gd name="connsiteY30" fmla="*/ 152400 h 223837"/>
              <a:gd name="connsiteX31" fmla="*/ 14287 w 461962"/>
              <a:gd name="connsiteY31" fmla="*/ 3810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1962" h="223837">
                <a:moveTo>
                  <a:pt x="14287" y="38100"/>
                </a:moveTo>
                <a:cubicBezTo>
                  <a:pt x="20637" y="18256"/>
                  <a:pt x="30521" y="36179"/>
                  <a:pt x="38100" y="33337"/>
                </a:cubicBezTo>
                <a:cubicBezTo>
                  <a:pt x="43459" y="31327"/>
                  <a:pt x="47268" y="26372"/>
                  <a:pt x="52387" y="23812"/>
                </a:cubicBezTo>
                <a:cubicBezTo>
                  <a:pt x="56877" y="21567"/>
                  <a:pt x="61912" y="20637"/>
                  <a:pt x="66675" y="19050"/>
                </a:cubicBezTo>
                <a:cubicBezTo>
                  <a:pt x="80656" y="21846"/>
                  <a:pt x="91958" y="23082"/>
                  <a:pt x="104775" y="28575"/>
                </a:cubicBezTo>
                <a:cubicBezTo>
                  <a:pt x="145962" y="46227"/>
                  <a:pt x="104612" y="31696"/>
                  <a:pt x="138112" y="42862"/>
                </a:cubicBezTo>
                <a:cubicBezTo>
                  <a:pt x="183178" y="33850"/>
                  <a:pt x="147023" y="48700"/>
                  <a:pt x="166687" y="14287"/>
                </a:cubicBezTo>
                <a:cubicBezTo>
                  <a:pt x="172169" y="4694"/>
                  <a:pt x="191720" y="2076"/>
                  <a:pt x="200025" y="0"/>
                </a:cubicBezTo>
                <a:cubicBezTo>
                  <a:pt x="241300" y="1587"/>
                  <a:pt x="282764" y="512"/>
                  <a:pt x="323850" y="4762"/>
                </a:cubicBezTo>
                <a:cubicBezTo>
                  <a:pt x="329543" y="5351"/>
                  <a:pt x="332907" y="11962"/>
                  <a:pt x="338137" y="14287"/>
                </a:cubicBezTo>
                <a:cubicBezTo>
                  <a:pt x="347312" y="18365"/>
                  <a:pt x="357187" y="20637"/>
                  <a:pt x="366712" y="23812"/>
                </a:cubicBezTo>
                <a:lnTo>
                  <a:pt x="381000" y="28575"/>
                </a:lnTo>
                <a:lnTo>
                  <a:pt x="395287" y="33337"/>
                </a:lnTo>
                <a:cubicBezTo>
                  <a:pt x="400050" y="38100"/>
                  <a:pt x="405263" y="42451"/>
                  <a:pt x="409575" y="47625"/>
                </a:cubicBezTo>
                <a:cubicBezTo>
                  <a:pt x="417990" y="57723"/>
                  <a:pt x="422802" y="69316"/>
                  <a:pt x="428625" y="80962"/>
                </a:cubicBezTo>
                <a:cubicBezTo>
                  <a:pt x="436163" y="111118"/>
                  <a:pt x="429756" y="94565"/>
                  <a:pt x="452437" y="128587"/>
                </a:cubicBezTo>
                <a:lnTo>
                  <a:pt x="461962" y="142875"/>
                </a:lnTo>
                <a:cubicBezTo>
                  <a:pt x="460375" y="163512"/>
                  <a:pt x="462533" y="184788"/>
                  <a:pt x="457200" y="204787"/>
                </a:cubicBezTo>
                <a:cubicBezTo>
                  <a:pt x="455725" y="210318"/>
                  <a:pt x="448173" y="212057"/>
                  <a:pt x="442912" y="214312"/>
                </a:cubicBezTo>
                <a:cubicBezTo>
                  <a:pt x="436896" y="216890"/>
                  <a:pt x="430156" y="217277"/>
                  <a:pt x="423862" y="219075"/>
                </a:cubicBezTo>
                <a:cubicBezTo>
                  <a:pt x="419035" y="220454"/>
                  <a:pt x="414337" y="222250"/>
                  <a:pt x="409575" y="223837"/>
                </a:cubicBezTo>
                <a:cubicBezTo>
                  <a:pt x="374650" y="222250"/>
                  <a:pt x="339512" y="223240"/>
                  <a:pt x="304800" y="219075"/>
                </a:cubicBezTo>
                <a:cubicBezTo>
                  <a:pt x="299117" y="218393"/>
                  <a:pt x="296216" y="210025"/>
                  <a:pt x="290512" y="209550"/>
                </a:cubicBezTo>
                <a:cubicBezTo>
                  <a:pt x="276186" y="208356"/>
                  <a:pt x="261937" y="212725"/>
                  <a:pt x="247650" y="214312"/>
                </a:cubicBezTo>
                <a:cubicBezTo>
                  <a:pt x="231775" y="212725"/>
                  <a:pt x="215794" y="211976"/>
                  <a:pt x="200025" y="209550"/>
                </a:cubicBezTo>
                <a:cubicBezTo>
                  <a:pt x="195063" y="208787"/>
                  <a:pt x="190735" y="205263"/>
                  <a:pt x="185737" y="204787"/>
                </a:cubicBezTo>
                <a:cubicBezTo>
                  <a:pt x="157247" y="202074"/>
                  <a:pt x="128587" y="201612"/>
                  <a:pt x="100012" y="200025"/>
                </a:cubicBezTo>
                <a:cubicBezTo>
                  <a:pt x="93662" y="198437"/>
                  <a:pt x="86978" y="197840"/>
                  <a:pt x="80962" y="195262"/>
                </a:cubicBezTo>
                <a:cubicBezTo>
                  <a:pt x="75701" y="193007"/>
                  <a:pt x="72034" y="187747"/>
                  <a:pt x="66675" y="185737"/>
                </a:cubicBezTo>
                <a:cubicBezTo>
                  <a:pt x="44925" y="177581"/>
                  <a:pt x="46209" y="185029"/>
                  <a:pt x="28575" y="176212"/>
                </a:cubicBezTo>
                <a:cubicBezTo>
                  <a:pt x="15312" y="169580"/>
                  <a:pt x="10534" y="162934"/>
                  <a:pt x="0" y="152400"/>
                </a:cubicBezTo>
                <a:cubicBezTo>
                  <a:pt x="4959" y="63131"/>
                  <a:pt x="7937" y="57944"/>
                  <a:pt x="14287" y="38100"/>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1304925" y="6748770"/>
            <a:ext cx="830846" cy="264269"/>
          </a:xfrm>
          <a:custGeom>
            <a:avLst/>
            <a:gdLst>
              <a:gd name="connsiteX0" fmla="*/ 49627 w 559530"/>
              <a:gd name="connsiteY0" fmla="*/ 52387 h 264269"/>
              <a:gd name="connsiteX1" fmla="*/ 130590 w 559530"/>
              <a:gd name="connsiteY1" fmla="*/ 52387 h 264269"/>
              <a:gd name="connsiteX2" fmla="*/ 202027 w 559530"/>
              <a:gd name="connsiteY2" fmla="*/ 47625 h 264269"/>
              <a:gd name="connsiteX3" fmla="*/ 235365 w 559530"/>
              <a:gd name="connsiteY3" fmla="*/ 38100 h 264269"/>
              <a:gd name="connsiteX4" fmla="*/ 268702 w 559530"/>
              <a:gd name="connsiteY4" fmla="*/ 28575 h 264269"/>
              <a:gd name="connsiteX5" fmla="*/ 287752 w 559530"/>
              <a:gd name="connsiteY5" fmla="*/ 19050 h 264269"/>
              <a:gd name="connsiteX6" fmla="*/ 316327 w 559530"/>
              <a:gd name="connsiteY6" fmla="*/ 9525 h 264269"/>
              <a:gd name="connsiteX7" fmla="*/ 349665 w 559530"/>
              <a:gd name="connsiteY7" fmla="*/ 0 h 264269"/>
              <a:gd name="connsiteX8" fmla="*/ 444915 w 559530"/>
              <a:gd name="connsiteY8" fmla="*/ 4762 h 264269"/>
              <a:gd name="connsiteX9" fmla="*/ 478252 w 559530"/>
              <a:gd name="connsiteY9" fmla="*/ 9525 h 264269"/>
              <a:gd name="connsiteX10" fmla="*/ 483015 w 559530"/>
              <a:gd name="connsiteY10" fmla="*/ 23812 h 264269"/>
              <a:gd name="connsiteX11" fmla="*/ 497302 w 559530"/>
              <a:gd name="connsiteY11" fmla="*/ 33337 h 264269"/>
              <a:gd name="connsiteX12" fmla="*/ 511590 w 559530"/>
              <a:gd name="connsiteY12" fmla="*/ 47625 h 264269"/>
              <a:gd name="connsiteX13" fmla="*/ 525877 w 559530"/>
              <a:gd name="connsiteY13" fmla="*/ 76200 h 264269"/>
              <a:gd name="connsiteX14" fmla="*/ 540165 w 559530"/>
              <a:gd name="connsiteY14" fmla="*/ 104775 h 264269"/>
              <a:gd name="connsiteX15" fmla="*/ 544927 w 559530"/>
              <a:gd name="connsiteY15" fmla="*/ 119062 h 264269"/>
              <a:gd name="connsiteX16" fmla="*/ 559215 w 559530"/>
              <a:gd name="connsiteY16" fmla="*/ 128587 h 264269"/>
              <a:gd name="connsiteX17" fmla="*/ 549690 w 559530"/>
              <a:gd name="connsiteY17" fmla="*/ 228600 h 264269"/>
              <a:gd name="connsiteX18" fmla="*/ 540165 w 559530"/>
              <a:gd name="connsiteY18" fmla="*/ 247650 h 264269"/>
              <a:gd name="connsiteX19" fmla="*/ 525877 w 559530"/>
              <a:gd name="connsiteY19" fmla="*/ 252412 h 264269"/>
              <a:gd name="connsiteX20" fmla="*/ 511590 w 559530"/>
              <a:gd name="connsiteY20" fmla="*/ 261937 h 264269"/>
              <a:gd name="connsiteX21" fmla="*/ 435390 w 559530"/>
              <a:gd name="connsiteY21" fmla="*/ 252412 h 264269"/>
              <a:gd name="connsiteX22" fmla="*/ 354427 w 559530"/>
              <a:gd name="connsiteY22" fmla="*/ 247650 h 264269"/>
              <a:gd name="connsiteX23" fmla="*/ 335377 w 559530"/>
              <a:gd name="connsiteY23" fmla="*/ 238125 h 264269"/>
              <a:gd name="connsiteX24" fmla="*/ 302040 w 559530"/>
              <a:gd name="connsiteY24" fmla="*/ 214312 h 264269"/>
              <a:gd name="connsiteX25" fmla="*/ 287752 w 559530"/>
              <a:gd name="connsiteY25" fmla="*/ 209550 h 264269"/>
              <a:gd name="connsiteX26" fmla="*/ 221077 w 559530"/>
              <a:gd name="connsiteY26" fmla="*/ 214312 h 264269"/>
              <a:gd name="connsiteX27" fmla="*/ 187740 w 559530"/>
              <a:gd name="connsiteY27" fmla="*/ 228600 h 264269"/>
              <a:gd name="connsiteX28" fmla="*/ 154402 w 559530"/>
              <a:gd name="connsiteY28" fmla="*/ 238125 h 264269"/>
              <a:gd name="connsiteX29" fmla="*/ 35340 w 559530"/>
              <a:gd name="connsiteY29" fmla="*/ 228600 h 264269"/>
              <a:gd name="connsiteX30" fmla="*/ 21052 w 559530"/>
              <a:gd name="connsiteY30" fmla="*/ 223837 h 264269"/>
              <a:gd name="connsiteX31" fmla="*/ 11527 w 559530"/>
              <a:gd name="connsiteY31" fmla="*/ 209550 h 264269"/>
              <a:gd name="connsiteX32" fmla="*/ 30577 w 559530"/>
              <a:gd name="connsiteY32" fmla="*/ 80962 h 264269"/>
              <a:gd name="connsiteX33" fmla="*/ 49627 w 559530"/>
              <a:gd name="connsiteY33" fmla="*/ 52387 h 2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9530" h="264269">
                <a:moveTo>
                  <a:pt x="49627" y="52387"/>
                </a:moveTo>
                <a:cubicBezTo>
                  <a:pt x="66296" y="47624"/>
                  <a:pt x="38199" y="52387"/>
                  <a:pt x="130590" y="52387"/>
                </a:cubicBezTo>
                <a:cubicBezTo>
                  <a:pt x="154455" y="52387"/>
                  <a:pt x="178215" y="49212"/>
                  <a:pt x="202027" y="47625"/>
                </a:cubicBezTo>
                <a:cubicBezTo>
                  <a:pt x="236291" y="36203"/>
                  <a:pt x="193496" y="50063"/>
                  <a:pt x="235365" y="38100"/>
                </a:cubicBezTo>
                <a:cubicBezTo>
                  <a:pt x="283191" y="24435"/>
                  <a:pt x="209148" y="43462"/>
                  <a:pt x="268702" y="28575"/>
                </a:cubicBezTo>
                <a:cubicBezTo>
                  <a:pt x="275052" y="25400"/>
                  <a:pt x="281160" y="21687"/>
                  <a:pt x="287752" y="19050"/>
                </a:cubicBezTo>
                <a:cubicBezTo>
                  <a:pt x="297074" y="15321"/>
                  <a:pt x="306802" y="12700"/>
                  <a:pt x="316327" y="9525"/>
                </a:cubicBezTo>
                <a:cubicBezTo>
                  <a:pt x="336828" y="2691"/>
                  <a:pt x="325740" y="5981"/>
                  <a:pt x="349665" y="0"/>
                </a:cubicBezTo>
                <a:cubicBezTo>
                  <a:pt x="381415" y="1587"/>
                  <a:pt x="413212" y="2414"/>
                  <a:pt x="444915" y="4762"/>
                </a:cubicBezTo>
                <a:cubicBezTo>
                  <a:pt x="456110" y="5591"/>
                  <a:pt x="468212" y="4505"/>
                  <a:pt x="478252" y="9525"/>
                </a:cubicBezTo>
                <a:cubicBezTo>
                  <a:pt x="482742" y="11770"/>
                  <a:pt x="479879" y="19892"/>
                  <a:pt x="483015" y="23812"/>
                </a:cubicBezTo>
                <a:cubicBezTo>
                  <a:pt x="486591" y="28281"/>
                  <a:pt x="492905" y="29673"/>
                  <a:pt x="497302" y="33337"/>
                </a:cubicBezTo>
                <a:cubicBezTo>
                  <a:pt x="502476" y="37649"/>
                  <a:pt x="506827" y="42862"/>
                  <a:pt x="511590" y="47625"/>
                </a:cubicBezTo>
                <a:cubicBezTo>
                  <a:pt x="523557" y="83528"/>
                  <a:pt x="507416" y="39279"/>
                  <a:pt x="525877" y="76200"/>
                </a:cubicBezTo>
                <a:cubicBezTo>
                  <a:pt x="545596" y="115636"/>
                  <a:pt x="512867" y="63826"/>
                  <a:pt x="540165" y="104775"/>
                </a:cubicBezTo>
                <a:cubicBezTo>
                  <a:pt x="541752" y="109537"/>
                  <a:pt x="541791" y="115142"/>
                  <a:pt x="544927" y="119062"/>
                </a:cubicBezTo>
                <a:cubicBezTo>
                  <a:pt x="548503" y="123532"/>
                  <a:pt x="558616" y="122894"/>
                  <a:pt x="559215" y="128587"/>
                </a:cubicBezTo>
                <a:cubicBezTo>
                  <a:pt x="560154" y="137508"/>
                  <a:pt x="559535" y="202347"/>
                  <a:pt x="549690" y="228600"/>
                </a:cubicBezTo>
                <a:cubicBezTo>
                  <a:pt x="547197" y="235248"/>
                  <a:pt x="545185" y="242630"/>
                  <a:pt x="540165" y="247650"/>
                </a:cubicBezTo>
                <a:cubicBezTo>
                  <a:pt x="536615" y="251200"/>
                  <a:pt x="530640" y="250825"/>
                  <a:pt x="525877" y="252412"/>
                </a:cubicBezTo>
                <a:cubicBezTo>
                  <a:pt x="521115" y="255587"/>
                  <a:pt x="517301" y="261556"/>
                  <a:pt x="511590" y="261937"/>
                </a:cubicBezTo>
                <a:cubicBezTo>
                  <a:pt x="401939" y="269248"/>
                  <a:pt x="488728" y="257492"/>
                  <a:pt x="435390" y="252412"/>
                </a:cubicBezTo>
                <a:cubicBezTo>
                  <a:pt x="408477" y="249849"/>
                  <a:pt x="381415" y="249237"/>
                  <a:pt x="354427" y="247650"/>
                </a:cubicBezTo>
                <a:cubicBezTo>
                  <a:pt x="348077" y="244475"/>
                  <a:pt x="341397" y="241888"/>
                  <a:pt x="335377" y="238125"/>
                </a:cubicBezTo>
                <a:cubicBezTo>
                  <a:pt x="326752" y="232734"/>
                  <a:pt x="312112" y="219348"/>
                  <a:pt x="302040" y="214312"/>
                </a:cubicBezTo>
                <a:cubicBezTo>
                  <a:pt x="297550" y="212067"/>
                  <a:pt x="292515" y="211137"/>
                  <a:pt x="287752" y="209550"/>
                </a:cubicBezTo>
                <a:cubicBezTo>
                  <a:pt x="265527" y="211137"/>
                  <a:pt x="243206" y="211709"/>
                  <a:pt x="221077" y="214312"/>
                </a:cubicBezTo>
                <a:cubicBezTo>
                  <a:pt x="210817" y="215519"/>
                  <a:pt x="196060" y="225034"/>
                  <a:pt x="187740" y="228600"/>
                </a:cubicBezTo>
                <a:cubicBezTo>
                  <a:pt x="178180" y="232697"/>
                  <a:pt x="164061" y="235710"/>
                  <a:pt x="154402" y="238125"/>
                </a:cubicBezTo>
                <a:cubicBezTo>
                  <a:pt x="105073" y="235658"/>
                  <a:pt x="76573" y="238908"/>
                  <a:pt x="35340" y="228600"/>
                </a:cubicBezTo>
                <a:cubicBezTo>
                  <a:pt x="30470" y="227382"/>
                  <a:pt x="25815" y="225425"/>
                  <a:pt x="21052" y="223837"/>
                </a:cubicBezTo>
                <a:cubicBezTo>
                  <a:pt x="17877" y="219075"/>
                  <a:pt x="11724" y="215270"/>
                  <a:pt x="11527" y="209550"/>
                </a:cubicBezTo>
                <a:cubicBezTo>
                  <a:pt x="8419" y="119399"/>
                  <a:pt x="-21915" y="94086"/>
                  <a:pt x="30577" y="80962"/>
                </a:cubicBezTo>
                <a:cubicBezTo>
                  <a:pt x="32117" y="80577"/>
                  <a:pt x="32958" y="57150"/>
                  <a:pt x="49627" y="52387"/>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2808585" y="6786563"/>
            <a:ext cx="504056" cy="223837"/>
          </a:xfrm>
          <a:custGeom>
            <a:avLst/>
            <a:gdLst>
              <a:gd name="connsiteX0" fmla="*/ 14287 w 461962"/>
              <a:gd name="connsiteY0" fmla="*/ 38100 h 223837"/>
              <a:gd name="connsiteX1" fmla="*/ 38100 w 461962"/>
              <a:gd name="connsiteY1" fmla="*/ 33337 h 223837"/>
              <a:gd name="connsiteX2" fmla="*/ 52387 w 461962"/>
              <a:gd name="connsiteY2" fmla="*/ 23812 h 223837"/>
              <a:gd name="connsiteX3" fmla="*/ 66675 w 461962"/>
              <a:gd name="connsiteY3" fmla="*/ 19050 h 223837"/>
              <a:gd name="connsiteX4" fmla="*/ 104775 w 461962"/>
              <a:gd name="connsiteY4" fmla="*/ 28575 h 223837"/>
              <a:gd name="connsiteX5" fmla="*/ 138112 w 461962"/>
              <a:gd name="connsiteY5" fmla="*/ 42862 h 223837"/>
              <a:gd name="connsiteX6" fmla="*/ 166687 w 461962"/>
              <a:gd name="connsiteY6" fmla="*/ 14287 h 223837"/>
              <a:gd name="connsiteX7" fmla="*/ 200025 w 461962"/>
              <a:gd name="connsiteY7" fmla="*/ 0 h 223837"/>
              <a:gd name="connsiteX8" fmla="*/ 323850 w 461962"/>
              <a:gd name="connsiteY8" fmla="*/ 4762 h 223837"/>
              <a:gd name="connsiteX9" fmla="*/ 338137 w 461962"/>
              <a:gd name="connsiteY9" fmla="*/ 14287 h 223837"/>
              <a:gd name="connsiteX10" fmla="*/ 366712 w 461962"/>
              <a:gd name="connsiteY10" fmla="*/ 23812 h 223837"/>
              <a:gd name="connsiteX11" fmla="*/ 381000 w 461962"/>
              <a:gd name="connsiteY11" fmla="*/ 28575 h 223837"/>
              <a:gd name="connsiteX12" fmla="*/ 395287 w 461962"/>
              <a:gd name="connsiteY12" fmla="*/ 33337 h 223837"/>
              <a:gd name="connsiteX13" fmla="*/ 409575 w 461962"/>
              <a:gd name="connsiteY13" fmla="*/ 47625 h 223837"/>
              <a:gd name="connsiteX14" fmla="*/ 428625 w 461962"/>
              <a:gd name="connsiteY14" fmla="*/ 80962 h 223837"/>
              <a:gd name="connsiteX15" fmla="*/ 452437 w 461962"/>
              <a:gd name="connsiteY15" fmla="*/ 128587 h 223837"/>
              <a:gd name="connsiteX16" fmla="*/ 461962 w 461962"/>
              <a:gd name="connsiteY16" fmla="*/ 142875 h 223837"/>
              <a:gd name="connsiteX17" fmla="*/ 457200 w 461962"/>
              <a:gd name="connsiteY17" fmla="*/ 204787 h 223837"/>
              <a:gd name="connsiteX18" fmla="*/ 442912 w 461962"/>
              <a:gd name="connsiteY18" fmla="*/ 214312 h 223837"/>
              <a:gd name="connsiteX19" fmla="*/ 423862 w 461962"/>
              <a:gd name="connsiteY19" fmla="*/ 219075 h 223837"/>
              <a:gd name="connsiteX20" fmla="*/ 409575 w 461962"/>
              <a:gd name="connsiteY20" fmla="*/ 223837 h 223837"/>
              <a:gd name="connsiteX21" fmla="*/ 304800 w 461962"/>
              <a:gd name="connsiteY21" fmla="*/ 219075 h 223837"/>
              <a:gd name="connsiteX22" fmla="*/ 290512 w 461962"/>
              <a:gd name="connsiteY22" fmla="*/ 209550 h 223837"/>
              <a:gd name="connsiteX23" fmla="*/ 247650 w 461962"/>
              <a:gd name="connsiteY23" fmla="*/ 214312 h 223837"/>
              <a:gd name="connsiteX24" fmla="*/ 200025 w 461962"/>
              <a:gd name="connsiteY24" fmla="*/ 209550 h 223837"/>
              <a:gd name="connsiteX25" fmla="*/ 185737 w 461962"/>
              <a:gd name="connsiteY25" fmla="*/ 204787 h 223837"/>
              <a:gd name="connsiteX26" fmla="*/ 100012 w 461962"/>
              <a:gd name="connsiteY26" fmla="*/ 200025 h 223837"/>
              <a:gd name="connsiteX27" fmla="*/ 80962 w 461962"/>
              <a:gd name="connsiteY27" fmla="*/ 195262 h 223837"/>
              <a:gd name="connsiteX28" fmla="*/ 66675 w 461962"/>
              <a:gd name="connsiteY28" fmla="*/ 185737 h 223837"/>
              <a:gd name="connsiteX29" fmla="*/ 28575 w 461962"/>
              <a:gd name="connsiteY29" fmla="*/ 176212 h 223837"/>
              <a:gd name="connsiteX30" fmla="*/ 0 w 461962"/>
              <a:gd name="connsiteY30" fmla="*/ 152400 h 223837"/>
              <a:gd name="connsiteX31" fmla="*/ 14287 w 461962"/>
              <a:gd name="connsiteY31" fmla="*/ 3810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1962" h="223837">
                <a:moveTo>
                  <a:pt x="14287" y="38100"/>
                </a:moveTo>
                <a:cubicBezTo>
                  <a:pt x="20637" y="18256"/>
                  <a:pt x="30521" y="36179"/>
                  <a:pt x="38100" y="33337"/>
                </a:cubicBezTo>
                <a:cubicBezTo>
                  <a:pt x="43459" y="31327"/>
                  <a:pt x="47268" y="26372"/>
                  <a:pt x="52387" y="23812"/>
                </a:cubicBezTo>
                <a:cubicBezTo>
                  <a:pt x="56877" y="21567"/>
                  <a:pt x="61912" y="20637"/>
                  <a:pt x="66675" y="19050"/>
                </a:cubicBezTo>
                <a:cubicBezTo>
                  <a:pt x="80656" y="21846"/>
                  <a:pt x="91958" y="23082"/>
                  <a:pt x="104775" y="28575"/>
                </a:cubicBezTo>
                <a:cubicBezTo>
                  <a:pt x="145962" y="46227"/>
                  <a:pt x="104612" y="31696"/>
                  <a:pt x="138112" y="42862"/>
                </a:cubicBezTo>
                <a:cubicBezTo>
                  <a:pt x="183178" y="33850"/>
                  <a:pt x="147023" y="48700"/>
                  <a:pt x="166687" y="14287"/>
                </a:cubicBezTo>
                <a:cubicBezTo>
                  <a:pt x="172169" y="4694"/>
                  <a:pt x="191720" y="2076"/>
                  <a:pt x="200025" y="0"/>
                </a:cubicBezTo>
                <a:cubicBezTo>
                  <a:pt x="241300" y="1587"/>
                  <a:pt x="282764" y="512"/>
                  <a:pt x="323850" y="4762"/>
                </a:cubicBezTo>
                <a:cubicBezTo>
                  <a:pt x="329543" y="5351"/>
                  <a:pt x="332907" y="11962"/>
                  <a:pt x="338137" y="14287"/>
                </a:cubicBezTo>
                <a:cubicBezTo>
                  <a:pt x="347312" y="18365"/>
                  <a:pt x="357187" y="20637"/>
                  <a:pt x="366712" y="23812"/>
                </a:cubicBezTo>
                <a:lnTo>
                  <a:pt x="381000" y="28575"/>
                </a:lnTo>
                <a:lnTo>
                  <a:pt x="395287" y="33337"/>
                </a:lnTo>
                <a:cubicBezTo>
                  <a:pt x="400050" y="38100"/>
                  <a:pt x="405263" y="42451"/>
                  <a:pt x="409575" y="47625"/>
                </a:cubicBezTo>
                <a:cubicBezTo>
                  <a:pt x="417990" y="57723"/>
                  <a:pt x="422802" y="69316"/>
                  <a:pt x="428625" y="80962"/>
                </a:cubicBezTo>
                <a:cubicBezTo>
                  <a:pt x="436163" y="111118"/>
                  <a:pt x="429756" y="94565"/>
                  <a:pt x="452437" y="128587"/>
                </a:cubicBezTo>
                <a:lnTo>
                  <a:pt x="461962" y="142875"/>
                </a:lnTo>
                <a:cubicBezTo>
                  <a:pt x="460375" y="163512"/>
                  <a:pt x="462533" y="184788"/>
                  <a:pt x="457200" y="204787"/>
                </a:cubicBezTo>
                <a:cubicBezTo>
                  <a:pt x="455725" y="210318"/>
                  <a:pt x="448173" y="212057"/>
                  <a:pt x="442912" y="214312"/>
                </a:cubicBezTo>
                <a:cubicBezTo>
                  <a:pt x="436896" y="216890"/>
                  <a:pt x="430156" y="217277"/>
                  <a:pt x="423862" y="219075"/>
                </a:cubicBezTo>
                <a:cubicBezTo>
                  <a:pt x="419035" y="220454"/>
                  <a:pt x="414337" y="222250"/>
                  <a:pt x="409575" y="223837"/>
                </a:cubicBezTo>
                <a:cubicBezTo>
                  <a:pt x="374650" y="222250"/>
                  <a:pt x="339512" y="223240"/>
                  <a:pt x="304800" y="219075"/>
                </a:cubicBezTo>
                <a:cubicBezTo>
                  <a:pt x="299117" y="218393"/>
                  <a:pt x="296216" y="210025"/>
                  <a:pt x="290512" y="209550"/>
                </a:cubicBezTo>
                <a:cubicBezTo>
                  <a:pt x="276186" y="208356"/>
                  <a:pt x="261937" y="212725"/>
                  <a:pt x="247650" y="214312"/>
                </a:cubicBezTo>
                <a:cubicBezTo>
                  <a:pt x="231775" y="212725"/>
                  <a:pt x="215794" y="211976"/>
                  <a:pt x="200025" y="209550"/>
                </a:cubicBezTo>
                <a:cubicBezTo>
                  <a:pt x="195063" y="208787"/>
                  <a:pt x="190735" y="205263"/>
                  <a:pt x="185737" y="204787"/>
                </a:cubicBezTo>
                <a:cubicBezTo>
                  <a:pt x="157247" y="202074"/>
                  <a:pt x="128587" y="201612"/>
                  <a:pt x="100012" y="200025"/>
                </a:cubicBezTo>
                <a:cubicBezTo>
                  <a:pt x="93662" y="198437"/>
                  <a:pt x="86978" y="197840"/>
                  <a:pt x="80962" y="195262"/>
                </a:cubicBezTo>
                <a:cubicBezTo>
                  <a:pt x="75701" y="193007"/>
                  <a:pt x="72034" y="187747"/>
                  <a:pt x="66675" y="185737"/>
                </a:cubicBezTo>
                <a:cubicBezTo>
                  <a:pt x="44925" y="177581"/>
                  <a:pt x="46209" y="185029"/>
                  <a:pt x="28575" y="176212"/>
                </a:cubicBezTo>
                <a:cubicBezTo>
                  <a:pt x="15312" y="169580"/>
                  <a:pt x="10534" y="162934"/>
                  <a:pt x="0" y="152400"/>
                </a:cubicBezTo>
                <a:cubicBezTo>
                  <a:pt x="4959" y="63131"/>
                  <a:pt x="7937" y="57944"/>
                  <a:pt x="14287" y="38100"/>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2314297" y="7029450"/>
            <a:ext cx="733707" cy="214313"/>
          </a:xfrm>
          <a:custGeom>
            <a:avLst/>
            <a:gdLst>
              <a:gd name="connsiteX0" fmla="*/ 278 w 733707"/>
              <a:gd name="connsiteY0" fmla="*/ 66675 h 214313"/>
              <a:gd name="connsiteX1" fmla="*/ 24091 w 733707"/>
              <a:gd name="connsiteY1" fmla="*/ 57150 h 214313"/>
              <a:gd name="connsiteX2" fmla="*/ 38378 w 733707"/>
              <a:gd name="connsiteY2" fmla="*/ 52388 h 214313"/>
              <a:gd name="connsiteX3" fmla="*/ 66953 w 733707"/>
              <a:gd name="connsiteY3" fmla="*/ 33338 h 214313"/>
              <a:gd name="connsiteX4" fmla="*/ 81241 w 733707"/>
              <a:gd name="connsiteY4" fmla="*/ 23813 h 214313"/>
              <a:gd name="connsiteX5" fmla="*/ 109816 w 733707"/>
              <a:gd name="connsiteY5" fmla="*/ 14288 h 214313"/>
              <a:gd name="connsiteX6" fmla="*/ 128866 w 733707"/>
              <a:gd name="connsiteY6" fmla="*/ 9525 h 214313"/>
              <a:gd name="connsiteX7" fmla="*/ 157441 w 733707"/>
              <a:gd name="connsiteY7" fmla="*/ 0 h 214313"/>
              <a:gd name="connsiteX8" fmla="*/ 238403 w 733707"/>
              <a:gd name="connsiteY8" fmla="*/ 14288 h 214313"/>
              <a:gd name="connsiteX9" fmla="*/ 333653 w 733707"/>
              <a:gd name="connsiteY9" fmla="*/ 23813 h 214313"/>
              <a:gd name="connsiteX10" fmla="*/ 457478 w 733707"/>
              <a:gd name="connsiteY10" fmla="*/ 23813 h 214313"/>
              <a:gd name="connsiteX11" fmla="*/ 476528 w 733707"/>
              <a:gd name="connsiteY11" fmla="*/ 19050 h 214313"/>
              <a:gd name="connsiteX12" fmla="*/ 538441 w 733707"/>
              <a:gd name="connsiteY12" fmla="*/ 14288 h 214313"/>
              <a:gd name="connsiteX13" fmla="*/ 552728 w 733707"/>
              <a:gd name="connsiteY13" fmla="*/ 9525 h 214313"/>
              <a:gd name="connsiteX14" fmla="*/ 567016 w 733707"/>
              <a:gd name="connsiteY14" fmla="*/ 14288 h 214313"/>
              <a:gd name="connsiteX15" fmla="*/ 605116 w 733707"/>
              <a:gd name="connsiteY15" fmla="*/ 23813 h 214313"/>
              <a:gd name="connsiteX16" fmla="*/ 638453 w 733707"/>
              <a:gd name="connsiteY16" fmla="*/ 28575 h 214313"/>
              <a:gd name="connsiteX17" fmla="*/ 690841 w 733707"/>
              <a:gd name="connsiteY17" fmla="*/ 42863 h 214313"/>
              <a:gd name="connsiteX18" fmla="*/ 709891 w 733707"/>
              <a:gd name="connsiteY18" fmla="*/ 61913 h 214313"/>
              <a:gd name="connsiteX19" fmla="*/ 719416 w 733707"/>
              <a:gd name="connsiteY19" fmla="*/ 80963 h 214313"/>
              <a:gd name="connsiteX20" fmla="*/ 728941 w 733707"/>
              <a:gd name="connsiteY20" fmla="*/ 95250 h 214313"/>
              <a:gd name="connsiteX21" fmla="*/ 728941 w 733707"/>
              <a:gd name="connsiteY21" fmla="*/ 161925 h 214313"/>
              <a:gd name="connsiteX22" fmla="*/ 724178 w 733707"/>
              <a:gd name="connsiteY22" fmla="*/ 176213 h 214313"/>
              <a:gd name="connsiteX23" fmla="*/ 695603 w 733707"/>
              <a:gd name="connsiteY23" fmla="*/ 185738 h 214313"/>
              <a:gd name="connsiteX24" fmla="*/ 652741 w 733707"/>
              <a:gd name="connsiteY24" fmla="*/ 200025 h 214313"/>
              <a:gd name="connsiteX25" fmla="*/ 638453 w 733707"/>
              <a:gd name="connsiteY25" fmla="*/ 204788 h 214313"/>
              <a:gd name="connsiteX26" fmla="*/ 590828 w 733707"/>
              <a:gd name="connsiteY26" fmla="*/ 214313 h 214313"/>
              <a:gd name="connsiteX27" fmla="*/ 471766 w 733707"/>
              <a:gd name="connsiteY27" fmla="*/ 209550 h 214313"/>
              <a:gd name="connsiteX28" fmla="*/ 457478 w 733707"/>
              <a:gd name="connsiteY28" fmla="*/ 204788 h 214313"/>
              <a:gd name="connsiteX29" fmla="*/ 433666 w 733707"/>
              <a:gd name="connsiteY29" fmla="*/ 200025 h 214313"/>
              <a:gd name="connsiteX30" fmla="*/ 319366 w 733707"/>
              <a:gd name="connsiteY30" fmla="*/ 209550 h 214313"/>
              <a:gd name="connsiteX31" fmla="*/ 295553 w 733707"/>
              <a:gd name="connsiteY31" fmla="*/ 214313 h 214313"/>
              <a:gd name="connsiteX32" fmla="*/ 243166 w 733707"/>
              <a:gd name="connsiteY32" fmla="*/ 209550 h 214313"/>
              <a:gd name="connsiteX33" fmla="*/ 228878 w 733707"/>
              <a:gd name="connsiteY33" fmla="*/ 200025 h 214313"/>
              <a:gd name="connsiteX34" fmla="*/ 195541 w 733707"/>
              <a:gd name="connsiteY34" fmla="*/ 190500 h 214313"/>
              <a:gd name="connsiteX35" fmla="*/ 71716 w 733707"/>
              <a:gd name="connsiteY35" fmla="*/ 185738 h 214313"/>
              <a:gd name="connsiteX36" fmla="*/ 52666 w 733707"/>
              <a:gd name="connsiteY36" fmla="*/ 157163 h 214313"/>
              <a:gd name="connsiteX37" fmla="*/ 43141 w 733707"/>
              <a:gd name="connsiteY37" fmla="*/ 142875 h 214313"/>
              <a:gd name="connsiteX38" fmla="*/ 38378 w 733707"/>
              <a:gd name="connsiteY38" fmla="*/ 128588 h 214313"/>
              <a:gd name="connsiteX39" fmla="*/ 9803 w 733707"/>
              <a:gd name="connsiteY39" fmla="*/ 123825 h 214313"/>
              <a:gd name="connsiteX40" fmla="*/ 9803 w 733707"/>
              <a:gd name="connsiteY40" fmla="*/ 52388 h 214313"/>
              <a:gd name="connsiteX41" fmla="*/ 278 w 733707"/>
              <a:gd name="connsiteY41" fmla="*/ 66675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3707" h="214313">
                <a:moveTo>
                  <a:pt x="278" y="66675"/>
                </a:moveTo>
                <a:cubicBezTo>
                  <a:pt x="2659" y="67469"/>
                  <a:pt x="16086" y="60152"/>
                  <a:pt x="24091" y="57150"/>
                </a:cubicBezTo>
                <a:cubicBezTo>
                  <a:pt x="28791" y="55387"/>
                  <a:pt x="33990" y="54826"/>
                  <a:pt x="38378" y="52388"/>
                </a:cubicBezTo>
                <a:cubicBezTo>
                  <a:pt x="48385" y="46829"/>
                  <a:pt x="57428" y="39688"/>
                  <a:pt x="66953" y="33338"/>
                </a:cubicBezTo>
                <a:cubicBezTo>
                  <a:pt x="71716" y="30163"/>
                  <a:pt x="75811" y="25623"/>
                  <a:pt x="81241" y="23813"/>
                </a:cubicBezTo>
                <a:cubicBezTo>
                  <a:pt x="90766" y="20638"/>
                  <a:pt x="100076" y="16723"/>
                  <a:pt x="109816" y="14288"/>
                </a:cubicBezTo>
                <a:cubicBezTo>
                  <a:pt x="116166" y="12700"/>
                  <a:pt x="122597" y="11406"/>
                  <a:pt x="128866" y="9525"/>
                </a:cubicBezTo>
                <a:cubicBezTo>
                  <a:pt x="138483" y="6640"/>
                  <a:pt x="157441" y="0"/>
                  <a:pt x="157441" y="0"/>
                </a:cubicBezTo>
                <a:cubicBezTo>
                  <a:pt x="190807" y="22245"/>
                  <a:pt x="163916" y="7715"/>
                  <a:pt x="238403" y="14288"/>
                </a:cubicBezTo>
                <a:cubicBezTo>
                  <a:pt x="270188" y="17093"/>
                  <a:pt x="301903" y="20638"/>
                  <a:pt x="333653" y="23813"/>
                </a:cubicBezTo>
                <a:cubicBezTo>
                  <a:pt x="384614" y="36552"/>
                  <a:pt x="356882" y="31551"/>
                  <a:pt x="457478" y="23813"/>
                </a:cubicBezTo>
                <a:cubicBezTo>
                  <a:pt x="464004" y="23311"/>
                  <a:pt x="470027" y="19815"/>
                  <a:pt x="476528" y="19050"/>
                </a:cubicBezTo>
                <a:cubicBezTo>
                  <a:pt x="497085" y="16632"/>
                  <a:pt x="517803" y="15875"/>
                  <a:pt x="538441" y="14288"/>
                </a:cubicBezTo>
                <a:cubicBezTo>
                  <a:pt x="543203" y="12700"/>
                  <a:pt x="547708" y="9525"/>
                  <a:pt x="552728" y="9525"/>
                </a:cubicBezTo>
                <a:cubicBezTo>
                  <a:pt x="557748" y="9525"/>
                  <a:pt x="562173" y="12967"/>
                  <a:pt x="567016" y="14288"/>
                </a:cubicBezTo>
                <a:cubicBezTo>
                  <a:pt x="579646" y="17733"/>
                  <a:pt x="592157" y="21962"/>
                  <a:pt x="605116" y="23813"/>
                </a:cubicBezTo>
                <a:lnTo>
                  <a:pt x="638453" y="28575"/>
                </a:lnTo>
                <a:cubicBezTo>
                  <a:pt x="674707" y="40660"/>
                  <a:pt x="657183" y="36131"/>
                  <a:pt x="690841" y="42863"/>
                </a:cubicBezTo>
                <a:cubicBezTo>
                  <a:pt x="703539" y="80960"/>
                  <a:pt x="684492" y="36514"/>
                  <a:pt x="709891" y="61913"/>
                </a:cubicBezTo>
                <a:cubicBezTo>
                  <a:pt x="714911" y="66933"/>
                  <a:pt x="715894" y="74799"/>
                  <a:pt x="719416" y="80963"/>
                </a:cubicBezTo>
                <a:cubicBezTo>
                  <a:pt x="722256" y="85933"/>
                  <a:pt x="725766" y="90488"/>
                  <a:pt x="728941" y="95250"/>
                </a:cubicBezTo>
                <a:cubicBezTo>
                  <a:pt x="733808" y="134192"/>
                  <a:pt x="736631" y="127319"/>
                  <a:pt x="728941" y="161925"/>
                </a:cubicBezTo>
                <a:cubicBezTo>
                  <a:pt x="727852" y="166826"/>
                  <a:pt x="728263" y="173295"/>
                  <a:pt x="724178" y="176213"/>
                </a:cubicBezTo>
                <a:cubicBezTo>
                  <a:pt x="716008" y="182049"/>
                  <a:pt x="705128" y="182563"/>
                  <a:pt x="695603" y="185738"/>
                </a:cubicBezTo>
                <a:lnTo>
                  <a:pt x="652741" y="200025"/>
                </a:lnTo>
                <a:cubicBezTo>
                  <a:pt x="647978" y="201613"/>
                  <a:pt x="643405" y="203963"/>
                  <a:pt x="638453" y="204788"/>
                </a:cubicBezTo>
                <a:cubicBezTo>
                  <a:pt x="603422" y="210626"/>
                  <a:pt x="619246" y="207208"/>
                  <a:pt x="590828" y="214313"/>
                </a:cubicBezTo>
                <a:cubicBezTo>
                  <a:pt x="551141" y="212725"/>
                  <a:pt x="511384" y="212380"/>
                  <a:pt x="471766" y="209550"/>
                </a:cubicBezTo>
                <a:cubicBezTo>
                  <a:pt x="466759" y="209192"/>
                  <a:pt x="462348" y="206006"/>
                  <a:pt x="457478" y="204788"/>
                </a:cubicBezTo>
                <a:cubicBezTo>
                  <a:pt x="449625" y="202825"/>
                  <a:pt x="441603" y="201613"/>
                  <a:pt x="433666" y="200025"/>
                </a:cubicBezTo>
                <a:cubicBezTo>
                  <a:pt x="393961" y="202672"/>
                  <a:pt x="358194" y="204003"/>
                  <a:pt x="319366" y="209550"/>
                </a:cubicBezTo>
                <a:cubicBezTo>
                  <a:pt x="311352" y="210695"/>
                  <a:pt x="303491" y="212725"/>
                  <a:pt x="295553" y="214313"/>
                </a:cubicBezTo>
                <a:cubicBezTo>
                  <a:pt x="278091" y="212725"/>
                  <a:pt x="260311" y="213224"/>
                  <a:pt x="243166" y="209550"/>
                </a:cubicBezTo>
                <a:cubicBezTo>
                  <a:pt x="237569" y="208351"/>
                  <a:pt x="233998" y="202585"/>
                  <a:pt x="228878" y="200025"/>
                </a:cubicBezTo>
                <a:cubicBezTo>
                  <a:pt x="224028" y="197600"/>
                  <a:pt x="199059" y="190735"/>
                  <a:pt x="195541" y="190500"/>
                </a:cubicBezTo>
                <a:cubicBezTo>
                  <a:pt x="154327" y="187752"/>
                  <a:pt x="112991" y="187325"/>
                  <a:pt x="71716" y="185738"/>
                </a:cubicBezTo>
                <a:lnTo>
                  <a:pt x="52666" y="157163"/>
                </a:lnTo>
                <a:cubicBezTo>
                  <a:pt x="49491" y="152400"/>
                  <a:pt x="44951" y="148305"/>
                  <a:pt x="43141" y="142875"/>
                </a:cubicBezTo>
                <a:cubicBezTo>
                  <a:pt x="41553" y="138113"/>
                  <a:pt x="42737" y="131079"/>
                  <a:pt x="38378" y="128588"/>
                </a:cubicBezTo>
                <a:cubicBezTo>
                  <a:pt x="29994" y="123797"/>
                  <a:pt x="19328" y="125413"/>
                  <a:pt x="9803" y="123825"/>
                </a:cubicBezTo>
                <a:cubicBezTo>
                  <a:pt x="1036" y="97524"/>
                  <a:pt x="-3145" y="91233"/>
                  <a:pt x="9803" y="52388"/>
                </a:cubicBezTo>
                <a:cubicBezTo>
                  <a:pt x="11613" y="46958"/>
                  <a:pt x="-2103" y="65881"/>
                  <a:pt x="278" y="66675"/>
                </a:cubicBez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420" y="9147056"/>
            <a:ext cx="309943" cy="1234033"/>
          </a:xfrm>
          <a:prstGeom prst="rect">
            <a:avLst/>
          </a:prstGeom>
        </p:spPr>
      </p:pic>
    </p:spTree>
    <p:extLst>
      <p:ext uri="{BB962C8B-B14F-4D97-AF65-F5344CB8AC3E}">
        <p14:creationId xmlns:p14="http://schemas.microsoft.com/office/powerpoint/2010/main" val="98288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a:xfrm>
            <a:off x="0" y="683990"/>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5967068" y="32395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5967068" y="40047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accent2">
                    <a:lumMod val="20000"/>
                    <a:lumOff val="80000"/>
                  </a:schemeClr>
                </a:solidFill>
                <a:effectLst/>
                <a:latin typeface="Amandine"/>
              </a:rPr>
              <a:t>Leçon</a:t>
            </a:r>
            <a:endParaRPr lang="fr-FR" dirty="0">
              <a:ln w="12700" cmpd="sng">
                <a:solidFill>
                  <a:srgbClr val="C00000"/>
                </a:solidFill>
                <a:prstDash val="solid"/>
              </a:ln>
              <a:solidFill>
                <a:schemeClr val="accent2">
                  <a:lumMod val="20000"/>
                  <a:lumOff val="80000"/>
                </a:schemeClr>
              </a:solidFill>
              <a:effectLst/>
              <a:latin typeface="Amandine"/>
            </a:endParaRPr>
          </a:p>
        </p:txBody>
      </p:sp>
      <p:sp>
        <p:nvSpPr>
          <p:cNvPr id="38" name="Ellipse 37"/>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1" name="Rectangle 40"/>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50" name="Rectangle 49"/>
          <p:cNvSpPr/>
          <p:nvPr/>
        </p:nvSpPr>
        <p:spPr>
          <a:xfrm>
            <a:off x="1800921" y="-36090"/>
            <a:ext cx="4081831"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sp>
        <p:nvSpPr>
          <p:cNvPr id="42" name="Rectangle à coins arrondis 41"/>
          <p:cNvSpPr/>
          <p:nvPr/>
        </p:nvSpPr>
        <p:spPr>
          <a:xfrm>
            <a:off x="144573" y="3502003"/>
            <a:ext cx="6984492" cy="3681524"/>
          </a:xfrm>
          <a:prstGeom prst="roundRect">
            <a:avLst>
              <a:gd name="adj" fmla="val 624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526078"/>
            <a:ext cx="6971296" cy="3657448"/>
          </a:xfrm>
          <a:prstGeom prst="rect">
            <a:avLst/>
          </a:prstGeom>
        </p:spPr>
        <p:txBody>
          <a:bodyPr wrap="square" lIns="101636" tIns="50818" rIns="101636" bIns="50818">
            <a:spAutoFit/>
          </a:bodyPr>
          <a:lstStyle/>
          <a:p>
            <a:pPr>
              <a:lnSpc>
                <a:spcPct val="150000"/>
              </a:lnSpc>
            </a:pPr>
            <a:r>
              <a:rPr lang="fr-FR" sz="1050" dirty="0" smtClean="0">
                <a:latin typeface="Short Stack" panose="02010500040000000007" pitchFamily="2" charset="0"/>
              </a:rPr>
              <a:t> </a:t>
            </a:r>
            <a:r>
              <a:rPr lang="fr-FR" sz="1100" dirty="0" smtClean="0">
                <a:latin typeface="Short Stack" panose="02010500040000000007" pitchFamily="2" charset="0"/>
              </a:rPr>
              <a:t>	     </a:t>
            </a:r>
            <a:r>
              <a:rPr lang="fr-FR" sz="1100" dirty="0">
                <a:latin typeface="Short Stack" panose="02010500040000000007" pitchFamily="2" charset="0"/>
              </a:rPr>
              <a:t> </a:t>
            </a:r>
            <a:r>
              <a:rPr lang="fr-FR" sz="1100" dirty="0" smtClean="0">
                <a:latin typeface="Short Stack" panose="02010500040000000007" pitchFamily="2" charset="0"/>
                <a:ea typeface="Clensey" panose="02000603000000000000" pitchFamily="2" charset="0"/>
              </a:rPr>
              <a:t>Petit </a:t>
            </a:r>
            <a:r>
              <a:rPr lang="fr-FR" sz="1100" dirty="0">
                <a:latin typeface="Short Stack" panose="02010500040000000007" pitchFamily="2" charset="0"/>
                <a:ea typeface="Clensey" panose="02000603000000000000" pitchFamily="2" charset="0"/>
              </a:rPr>
              <a:t>à petit les rois retrouvent leur autorité. Ils agrandissent le </a:t>
            </a:r>
            <a:endParaRPr lang="fr-FR" sz="1100" dirty="0" smtClean="0">
              <a:latin typeface="Short Stack" panose="02010500040000000007" pitchFamily="2" charset="0"/>
              <a:ea typeface="Clensey" panose="02000603000000000000" pitchFamily="2" charset="0"/>
            </a:endParaRPr>
          </a:p>
          <a:p>
            <a:pPr>
              <a:lnSpc>
                <a:spcPct val="150000"/>
              </a:lnSpc>
            </a:pPr>
            <a:r>
              <a:rPr lang="fr-FR" sz="1100" dirty="0">
                <a:latin typeface="Short Stack" panose="02010500040000000007" pitchFamily="2" charset="0"/>
                <a:ea typeface="Clensey" panose="02000603000000000000" pitchFamily="2" charset="0"/>
              </a:rPr>
              <a:t>	</a:t>
            </a:r>
            <a:r>
              <a:rPr lang="fr-FR" sz="1100" dirty="0" smtClean="0">
                <a:latin typeface="Short Stack" panose="02010500040000000007" pitchFamily="2" charset="0"/>
                <a:ea typeface="Clensey" panose="02000603000000000000" pitchFamily="2" charset="0"/>
              </a:rPr>
              <a:t>   domaine </a:t>
            </a:r>
            <a:r>
              <a:rPr lang="fr-FR" sz="1100" dirty="0">
                <a:latin typeface="Short Stack" panose="02010500040000000007" pitchFamily="2" charset="0"/>
                <a:ea typeface="Clensey" panose="02000603000000000000" pitchFamily="2" charset="0"/>
              </a:rPr>
              <a:t>royal. Trois grands rois vont contribuer à renforcer leur pouvoir </a:t>
            </a:r>
            <a:r>
              <a:rPr lang="fr-FR" sz="1100" dirty="0" smtClean="0">
                <a:latin typeface="Short Stack" panose="02010500040000000007" pitchFamily="2" charset="0"/>
                <a:ea typeface="Clensey" panose="02000603000000000000" pitchFamily="2" charset="0"/>
              </a:rPr>
              <a:t>: ___________________________________________________________________</a:t>
            </a:r>
          </a:p>
          <a:p>
            <a:pPr>
              <a:lnSpc>
                <a:spcPct val="150000"/>
              </a:lnSpc>
            </a:pPr>
            <a:r>
              <a:rPr lang="fr-FR" sz="1100" dirty="0" smtClean="0">
                <a:latin typeface="Short Stack" panose="02010500040000000007" pitchFamily="2" charset="0"/>
                <a:ea typeface="Clensey" panose="02000603000000000000" pitchFamily="2" charset="0"/>
              </a:rPr>
              <a:t>La guerre de cent ans (1337-1453) a opposé les _________________ et les ________________. Cette guerre a pour origine la conquête du _____________ de France que le roi d’Angleterre se dit l’ _______________. En effet, il est le petit-fils de ________________________________ .</a:t>
            </a:r>
          </a:p>
          <a:p>
            <a:pPr>
              <a:lnSpc>
                <a:spcPct val="150000"/>
              </a:lnSpc>
            </a:pPr>
            <a:endParaRPr lang="fr-FR" sz="700" dirty="0" smtClean="0">
              <a:latin typeface="Short Stack" panose="02010500040000000007" pitchFamily="2" charset="0"/>
              <a:ea typeface="Clensey" panose="02000603000000000000" pitchFamily="2" charset="0"/>
            </a:endParaRPr>
          </a:p>
          <a:p>
            <a:pPr>
              <a:lnSpc>
                <a:spcPct val="150000"/>
              </a:lnSpc>
            </a:pPr>
            <a:r>
              <a:rPr lang="fr-FR" sz="1100" dirty="0" smtClean="0">
                <a:latin typeface="Short Stack" panose="02010500040000000007" pitchFamily="2" charset="0"/>
                <a:ea typeface="Clensey" panose="02000603000000000000" pitchFamily="2" charset="0"/>
              </a:rPr>
              <a:t>Deux célèbres personnages ont permis à la France de se débarrasser des Anglais : ____________________________________________________ .</a:t>
            </a:r>
          </a:p>
          <a:p>
            <a:pPr>
              <a:lnSpc>
                <a:spcPct val="150000"/>
              </a:lnSpc>
            </a:pPr>
            <a:r>
              <a:rPr lang="fr-FR" sz="1100" dirty="0" smtClean="0">
                <a:latin typeface="Short Stack" panose="02010500040000000007" pitchFamily="2" charset="0"/>
                <a:ea typeface="Clensey" panose="02000603000000000000" pitchFamily="2" charset="0"/>
              </a:rPr>
              <a:t>Cette dernière était à la tête de ________________ de Charles VII. Mais elle est arrêtée et _______________ à Rouen.  Charles VII et ______________ continuent d’instaurer de nouvelles lois et _____________________ le royaume.  A la mort de Louis XI la France a retrouvé sa prospérité.</a:t>
            </a:r>
            <a:endParaRPr lang="fr-FR" sz="1100" dirty="0">
              <a:latin typeface="Short Stack" panose="02010500040000000007" pitchFamily="2" charset="0"/>
              <a:ea typeface="Clensey" panose="02000603000000000000" pitchFamily="2" charset="0"/>
            </a:endParaRPr>
          </a:p>
        </p:txBody>
      </p:sp>
      <p:sp>
        <p:nvSpPr>
          <p:cNvPr id="44" name="Ellipse 43"/>
          <p:cNvSpPr/>
          <p:nvPr/>
        </p:nvSpPr>
        <p:spPr>
          <a:xfrm>
            <a:off x="112285" y="3348286"/>
            <a:ext cx="1373185" cy="657772"/>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189399" y="3441192"/>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pic>
        <p:nvPicPr>
          <p:cNvPr id="8" name="Imag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286" y="972022"/>
            <a:ext cx="7088788" cy="229831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123" y="7596758"/>
            <a:ext cx="2062926" cy="2664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114" y="7596758"/>
            <a:ext cx="1910250" cy="2664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816697" y="7255535"/>
            <a:ext cx="2207109" cy="338554"/>
          </a:xfrm>
          <a:prstGeom prst="rect">
            <a:avLst/>
          </a:prstGeom>
          <a:noFill/>
        </p:spPr>
        <p:txBody>
          <a:bodyPr wrap="square" rtlCol="0">
            <a:spAutoFit/>
          </a:bodyPr>
          <a:lstStyle/>
          <a:p>
            <a:pPr algn="ctr"/>
            <a:r>
              <a:rPr lang="fr-FR" sz="1600" dirty="0" smtClean="0">
                <a:latin typeface="KG Primary Italics" panose="02000506000000020003" pitchFamily="2" charset="0"/>
              </a:rPr>
              <a:t>Jeanne d’Arc</a:t>
            </a:r>
            <a:endParaRPr lang="fr-FR" sz="1600" dirty="0">
              <a:latin typeface="KG Primary Italics" panose="02000506000000020003" pitchFamily="2" charset="0"/>
            </a:endParaRPr>
          </a:p>
        </p:txBody>
      </p:sp>
      <p:sp>
        <p:nvSpPr>
          <p:cNvPr id="47" name="Parchemin horizontal 46"/>
          <p:cNvSpPr/>
          <p:nvPr/>
        </p:nvSpPr>
        <p:spPr>
          <a:xfrm>
            <a:off x="202046" y="7428063"/>
            <a:ext cx="2318508" cy="2832991"/>
          </a:xfrm>
          <a:prstGeom prst="horizontalScroll">
            <a:avLst>
              <a:gd name="adj" fmla="val 10092"/>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432320" y="7653665"/>
            <a:ext cx="2088233" cy="2308324"/>
          </a:xfrm>
          <a:prstGeom prst="rect">
            <a:avLst/>
          </a:prstGeom>
          <a:noFill/>
        </p:spPr>
        <p:txBody>
          <a:bodyPr wrap="square" rtlCol="0">
            <a:spAutoFit/>
          </a:bodyPr>
          <a:lstStyle/>
          <a:p>
            <a:pPr algn="ctr"/>
            <a:r>
              <a:rPr lang="fr-FR" sz="1800" dirty="0" smtClean="0">
                <a:latin typeface="KG Primary Italics" panose="02000506000000020003" pitchFamily="2" charset="0"/>
              </a:rPr>
              <a:t>Le sais-tu ?</a:t>
            </a:r>
          </a:p>
          <a:p>
            <a:pPr algn="ctr"/>
            <a:r>
              <a:rPr lang="fr-FR" sz="900" dirty="0" smtClean="0">
                <a:latin typeface="KG Primary Italics" panose="02000506000000020003" pitchFamily="2" charset="0"/>
              </a:rPr>
              <a:t>  </a:t>
            </a:r>
            <a:endParaRPr lang="fr-FR" sz="900" dirty="0">
              <a:latin typeface="KG Primary Italics" panose="02000506000000020003" pitchFamily="2" charset="0"/>
            </a:endParaRPr>
          </a:p>
          <a:p>
            <a:r>
              <a:rPr lang="fr-FR" sz="1200" dirty="0" smtClean="0">
                <a:latin typeface="RawengulkSans" panose="00000A03000000000000" pitchFamily="2" charset="0"/>
              </a:rPr>
              <a:t>Jeanne d’Arc (1412-1431) était une jeune paysanne de Lorraine, considérée comme une héroïne dès son vivant.</a:t>
            </a:r>
          </a:p>
          <a:p>
            <a:endParaRPr lang="fr-FR" sz="900" dirty="0" smtClean="0">
              <a:latin typeface="RawengulkSans" panose="00000A03000000000000" pitchFamily="2" charset="0"/>
            </a:endParaRPr>
          </a:p>
          <a:p>
            <a:r>
              <a:rPr lang="fr-FR" sz="1200" dirty="0" smtClean="0">
                <a:latin typeface="RawengulkSans" panose="00000A03000000000000" pitchFamily="2" charset="0"/>
              </a:rPr>
              <a:t>Elle était acclamée partout où elle passait. On joua à Orléans une pièce en son honneur cinq ans après sa mort.</a:t>
            </a:r>
          </a:p>
          <a:p>
            <a:r>
              <a:rPr lang="fr-FR" sz="1200" dirty="0" smtClean="0">
                <a:latin typeface="RawengulkSans" panose="00000A03000000000000" pitchFamily="2" charset="0"/>
              </a:rPr>
              <a:t>Elle est morte à 19 ans.</a:t>
            </a:r>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420" y="9036917"/>
            <a:ext cx="309943" cy="1234033"/>
          </a:xfrm>
          <a:prstGeom prst="rect">
            <a:avLst/>
          </a:prstGeom>
        </p:spPr>
      </p:pic>
    </p:spTree>
    <p:extLst>
      <p:ext uri="{BB962C8B-B14F-4D97-AF65-F5344CB8AC3E}">
        <p14:creationId xmlns:p14="http://schemas.microsoft.com/office/powerpoint/2010/main" val="9023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a:xfrm>
            <a:off x="0" y="683990"/>
            <a:ext cx="7345363" cy="0"/>
          </a:xfrm>
          <a:prstGeom prst="line">
            <a:avLst/>
          </a:prstGeom>
          <a:ln w="5715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5967068" y="32395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5967068" y="40047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accent2">
                    <a:lumMod val="20000"/>
                    <a:lumOff val="80000"/>
                  </a:schemeClr>
                </a:solidFill>
                <a:effectLst/>
                <a:latin typeface="Amandine"/>
              </a:rPr>
              <a:t>Leçon</a:t>
            </a:r>
            <a:endParaRPr lang="fr-FR" dirty="0">
              <a:ln w="12700" cmpd="sng">
                <a:solidFill>
                  <a:srgbClr val="C00000"/>
                </a:solidFill>
                <a:prstDash val="solid"/>
              </a:ln>
              <a:solidFill>
                <a:schemeClr val="accent2">
                  <a:lumMod val="20000"/>
                  <a:lumOff val="80000"/>
                </a:schemeClr>
              </a:solidFill>
              <a:effectLst/>
              <a:latin typeface="Amandine"/>
            </a:endParaRPr>
          </a:p>
        </p:txBody>
      </p:sp>
      <p:sp>
        <p:nvSpPr>
          <p:cNvPr id="38" name="Ellipse 37"/>
          <p:cNvSpPr/>
          <p:nvPr/>
        </p:nvSpPr>
        <p:spPr>
          <a:xfrm>
            <a:off x="253218" y="122752"/>
            <a:ext cx="771252"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1" name="Rectangle 40"/>
          <p:cNvSpPr/>
          <p:nvPr/>
        </p:nvSpPr>
        <p:spPr>
          <a:xfrm>
            <a:off x="342527" y="16443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50" name="Rectangle 49"/>
          <p:cNvSpPr/>
          <p:nvPr/>
        </p:nvSpPr>
        <p:spPr>
          <a:xfrm>
            <a:off x="1800921" y="-36090"/>
            <a:ext cx="4081831" cy="779737"/>
          </a:xfrm>
          <a:prstGeom prst="rect">
            <a:avLst/>
          </a:prstGeom>
          <a:noFill/>
        </p:spPr>
        <p:txBody>
          <a:bodyPr wrap="none" lIns="101636" tIns="50818" rIns="101636" bIns="50818">
            <a:spAutoFit/>
          </a:bodyPr>
          <a:lstStyle/>
          <a:p>
            <a:pPr algn="ctr"/>
            <a:r>
              <a:rPr lang="fr-FR" sz="4400" b="1" spc="-167" dirty="0" smtClean="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rPr>
              <a:t>La fin du Moyen Age</a:t>
            </a:r>
            <a:endParaRPr lang="fr-FR" sz="4400" b="1" dirty="0">
              <a:ln w="10541" cmpd="sng">
                <a:solidFill>
                  <a:srgbClr val="C00000"/>
                </a:solidFill>
                <a:prstDash val="solid"/>
              </a:ln>
              <a:solidFill>
                <a:schemeClr val="accent2">
                  <a:lumMod val="20000"/>
                  <a:lumOff val="80000"/>
                </a:schemeClr>
              </a:solidFill>
              <a:effectLst>
                <a:outerShdw blurRad="38100" dist="38100" dir="2700000" algn="tl">
                  <a:srgbClr val="000000">
                    <a:alpha val="43137"/>
                  </a:srgbClr>
                </a:outerShdw>
              </a:effectLst>
              <a:latin typeface="Fineliner Script" pitchFamily="50" charset="0"/>
            </a:endParaRPr>
          </a:p>
        </p:txBody>
      </p:sp>
      <p:sp>
        <p:nvSpPr>
          <p:cNvPr id="42" name="Rectangle à coins arrondis 41"/>
          <p:cNvSpPr/>
          <p:nvPr/>
        </p:nvSpPr>
        <p:spPr>
          <a:xfrm>
            <a:off x="144573" y="3708326"/>
            <a:ext cx="6984492" cy="3312368"/>
          </a:xfrm>
          <a:prstGeom prst="roundRect">
            <a:avLst>
              <a:gd name="adj" fmla="val 624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708326"/>
            <a:ext cx="6971296" cy="3123456"/>
          </a:xfrm>
          <a:prstGeom prst="rect">
            <a:avLst/>
          </a:prstGeom>
        </p:spPr>
        <p:txBody>
          <a:bodyPr wrap="square" lIns="101636" tIns="50818" rIns="101636" bIns="50818">
            <a:spAutoFit/>
          </a:bodyPr>
          <a:lstStyle/>
          <a:p>
            <a:pPr>
              <a:lnSpc>
                <a:spcPct val="130000"/>
              </a:lnSpc>
            </a:pPr>
            <a:r>
              <a:rPr lang="fr-FR" sz="1050" dirty="0" smtClean="0">
                <a:latin typeface="Short Stack" panose="02010500040000000007" pitchFamily="2" charset="0"/>
              </a:rPr>
              <a:t> </a:t>
            </a:r>
            <a:r>
              <a:rPr lang="fr-FR" sz="1100" dirty="0" smtClean="0">
                <a:latin typeface="Short Stack" panose="02010500040000000007" pitchFamily="2" charset="0"/>
              </a:rPr>
              <a:t>	     </a:t>
            </a:r>
            <a:r>
              <a:rPr lang="fr-FR" sz="1100" dirty="0">
                <a:latin typeface="Short Stack" panose="02010500040000000007" pitchFamily="2" charset="0"/>
              </a:rPr>
              <a:t> </a:t>
            </a:r>
            <a:r>
              <a:rPr lang="fr-FR" sz="1050" dirty="0" smtClean="0">
                <a:latin typeface="Short Stack" panose="02010500040000000007" pitchFamily="2" charset="0"/>
                <a:ea typeface="Clensey" panose="02000603000000000000" pitchFamily="2" charset="0"/>
              </a:rPr>
              <a:t>Petit </a:t>
            </a:r>
            <a:r>
              <a:rPr lang="fr-FR" sz="1050" dirty="0">
                <a:latin typeface="Short Stack" panose="02010500040000000007" pitchFamily="2" charset="0"/>
                <a:ea typeface="Clensey" panose="02000603000000000000" pitchFamily="2" charset="0"/>
              </a:rPr>
              <a:t>à petit les rois retrouvent leur autorité. Ils agrandissent le </a:t>
            </a:r>
            <a:endParaRPr lang="fr-FR" sz="1050" dirty="0" smtClean="0">
              <a:latin typeface="Short Stack" panose="02010500040000000007" pitchFamily="2" charset="0"/>
              <a:ea typeface="Clensey" panose="02000603000000000000" pitchFamily="2" charset="0"/>
            </a:endParaRPr>
          </a:p>
          <a:p>
            <a:pPr>
              <a:lnSpc>
                <a:spcPct val="130000"/>
              </a:lnSpc>
            </a:pPr>
            <a:r>
              <a:rPr lang="fr-FR" sz="1050" dirty="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domaine </a:t>
            </a:r>
            <a:r>
              <a:rPr lang="fr-FR" sz="1050" dirty="0">
                <a:latin typeface="Short Stack" panose="02010500040000000007" pitchFamily="2" charset="0"/>
                <a:ea typeface="Clensey" panose="02000603000000000000" pitchFamily="2" charset="0"/>
              </a:rPr>
              <a:t>royal. Trois grands rois vont contribuer à renforcer leur pouvoir </a:t>
            </a:r>
            <a:r>
              <a:rPr lang="fr-FR" sz="1050" dirty="0" smtClean="0">
                <a:latin typeface="Short Stack" panose="02010500040000000007" pitchFamily="2" charset="0"/>
                <a:ea typeface="Clensey" panose="02000603000000000000" pitchFamily="2" charset="0"/>
              </a:rPr>
              <a:t>: </a:t>
            </a:r>
            <a:r>
              <a:rPr lang="fr-FR" sz="1400" dirty="0" smtClean="0">
                <a:solidFill>
                  <a:srgbClr val="FF0000"/>
                </a:solidFill>
                <a:latin typeface="Amandine" pitchFamily="2" charset="0"/>
                <a:ea typeface="Clensey" panose="02000603000000000000" pitchFamily="2" charset="0"/>
              </a:rPr>
              <a:t>Philippe Auguste, Louis IX et Philippe le Bel.</a:t>
            </a:r>
          </a:p>
          <a:p>
            <a:pPr>
              <a:lnSpc>
                <a:spcPct val="130000"/>
              </a:lnSpc>
            </a:pPr>
            <a:r>
              <a:rPr lang="fr-FR" sz="1050" dirty="0" smtClean="0">
                <a:latin typeface="Short Stack" panose="02010500040000000007" pitchFamily="2" charset="0"/>
                <a:ea typeface="Clensey" panose="02000603000000000000" pitchFamily="2" charset="0"/>
              </a:rPr>
              <a:t>La guerre de cent ans (1337-1453) a opposé les </a:t>
            </a:r>
            <a:r>
              <a:rPr lang="fr-FR" sz="1400" dirty="0" smtClean="0">
                <a:solidFill>
                  <a:srgbClr val="FF0000"/>
                </a:solidFill>
                <a:latin typeface="Amandine" pitchFamily="2" charset="0"/>
                <a:ea typeface="Clensey" panose="02000603000000000000" pitchFamily="2" charset="0"/>
              </a:rPr>
              <a:t>Anglais</a:t>
            </a:r>
            <a:r>
              <a:rPr lang="fr-FR" sz="1050" dirty="0" smtClean="0">
                <a:latin typeface="Short Stack" panose="02010500040000000007" pitchFamily="2" charset="0"/>
                <a:ea typeface="Clensey" panose="02000603000000000000" pitchFamily="2" charset="0"/>
              </a:rPr>
              <a:t> et les </a:t>
            </a:r>
            <a:r>
              <a:rPr lang="fr-FR" sz="1400" dirty="0" smtClean="0">
                <a:solidFill>
                  <a:srgbClr val="FF0000"/>
                </a:solidFill>
                <a:latin typeface="Amandine" pitchFamily="2" charset="0"/>
                <a:ea typeface="Clensey" panose="02000603000000000000" pitchFamily="2" charset="0"/>
              </a:rPr>
              <a:t>français</a:t>
            </a:r>
            <a:r>
              <a:rPr lang="fr-FR" sz="1050" dirty="0" smtClean="0">
                <a:latin typeface="Short Stack" panose="02010500040000000007" pitchFamily="2" charset="0"/>
                <a:ea typeface="Clensey" panose="02000603000000000000" pitchFamily="2" charset="0"/>
              </a:rPr>
              <a:t>. Cette guerre a pour origine la conquête du </a:t>
            </a:r>
            <a:r>
              <a:rPr lang="fr-FR" sz="1400" dirty="0" smtClean="0">
                <a:solidFill>
                  <a:srgbClr val="FF0000"/>
                </a:solidFill>
                <a:latin typeface="Amandine" pitchFamily="2" charset="0"/>
                <a:ea typeface="Clensey" panose="02000603000000000000" pitchFamily="2" charset="0"/>
              </a:rPr>
              <a:t>trône</a:t>
            </a:r>
            <a:r>
              <a:rPr lang="fr-FR" sz="140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de France que le roi d’Angleterre se dit </a:t>
            </a:r>
            <a:r>
              <a:rPr lang="fr-FR" sz="1400" dirty="0" smtClean="0">
                <a:solidFill>
                  <a:srgbClr val="FF0000"/>
                </a:solidFill>
                <a:latin typeface="Amandine" pitchFamily="2" charset="0"/>
                <a:ea typeface="Clensey" panose="02000603000000000000" pitchFamily="2" charset="0"/>
              </a:rPr>
              <a:t>l’héritier</a:t>
            </a:r>
            <a:r>
              <a:rPr lang="fr-FR" sz="1050" dirty="0" smtClean="0">
                <a:latin typeface="Short Stack" panose="02010500040000000007" pitchFamily="2" charset="0"/>
                <a:ea typeface="Clensey" panose="02000603000000000000" pitchFamily="2" charset="0"/>
              </a:rPr>
              <a:t>. En effet, il est le petit-fils de </a:t>
            </a:r>
            <a:r>
              <a:rPr lang="fr-FR" sz="1400" dirty="0" smtClean="0">
                <a:solidFill>
                  <a:srgbClr val="FF0000"/>
                </a:solidFill>
                <a:latin typeface="Amandine" pitchFamily="2" charset="0"/>
                <a:ea typeface="Clensey" panose="02000603000000000000" pitchFamily="2" charset="0"/>
              </a:rPr>
              <a:t>Philippe le Bel.</a:t>
            </a:r>
          </a:p>
          <a:p>
            <a:pPr>
              <a:lnSpc>
                <a:spcPct val="130000"/>
              </a:lnSpc>
            </a:pPr>
            <a:r>
              <a:rPr lang="fr-FR" sz="1050" dirty="0" smtClean="0">
                <a:latin typeface="Short Stack" panose="02010500040000000007" pitchFamily="2" charset="0"/>
                <a:ea typeface="Clensey" panose="02000603000000000000" pitchFamily="2" charset="0"/>
              </a:rPr>
              <a:t>Deux célèbres personnages ont permis à la France de se débarrasser des Anglais : </a:t>
            </a:r>
            <a:r>
              <a:rPr lang="fr-FR" sz="1400" dirty="0" smtClean="0">
                <a:solidFill>
                  <a:srgbClr val="FF0000"/>
                </a:solidFill>
                <a:latin typeface="Amandine" pitchFamily="2" charset="0"/>
                <a:ea typeface="Clensey" panose="02000603000000000000" pitchFamily="2" charset="0"/>
              </a:rPr>
              <a:t>Bertrand Du Guesclin et Jeanne d’Arc.</a:t>
            </a:r>
          </a:p>
          <a:p>
            <a:pPr>
              <a:lnSpc>
                <a:spcPct val="130000"/>
              </a:lnSpc>
            </a:pPr>
            <a:r>
              <a:rPr lang="fr-FR" sz="1050" dirty="0" smtClean="0">
                <a:latin typeface="Short Stack" panose="02010500040000000007" pitchFamily="2" charset="0"/>
                <a:ea typeface="Clensey" panose="02000603000000000000" pitchFamily="2" charset="0"/>
              </a:rPr>
              <a:t>Cette dernière était à la tête de </a:t>
            </a:r>
            <a:r>
              <a:rPr lang="fr-FR" sz="1400" dirty="0" smtClean="0">
                <a:solidFill>
                  <a:srgbClr val="FF0000"/>
                </a:solidFill>
                <a:latin typeface="Amandine" pitchFamily="2" charset="0"/>
                <a:ea typeface="Clensey" panose="02000603000000000000" pitchFamily="2" charset="0"/>
              </a:rPr>
              <a:t>l’armée</a:t>
            </a:r>
            <a:r>
              <a:rPr lang="fr-FR" sz="140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de Charles VII. Mais elle est arrêtée et </a:t>
            </a:r>
            <a:r>
              <a:rPr lang="fr-FR" sz="1400" dirty="0" smtClean="0">
                <a:solidFill>
                  <a:srgbClr val="FF0000"/>
                </a:solidFill>
                <a:latin typeface="Amandine" pitchFamily="2" charset="0"/>
                <a:ea typeface="Clensey" panose="02000603000000000000" pitchFamily="2" charset="0"/>
              </a:rPr>
              <a:t>brûlée</a:t>
            </a:r>
            <a:r>
              <a:rPr lang="fr-FR" sz="140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à Rouen.</a:t>
            </a:r>
          </a:p>
          <a:p>
            <a:pPr>
              <a:lnSpc>
                <a:spcPct val="130000"/>
              </a:lnSpc>
            </a:pPr>
            <a:r>
              <a:rPr lang="fr-FR" sz="1050" dirty="0" smtClean="0">
                <a:latin typeface="Short Stack" panose="02010500040000000007" pitchFamily="2" charset="0"/>
                <a:ea typeface="Clensey" panose="02000603000000000000" pitchFamily="2" charset="0"/>
              </a:rPr>
              <a:t>Charles VII et Louis XI continuent d’instaurer de nouvelles lois et </a:t>
            </a:r>
            <a:r>
              <a:rPr lang="fr-FR" sz="1400" dirty="0" smtClean="0">
                <a:solidFill>
                  <a:srgbClr val="FF0000"/>
                </a:solidFill>
                <a:latin typeface="Amandine" pitchFamily="2" charset="0"/>
                <a:ea typeface="Clensey" panose="02000603000000000000" pitchFamily="2" charset="0"/>
              </a:rPr>
              <a:t>d’agrandir</a:t>
            </a:r>
            <a:r>
              <a:rPr lang="fr-FR" sz="140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le royaume.  A la mort de Louis XI la France a retrouvé sa prospérité</a:t>
            </a:r>
            <a:r>
              <a:rPr lang="fr-FR" sz="1050" dirty="0" smtClean="0">
                <a:latin typeface="Short Stack" panose="02010500040000000007" pitchFamily="2" charset="0"/>
                <a:ea typeface="Clensey" panose="02000603000000000000" pitchFamily="2" charset="0"/>
              </a:rPr>
              <a:t>.</a:t>
            </a:r>
            <a:endParaRPr lang="fr-FR" sz="1050" dirty="0">
              <a:latin typeface="Short Stack" panose="02010500040000000007" pitchFamily="2" charset="0"/>
              <a:ea typeface="Clensey" panose="02000603000000000000" pitchFamily="2" charset="0"/>
            </a:endParaRPr>
          </a:p>
        </p:txBody>
      </p:sp>
      <p:sp>
        <p:nvSpPr>
          <p:cNvPr id="44" name="Ellipse 43"/>
          <p:cNvSpPr/>
          <p:nvPr/>
        </p:nvSpPr>
        <p:spPr>
          <a:xfrm>
            <a:off x="112285" y="3420294"/>
            <a:ext cx="1373185" cy="657772"/>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189399" y="3513200"/>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pic>
        <p:nvPicPr>
          <p:cNvPr id="8" name="Imag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286" y="972022"/>
            <a:ext cx="7088788" cy="2298318"/>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586" y="7452742"/>
            <a:ext cx="2062926" cy="2664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577" y="7452742"/>
            <a:ext cx="1910250" cy="2664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Parchemin horizontal 14"/>
          <p:cNvSpPr/>
          <p:nvPr/>
        </p:nvSpPr>
        <p:spPr>
          <a:xfrm>
            <a:off x="202046" y="7428063"/>
            <a:ext cx="2318508" cy="2832991"/>
          </a:xfrm>
          <a:prstGeom prst="horizontalScroll">
            <a:avLst>
              <a:gd name="adj" fmla="val 10092"/>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32320" y="7653665"/>
            <a:ext cx="2088233" cy="2308324"/>
          </a:xfrm>
          <a:prstGeom prst="rect">
            <a:avLst/>
          </a:prstGeom>
          <a:noFill/>
        </p:spPr>
        <p:txBody>
          <a:bodyPr wrap="square" rtlCol="0">
            <a:spAutoFit/>
          </a:bodyPr>
          <a:lstStyle/>
          <a:p>
            <a:pPr algn="ctr"/>
            <a:r>
              <a:rPr lang="fr-FR" sz="1800" dirty="0" smtClean="0">
                <a:latin typeface="KG Primary Italics" panose="02000506000000020003" pitchFamily="2" charset="0"/>
              </a:rPr>
              <a:t>Le sais-tu ?</a:t>
            </a:r>
          </a:p>
          <a:p>
            <a:pPr algn="ctr"/>
            <a:r>
              <a:rPr lang="fr-FR" sz="900" dirty="0" smtClean="0">
                <a:latin typeface="KG Primary Italics" panose="02000506000000020003" pitchFamily="2" charset="0"/>
              </a:rPr>
              <a:t>  </a:t>
            </a:r>
            <a:endParaRPr lang="fr-FR" sz="900" dirty="0">
              <a:latin typeface="KG Primary Italics" panose="02000506000000020003" pitchFamily="2" charset="0"/>
            </a:endParaRPr>
          </a:p>
          <a:p>
            <a:r>
              <a:rPr lang="fr-FR" sz="1200" dirty="0" smtClean="0">
                <a:latin typeface="RawengulkSans" panose="00000A03000000000000" pitchFamily="2" charset="0"/>
              </a:rPr>
              <a:t>Jeanne d’Arc (1412-1431) était une jeune paysanne de Lorraine, considérée comme une héroïne dès son vivant.</a:t>
            </a:r>
          </a:p>
          <a:p>
            <a:endParaRPr lang="fr-FR" sz="900" dirty="0" smtClean="0">
              <a:latin typeface="RawengulkSans" panose="00000A03000000000000" pitchFamily="2" charset="0"/>
            </a:endParaRPr>
          </a:p>
          <a:p>
            <a:r>
              <a:rPr lang="fr-FR" sz="1200" dirty="0" smtClean="0">
                <a:latin typeface="RawengulkSans" panose="00000A03000000000000" pitchFamily="2" charset="0"/>
              </a:rPr>
              <a:t>Elle était acclamée partout où elle passait. On joua à Orléans une pièce en son honneur cinq ans après sa mort.</a:t>
            </a:r>
          </a:p>
          <a:p>
            <a:r>
              <a:rPr lang="fr-FR" sz="1200" dirty="0" smtClean="0">
                <a:latin typeface="RawengulkSans" panose="00000A03000000000000" pitchFamily="2" charset="0"/>
              </a:rPr>
              <a:t>Elle est morte à 19 ans.</a:t>
            </a: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420" y="9036917"/>
            <a:ext cx="309943" cy="1234033"/>
          </a:xfrm>
          <a:prstGeom prst="rect">
            <a:avLst/>
          </a:prstGeom>
        </p:spPr>
      </p:pic>
    </p:spTree>
    <p:extLst>
      <p:ext uri="{BB962C8B-B14F-4D97-AF65-F5344CB8AC3E}">
        <p14:creationId xmlns:p14="http://schemas.microsoft.com/office/powerpoint/2010/main" val="429199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3517</TotalTime>
  <Words>1955</Words>
  <Application>Microsoft Office PowerPoint</Application>
  <PresentationFormat>Personnalisé</PresentationFormat>
  <Paragraphs>209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127</cp:revision>
  <cp:lastPrinted>2013-09-26T11:43:32Z</cp:lastPrinted>
  <dcterms:created xsi:type="dcterms:W3CDTF">2013-09-22T07:50:11Z</dcterms:created>
  <dcterms:modified xsi:type="dcterms:W3CDTF">2014-05-31T19:37:29Z</dcterms:modified>
</cp:coreProperties>
</file>