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8" r:id="rId5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F6"/>
    <a:srgbClr val="604A7B"/>
    <a:srgbClr val="CDF9FF"/>
    <a:srgbClr val="CCFFFF"/>
    <a:srgbClr val="CCECFF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06" y="648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11/08/2014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png"/><Relationship Id="rId18" Type="http://schemas.microsoft.com/office/2007/relationships/hdphoto" Target="../media/hdphoto8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microsoft.com/office/2007/relationships/hdphoto" Target="../media/hdphoto7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microsoft.com/office/2007/relationships/hdphoto" Target="../media/hdphoto4.wdp"/><Relationship Id="rId19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3.wdp"/><Relationship Id="rId3" Type="http://schemas.microsoft.com/office/2007/relationships/hdphoto" Target="../media/hdphoto9.wdp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image" Target="../media/image1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microsoft.com/office/2007/relationships/hdphoto" Target="../media/hdphoto12.wdp"/><Relationship Id="rId5" Type="http://schemas.microsoft.com/office/2007/relationships/hdphoto" Target="../media/hdphoto10.wdp"/><Relationship Id="rId15" Type="http://schemas.microsoft.com/office/2007/relationships/hdphoto" Target="../media/hdphoto14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microsoft.com/office/2007/relationships/hdphoto" Target="../media/hdphoto11.wdp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20.wdp"/><Relationship Id="rId18" Type="http://schemas.openxmlformats.org/officeDocument/2006/relationships/image" Target="../media/image27.png"/><Relationship Id="rId26" Type="http://schemas.openxmlformats.org/officeDocument/2006/relationships/image" Target="../media/image32.png"/><Relationship Id="rId3" Type="http://schemas.microsoft.com/office/2007/relationships/hdphoto" Target="../media/hdphoto15.wdp"/><Relationship Id="rId21" Type="http://schemas.openxmlformats.org/officeDocument/2006/relationships/image" Target="../media/image29.png"/><Relationship Id="rId7" Type="http://schemas.microsoft.com/office/2007/relationships/hdphoto" Target="../media/hdphoto17.wdp"/><Relationship Id="rId12" Type="http://schemas.openxmlformats.org/officeDocument/2006/relationships/image" Target="../media/image24.png"/><Relationship Id="rId17" Type="http://schemas.microsoft.com/office/2007/relationships/hdphoto" Target="../media/hdphoto22.wdp"/><Relationship Id="rId25" Type="http://schemas.microsoft.com/office/2007/relationships/hdphoto" Target="../media/hdphoto25.wdp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microsoft.com/office/2007/relationships/hdphoto" Target="../media/hdphoto19.wdp"/><Relationship Id="rId24" Type="http://schemas.openxmlformats.org/officeDocument/2006/relationships/image" Target="../media/image31.png"/><Relationship Id="rId5" Type="http://schemas.microsoft.com/office/2007/relationships/hdphoto" Target="../media/hdphoto16.wdp"/><Relationship Id="rId15" Type="http://schemas.microsoft.com/office/2007/relationships/hdphoto" Target="../media/hdphoto21.wdp"/><Relationship Id="rId23" Type="http://schemas.microsoft.com/office/2007/relationships/hdphoto" Target="../media/hdphoto24.wdp"/><Relationship Id="rId28" Type="http://schemas.openxmlformats.org/officeDocument/2006/relationships/image" Target="../media/image10.png"/><Relationship Id="rId10" Type="http://schemas.openxmlformats.org/officeDocument/2006/relationships/image" Target="../media/image23.png"/><Relationship Id="rId19" Type="http://schemas.microsoft.com/office/2007/relationships/hdphoto" Target="../media/hdphoto23.wdp"/><Relationship Id="rId4" Type="http://schemas.openxmlformats.org/officeDocument/2006/relationships/image" Target="../media/image20.png"/><Relationship Id="rId9" Type="http://schemas.microsoft.com/office/2007/relationships/hdphoto" Target="../media/hdphoto18.wdp"/><Relationship Id="rId14" Type="http://schemas.openxmlformats.org/officeDocument/2006/relationships/image" Target="../media/image25.png"/><Relationship Id="rId22" Type="http://schemas.openxmlformats.org/officeDocument/2006/relationships/image" Target="../media/image30.png"/><Relationship Id="rId27" Type="http://schemas.microsoft.com/office/2007/relationships/hdphoto" Target="../media/hdphoto26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openxmlformats.org/officeDocument/2006/relationships/image" Target="../media/image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microsoft.com/office/2007/relationships/hdphoto" Target="../media/hdphoto31.wdp"/><Relationship Id="rId5" Type="http://schemas.microsoft.com/office/2007/relationships/hdphoto" Target="../media/hdphoto28.wdp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microsoft.com/office/2007/relationships/hdphoto" Target="../media/hdphoto3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à coins arrondis 21"/>
          <p:cNvSpPr/>
          <p:nvPr/>
        </p:nvSpPr>
        <p:spPr>
          <a:xfrm>
            <a:off x="360313" y="6804670"/>
            <a:ext cx="181217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4289" y="886374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274264" y="0"/>
            <a:ext cx="2783912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Lire l’heure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213729" y="244665"/>
            <a:ext cx="1497916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2245" y="802653"/>
            <a:ext cx="2656342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</a:rPr>
              <a:t>Lire les heures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58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2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5043" y="840753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1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9672" y="1274613"/>
            <a:ext cx="5241201" cy="3585841"/>
          </a:xfrm>
          <a:prstGeom prst="roundRect">
            <a:avLst>
              <a:gd name="adj" fmla="val 5757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34" name="Rectangle à coins arrondis 33"/>
          <p:cNvSpPr/>
          <p:nvPr/>
        </p:nvSpPr>
        <p:spPr>
          <a:xfrm>
            <a:off x="5742805" y="1152338"/>
            <a:ext cx="1331641" cy="3780124"/>
          </a:xfrm>
          <a:prstGeom prst="roundRect">
            <a:avLst>
              <a:gd name="adj" fmla="val 9088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190415" y="4932462"/>
            <a:ext cx="3073544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  <a:sym typeface="Wingdings"/>
              </a:rPr>
              <a:t></a:t>
            </a:r>
            <a:r>
              <a:rPr lang="fr-FR" sz="2400" dirty="0" smtClean="0">
                <a:latin typeface="Fineliner Script" pitchFamily="50" charset="0"/>
              </a:rPr>
              <a:t>  </a:t>
            </a:r>
            <a:r>
              <a:rPr lang="fr-FR" dirty="0" smtClean="0">
                <a:latin typeface="Fineliner Script" pitchFamily="50" charset="0"/>
              </a:rPr>
              <a:t>Ecris l’heure qu’il est :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4" t="55002"/>
          <a:stretch/>
        </p:blipFill>
        <p:spPr bwMode="auto">
          <a:xfrm>
            <a:off x="3896259" y="3211549"/>
            <a:ext cx="1382158" cy="136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784" y="2917780"/>
            <a:ext cx="1421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four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069369" y="2917780"/>
            <a:ext cx="1421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five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3889710" y="2951427"/>
            <a:ext cx="1421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nine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67949" y="4490424"/>
            <a:ext cx="15031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eight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1988656" y="4490424"/>
            <a:ext cx="15832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seven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3889709" y="4490424"/>
            <a:ext cx="151116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three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o’clock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78302" y="1234574"/>
            <a:ext cx="1296144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smtClean="0">
                <a:latin typeface="Short Stack" panose="02010500040000000007" pitchFamily="2" charset="0"/>
              </a:rPr>
              <a:t>Rappel </a:t>
            </a:r>
            <a:endParaRPr lang="fr-FR" sz="1100" dirty="0" smtClean="0">
              <a:latin typeface="Short Stack" panose="02010500040000000007" pitchFamily="2" charset="0"/>
            </a:endParaRPr>
          </a:p>
          <a:p>
            <a:pPr algn="ctr"/>
            <a:r>
              <a:rPr lang="fr-FR" dirty="0">
                <a:latin typeface="Fineliner Script" pitchFamily="50" charset="0"/>
              </a:rPr>
              <a:t>L</a:t>
            </a:r>
            <a:r>
              <a:rPr lang="fr-FR" dirty="0" smtClean="0">
                <a:latin typeface="Fineliner Script" pitchFamily="50" charset="0"/>
              </a:rPr>
              <a:t>es </a:t>
            </a:r>
            <a:r>
              <a:rPr lang="fr-FR" dirty="0" smtClean="0">
                <a:latin typeface="Fineliner Script" pitchFamily="50" charset="0"/>
              </a:rPr>
              <a:t>nombres</a:t>
            </a:r>
            <a:endParaRPr lang="fr-FR" dirty="0">
              <a:latin typeface="Fineliner Script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880447" y="1764110"/>
            <a:ext cx="10918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 : one</a:t>
            </a: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2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two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3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three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4 : four</a:t>
            </a: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5 : five</a:t>
            </a: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6 : six</a:t>
            </a: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7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seven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8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eight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9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nine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10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ten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11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eleven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1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12 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twelve</a:t>
            </a:r>
            <a:endParaRPr lang="fr-FR" sz="1500" dirty="0" smtClean="0">
              <a:latin typeface="KG Primary Italics" panose="02000506000000020003" pitchFamily="2" charset="0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55" y="5385025"/>
            <a:ext cx="1334161" cy="134763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16" y="5385025"/>
            <a:ext cx="1316809" cy="133011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315" y="5394723"/>
            <a:ext cx="1316808" cy="1330110"/>
          </a:xfrm>
          <a:prstGeom prst="rect">
            <a:avLst/>
          </a:prstGeom>
        </p:spPr>
      </p:pic>
      <p:sp>
        <p:nvSpPr>
          <p:cNvPr id="69" name="ZoneTexte 68"/>
          <p:cNvSpPr txBox="1"/>
          <p:nvPr/>
        </p:nvSpPr>
        <p:spPr>
          <a:xfrm>
            <a:off x="360314" y="6876169"/>
            <a:ext cx="1812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______________</a:t>
            </a:r>
          </a:p>
          <a:p>
            <a:pPr algn="ctr"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2746512" y="6804670"/>
            <a:ext cx="181217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2746513" y="6876169"/>
            <a:ext cx="1812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____________</a:t>
            </a:r>
          </a:p>
          <a:p>
            <a:pPr algn="ctr"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</a:t>
            </a:r>
          </a:p>
        </p:txBody>
      </p:sp>
      <p:sp>
        <p:nvSpPr>
          <p:cNvPr id="72" name="Rectangle à coins arrondis 71"/>
          <p:cNvSpPr/>
          <p:nvPr/>
        </p:nvSpPr>
        <p:spPr>
          <a:xfrm>
            <a:off x="5132445" y="6804670"/>
            <a:ext cx="1812172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5132446" y="6876169"/>
            <a:ext cx="1812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____________</a:t>
            </a:r>
          </a:p>
          <a:p>
            <a:pPr algn="ctr">
              <a:lnSpc>
                <a:spcPct val="150000"/>
              </a:lnSpc>
            </a:pPr>
            <a:r>
              <a:rPr lang="fr-FR" sz="1050" dirty="0">
                <a:latin typeface="Short Stack" panose="02010500040000000007" pitchFamily="2" charset="0"/>
              </a:rPr>
              <a:t>________________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175043" y="8100814"/>
            <a:ext cx="6899403" cy="2160240"/>
          </a:xfrm>
          <a:prstGeom prst="roundRect">
            <a:avLst>
              <a:gd name="adj" fmla="val 848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267949" y="8142332"/>
            <a:ext cx="6806497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morning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in the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afternoon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at 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midday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(midi), 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evening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, at night, at 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midnight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(minuit).</a:t>
            </a:r>
            <a:endParaRPr lang="fr-FR" sz="1600" dirty="0">
              <a:solidFill>
                <a:srgbClr val="000000"/>
              </a:solidFill>
              <a:latin typeface="KG Primary Italics" panose="020005060000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600"/>
              </a:spcAft>
            </a:pP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découpage de 0 à 24 est peu employé, sinon pour les horaires de transport (train ou avion). On préfère utiliser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a.m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 (ante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meridiem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) de 0 à 12 heures, et p.m. (post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meridiem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) de 12 à 24 heures.</a:t>
            </a:r>
          </a:p>
          <a:p>
            <a:pPr>
              <a:spcAft>
                <a:spcPts val="600"/>
              </a:spcAft>
            </a:pP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midnight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to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midday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= 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a.m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		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midday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midnight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= p.m.</a:t>
            </a:r>
          </a:p>
          <a:p>
            <a:pPr>
              <a:spcAft>
                <a:spcPts val="600"/>
              </a:spcAft>
            </a:pPr>
            <a:r>
              <a:rPr lang="fr-FR" sz="1600" dirty="0" err="1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midnight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= 12.00 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a.m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		</a:t>
            </a:r>
            <a:r>
              <a:rPr lang="fr-FR" sz="1600" dirty="0" err="1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midday</a:t>
            </a:r>
            <a:r>
              <a:rPr lang="fr-FR" sz="1600" dirty="0" smtClean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sz="16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= 12.00 p.m</a:t>
            </a:r>
            <a:r>
              <a:rPr lang="fr-FR" sz="1400" dirty="0">
                <a:solidFill>
                  <a:srgbClr val="000000"/>
                </a:solidFill>
                <a:latin typeface="KG Primary Italics" panose="02000506000000020003" pitchFamily="2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fr-FR" sz="1400" i="0" dirty="0">
              <a:solidFill>
                <a:srgbClr val="000000"/>
              </a:solidFill>
              <a:effectLst/>
              <a:latin typeface="KG Primary Italics" panose="02000506000000020003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2245" y="7630733"/>
            <a:ext cx="4686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2400" dirty="0">
                <a:solidFill>
                  <a:srgbClr val="000000"/>
                </a:solidFill>
                <a:latin typeface="Fineliner Script" pitchFamily="50" charset="0"/>
                <a:ea typeface="Verdana" panose="020B0604030504040204" pitchFamily="34" charset="0"/>
                <a:cs typeface="Verdana" panose="020B0604030504040204" pitchFamily="34" charset="0"/>
              </a:rPr>
              <a:t>Les différentes parties de la journée</a:t>
            </a:r>
          </a:p>
        </p:txBody>
      </p:sp>
      <p:sp>
        <p:nvSpPr>
          <p:cNvPr id="75" name="Larme 74"/>
          <p:cNvSpPr/>
          <p:nvPr/>
        </p:nvSpPr>
        <p:spPr>
          <a:xfrm>
            <a:off x="144289" y="7694800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ZoneTexte 75"/>
          <p:cNvSpPr txBox="1"/>
          <p:nvPr/>
        </p:nvSpPr>
        <p:spPr>
          <a:xfrm>
            <a:off x="175043" y="7649179"/>
            <a:ext cx="407252" cy="37962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2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8" y="1717956"/>
            <a:ext cx="1257586" cy="127028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720" y="1717956"/>
            <a:ext cx="1257586" cy="127029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259" y="1717954"/>
            <a:ext cx="1257586" cy="127028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" y="3252900"/>
            <a:ext cx="1265390" cy="1278172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576" y="3267198"/>
            <a:ext cx="1265391" cy="1278172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267949" y="1274613"/>
            <a:ext cx="5043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KG Primary Italics" panose="02000506000000020003" pitchFamily="2" charset="0"/>
              </a:rPr>
              <a:t>Pour demander l’heure, on dit : </a:t>
            </a:r>
            <a:r>
              <a:rPr lang="fr-FR" dirty="0" err="1" smtClean="0">
                <a:latin typeface="KG Primary Italics" panose="02000506000000020003" pitchFamily="2" charset="0"/>
              </a:rPr>
              <a:t>What</a:t>
            </a:r>
            <a:r>
              <a:rPr lang="fr-FR" dirty="0" smtClean="0">
                <a:latin typeface="KG Primary Italics" panose="02000506000000020003" pitchFamily="2" charset="0"/>
              </a:rPr>
              <a:t> time </a:t>
            </a:r>
            <a:r>
              <a:rPr lang="fr-FR" dirty="0" err="1" smtClean="0">
                <a:latin typeface="KG Primary Italics" panose="02000506000000020003" pitchFamily="2" charset="0"/>
              </a:rPr>
              <a:t>is</a:t>
            </a:r>
            <a:r>
              <a:rPr lang="fr-FR" dirty="0" smtClean="0">
                <a:latin typeface="KG Primary Italics" panose="02000506000000020003" pitchFamily="2" charset="0"/>
              </a:rPr>
              <a:t> </a:t>
            </a:r>
            <a:r>
              <a:rPr lang="fr-FR" dirty="0" err="1" smtClean="0">
                <a:latin typeface="KG Primary Italics" panose="02000506000000020003" pitchFamily="2" charset="0"/>
              </a:rPr>
              <a:t>it</a:t>
            </a:r>
            <a:r>
              <a:rPr lang="fr-FR" dirty="0" smtClean="0">
                <a:latin typeface="KG Primary Italics" panose="02000506000000020003" pitchFamily="2" charset="0"/>
              </a:rPr>
              <a:t> ?</a:t>
            </a:r>
            <a:endParaRPr lang="fr-FR" dirty="0">
              <a:latin typeface="KG Primary Italics" panose="02000506000000020003" pitchFamily="2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327" y="6876168"/>
            <a:ext cx="299337" cy="1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9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6050" y="4270750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13729" y="244665"/>
            <a:ext cx="1497916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4006" y="4187029"/>
            <a:ext cx="2656342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</a:rPr>
              <a:t>La chanson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58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2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6804" y="4225129"/>
            <a:ext cx="407252" cy="34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3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61434" y="4658990"/>
            <a:ext cx="6947176" cy="3804008"/>
          </a:xfrm>
          <a:prstGeom prst="roundRect">
            <a:avLst>
              <a:gd name="adj" fmla="val 575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627" y="4677345"/>
            <a:ext cx="3147946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1500" dirty="0" err="1" smtClean="0">
                <a:latin typeface="KG Primary Italics" panose="02000506000000020003" pitchFamily="2" charset="0"/>
              </a:rPr>
              <a:t>What</a:t>
            </a:r>
            <a:r>
              <a:rPr lang="fr-FR" sz="1500" dirty="0" smtClean="0">
                <a:latin typeface="KG Primary Italics" panose="02000506000000020003" pitchFamily="2" charset="0"/>
              </a:rPr>
              <a:t> time </a:t>
            </a:r>
            <a:r>
              <a:rPr lang="fr-FR" sz="1500" dirty="0" err="1" smtClean="0">
                <a:latin typeface="KG Primary Italics" panose="02000506000000020003" pitchFamily="2" charset="0"/>
              </a:rPr>
              <a:t>is</a:t>
            </a:r>
            <a:r>
              <a:rPr lang="fr-FR" sz="1500" dirty="0" smtClean="0">
                <a:latin typeface="KG Primary Italics" panose="02000506000000020003" pitchFamily="2" charset="0"/>
              </a:rPr>
              <a:t> </a:t>
            </a:r>
            <a:r>
              <a:rPr lang="fr-FR" sz="1500" dirty="0" err="1" smtClean="0">
                <a:latin typeface="KG Primary Italics" panose="02000506000000020003" pitchFamily="2" charset="0"/>
              </a:rPr>
              <a:t>it</a:t>
            </a:r>
            <a:r>
              <a:rPr lang="fr-FR" sz="1500" dirty="0" smtClean="0">
                <a:latin typeface="KG Primary Italics" panose="02000506000000020003" pitchFamily="2" charset="0"/>
              </a:rPr>
              <a:t> ? 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Look at the </a:t>
            </a:r>
            <a:r>
              <a:rPr lang="fr-FR" sz="1500" dirty="0" err="1" smtClean="0">
                <a:latin typeface="KG Primary Italics" panose="02000506000000020003" pitchFamily="2" charset="0"/>
              </a:rPr>
              <a:t>clock</a:t>
            </a:r>
            <a:r>
              <a:rPr lang="fr-FR" sz="1500" dirty="0" smtClean="0">
                <a:latin typeface="KG Primary Italics" panose="02000506000000020003" pitchFamily="2" charset="0"/>
              </a:rPr>
              <a:t> !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Can </a:t>
            </a:r>
            <a:r>
              <a:rPr lang="fr-FR" sz="1500" dirty="0" err="1" smtClean="0">
                <a:latin typeface="KG Primary Italics" panose="02000506000000020003" pitchFamily="2" charset="0"/>
              </a:rPr>
              <a:t>you</a:t>
            </a:r>
            <a:r>
              <a:rPr lang="fr-FR" sz="1500" dirty="0" smtClean="0">
                <a:latin typeface="KG Primary Italics" panose="02000506000000020003" pitchFamily="2" charset="0"/>
              </a:rPr>
              <a:t> tell </a:t>
            </a:r>
            <a:r>
              <a:rPr lang="fr-FR" sz="1500" dirty="0" err="1" smtClean="0">
                <a:latin typeface="KG Primary Italics" panose="02000506000000020003" pitchFamily="2" charset="0"/>
              </a:rPr>
              <a:t>it</a:t>
            </a:r>
            <a:r>
              <a:rPr lang="fr-FR" sz="1500" dirty="0" smtClean="0">
                <a:latin typeface="KG Primary Italics" panose="02000506000000020003" pitchFamily="2" charset="0"/>
              </a:rPr>
              <a:t> ?</a:t>
            </a:r>
            <a:r>
              <a:rPr lang="fr-FR" sz="15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500" dirty="0" smtClean="0">
                <a:latin typeface="KG Primary Italics" panose="02000506000000020003" pitchFamily="2" charset="0"/>
              </a:rPr>
              <a:t> </a:t>
            </a:r>
            <a:r>
              <a:rPr lang="fr-FR" sz="1500" dirty="0" err="1" smtClean="0">
                <a:latin typeface="KG Primary Italics" panose="02000506000000020003" pitchFamily="2" charset="0"/>
              </a:rPr>
              <a:t>eight</a:t>
            </a:r>
            <a:r>
              <a:rPr lang="fr-FR" sz="1500" dirty="0" smtClean="0">
                <a:latin typeface="KG Primary Italics" panose="02000506000000020003" pitchFamily="2" charset="0"/>
              </a:rPr>
              <a:t> </a:t>
            </a:r>
            <a:r>
              <a:rPr lang="fr-FR" sz="1500" dirty="0" err="1" smtClean="0">
                <a:latin typeface="KG Primary Italics" panose="02000506000000020003" pitchFamily="2" charset="0"/>
              </a:rPr>
              <a:t>o’clock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r>
              <a:rPr lang="fr-FR" sz="1500" dirty="0" smtClean="0">
                <a:latin typeface="KG Primary Italics" panose="02000506000000020003" pitchFamily="2" charset="0"/>
              </a:rPr>
              <a:t>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morning</a:t>
            </a:r>
            <a:r>
              <a:rPr lang="fr-FR" sz="1500" dirty="0" smtClean="0">
                <a:latin typeface="KG Primary Italics" panose="02000506000000020003" pitchFamily="2" charset="0"/>
              </a:rPr>
              <a:t>, 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morning</a:t>
            </a:r>
            <a:r>
              <a:rPr lang="fr-FR" sz="1500" dirty="0" smtClean="0">
                <a:latin typeface="KG Primary Italics" panose="02000506000000020003" pitchFamily="2" charset="0"/>
              </a:rPr>
              <a:t>, 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morning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r>
              <a:rPr lang="fr-FR" sz="15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500" dirty="0" smtClean="0">
                <a:latin typeface="KG Primary Italics" panose="02000506000000020003" pitchFamily="2" charset="0"/>
              </a:rPr>
              <a:t> time for breakfast</a:t>
            </a:r>
            <a:r>
              <a:rPr lang="fr-FR" sz="1500" dirty="0">
                <a:latin typeface="KG Primary Italics" panose="02000506000000020003" pitchFamily="2" charset="0"/>
              </a:rPr>
              <a:t> </a:t>
            </a:r>
            <a:r>
              <a:rPr lang="fr-FR" sz="1500" dirty="0" smtClean="0">
                <a:latin typeface="KG Primary Italics" panose="02000506000000020003" pitchFamily="2" charset="0"/>
              </a:rPr>
              <a:t>!</a:t>
            </a:r>
          </a:p>
          <a:p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dirty="0" err="1" smtClean="0">
                <a:latin typeface="KG Primary Italics" panose="02000506000000020003" pitchFamily="2" charset="0"/>
              </a:rPr>
              <a:t>What</a:t>
            </a:r>
            <a:r>
              <a:rPr lang="fr-FR" sz="1500" dirty="0" smtClean="0">
                <a:latin typeface="KG Primary Italics" panose="02000506000000020003" pitchFamily="2" charset="0"/>
              </a:rPr>
              <a:t> time </a:t>
            </a:r>
            <a:r>
              <a:rPr lang="fr-FR" sz="1500" dirty="0" err="1" smtClean="0">
                <a:latin typeface="KG Primary Italics" panose="02000506000000020003" pitchFamily="2" charset="0"/>
              </a:rPr>
              <a:t>is</a:t>
            </a:r>
            <a:r>
              <a:rPr lang="fr-FR" sz="1500" dirty="0" smtClean="0">
                <a:latin typeface="KG Primary Italics" panose="02000506000000020003" pitchFamily="2" charset="0"/>
              </a:rPr>
              <a:t> </a:t>
            </a:r>
            <a:r>
              <a:rPr lang="fr-FR" sz="1500" dirty="0" err="1" smtClean="0">
                <a:latin typeface="KG Primary Italics" panose="02000506000000020003" pitchFamily="2" charset="0"/>
              </a:rPr>
              <a:t>it</a:t>
            </a:r>
            <a:r>
              <a:rPr lang="fr-FR" sz="1500" dirty="0" smtClean="0">
                <a:latin typeface="KG Primary Italics" panose="02000506000000020003" pitchFamily="2" charset="0"/>
              </a:rPr>
              <a:t> ?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Look at the </a:t>
            </a:r>
            <a:r>
              <a:rPr lang="fr-FR" sz="1500" dirty="0" err="1" smtClean="0">
                <a:latin typeface="KG Primary Italics" panose="02000506000000020003" pitchFamily="2" charset="0"/>
              </a:rPr>
              <a:t>clock</a:t>
            </a:r>
            <a:r>
              <a:rPr lang="fr-FR" sz="1500" dirty="0" smtClean="0">
                <a:latin typeface="KG Primary Italics" panose="02000506000000020003" pitchFamily="2" charset="0"/>
              </a:rPr>
              <a:t> !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Can </a:t>
            </a:r>
            <a:r>
              <a:rPr lang="fr-FR" sz="1500" dirty="0" err="1" smtClean="0">
                <a:latin typeface="KG Primary Italics" panose="02000506000000020003" pitchFamily="2" charset="0"/>
              </a:rPr>
              <a:t>you</a:t>
            </a:r>
            <a:r>
              <a:rPr lang="fr-FR" sz="1500" dirty="0" smtClean="0">
                <a:latin typeface="KG Primary Italics" panose="02000506000000020003" pitchFamily="2" charset="0"/>
              </a:rPr>
              <a:t> tell </a:t>
            </a:r>
            <a:r>
              <a:rPr lang="fr-FR" sz="1500" dirty="0" err="1" smtClean="0">
                <a:latin typeface="KG Primary Italics" panose="02000506000000020003" pitchFamily="2" charset="0"/>
              </a:rPr>
              <a:t>it</a:t>
            </a:r>
            <a:r>
              <a:rPr lang="fr-FR" sz="1500" dirty="0" smtClean="0">
                <a:latin typeface="KG Primary Italics" panose="02000506000000020003" pitchFamily="2" charset="0"/>
              </a:rPr>
              <a:t> ?</a:t>
            </a:r>
          </a:p>
          <a:p>
            <a:r>
              <a:rPr lang="fr-FR" sz="15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500" dirty="0" smtClean="0">
                <a:latin typeface="KG Primary Italics" panose="02000506000000020003" pitchFamily="2" charset="0"/>
              </a:rPr>
              <a:t> one </a:t>
            </a:r>
            <a:r>
              <a:rPr lang="fr-FR" sz="1500" dirty="0" err="1" smtClean="0">
                <a:latin typeface="KG Primary Italics" panose="02000506000000020003" pitchFamily="2" charset="0"/>
              </a:rPr>
              <a:t>o’clock</a:t>
            </a:r>
            <a:r>
              <a:rPr lang="fr-FR" sz="1500" dirty="0" smtClean="0">
                <a:latin typeface="KG Primary Italics" panose="02000506000000020003" pitchFamily="2" charset="0"/>
              </a:rPr>
              <a:t>.</a:t>
            </a:r>
          </a:p>
          <a:p>
            <a:r>
              <a:rPr lang="fr-FR" sz="1500" dirty="0" smtClean="0">
                <a:latin typeface="KG Primary Italics" panose="02000506000000020003" pitchFamily="2" charset="0"/>
              </a:rPr>
              <a:t>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afternoon</a:t>
            </a:r>
            <a:r>
              <a:rPr lang="fr-FR" sz="1500" dirty="0" smtClean="0">
                <a:latin typeface="KG Primary Italics" panose="02000506000000020003" pitchFamily="2" charset="0"/>
              </a:rPr>
              <a:t>, 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afternoon</a:t>
            </a:r>
            <a:r>
              <a:rPr lang="fr-FR" sz="1500" dirty="0" smtClean="0">
                <a:latin typeface="KG Primary Italics" panose="02000506000000020003" pitchFamily="2" charset="0"/>
              </a:rPr>
              <a:t>, good </a:t>
            </a:r>
            <a:r>
              <a:rPr lang="fr-FR" sz="1500" dirty="0" err="1" smtClean="0">
                <a:latin typeface="KG Primary Italics" panose="02000506000000020003" pitchFamily="2" charset="0"/>
              </a:rPr>
              <a:t>afternoon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r>
              <a:rPr lang="fr-FR" sz="15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500" dirty="0" smtClean="0">
                <a:latin typeface="KG Primary Italics" panose="02000506000000020003" pitchFamily="2" charset="0"/>
              </a:rPr>
              <a:t> time for lunch !</a:t>
            </a:r>
          </a:p>
          <a:p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dirty="0">
                <a:latin typeface="KG Primary Italics" panose="02000506000000020003" pitchFamily="2" charset="0"/>
              </a:rPr>
              <a:t>But not in France, not in France, not in France </a:t>
            </a:r>
            <a:r>
              <a:rPr lang="fr-FR" sz="1500" dirty="0" smtClean="0">
                <a:latin typeface="KG Primary Italics" panose="02000506000000020003" pitchFamily="2" charset="0"/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47" y="1254166"/>
            <a:ext cx="2091736" cy="1230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801" y="1274135"/>
            <a:ext cx="2355809" cy="123002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1" y="2766334"/>
            <a:ext cx="2355809" cy="1230024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710" y="2766334"/>
            <a:ext cx="2445989" cy="123002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46049" y="765082"/>
            <a:ext cx="4102695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  <a:sym typeface="Wingdings"/>
              </a:rPr>
              <a:t></a:t>
            </a:r>
            <a:r>
              <a:rPr lang="fr-FR" sz="2400" dirty="0" smtClean="0">
                <a:latin typeface="Fineliner Script" pitchFamily="50" charset="0"/>
              </a:rPr>
              <a:t>  </a:t>
            </a:r>
            <a:r>
              <a:rPr lang="fr-FR" dirty="0" smtClean="0">
                <a:latin typeface="Fineliner Script" pitchFamily="50" charset="0"/>
              </a:rPr>
              <a:t>Relie l’heure aux moments de la journée</a:t>
            </a:r>
            <a:endParaRPr lang="fr-FR" sz="2400" dirty="0">
              <a:latin typeface="Fineliner Script" pitchFamily="50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609" y="1254454"/>
            <a:ext cx="770227" cy="778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498" y="3350238"/>
            <a:ext cx="782235" cy="7901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28" y="2642288"/>
            <a:ext cx="770226" cy="7780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180" y="1931979"/>
            <a:ext cx="760553" cy="76823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3672680" y="1274135"/>
            <a:ext cx="5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>
                <a:latin typeface="Short Stack" panose="02010500040000000007" pitchFamily="2" charset="0"/>
              </a:rPr>
              <a:t>a.m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24609" y="3446708"/>
            <a:ext cx="5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err="1" smtClean="0">
                <a:latin typeface="Short Stack" panose="02010500040000000007" pitchFamily="2" charset="0"/>
              </a:rPr>
              <a:t>a.m</a:t>
            </a:r>
            <a:r>
              <a:rPr lang="fr-FR" sz="1000" dirty="0" smtClean="0">
                <a:latin typeface="Short Stack" panose="02010500040000000007" pitchFamily="2" charset="0"/>
              </a:rPr>
              <a:t>.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111510" y="2032461"/>
            <a:ext cx="5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latin typeface="Short Stack" panose="02010500040000000007" pitchFamily="2" charset="0"/>
              </a:rPr>
              <a:t>p</a:t>
            </a:r>
            <a:r>
              <a:rPr lang="fr-FR" sz="1000" dirty="0" smtClean="0">
                <a:latin typeface="Short Stack" panose="02010500040000000007" pitchFamily="2" charset="0"/>
              </a:rPr>
              <a:t>.m.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72679" y="2717727"/>
            <a:ext cx="5760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Short Stack" panose="02010500040000000007" pitchFamily="2" charset="0"/>
              </a:rPr>
              <a:t>p</a:t>
            </a:r>
            <a:r>
              <a:rPr lang="fr-FR" sz="1000" dirty="0" smtClean="0">
                <a:latin typeface="Short Stack" panose="02010500040000000007" pitchFamily="2" charset="0"/>
              </a:rPr>
              <a:t>.m.</a:t>
            </a:r>
            <a:endParaRPr lang="fr-FR" sz="1000" dirty="0">
              <a:latin typeface="Short Stack" panose="02010500040000000007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92766" y="4686646"/>
            <a:ext cx="3215844" cy="385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500" dirty="0" err="1">
                <a:latin typeface="KG Primary Italics" panose="02000506000000020003" pitchFamily="2" charset="0"/>
              </a:rPr>
              <a:t>What</a:t>
            </a:r>
            <a:r>
              <a:rPr lang="fr-FR" sz="1500" dirty="0">
                <a:latin typeface="KG Primary Italics" panose="02000506000000020003" pitchFamily="2" charset="0"/>
              </a:rPr>
              <a:t> time </a:t>
            </a:r>
            <a:r>
              <a:rPr lang="fr-FR" sz="1500" dirty="0" err="1">
                <a:latin typeface="KG Primary Italics" panose="02000506000000020003" pitchFamily="2" charset="0"/>
              </a:rPr>
              <a:t>is</a:t>
            </a:r>
            <a:r>
              <a:rPr lang="fr-FR" sz="1500" dirty="0">
                <a:latin typeface="KG Primary Italics" panose="02000506000000020003" pitchFamily="2" charset="0"/>
              </a:rPr>
              <a:t> </a:t>
            </a:r>
            <a:r>
              <a:rPr lang="fr-FR" sz="1500" dirty="0" err="1">
                <a:latin typeface="KG Primary Italics" panose="02000506000000020003" pitchFamily="2" charset="0"/>
              </a:rPr>
              <a:t>it</a:t>
            </a:r>
            <a:r>
              <a:rPr lang="fr-FR" sz="1500" dirty="0">
                <a:latin typeface="KG Primary Italics" panose="02000506000000020003" pitchFamily="2" charset="0"/>
              </a:rPr>
              <a:t> ?</a:t>
            </a:r>
          </a:p>
          <a:p>
            <a:r>
              <a:rPr lang="fr-FR" sz="1500" dirty="0">
                <a:latin typeface="KG Primary Italics" panose="02000506000000020003" pitchFamily="2" charset="0"/>
              </a:rPr>
              <a:t>Look at the </a:t>
            </a:r>
            <a:r>
              <a:rPr lang="fr-FR" sz="1500" dirty="0" err="1">
                <a:latin typeface="KG Primary Italics" panose="02000506000000020003" pitchFamily="2" charset="0"/>
              </a:rPr>
              <a:t>clock</a:t>
            </a:r>
            <a:r>
              <a:rPr lang="fr-FR" sz="1500" dirty="0">
                <a:latin typeface="KG Primary Italics" panose="02000506000000020003" pitchFamily="2" charset="0"/>
              </a:rPr>
              <a:t> !</a:t>
            </a:r>
          </a:p>
          <a:p>
            <a:r>
              <a:rPr lang="fr-FR" sz="1500" dirty="0">
                <a:latin typeface="KG Primary Italics" panose="02000506000000020003" pitchFamily="2" charset="0"/>
              </a:rPr>
              <a:t>Can </a:t>
            </a:r>
            <a:r>
              <a:rPr lang="fr-FR" sz="1500" dirty="0" err="1">
                <a:latin typeface="KG Primary Italics" panose="02000506000000020003" pitchFamily="2" charset="0"/>
              </a:rPr>
              <a:t>you</a:t>
            </a:r>
            <a:r>
              <a:rPr lang="fr-FR" sz="1500" dirty="0">
                <a:latin typeface="KG Primary Italics" panose="02000506000000020003" pitchFamily="2" charset="0"/>
              </a:rPr>
              <a:t> tell </a:t>
            </a:r>
            <a:r>
              <a:rPr lang="fr-FR" sz="1500" dirty="0" err="1">
                <a:latin typeface="KG Primary Italics" panose="02000506000000020003" pitchFamily="2" charset="0"/>
              </a:rPr>
              <a:t>it</a:t>
            </a:r>
            <a:r>
              <a:rPr lang="fr-FR" sz="1500" dirty="0">
                <a:latin typeface="KG Primary Italics" panose="02000506000000020003" pitchFamily="2" charset="0"/>
              </a:rPr>
              <a:t> ?</a:t>
            </a:r>
          </a:p>
          <a:p>
            <a:r>
              <a:rPr lang="fr-FR" sz="1500" dirty="0" err="1">
                <a:latin typeface="KG Primary Italics" panose="02000506000000020003" pitchFamily="2" charset="0"/>
              </a:rPr>
              <a:t>It’s</a:t>
            </a:r>
            <a:r>
              <a:rPr lang="fr-FR" sz="1500" dirty="0">
                <a:latin typeface="KG Primary Italics" panose="02000506000000020003" pitchFamily="2" charset="0"/>
              </a:rPr>
              <a:t> six </a:t>
            </a:r>
            <a:r>
              <a:rPr lang="fr-FR" sz="1500" dirty="0" err="1">
                <a:latin typeface="KG Primary Italics" panose="02000506000000020003" pitchFamily="2" charset="0"/>
              </a:rPr>
              <a:t>o’clock</a:t>
            </a:r>
            <a:r>
              <a:rPr lang="fr-FR" sz="1500" dirty="0">
                <a:latin typeface="KG Primary Italics" panose="02000506000000020003" pitchFamily="2" charset="0"/>
              </a:rPr>
              <a:t>.</a:t>
            </a:r>
          </a:p>
          <a:p>
            <a:r>
              <a:rPr lang="fr-FR" sz="1500" dirty="0">
                <a:latin typeface="KG Primary Italics" panose="02000506000000020003" pitchFamily="2" charset="0"/>
              </a:rPr>
              <a:t>Good </a:t>
            </a:r>
            <a:r>
              <a:rPr lang="fr-FR" sz="1500" dirty="0" err="1">
                <a:latin typeface="KG Primary Italics" panose="02000506000000020003" pitchFamily="2" charset="0"/>
              </a:rPr>
              <a:t>evening</a:t>
            </a:r>
            <a:r>
              <a:rPr lang="fr-FR" sz="1500" dirty="0">
                <a:latin typeface="KG Primary Italics" panose="02000506000000020003" pitchFamily="2" charset="0"/>
              </a:rPr>
              <a:t>, good </a:t>
            </a:r>
            <a:r>
              <a:rPr lang="fr-FR" sz="1500" dirty="0" err="1">
                <a:latin typeface="KG Primary Italics" panose="02000506000000020003" pitchFamily="2" charset="0"/>
              </a:rPr>
              <a:t>evening</a:t>
            </a:r>
            <a:r>
              <a:rPr lang="fr-FR" sz="1500" dirty="0">
                <a:latin typeface="KG Primary Italics" panose="02000506000000020003" pitchFamily="2" charset="0"/>
              </a:rPr>
              <a:t>, good </a:t>
            </a:r>
            <a:r>
              <a:rPr lang="fr-FR" sz="1500" dirty="0" err="1">
                <a:latin typeface="KG Primary Italics" panose="02000506000000020003" pitchFamily="2" charset="0"/>
              </a:rPr>
              <a:t>evening</a:t>
            </a:r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dirty="0" err="1">
                <a:latin typeface="KG Primary Italics" panose="02000506000000020003" pitchFamily="2" charset="0"/>
              </a:rPr>
              <a:t>It’s</a:t>
            </a:r>
            <a:r>
              <a:rPr lang="fr-FR" sz="1500" dirty="0">
                <a:latin typeface="KG Primary Italics" panose="02000506000000020003" pitchFamily="2" charset="0"/>
              </a:rPr>
              <a:t> time for </a:t>
            </a:r>
            <a:r>
              <a:rPr lang="fr-FR" sz="1500" dirty="0" err="1">
                <a:latin typeface="KG Primary Italics" panose="02000506000000020003" pitchFamily="2" charset="0"/>
              </a:rPr>
              <a:t>dinner</a:t>
            </a:r>
            <a:r>
              <a:rPr lang="fr-FR" sz="1500" dirty="0">
                <a:latin typeface="KG Primary Italics" panose="02000506000000020003" pitchFamily="2" charset="0"/>
              </a:rPr>
              <a:t> !</a:t>
            </a:r>
          </a:p>
          <a:p>
            <a:endParaRPr lang="fr-FR" sz="1050" dirty="0">
              <a:latin typeface="KG Primary Italics" panose="02000506000000020003" pitchFamily="2" charset="0"/>
            </a:endParaRPr>
          </a:p>
          <a:p>
            <a:r>
              <a:rPr lang="fr-FR" sz="1500" dirty="0">
                <a:latin typeface="KG Primary Italics" panose="02000506000000020003" pitchFamily="2" charset="0"/>
              </a:rPr>
              <a:t>But not in France, not in France, not in France </a:t>
            </a:r>
            <a:r>
              <a:rPr lang="fr-FR" sz="1500" dirty="0" smtClean="0">
                <a:latin typeface="KG Primary Italics" panose="02000506000000020003" pitchFamily="2" charset="0"/>
              </a:rPr>
              <a:t>!</a:t>
            </a:r>
          </a:p>
          <a:p>
            <a:endParaRPr lang="fr-FR" sz="1050" dirty="0">
              <a:latin typeface="KG Primary Italics" panose="02000506000000020003" pitchFamily="2" charset="0"/>
            </a:endParaRPr>
          </a:p>
          <a:p>
            <a:r>
              <a:rPr lang="fr-FR" sz="1500" dirty="0" err="1" smtClean="0">
                <a:latin typeface="KG Primary Italics" panose="02000506000000020003" pitchFamily="2" charset="0"/>
              </a:rPr>
              <a:t>It’s</a:t>
            </a:r>
            <a:r>
              <a:rPr lang="fr-FR" sz="1500" dirty="0" smtClean="0">
                <a:latin typeface="KG Primary Italics" panose="02000506000000020003" pitchFamily="2" charset="0"/>
              </a:rPr>
              <a:t> </a:t>
            </a:r>
            <a:r>
              <a:rPr lang="fr-FR" sz="1500" dirty="0" err="1">
                <a:latin typeface="KG Primary Italics" panose="02000506000000020003" pitchFamily="2" charset="0"/>
              </a:rPr>
              <a:t>ten</a:t>
            </a:r>
            <a:r>
              <a:rPr lang="fr-FR" sz="1500" dirty="0">
                <a:latin typeface="KG Primary Italics" panose="02000506000000020003" pitchFamily="2" charset="0"/>
              </a:rPr>
              <a:t> </a:t>
            </a:r>
            <a:r>
              <a:rPr lang="fr-FR" sz="1500" dirty="0" err="1">
                <a:latin typeface="KG Primary Italics" panose="02000506000000020003" pitchFamily="2" charset="0"/>
              </a:rPr>
              <a:t>o’clock</a:t>
            </a:r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dirty="0">
                <a:latin typeface="KG Primary Italics" panose="02000506000000020003" pitchFamily="2" charset="0"/>
              </a:rPr>
              <a:t>… </a:t>
            </a:r>
            <a:r>
              <a:rPr lang="fr-FR" sz="1500" dirty="0" err="1">
                <a:latin typeface="KG Primary Italics" panose="02000506000000020003" pitchFamily="2" charset="0"/>
              </a:rPr>
              <a:t>goodnight</a:t>
            </a:r>
            <a:r>
              <a:rPr lang="fr-FR" sz="1500" dirty="0">
                <a:latin typeface="KG Primary Italics" panose="02000506000000020003" pitchFamily="2" charset="0"/>
              </a:rPr>
              <a:t>, </a:t>
            </a:r>
            <a:r>
              <a:rPr lang="fr-FR" sz="1500" dirty="0" err="1">
                <a:latin typeface="KG Primary Italics" panose="02000506000000020003" pitchFamily="2" charset="0"/>
              </a:rPr>
              <a:t>goodnight</a:t>
            </a:r>
            <a:r>
              <a:rPr lang="fr-FR" sz="1500" dirty="0">
                <a:latin typeface="KG Primary Italics" panose="02000506000000020003" pitchFamily="2" charset="0"/>
              </a:rPr>
              <a:t>,</a:t>
            </a:r>
          </a:p>
          <a:p>
            <a:r>
              <a:rPr lang="fr-FR" sz="1500" dirty="0" err="1">
                <a:latin typeface="KG Primary Italics" panose="02000506000000020003" pitchFamily="2" charset="0"/>
              </a:rPr>
              <a:t>It’s</a:t>
            </a:r>
            <a:r>
              <a:rPr lang="fr-FR" sz="1500" dirty="0">
                <a:latin typeface="KG Primary Italics" panose="02000506000000020003" pitchFamily="2" charset="0"/>
              </a:rPr>
              <a:t> time to </a:t>
            </a:r>
            <a:r>
              <a:rPr lang="fr-FR" sz="1500" dirty="0" err="1">
                <a:latin typeface="KG Primary Italics" panose="02000506000000020003" pitchFamily="2" charset="0"/>
              </a:rPr>
              <a:t>sleep</a:t>
            </a:r>
            <a:endParaRPr lang="fr-FR" sz="1500" dirty="0">
              <a:latin typeface="KG Primary Italics" panose="02000506000000020003" pitchFamily="2" charset="0"/>
            </a:endParaRPr>
          </a:p>
          <a:p>
            <a:r>
              <a:rPr lang="fr-FR" sz="1500" dirty="0">
                <a:latin typeface="KG Primary Italics" panose="02000506000000020003" pitchFamily="2" charset="0"/>
              </a:rPr>
              <a:t>… </a:t>
            </a:r>
            <a:r>
              <a:rPr lang="fr-FR" sz="1500" dirty="0" err="1">
                <a:latin typeface="KG Primary Italics" panose="02000506000000020003" pitchFamily="2" charset="0"/>
              </a:rPr>
              <a:t>goodnight</a:t>
            </a:r>
            <a:r>
              <a:rPr lang="fr-FR" sz="1500" dirty="0">
                <a:latin typeface="KG Primary Italics" panose="02000506000000020003" pitchFamily="2" charset="0"/>
              </a:rPr>
              <a:t>, </a:t>
            </a:r>
            <a:r>
              <a:rPr lang="fr-FR" sz="1500" dirty="0" err="1">
                <a:latin typeface="KG Primary Italics" panose="02000506000000020003" pitchFamily="2" charset="0"/>
              </a:rPr>
              <a:t>goodnight</a:t>
            </a:r>
            <a:endParaRPr lang="fr-FR" sz="1500" dirty="0">
              <a:latin typeface="KG Primary Italics" panose="02000506000000020003" pitchFamily="2" charset="0"/>
            </a:endParaRPr>
          </a:p>
          <a:p>
            <a:endParaRPr lang="fr-FR" sz="1000" dirty="0">
              <a:latin typeface="KG Primary Italics" panose="02000506000000020003" pitchFamily="2" charset="0"/>
            </a:endParaRPr>
          </a:p>
          <a:p>
            <a:r>
              <a:rPr lang="fr-FR" sz="1500" dirty="0">
                <a:latin typeface="KG Primary Italics" panose="02000506000000020003" pitchFamily="2" charset="0"/>
              </a:rPr>
              <a:t>But not in France, not in France, not in France 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2441" y="4658989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KG Primary Italics" panose="02000506000000020003" pitchFamily="2" charset="0"/>
                <a:sym typeface="Wingdings"/>
              </a:rPr>
              <a:t></a:t>
            </a:r>
            <a:endParaRPr lang="fr-FR" dirty="0">
              <a:solidFill>
                <a:prstClr val="black"/>
              </a:solidFill>
              <a:latin typeface="KG Primary Italics" panose="02000506000000020003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62441" y="6014949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KG Primary Italics" panose="02000506000000020003" pitchFamily="2" charset="0"/>
                <a:sym typeface="Wingdings"/>
              </a:rPr>
              <a:t></a:t>
            </a:r>
            <a:endParaRPr lang="fr-FR" dirty="0">
              <a:solidFill>
                <a:prstClr val="black"/>
              </a:solidFill>
              <a:latin typeface="KG Primary Italics" panose="02000506000000020003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577706" y="4640345"/>
            <a:ext cx="413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  <a:latin typeface="KG Primary Italics" panose="02000506000000020003" pitchFamily="2" charset="0"/>
                <a:sym typeface="Wingdings"/>
              </a:rPr>
              <a:t></a:t>
            </a:r>
            <a:endParaRPr lang="fr-FR" dirty="0">
              <a:solidFill>
                <a:prstClr val="black"/>
              </a:solidFill>
              <a:latin typeface="KG Primary Italics" panose="02000506000000020003" pitchFamily="2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46050" y="8460854"/>
            <a:ext cx="4102695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  <a:sym typeface="Wingdings"/>
              </a:rPr>
              <a:t></a:t>
            </a:r>
            <a:r>
              <a:rPr lang="fr-FR" sz="2400" dirty="0" smtClean="0">
                <a:latin typeface="Fineliner Script" pitchFamily="50" charset="0"/>
              </a:rPr>
              <a:t>  </a:t>
            </a:r>
            <a:r>
              <a:rPr lang="fr-FR" dirty="0" smtClean="0">
                <a:latin typeface="Fineliner Script" pitchFamily="50" charset="0"/>
              </a:rPr>
              <a:t>Construis 3 phrases avec ces mots :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62441" y="9513607"/>
            <a:ext cx="7018636" cy="819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1) ______________________________________________________________________________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2) ______________________________________________________________________________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>
              <a:lnSpc>
                <a:spcPct val="15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3) ______________________________________________________________________________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625044"/>
              </p:ext>
            </p:extLst>
          </p:nvPr>
        </p:nvGraphicFramePr>
        <p:xfrm>
          <a:off x="217589" y="8932813"/>
          <a:ext cx="6835738" cy="5715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6534"/>
                <a:gridCol w="976534"/>
                <a:gridCol w="976534"/>
                <a:gridCol w="976534"/>
                <a:gridCol w="976534"/>
                <a:gridCol w="976534"/>
                <a:gridCol w="976534"/>
              </a:tblGrid>
              <a:tr h="28577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Time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8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 smtClean="0">
                          <a:latin typeface="Short Stack" panose="02010500040000000007" pitchFamily="2" charset="0"/>
                        </a:rPr>
                        <a:t>is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time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 smtClean="0">
                          <a:latin typeface="Short Stack" panose="02010500040000000007" pitchFamily="2" charset="0"/>
                        </a:rPr>
                        <a:t>what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?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 smtClean="0">
                          <a:latin typeface="Short Stack" panose="02010500040000000007" pitchFamily="2" charset="0"/>
                        </a:rPr>
                        <a:t>it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8577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‘s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It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 smtClean="0">
                          <a:latin typeface="Short Stack" panose="02010500040000000007" pitchFamily="2" charset="0"/>
                        </a:rPr>
                        <a:t>o’clock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.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.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breakfast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smtClean="0">
                          <a:latin typeface="Short Stack" panose="02010500040000000007" pitchFamily="2" charset="0"/>
                        </a:rPr>
                        <a:t>for</a:t>
                      </a:r>
                      <a:endParaRPr lang="fr-FR" sz="1050" dirty="0">
                        <a:latin typeface="Short Stack" panose="02010500040000000007" pitchFamily="2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" name="Rectangle 36"/>
          <p:cNvSpPr/>
          <p:nvPr/>
        </p:nvSpPr>
        <p:spPr>
          <a:xfrm>
            <a:off x="2274264" y="0"/>
            <a:ext cx="2783912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Lire l’heure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213730" y="8932814"/>
            <a:ext cx="6839598" cy="58079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09" y="8758194"/>
            <a:ext cx="299337" cy="1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Organigramme : Document 66"/>
          <p:cNvSpPr/>
          <p:nvPr/>
        </p:nvSpPr>
        <p:spPr>
          <a:xfrm>
            <a:off x="-6462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" name="Larme 7"/>
          <p:cNvSpPr/>
          <p:nvPr/>
        </p:nvSpPr>
        <p:spPr>
          <a:xfrm>
            <a:off x="146050" y="983735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13729" y="244665"/>
            <a:ext cx="1497916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4006" y="900014"/>
            <a:ext cx="1932613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</a:rPr>
              <a:t>Lire les minutes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2558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2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46050" y="970396"/>
            <a:ext cx="407252" cy="34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4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61434" y="1371974"/>
            <a:ext cx="5239439" cy="6832944"/>
          </a:xfrm>
          <a:prstGeom prst="roundRect">
            <a:avLst>
              <a:gd name="adj" fmla="val 2970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65" name="Rectangle à coins arrondis 64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70" name="Arrondir un rectangle avec un coin diagonal 69"/>
          <p:cNvSpPr/>
          <p:nvPr/>
        </p:nvSpPr>
        <p:spPr>
          <a:xfrm>
            <a:off x="251784" y="4877259"/>
            <a:ext cx="2308422" cy="1603097"/>
          </a:xfrm>
          <a:prstGeom prst="round2DiagRect">
            <a:avLst>
              <a:gd name="adj1" fmla="val 2184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165393" y="8204918"/>
            <a:ext cx="2580400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  <a:sym typeface="Wingdings"/>
              </a:rPr>
              <a:t></a:t>
            </a:r>
            <a:r>
              <a:rPr lang="fr-FR" sz="2400" dirty="0" smtClean="0">
                <a:latin typeface="Fineliner Script" pitchFamily="50" charset="0"/>
              </a:rPr>
              <a:t>  </a:t>
            </a:r>
            <a:r>
              <a:rPr lang="fr-FR" dirty="0" smtClean="0">
                <a:latin typeface="Fineliner Script" pitchFamily="50" charset="0"/>
              </a:rPr>
              <a:t>Ecris l’heure qu’il est :</a:t>
            </a:r>
            <a:endParaRPr lang="fr-FR" sz="2400" dirty="0">
              <a:latin typeface="Fineliner Script" pitchFamily="50" charset="0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5616897" y="1613399"/>
            <a:ext cx="1555216" cy="2454967"/>
          </a:xfrm>
          <a:prstGeom prst="roundRect">
            <a:avLst>
              <a:gd name="adj" fmla="val 9088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5746433" y="1645111"/>
            <a:ext cx="1296144" cy="598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fr-FR" dirty="0" smtClean="0">
                <a:latin typeface="Fineliner Script" pitchFamily="50" charset="0"/>
              </a:rPr>
              <a:t>Les nombres de 5 en 5</a:t>
            </a:r>
            <a:endParaRPr lang="fr-FR" dirty="0">
              <a:latin typeface="Fineliner Script" pitchFamily="50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746433" y="2207775"/>
            <a:ext cx="1425680" cy="1740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5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smtClean="0">
                <a:latin typeface="KG Primary Italics" panose="02000506000000020003" pitchFamily="2" charset="0"/>
              </a:rPr>
              <a:t>five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10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ten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15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err="1" smtClean="0">
                <a:latin typeface="KG Primary Italics" panose="02000506000000020003" pitchFamily="2" charset="0"/>
              </a:rPr>
              <a:t>fifteen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20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twenty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25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twenty</a:t>
            </a:r>
            <a:r>
              <a:rPr lang="fr-FR" sz="1500" dirty="0" smtClean="0">
                <a:latin typeface="KG Primary Italics" panose="02000506000000020003" pitchFamily="2" charset="0"/>
              </a:rPr>
              <a:t>-five</a:t>
            </a:r>
            <a:endParaRPr lang="fr-FR" sz="1500" dirty="0" smtClean="0">
              <a:latin typeface="KG Primary Italics" panose="02000506000000020003" pitchFamily="2" charset="0"/>
            </a:endParaRPr>
          </a:p>
          <a:p>
            <a:pPr>
              <a:lnSpc>
                <a:spcPct val="120000"/>
              </a:lnSpc>
            </a:pPr>
            <a:r>
              <a:rPr lang="fr-FR" sz="1500" dirty="0" smtClean="0">
                <a:latin typeface="KG Primary Italics" panose="02000506000000020003" pitchFamily="2" charset="0"/>
              </a:rPr>
              <a:t>30 </a:t>
            </a:r>
            <a:r>
              <a:rPr lang="fr-FR" sz="1500" dirty="0" smtClean="0">
                <a:latin typeface="KG Primary Italics" panose="02000506000000020003" pitchFamily="2" charset="0"/>
              </a:rPr>
              <a:t>: </a:t>
            </a:r>
            <a:r>
              <a:rPr lang="fr-FR" sz="1500" dirty="0" err="1" smtClean="0">
                <a:latin typeface="KG Primary Italics" panose="02000506000000020003" pitchFamily="2" charset="0"/>
              </a:rPr>
              <a:t>thirty</a:t>
            </a:r>
            <a:endParaRPr lang="fr-FR" sz="1500" dirty="0" smtClean="0">
              <a:latin typeface="KG Primary Italics" panose="02000506000000020003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0" y="1463577"/>
            <a:ext cx="1172381" cy="118422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60" y="1463577"/>
            <a:ext cx="1172381" cy="118422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62" y="1456910"/>
            <a:ext cx="1185579" cy="1197555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51784" y="2646107"/>
            <a:ext cx="1421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ten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past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seven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015547" y="2646107"/>
            <a:ext cx="1421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twenty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past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eight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3809148" y="2654465"/>
            <a:ext cx="1421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five </a:t>
            </a:r>
            <a:r>
              <a:rPr lang="fr-FR" sz="1050" dirty="0" err="1" smtClean="0">
                <a:latin typeface="Short Stack" panose="02010500040000000007" pitchFamily="2" charset="0"/>
              </a:rPr>
              <a:t>past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ten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8124" y="4931812"/>
            <a:ext cx="2262082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600" dirty="0" smtClean="0">
                <a:latin typeface="KG Primary Italics" panose="02000506000000020003" pitchFamily="2" charset="0"/>
              </a:rPr>
              <a:t>Pour lire l’heure en anglais on lit d’abord les </a:t>
            </a:r>
            <a:r>
              <a:rPr lang="fr-FR" sz="1600" u="sng" dirty="0" smtClean="0">
                <a:latin typeface="KG Primary Italics" panose="02000506000000020003" pitchFamily="2" charset="0"/>
              </a:rPr>
              <a:t>minutes</a:t>
            </a:r>
            <a:r>
              <a:rPr lang="fr-FR" sz="1600" dirty="0" smtClean="0">
                <a:latin typeface="KG Primary Italics" panose="02000506000000020003" pitchFamily="2" charset="0"/>
              </a:rPr>
              <a:t> et puis les </a:t>
            </a:r>
            <a:r>
              <a:rPr lang="fr-FR" sz="1600" u="sng" dirty="0" smtClean="0">
                <a:latin typeface="KG Primary Italics" panose="02000506000000020003" pitchFamily="2" charset="0"/>
              </a:rPr>
              <a:t>heures</a:t>
            </a:r>
            <a:r>
              <a:rPr lang="fr-FR" sz="1600" dirty="0" smtClean="0">
                <a:latin typeface="KG Primary Italics" panose="02000506000000020003" pitchFamily="2" charset="0"/>
              </a:rPr>
              <a:t>. On insère le mot </a:t>
            </a:r>
            <a:r>
              <a:rPr lang="fr-FR" sz="1600" u="sng" dirty="0" err="1" smtClean="0">
                <a:latin typeface="KG Primary Italics" panose="02000506000000020003" pitchFamily="2" charset="0"/>
              </a:rPr>
              <a:t>past</a:t>
            </a:r>
            <a:r>
              <a:rPr lang="fr-FR" sz="1600" dirty="0" smtClean="0">
                <a:latin typeface="KG Primary Italics" panose="02000506000000020003" pitchFamily="2" charset="0"/>
              </a:rPr>
              <a:t> entre les deux nombres jusqu’à la demi-heure (de 0 à 30) et </a:t>
            </a:r>
            <a:r>
              <a:rPr lang="fr-FR" sz="1600" u="sng" dirty="0" smtClean="0">
                <a:latin typeface="KG Primary Italics" panose="02000506000000020003" pitchFamily="2" charset="0"/>
              </a:rPr>
              <a:t>to</a:t>
            </a:r>
            <a:r>
              <a:rPr lang="fr-FR" sz="1600" dirty="0" smtClean="0">
                <a:latin typeface="KG Primary Italics" panose="02000506000000020003" pitchFamily="2" charset="0"/>
              </a:rPr>
              <a:t> pour les minutes de 30 à 60.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274263" y="0"/>
            <a:ext cx="2783912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Lire l’heure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95" y="3132263"/>
            <a:ext cx="1172381" cy="11842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60" y="3132262"/>
            <a:ext cx="1172381" cy="118422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262" y="3132263"/>
            <a:ext cx="1185579" cy="119755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271128" y="4312609"/>
            <a:ext cx="142180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twenty</a:t>
            </a:r>
            <a:r>
              <a:rPr lang="fr-FR" sz="1050" dirty="0" smtClean="0">
                <a:latin typeface="Short Stack" panose="02010500040000000007" pitchFamily="2" charset="0"/>
              </a:rPr>
              <a:t>-five</a:t>
            </a:r>
            <a:endParaRPr lang="fr-FR" sz="1050" dirty="0">
              <a:latin typeface="Short Stack" panose="02010500040000000007" pitchFamily="2" charset="0"/>
            </a:endParaRPr>
          </a:p>
          <a:p>
            <a:pPr algn="ctr"/>
            <a:r>
              <a:rPr lang="fr-FR" sz="1050" dirty="0">
                <a:latin typeface="Short Stack" panose="02010500040000000007" pitchFamily="2" charset="0"/>
              </a:rPr>
              <a:t>t</a:t>
            </a:r>
            <a:r>
              <a:rPr lang="fr-FR" sz="1050" dirty="0" smtClean="0">
                <a:latin typeface="Short Stack" panose="02010500040000000007" pitchFamily="2" charset="0"/>
              </a:rPr>
              <a:t>o </a:t>
            </a:r>
            <a:r>
              <a:rPr lang="fr-FR" sz="1050" dirty="0" err="1" smtClean="0">
                <a:latin typeface="Short Stack" panose="02010500040000000007" pitchFamily="2" charset="0"/>
              </a:rPr>
              <a:t>three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034891" y="4312609"/>
            <a:ext cx="14218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five to six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032721" y="4320967"/>
            <a:ext cx="1217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ten</a:t>
            </a:r>
            <a:r>
              <a:rPr lang="fr-FR" sz="1050" dirty="0" smtClean="0">
                <a:latin typeface="Short Stack" panose="02010500040000000007" pitchFamily="2" charset="0"/>
              </a:rPr>
              <a:t> to </a:t>
            </a:r>
            <a:r>
              <a:rPr lang="fr-FR" sz="1050" dirty="0" err="1" smtClean="0">
                <a:latin typeface="Short Stack" panose="02010500040000000007" pitchFamily="2" charset="0"/>
              </a:rPr>
              <a:t>twelve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5616897" y="5652542"/>
            <a:ext cx="1555216" cy="2448272"/>
          </a:xfrm>
          <a:prstGeom prst="roundRect">
            <a:avLst>
              <a:gd name="adj" fmla="val 9088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5621972" y="5667398"/>
            <a:ext cx="1550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dirty="0" smtClean="0">
                <a:solidFill>
                  <a:prstClr val="black"/>
                </a:solidFill>
                <a:latin typeface="Fineliner Script" pitchFamily="50" charset="0"/>
              </a:rPr>
              <a:t>15, 30, 45</a:t>
            </a:r>
            <a:endParaRPr lang="fr-FR" dirty="0">
              <a:solidFill>
                <a:prstClr val="black"/>
              </a:solidFill>
              <a:latin typeface="Fineliner Script" pitchFamily="50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621972" y="6171694"/>
            <a:ext cx="155014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fr-FR" sz="1500" dirty="0" smtClean="0">
                <a:solidFill>
                  <a:prstClr val="black"/>
                </a:solidFill>
                <a:latin typeface="KG Primary Italics" panose="02000506000000020003" pitchFamily="2" charset="0"/>
              </a:rPr>
              <a:t>Pour 15 (et quart) et 45 (moins le quart) on utilise </a:t>
            </a:r>
            <a:r>
              <a:rPr lang="fr-FR" sz="1500" u="sng" dirty="0" smtClean="0">
                <a:solidFill>
                  <a:prstClr val="black"/>
                </a:solidFill>
                <a:latin typeface="KG Primary Italics" panose="02000506000000020003" pitchFamily="2" charset="0"/>
              </a:rPr>
              <a:t>quarter</a:t>
            </a:r>
            <a:r>
              <a:rPr lang="fr-FR" sz="1500" dirty="0" smtClean="0">
                <a:solidFill>
                  <a:prstClr val="black"/>
                </a:solidFill>
                <a:latin typeface="KG Primary Italics" panose="02000506000000020003" pitchFamily="2" charset="0"/>
              </a:rPr>
              <a:t> </a:t>
            </a:r>
          </a:p>
          <a:p>
            <a:pPr lvl="0">
              <a:spcAft>
                <a:spcPts val="600"/>
              </a:spcAft>
            </a:pPr>
            <a:r>
              <a:rPr lang="fr-FR" sz="1000" dirty="0" smtClean="0">
                <a:solidFill>
                  <a:prstClr val="black"/>
                </a:solidFill>
                <a:latin typeface="KG Primary Italics" panose="02000506000000020003" pitchFamily="2" charset="0"/>
              </a:rPr>
              <a:t>  </a:t>
            </a:r>
          </a:p>
          <a:p>
            <a:pPr lvl="0">
              <a:spcAft>
                <a:spcPts val="600"/>
              </a:spcAft>
            </a:pPr>
            <a:r>
              <a:rPr lang="fr-FR" sz="1500" dirty="0" smtClean="0">
                <a:solidFill>
                  <a:prstClr val="black"/>
                </a:solidFill>
                <a:latin typeface="KG Primary Italics" panose="02000506000000020003" pitchFamily="2" charset="0"/>
              </a:rPr>
              <a:t>Pour 30 (et demi) on utilise </a:t>
            </a:r>
            <a:r>
              <a:rPr lang="fr-FR" sz="1500" u="sng" dirty="0" err="1" smtClean="0">
                <a:solidFill>
                  <a:prstClr val="black"/>
                </a:solidFill>
                <a:latin typeface="KG Primary Italics" panose="02000506000000020003" pitchFamily="2" charset="0"/>
              </a:rPr>
              <a:t>half</a:t>
            </a: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</a:rPr>
              <a:t>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30" y="6560525"/>
            <a:ext cx="1168446" cy="118024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260" y="6582336"/>
            <a:ext cx="1172381" cy="1197554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604" y="6582336"/>
            <a:ext cx="1185579" cy="1197554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325778" y="7757324"/>
            <a:ext cx="12816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>
                <a:latin typeface="Short Stack" panose="02010500040000000007" pitchFamily="2" charset="0"/>
              </a:rPr>
              <a:t> </a:t>
            </a:r>
            <a:r>
              <a:rPr lang="fr-FR" sz="1050" dirty="0" smtClean="0">
                <a:latin typeface="Short Stack" panose="02010500040000000007" pitchFamily="2" charset="0"/>
              </a:rPr>
              <a:t>quarter </a:t>
            </a:r>
            <a:r>
              <a:rPr lang="fr-FR" sz="1050" dirty="0" err="1" smtClean="0">
                <a:latin typeface="Short Stack" panose="02010500040000000007" pitchFamily="2" charset="0"/>
              </a:rPr>
              <a:t>past</a:t>
            </a:r>
            <a:r>
              <a:rPr lang="fr-FR" sz="1050" dirty="0" smtClean="0">
                <a:latin typeface="Short Stack" panose="02010500040000000007" pitchFamily="2" charset="0"/>
              </a:rPr>
              <a:t> one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087574" y="7757324"/>
            <a:ext cx="12777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quarter to </a:t>
            </a:r>
            <a:r>
              <a:rPr lang="fr-FR" sz="1050" dirty="0" err="1" smtClean="0">
                <a:latin typeface="Short Stack" panose="02010500040000000007" pitchFamily="2" charset="0"/>
              </a:rPr>
              <a:t>nine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3949884" y="7757324"/>
            <a:ext cx="11403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half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past</a:t>
            </a:r>
            <a:r>
              <a:rPr lang="fr-FR" sz="1050" dirty="0" smtClean="0">
                <a:latin typeface="Short Stack" panose="02010500040000000007" pitchFamily="2" charset="0"/>
              </a:rPr>
              <a:t> </a:t>
            </a:r>
            <a:r>
              <a:rPr lang="fr-FR" sz="1050" dirty="0" err="1" smtClean="0">
                <a:latin typeface="Short Stack" panose="02010500040000000007" pitchFamily="2" charset="0"/>
              </a:rPr>
              <a:t>three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496" y="4329818"/>
            <a:ext cx="1369554" cy="995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1" y="4877259"/>
            <a:ext cx="1192986" cy="1351347"/>
          </a:xfrm>
          <a:prstGeom prst="rect">
            <a:avLst/>
          </a:prstGeom>
        </p:spPr>
      </p:pic>
      <p:sp>
        <p:nvSpPr>
          <p:cNvPr id="57" name="Ellipse 56"/>
          <p:cNvSpPr/>
          <p:nvPr/>
        </p:nvSpPr>
        <p:spPr>
          <a:xfrm>
            <a:off x="3635527" y="4644756"/>
            <a:ext cx="609515" cy="3385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3635527" y="4644756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KG Primary Italics" panose="02000506000000020003" pitchFamily="2" charset="0"/>
              </a:rPr>
              <a:t>o</a:t>
            </a:r>
            <a:r>
              <a:rPr lang="fr-FR" sz="1600" dirty="0" err="1" smtClean="0">
                <a:latin typeface="KG Primary Italics" panose="02000506000000020003" pitchFamily="2" charset="0"/>
              </a:rPr>
              <a:t>’clock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3484125" y="6141802"/>
            <a:ext cx="871482" cy="338554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3484125" y="6141802"/>
            <a:ext cx="903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>
                <a:latin typeface="KG Primary Italics" panose="02000506000000020003" pitchFamily="2" charset="0"/>
              </a:rPr>
              <a:t>half</a:t>
            </a:r>
            <a:r>
              <a:rPr lang="fr-FR" sz="1600" dirty="0" smtClean="0">
                <a:latin typeface="KG Primary Italics" panose="02000506000000020003" pitchFamily="2" charset="0"/>
              </a:rPr>
              <a:t> </a:t>
            </a:r>
            <a:r>
              <a:rPr lang="fr-FR" sz="1600" dirty="0" err="1" smtClean="0">
                <a:latin typeface="KG Primary Italics" panose="02000506000000020003" pitchFamily="2" charset="0"/>
              </a:rPr>
              <a:t>past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4539393" y="5391570"/>
            <a:ext cx="710904" cy="4049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4539393" y="5420252"/>
            <a:ext cx="753798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fr-FR" sz="1600" dirty="0">
                <a:latin typeface="KG Primary Italics" panose="02000506000000020003" pitchFamily="2" charset="0"/>
              </a:rPr>
              <a:t>q</a:t>
            </a:r>
            <a:r>
              <a:rPr lang="fr-FR" sz="1600" dirty="0" smtClean="0">
                <a:latin typeface="KG Primary Italics" panose="02000506000000020003" pitchFamily="2" charset="0"/>
              </a:rPr>
              <a:t>uarter </a:t>
            </a:r>
            <a:r>
              <a:rPr lang="fr-FR" sz="1600" dirty="0" err="1" smtClean="0">
                <a:latin typeface="KG Primary Italics" panose="02000506000000020003" pitchFamily="2" charset="0"/>
              </a:rPr>
              <a:t>past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2664569" y="5362888"/>
            <a:ext cx="710904" cy="4049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2664569" y="5391570"/>
            <a:ext cx="753798" cy="410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60000"/>
              </a:lnSpc>
            </a:pPr>
            <a:r>
              <a:rPr lang="fr-FR" sz="1600" dirty="0">
                <a:latin typeface="KG Primary Italics" panose="02000506000000020003" pitchFamily="2" charset="0"/>
              </a:rPr>
              <a:t>q</a:t>
            </a:r>
            <a:r>
              <a:rPr lang="fr-FR" sz="1600" dirty="0" smtClean="0">
                <a:latin typeface="KG Primary Italics" panose="02000506000000020003" pitchFamily="2" charset="0"/>
              </a:rPr>
              <a:t>uarter to</a:t>
            </a:r>
            <a:endParaRPr lang="fr-FR" sz="1600" dirty="0">
              <a:latin typeface="KG Primary Italics" panose="02000506000000020003" pitchFamily="2" charset="0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40" y="8622804"/>
            <a:ext cx="1053741" cy="1064385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597" y="8622804"/>
            <a:ext cx="1053741" cy="1064385"/>
          </a:xfrm>
          <a:prstGeom prst="rect">
            <a:avLst/>
          </a:prstGeom>
        </p:spPr>
      </p:pic>
      <p:pic>
        <p:nvPicPr>
          <p:cNvPr id="60" name="Image 59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978" y="8604870"/>
            <a:ext cx="1035984" cy="1046449"/>
          </a:xfrm>
          <a:prstGeom prst="rect">
            <a:avLst/>
          </a:prstGeom>
        </p:spPr>
      </p:pic>
      <p:sp>
        <p:nvSpPr>
          <p:cNvPr id="72" name="Rectangle à coins arrondis 71"/>
          <p:cNvSpPr/>
          <p:nvPr/>
        </p:nvSpPr>
        <p:spPr>
          <a:xfrm>
            <a:off x="298124" y="9756998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ZoneTexte 72"/>
          <p:cNvSpPr txBox="1"/>
          <p:nvPr/>
        </p:nvSpPr>
        <p:spPr>
          <a:xfrm>
            <a:off x="298125" y="9756998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______________</a:t>
            </a: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   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74" name="Rectangle à coins arrondis 73"/>
          <p:cNvSpPr/>
          <p:nvPr/>
        </p:nvSpPr>
        <p:spPr>
          <a:xfrm>
            <a:off x="2724604" y="9756998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ZoneTexte 74"/>
          <p:cNvSpPr txBox="1"/>
          <p:nvPr/>
        </p:nvSpPr>
        <p:spPr>
          <a:xfrm>
            <a:off x="2724605" y="9756997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</a:t>
            </a:r>
            <a:r>
              <a:rPr lang="fr-FR" sz="1050" dirty="0" smtClean="0">
                <a:latin typeface="Short Stack" panose="02010500040000000007" pitchFamily="2" charset="0"/>
              </a:rPr>
              <a:t>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5244884" y="9756998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5244885" y="9756997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</a:t>
            </a:r>
            <a:r>
              <a:rPr lang="fr-FR" sz="1050" dirty="0" smtClean="0">
                <a:latin typeface="Short Stack" panose="02010500040000000007" pitchFamily="2" charset="0"/>
              </a:rPr>
              <a:t>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70" y="8440898"/>
            <a:ext cx="299337" cy="1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53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ZoneTexte 41"/>
          <p:cNvSpPr txBox="1"/>
          <p:nvPr/>
        </p:nvSpPr>
        <p:spPr>
          <a:xfrm>
            <a:off x="620980" y="2916238"/>
            <a:ext cx="3039289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 smtClean="0">
                <a:latin typeface="Fineliner Script" pitchFamily="50" charset="0"/>
              </a:rPr>
              <a:t>Lire une bande dessinée.</a:t>
            </a:r>
            <a:endParaRPr lang="fr-FR" dirty="0">
              <a:latin typeface="Fineliner Script" pitchFamily="50" charset="0"/>
            </a:endParaRPr>
          </a:p>
        </p:txBody>
      </p:sp>
      <p:sp>
        <p:nvSpPr>
          <p:cNvPr id="79" name="Organigramme : Document 78"/>
          <p:cNvSpPr/>
          <p:nvPr/>
        </p:nvSpPr>
        <p:spPr>
          <a:xfrm>
            <a:off x="0" y="0"/>
            <a:ext cx="7345363" cy="765082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</a:endParaRPr>
          </a:p>
        </p:txBody>
      </p:sp>
      <p:sp>
        <p:nvSpPr>
          <p:cNvPr id="81" name="Ellipse 80"/>
          <p:cNvSpPr/>
          <p:nvPr/>
        </p:nvSpPr>
        <p:spPr>
          <a:xfrm>
            <a:off x="213729" y="244665"/>
            <a:ext cx="1497916" cy="580648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02558" y="268231"/>
            <a:ext cx="1320258" cy="533516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 lvl="0" algn="ctr"/>
            <a:r>
              <a:rPr lang="fr-FR" sz="28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Anglais 2</a:t>
            </a:r>
            <a:endParaRPr lang="fr-FR" sz="28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83" name="Rectangle à coins arrondis 82"/>
          <p:cNvSpPr/>
          <p:nvPr/>
        </p:nvSpPr>
        <p:spPr>
          <a:xfrm>
            <a:off x="6022558" y="269271"/>
            <a:ext cx="1149555" cy="410973"/>
          </a:xfrm>
          <a:prstGeom prst="roundRect">
            <a:avLst>
              <a:gd name="adj" fmla="val 3619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à coins arrondis 83"/>
          <p:cNvSpPr/>
          <p:nvPr/>
        </p:nvSpPr>
        <p:spPr>
          <a:xfrm>
            <a:off x="6267976" y="607518"/>
            <a:ext cx="658723" cy="348850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038531" y="278644"/>
            <a:ext cx="114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ineliner Script" pitchFamily="50" charset="0"/>
              </a:rPr>
              <a:t>Vocabulaire</a:t>
            </a:r>
            <a:endParaRPr lang="fr-FR" sz="1100" dirty="0">
              <a:ln w="12700">
                <a:solidFill>
                  <a:schemeClr val="bg1"/>
                </a:solidFill>
                <a:prstDash val="solid"/>
              </a:ln>
              <a:latin typeface="Fineliner Script" pitchFamily="50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267976" y="607518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 smtClean="0">
                <a:latin typeface="Fineliner Script" pitchFamily="50" charset="0"/>
              </a:rPr>
              <a:t>CM2</a:t>
            </a:r>
            <a:endParaRPr lang="fr-FR" sz="1800" b="1" dirty="0">
              <a:latin typeface="Fineliner Script" pitchFamily="50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5" y="3388198"/>
            <a:ext cx="5547908" cy="6768752"/>
          </a:xfrm>
          <a:prstGeom prst="roundRect">
            <a:avLst>
              <a:gd name="adj" fmla="val 2743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946745" y="3172174"/>
            <a:ext cx="1326335" cy="1495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2400" dirty="0" smtClean="0">
                <a:latin typeface="Fineliner Script" pitchFamily="50" charset="0"/>
                <a:sym typeface="Wingdings"/>
              </a:rPr>
              <a:t></a:t>
            </a:r>
            <a:r>
              <a:rPr lang="fr-FR" sz="1800" dirty="0" smtClean="0">
                <a:latin typeface="Fineliner Script" pitchFamily="50" charset="0"/>
              </a:rPr>
              <a:t> </a:t>
            </a:r>
            <a:r>
              <a:rPr lang="fr-FR" sz="1800" dirty="0" smtClean="0">
                <a:latin typeface="Fineliner Script" pitchFamily="50" charset="0"/>
              </a:rPr>
              <a:t>Sur les horloges suivantes, dessine l’heure qu’il est dans les </a:t>
            </a:r>
            <a:r>
              <a:rPr lang="fr-FR" sz="1800" dirty="0" smtClean="0">
                <a:latin typeface="Fineliner Script" pitchFamily="50" charset="0"/>
              </a:rPr>
              <a:t>vignettes.</a:t>
            </a:r>
            <a:endParaRPr lang="fr-FR" sz="1800" dirty="0">
              <a:latin typeface="Fineliner Script" pitchFamily="50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53" y="4747814"/>
            <a:ext cx="1251320" cy="126396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46" y="6140966"/>
            <a:ext cx="1251320" cy="126396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753" y="7499838"/>
            <a:ext cx="1251320" cy="126396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46" y="8892990"/>
            <a:ext cx="1251320" cy="126396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74263" y="0"/>
            <a:ext cx="2783912" cy="718182"/>
          </a:xfrm>
          <a:prstGeom prst="rect">
            <a:avLst/>
          </a:prstGeom>
          <a:noFill/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4000" b="1" dirty="0" smtClean="0">
                <a:ln w="6350" cmpd="sng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Lire l’heure</a:t>
            </a:r>
            <a:endParaRPr lang="fr-FR" sz="2800" b="1" dirty="0">
              <a:ln w="6350" cmpd="sng">
                <a:solidFill>
                  <a:schemeClr val="accent4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3" name="Larme 22"/>
          <p:cNvSpPr/>
          <p:nvPr/>
        </p:nvSpPr>
        <p:spPr>
          <a:xfrm>
            <a:off x="213729" y="2988040"/>
            <a:ext cx="407252" cy="326293"/>
          </a:xfrm>
          <a:prstGeom prst="teardrop">
            <a:avLst/>
          </a:prstGeom>
          <a:solidFill>
            <a:schemeClr val="bg1"/>
          </a:solidFill>
          <a:ln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213729" y="2974701"/>
            <a:ext cx="407252" cy="3488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nacat" panose="00000400000000000000" pitchFamily="2" charset="0"/>
              </a:rPr>
              <a:t>5</a:t>
            </a:r>
            <a:endParaRPr lang="fr-F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28" name="Rectangle à coins arrondis 27"/>
          <p:cNvSpPr/>
          <p:nvPr/>
        </p:nvSpPr>
        <p:spPr>
          <a:xfrm>
            <a:off x="298124" y="2124150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298125" y="2124150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err="1" smtClean="0">
                <a:latin typeface="Short Stack" panose="02010500040000000007" pitchFamily="2" charset="0"/>
              </a:rPr>
              <a:t>It’s</a:t>
            </a:r>
            <a:r>
              <a:rPr lang="fr-FR" sz="1050" dirty="0" smtClean="0">
                <a:latin typeface="Short Stack" panose="02010500040000000007" pitchFamily="2" charset="0"/>
              </a:rPr>
              <a:t> ______________</a:t>
            </a: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______   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2684323" y="2124150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2684324" y="2124149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</a:t>
            </a:r>
            <a:r>
              <a:rPr lang="fr-FR" sz="1050" dirty="0" smtClean="0">
                <a:latin typeface="Short Stack" panose="02010500040000000007" pitchFamily="2" charset="0"/>
              </a:rPr>
              <a:t>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112841" y="2124150"/>
            <a:ext cx="1812172" cy="57708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5112842" y="2124149"/>
            <a:ext cx="1812172" cy="5124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</a:t>
            </a:r>
            <a:r>
              <a:rPr lang="fr-FR" sz="1050" dirty="0" smtClean="0">
                <a:latin typeface="Short Stack" panose="02010500040000000007" pitchFamily="2" charset="0"/>
              </a:rPr>
              <a:t>___________</a:t>
            </a:r>
            <a:endParaRPr lang="fr-FR" sz="1050" dirty="0" smtClean="0">
              <a:latin typeface="Short Stack" panose="02010500040000000007" pitchFamily="2" charset="0"/>
            </a:endParaRPr>
          </a:p>
          <a:p>
            <a:pPr algn="ctr">
              <a:lnSpc>
                <a:spcPct val="130000"/>
              </a:lnSpc>
            </a:pPr>
            <a:r>
              <a:rPr lang="fr-FR" sz="1050" dirty="0" smtClean="0">
                <a:latin typeface="Short Stack" panose="02010500040000000007" pitchFamily="2" charset="0"/>
              </a:rPr>
              <a:t>_____  ___________</a:t>
            </a:r>
            <a:endParaRPr lang="fr-FR" sz="1050" dirty="0">
              <a:latin typeface="Short Stack" panose="02010500040000000007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3" y="972022"/>
            <a:ext cx="1071495" cy="108231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62" y="972023"/>
            <a:ext cx="1071495" cy="108231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80" y="988866"/>
            <a:ext cx="1071495" cy="1082318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53755" y="9714902"/>
            <a:ext cx="299337" cy="119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5770</TotalTime>
  <Words>588</Words>
  <Application>Microsoft Office PowerPoint</Application>
  <PresentationFormat>Personnalisé</PresentationFormat>
  <Paragraphs>153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243</cp:revision>
  <cp:lastPrinted>2013-09-26T11:43:32Z</cp:lastPrinted>
  <dcterms:created xsi:type="dcterms:W3CDTF">2013-09-22T07:50:11Z</dcterms:created>
  <dcterms:modified xsi:type="dcterms:W3CDTF">2014-08-11T09:58:29Z</dcterms:modified>
</cp:coreProperties>
</file>