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1" r:id="rId6"/>
    <p:sldId id="267" r:id="rId7"/>
    <p:sldId id="268" r:id="rId8"/>
    <p:sldId id="266" r:id="rId9"/>
    <p:sldId id="25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9.jpeg"/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12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8.gif"/><Relationship Id="rId5" Type="http://schemas.openxmlformats.org/officeDocument/2006/relationships/image" Target="../media/image13.gif"/><Relationship Id="rId10" Type="http://schemas.openxmlformats.org/officeDocument/2006/relationships/image" Target="../media/image10.gif"/><Relationship Id="rId4" Type="http://schemas.openxmlformats.org/officeDocument/2006/relationships/image" Target="../media/image22.jpeg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4.jpeg"/><Relationship Id="rId7" Type="http://schemas.openxmlformats.org/officeDocument/2006/relationships/image" Target="../media/image6.gif"/><Relationship Id="rId12" Type="http://schemas.openxmlformats.org/officeDocument/2006/relationships/image" Target="../media/image29.jpeg"/><Relationship Id="rId2" Type="http://schemas.openxmlformats.org/officeDocument/2006/relationships/image" Target="../media/image13.gif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23.gif"/><Relationship Id="rId15" Type="http://schemas.openxmlformats.org/officeDocument/2006/relationships/image" Target="../media/image19.jpeg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gif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6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icieleducatif.fr/math/calcul/euromonnai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chemin horizontal 6"/>
          <p:cNvSpPr/>
          <p:nvPr/>
        </p:nvSpPr>
        <p:spPr>
          <a:xfrm>
            <a:off x="394077" y="116632"/>
            <a:ext cx="4052164" cy="1152128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788490" cy="1080120"/>
          </a:xfrm>
        </p:spPr>
        <p:txBody>
          <a:bodyPr>
            <a:normAutofit/>
          </a:bodyPr>
          <a:lstStyle/>
          <a:p>
            <a:r>
              <a:rPr lang="fr-FR" sz="5400" dirty="0" smtClean="0">
                <a:latin typeface="Candy Round BTN" panose="020F0704020102040306" pitchFamily="34" charset="0"/>
              </a:rPr>
              <a:t>La monnaie</a:t>
            </a:r>
            <a:endParaRPr lang="fr-FR" sz="5400" dirty="0">
              <a:latin typeface="Candy Round BTN" panose="020F070402010204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8448" y="2420888"/>
            <a:ext cx="7200800" cy="792088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Matériel dont j’ai besoin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03649" y="29053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rdoise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401281" y="3803936"/>
            <a:ext cx="3674775" cy="128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Fiche à remplir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308304" y="188640"/>
            <a:ext cx="1584176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380312" y="188775"/>
            <a:ext cx="1526434" cy="50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Séance 2</a:t>
            </a:r>
            <a:endParaRPr lang="fr-F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45297" y="5445224"/>
            <a:ext cx="5979031" cy="73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Stylos </a:t>
            </a:r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vert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bleu</a:t>
            </a: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rouge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farm3.staticflickr.com/2640/3813642484_6a58ea60f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3" y="5358320"/>
            <a:ext cx="1515769" cy="8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ps13.free.fr/contenu/perso/RSTUVWXYZ/reg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80" y="3151136"/>
            <a:ext cx="997944" cy="9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6614435" y="3121360"/>
            <a:ext cx="18197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Règle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0" y="1124744"/>
            <a:ext cx="88924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J’apprends à trouver la monnaie, rendre la monnaie, compléter</a:t>
            </a:r>
            <a:endParaRPr lang="fr-F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gerontonord-marseille.com/uploads/images/LOGO%20et%20Pictogramme/ADHSIO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4" y="3862933"/>
            <a:ext cx="1288765" cy="12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02.cp-static.com/objects/high_pic/b/b3a/545703_lei-bic-lei-1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3" y="2953729"/>
            <a:ext cx="781348" cy="5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6766835" y="4012512"/>
            <a:ext cx="1819785" cy="1216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Crayon à papier et gomme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4" name="Picture 6" descr="http://images.bozea.com/pimages/large/crayon-a-papier-bic-ecolution-avec-gomme-pois-multicolores-9699_55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54" y="4096689"/>
            <a:ext cx="1188200" cy="1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10" grpId="0"/>
      <p:bldP spid="18" grpId="0"/>
      <p:bldP spid="17" grpId="0" build="p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856984" cy="147002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Question de départ </a:t>
            </a:r>
            <a:r>
              <a:rPr lang="fr-FR" sz="3600" dirty="0" smtClean="0">
                <a:latin typeface="Candy Round BTN" panose="020F0704020102040306" pitchFamily="34" charset="0"/>
              </a:rPr>
              <a:t>: </a:t>
            </a:r>
            <a:r>
              <a:rPr lang="fr-FR" sz="3600" dirty="0">
                <a:latin typeface="Candy Round BTN" panose="020F0704020102040306" pitchFamily="34" charset="0"/>
              </a:rPr>
              <a:t>C</a:t>
            </a:r>
            <a:r>
              <a:rPr lang="fr-FR" sz="3600" dirty="0" smtClean="0">
                <a:latin typeface="Candy Round BTN" panose="020F0704020102040306" pitchFamily="34" charset="0"/>
              </a:rPr>
              <a:t>ombien manque t-il pour aller à un euro …?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1030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3" y="1464549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7" y="2643830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" y="3817354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ffet-papillon.net/data/eu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5823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84" y="1466016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19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60" y="2620555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7354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2195736" y="1693574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50 c. 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59632" y="1981606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" y="2578741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>
            <a:off x="2223034" y="3118382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Sous-titre 2"/>
          <p:cNvSpPr txBox="1">
            <a:spLocks/>
          </p:cNvSpPr>
          <p:nvPr/>
        </p:nvSpPr>
        <p:spPr>
          <a:xfrm>
            <a:off x="3023506" y="2830350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30 c. 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89536"/>
            <a:ext cx="78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1" y="3809886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64" y="3786611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>
            <a:off x="3635896" y="4193500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ous-titre 2"/>
          <p:cNvSpPr txBox="1">
            <a:spLocks/>
          </p:cNvSpPr>
          <p:nvPr/>
        </p:nvSpPr>
        <p:spPr>
          <a:xfrm>
            <a:off x="4436368" y="3821118"/>
            <a:ext cx="2871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75 c. 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34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612892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63" y="3603147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57" y="4517097"/>
            <a:ext cx="771859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812816" cy="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/>
          <p:cNvCxnSpPr/>
          <p:nvPr/>
        </p:nvCxnSpPr>
        <p:spPr>
          <a:xfrm>
            <a:off x="1840982" y="5202706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2691374" y="4918583"/>
            <a:ext cx="2871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60 c. 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41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4" y="4797152"/>
            <a:ext cx="777576" cy="7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5" y="4643562"/>
            <a:ext cx="936104" cy="9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8" grpId="0"/>
      <p:bldP spid="33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496" y="44624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C00000"/>
                </a:solidFill>
                <a:latin typeface="Candy Round BTN" panose="020F0704020102040306" pitchFamily="34" charset="0"/>
              </a:rPr>
              <a:t>Question de départ </a:t>
            </a:r>
            <a:r>
              <a:rPr lang="fr-FR" sz="3600" dirty="0" smtClean="0">
                <a:latin typeface="Candy Round BTN" panose="020F0704020102040306" pitchFamily="34" charset="0"/>
              </a:rPr>
              <a:t>: Combien manque t-il pour aller à 200 euros ?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98" y="5085184"/>
            <a:ext cx="1677611" cy="8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3" y="3449459"/>
            <a:ext cx="1547535" cy="8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996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86" y="2276872"/>
            <a:ext cx="1632186" cy="8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86261"/>
            <a:ext cx="1492148" cy="7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3203848" y="1686194"/>
            <a:ext cx="5688632" cy="734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Candy Round BTN" panose="020F0704020102040306" pitchFamily="34" charset="0"/>
              </a:rPr>
              <a:t>50 + ……. = 200 ou 200 – 50 = ………….</a:t>
            </a:r>
            <a:endParaRPr lang="fr-FR" dirty="0">
              <a:solidFill>
                <a:schemeClr val="tx1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339752" y="2040917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2" y="2276872"/>
            <a:ext cx="17303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6516216" y="2168860"/>
            <a:ext cx="254782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150 euros.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843808" y="3501008"/>
            <a:ext cx="5904656" cy="734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Candy Round BTN" panose="020F0704020102040306" pitchFamily="34" charset="0"/>
              </a:rPr>
              <a:t>120 + ……. = 200 ou 200 – 120 = ………….</a:t>
            </a:r>
            <a:endParaRPr lang="fr-FR" dirty="0">
              <a:solidFill>
                <a:schemeClr val="tx1"/>
              </a:solidFill>
              <a:latin typeface="Candy Round BTN" panose="020F0704020102040306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935195" y="3820691"/>
            <a:ext cx="80047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6689617" y="3948634"/>
            <a:ext cx="254782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Il manque 80 euros.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pic>
        <p:nvPicPr>
          <p:cNvPr id="19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2" y="4421057"/>
            <a:ext cx="1475888" cy="8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01" y="4056646"/>
            <a:ext cx="17303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04" y="4118642"/>
            <a:ext cx="1547535" cy="8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.freebievectors.com/illustrations/7/r/right-hand-print-clip-art/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8" y="6021288"/>
            <a:ext cx="515681" cy="6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" y="6074591"/>
            <a:ext cx="78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fr-FR" dirty="0" smtClean="0">
                <a:latin typeface="Candy Round BTN" panose="020F0704020102040306" pitchFamily="34" charset="0"/>
              </a:rPr>
              <a:t>Combien faut-il de centimes ? 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9"/>
            <a:ext cx="273630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1 euro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55627" y="1285225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067944" y="90872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100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>
          <a:xfrm>
            <a:off x="251520" y="1628800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4 euros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3255626" y="1952836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Espace réservé du contenu 2"/>
          <p:cNvSpPr txBox="1">
            <a:spLocks/>
          </p:cNvSpPr>
          <p:nvPr/>
        </p:nvSpPr>
        <p:spPr>
          <a:xfrm>
            <a:off x="4067944" y="162880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>
                <a:solidFill>
                  <a:srgbClr val="00B050"/>
                </a:solidFill>
                <a:latin typeface="Candy Round BTN" panose="020F0704020102040306" pitchFamily="34" charset="0"/>
              </a:rPr>
              <a:t>4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00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72" name="Espace réservé du contenu 2"/>
          <p:cNvSpPr txBox="1">
            <a:spLocks/>
          </p:cNvSpPr>
          <p:nvPr/>
        </p:nvSpPr>
        <p:spPr>
          <a:xfrm>
            <a:off x="269632" y="2414447"/>
            <a:ext cx="298599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7 € 85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3255627" y="2730641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Espace réservé du contenu 2"/>
          <p:cNvSpPr txBox="1">
            <a:spLocks/>
          </p:cNvSpPr>
          <p:nvPr/>
        </p:nvSpPr>
        <p:spPr>
          <a:xfrm>
            <a:off x="4067945" y="2406605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785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75" name="Espace réservé du contenu 2"/>
          <p:cNvSpPr txBox="1">
            <a:spLocks/>
          </p:cNvSpPr>
          <p:nvPr/>
        </p:nvSpPr>
        <p:spPr>
          <a:xfrm>
            <a:off x="251520" y="3212976"/>
            <a:ext cx="298599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3 € 72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3237515" y="3529170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Espace réservé du contenu 2"/>
          <p:cNvSpPr txBox="1">
            <a:spLocks/>
          </p:cNvSpPr>
          <p:nvPr/>
        </p:nvSpPr>
        <p:spPr>
          <a:xfrm>
            <a:off x="4049833" y="3205134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372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78" name="Espace réservé du contenu 2"/>
          <p:cNvSpPr txBox="1">
            <a:spLocks/>
          </p:cNvSpPr>
          <p:nvPr/>
        </p:nvSpPr>
        <p:spPr>
          <a:xfrm>
            <a:off x="197623" y="3976902"/>
            <a:ext cx="298599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54 € 21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3183618" y="4293096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Espace réservé du contenu 2"/>
          <p:cNvSpPr txBox="1">
            <a:spLocks/>
          </p:cNvSpPr>
          <p:nvPr/>
        </p:nvSpPr>
        <p:spPr>
          <a:xfrm>
            <a:off x="3995936" y="396906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5 421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81" name="Espace réservé du contenu 2"/>
          <p:cNvSpPr txBox="1">
            <a:spLocks/>
          </p:cNvSpPr>
          <p:nvPr/>
        </p:nvSpPr>
        <p:spPr>
          <a:xfrm>
            <a:off x="197623" y="4768990"/>
            <a:ext cx="298599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Pour faire 10 € 00</a:t>
            </a:r>
            <a:endParaRPr lang="fr-FR" dirty="0">
              <a:latin typeface="Candy Round BTN" panose="020F0704020102040306" pitchFamily="34" charset="0"/>
            </a:endParaRPr>
          </a:p>
        </p:txBody>
      </p:sp>
      <p:cxnSp>
        <p:nvCxnSpPr>
          <p:cNvPr id="82" name="Connecteur droit avec flèche 81"/>
          <p:cNvCxnSpPr/>
          <p:nvPr/>
        </p:nvCxnSpPr>
        <p:spPr>
          <a:xfrm>
            <a:off x="3183618" y="5085184"/>
            <a:ext cx="7403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Espace réservé du contenu 2"/>
          <p:cNvSpPr txBox="1">
            <a:spLocks/>
          </p:cNvSpPr>
          <p:nvPr/>
        </p:nvSpPr>
        <p:spPr>
          <a:xfrm>
            <a:off x="3995936" y="4761148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Il faut </a:t>
            </a:r>
            <a:r>
              <a:rPr lang="fr-FR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1 000 centimes</a:t>
            </a:r>
            <a:endParaRPr lang="fr-FR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/>
      <p:bldP spid="69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ndy Round BTN" panose="020F0704020102040306" pitchFamily="34" charset="0"/>
              </a:rPr>
              <a:t>Le jeu du marché</a:t>
            </a:r>
            <a:endParaRPr lang="fr-FR" dirty="0">
              <a:solidFill>
                <a:srgbClr val="0070C0"/>
              </a:solidFill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225" y="908720"/>
            <a:ext cx="91440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Je prends les pièces et les billets que j‘ai avec moi. Je vais essayer de payer les objets suivants.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2050" name="Picture 2" descr="http://www.clker.com/cliparts/a/1/7/b/1194989604419727334vtt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44776"/>
            <a:ext cx="1787270" cy="10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space réservé du contenu 2"/>
          <p:cNvSpPr txBox="1">
            <a:spLocks/>
          </p:cNvSpPr>
          <p:nvPr/>
        </p:nvSpPr>
        <p:spPr>
          <a:xfrm>
            <a:off x="2110799" y="191683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 vélo coûte 190 euros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2052" name="Picture 4" descr="http://cdn.freebievectors.com/illustrations/7/b/book-clip-art-1/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5" y="3356992"/>
            <a:ext cx="12537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Espace réservé du contenu 2"/>
          <p:cNvSpPr txBox="1">
            <a:spLocks/>
          </p:cNvSpPr>
          <p:nvPr/>
        </p:nvSpPr>
        <p:spPr>
          <a:xfrm>
            <a:off x="1979711" y="3501008"/>
            <a:ext cx="351546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 livre coûte 6 euros 45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1979711" y="5517232"/>
            <a:ext cx="351546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Cette baguette coûte 80 c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2054" name="Picture 6" descr="http://thumbs.dreamstime.com/t/baguette-dr-le-44736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" y="5229200"/>
            <a:ext cx="1824136" cy="10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69" y="2492896"/>
            <a:ext cx="1547535" cy="8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86" y="1962299"/>
            <a:ext cx="1632186" cy="8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41110"/>
            <a:ext cx="17303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32" y="2492895"/>
            <a:ext cx="1547535" cy="8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52" y="4068575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68575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68575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60" y="4068575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http://www.icone-gif.com/gif/pieces-de-monnaie/euro/monnaie-euro_5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21" y="4077072"/>
            <a:ext cx="642318" cy="6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68" y="4077072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57644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http://www.icone-gif.com/gif/pieces-de-monnaie/euro/monnaie-euro_4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86617"/>
            <a:ext cx="647075" cy="6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99" y="5303479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dn.freebievectors.com/illustrations/7/r/right-hand-print-clip-art/preview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15681" cy="6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11" y="116632"/>
            <a:ext cx="78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ndy Round BTN" panose="020F0704020102040306" pitchFamily="34" charset="0"/>
              </a:rPr>
              <a:t>Le jeu du marché</a:t>
            </a:r>
            <a:endParaRPr lang="fr-FR" dirty="0">
              <a:solidFill>
                <a:srgbClr val="0070C0"/>
              </a:solidFill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225" y="908720"/>
            <a:ext cx="91440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Je prends les pièces et les billets que j‘ai avec moi. Je vais essayer de payer les objets suivants.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>
          <a:xfrm>
            <a:off x="2110799" y="1916831"/>
            <a:ext cx="3037265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Cette place de cinéma coûte 10 e 70.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2117841" y="3311435"/>
            <a:ext cx="2382151" cy="1308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Cette voiture d’occasion coute 2200 euros.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2208666" y="5152486"/>
            <a:ext cx="3155422" cy="939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Cette boite de lego coûte 399 euros. 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57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05264"/>
            <a:ext cx="1351578" cy="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7" y="3776698"/>
            <a:ext cx="1408633" cy="7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://imunier.free.fr/Collections/billets/France/50V200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7" y="4855557"/>
            <a:ext cx="1489307" cy="8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37" y="5946807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36" y="5946807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www.icone-gif.com/gif/pieces-de-monnaie/euro/monnaie-euro_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69" y="1734513"/>
            <a:ext cx="676401" cy="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62" y="1639647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.guim.co.uk/static/w-620/h--/q-95/sys-images/Guardian/Pix/pictures/2013/12/19/1387457220898/The-Measure-cinema-ticket-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9" y="2106757"/>
            <a:ext cx="1877642" cy="8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oiture-france.fr/img/RENAULT-R9-Brun-Berline-136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9" y="3216869"/>
            <a:ext cx="1870600" cy="14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rickpicker.com/images/set_images/brickpicker_set_10189_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6409"/>
            <a:ext cx="2088232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31" y="1721049"/>
            <a:ext cx="1402939" cy="7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62678"/>
            <a:ext cx="1344821" cy="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3" y="2955006"/>
            <a:ext cx="1344821" cy="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11" y="2923123"/>
            <a:ext cx="1344821" cy="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://ragemag.fr/wp-content/uploads/2013/10/5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9805"/>
            <a:ext cx="1344821" cy="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5" y="3770034"/>
            <a:ext cx="1408633" cy="7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ragemag.fr/wp-content/uploads/2013/10/2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9121"/>
            <a:ext cx="1351578" cy="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99121"/>
            <a:ext cx="1408633" cy="7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3"/>
            <a:ext cx="1351578" cy="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media.melty.fr/article-1135848-ajust_930/les-billets-de-5-euros-seront-les-premier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72904"/>
            <a:ext cx="1524327" cy="8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dn.freebievectors.com/illustrations/7/r/right-hand-print-clip-art/preview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00" y="53412"/>
            <a:ext cx="515681" cy="6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62" y="106715"/>
            <a:ext cx="78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499176" cy="85010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Candy Round BTN" panose="020F0704020102040306" pitchFamily="34" charset="0"/>
              </a:rPr>
              <a:t>J’apprends à rendre la monnaie</a:t>
            </a:r>
            <a:endParaRPr lang="fr-FR" dirty="0">
              <a:solidFill>
                <a:srgbClr val="0070C0"/>
              </a:solidFill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645025"/>
            <a:ext cx="8928992" cy="1224135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Max achète un gâteau au chocolat </a:t>
            </a:r>
            <a:r>
              <a:rPr lang="fr-FR" smtClean="0">
                <a:latin typeface="Candy Round BTN" panose="020F0704020102040306" pitchFamily="34" charset="0"/>
              </a:rPr>
              <a:t>qui </a:t>
            </a:r>
            <a:r>
              <a:rPr lang="fr-FR" smtClean="0">
                <a:latin typeface="Candy Round BTN" panose="020F0704020102040306" pitchFamily="34" charset="0"/>
              </a:rPr>
              <a:t>coûte </a:t>
            </a:r>
            <a:r>
              <a:rPr lang="fr-FR" dirty="0" smtClean="0">
                <a:latin typeface="Candy Round BTN" panose="020F0704020102040306" pitchFamily="34" charset="0"/>
              </a:rPr>
              <a:t>7 euros 50. il donne 10 euros. Combien la vendeuse va-t-elle lui rendre ? 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4" name="Picture 2" descr="http://www.objectifgard.com/wp-content/uploads/2014/02/10-e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1402939" cy="7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627784" y="4954229"/>
            <a:ext cx="432048" cy="6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- 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6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94596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508104" y="5009606"/>
            <a:ext cx="432048" cy="43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>
                <a:latin typeface="Candy Round BTN" panose="020F0704020102040306" pitchFamily="34" charset="0"/>
              </a:rPr>
              <a:t>=</a:t>
            </a:r>
            <a:r>
              <a:rPr lang="fr-FR" dirty="0" smtClean="0">
                <a:latin typeface="Candy Round BTN" panose="020F0704020102040306" pitchFamily="34" charset="0"/>
              </a:rPr>
              <a:t> 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8" name="Picture 6" descr="http://www.icone-gif.com/gif/pieces-de-monnaie/euro/monnaie-euro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22135"/>
            <a:ext cx="778997" cy="7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995936" y="4869160"/>
            <a:ext cx="432048" cy="6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- 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948260" y="4951834"/>
            <a:ext cx="1720084" cy="43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7 euros 50 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20792" y="5805264"/>
            <a:ext cx="841164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La pâtissière a rendu 2 € et 50 c.</a:t>
            </a:r>
            <a:endParaRPr lang="fr-FR" sz="2800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7783" y="852782"/>
            <a:ext cx="9112729" cy="98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2900" dirty="0" smtClean="0">
                <a:latin typeface="Candy Round BTN" panose="020F0704020102040306" pitchFamily="34" charset="0"/>
              </a:rPr>
              <a:t>Max achète une trottinette qui coûte 78 euros. Pour payer il donne un billet de 100 euros. Combien va lui rendre la caissière ?  </a:t>
            </a:r>
            <a:endParaRPr lang="fr-FR" sz="2900" dirty="0">
              <a:latin typeface="Candy Round BTN" panose="020F0704020102040306" pitchFamily="34" charset="0"/>
            </a:endParaRPr>
          </a:p>
        </p:txBody>
      </p:sp>
      <p:pic>
        <p:nvPicPr>
          <p:cNvPr id="6146" name="Picture 2" descr="http://www.decathlon.fr/media/828/8282644/classic_4f8e7a2033c44b91889add56fc7f15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2" y="1838493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120792" y="2201294"/>
            <a:ext cx="922816" cy="43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2800" dirty="0" smtClean="0">
                <a:latin typeface="Candy Round BTN" panose="020F0704020102040306" pitchFamily="34" charset="0"/>
              </a:rPr>
              <a:t>78 €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pic>
        <p:nvPicPr>
          <p:cNvPr id="15" name="Picture 10" descr="http://ragemag.fr/wp-content/uploads/2013/10/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75" y="2060847"/>
            <a:ext cx="1408633" cy="7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dn.freebievectors.com/illustrations/7/r/right-hand-print-clip-art/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15681" cy="6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215429"/>
            <a:ext cx="78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2915816" y="2140471"/>
            <a:ext cx="432048" cy="6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- 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673466" y="2140471"/>
            <a:ext cx="432048" cy="6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- </a:t>
            </a:r>
            <a:endParaRPr lang="fr-FR" dirty="0">
              <a:latin typeface="Candy Round BTN" panose="020F0704020102040306" pitchFamily="34" charset="0"/>
            </a:endParaRPr>
          </a:p>
        </p:txBody>
      </p:sp>
      <p:pic>
        <p:nvPicPr>
          <p:cNvPr id="20" name="Picture 6" descr="http://robert.delclos.pagesperso-orange.fr/billet-20rect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22" y="2060847"/>
            <a:ext cx="1351578" cy="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icone-gif.com/gif/pieces-de-monnaie/euro/monnaie-euro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0" y="2023044"/>
            <a:ext cx="720080" cy="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contenu 2"/>
          <p:cNvSpPr txBox="1">
            <a:spLocks/>
          </p:cNvSpPr>
          <p:nvPr/>
        </p:nvSpPr>
        <p:spPr>
          <a:xfrm>
            <a:off x="5862495" y="2130149"/>
            <a:ext cx="432048" cy="43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>
                <a:latin typeface="Candy Round BTN" panose="020F0704020102040306" pitchFamily="34" charset="0"/>
              </a:rPr>
              <a:t>=</a:t>
            </a:r>
            <a:r>
              <a:rPr lang="fr-FR" dirty="0" smtClean="0">
                <a:latin typeface="Candy Round BTN" panose="020F0704020102040306" pitchFamily="34" charset="0"/>
              </a:rPr>
              <a:t> 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6302651" y="2072377"/>
            <a:ext cx="1720084" cy="43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78 euros</a:t>
            </a:r>
            <a:endParaRPr lang="fr-FR" dirty="0">
              <a:latin typeface="Candy Round BTN" panose="020F0704020102040306" pitchFamily="34" charset="0"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582200" y="3145595"/>
            <a:ext cx="841164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rgbClr val="00B050"/>
                </a:solidFill>
                <a:latin typeface="Candy Round BTN" panose="020F0704020102040306" pitchFamily="34" charset="0"/>
              </a:rPr>
              <a:t>La caissière a rendu 22 €</a:t>
            </a:r>
            <a:endParaRPr lang="fr-FR" sz="2800" dirty="0">
              <a:solidFill>
                <a:srgbClr val="00B050"/>
              </a:solidFill>
              <a:latin typeface="Candy Round BTN" panose="020F070402010204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1838493"/>
            <a:ext cx="2946679" cy="11584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623851" y="4716145"/>
            <a:ext cx="2946679" cy="10891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2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9" grpId="0"/>
      <p:bldP spid="10" grpId="0"/>
      <p:bldP spid="11" grpId="0"/>
      <p:bldP spid="12" grpId="0"/>
      <p:bldP spid="14" grpId="0"/>
      <p:bldP spid="18" grpId="0"/>
      <p:bldP spid="19" grpId="0"/>
      <p:bldP spid="22" grpId="0"/>
      <p:bldP spid="23" grpId="0"/>
      <p:bldP spid="24" grpId="0"/>
      <p:bldP spid="1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ndy Round BTN" panose="020F0704020102040306" pitchFamily="34" charset="0"/>
              </a:rPr>
              <a:t>Je m’entraine sur mes fiches</a:t>
            </a:r>
            <a:endParaRPr lang="fr-FR" sz="3600" dirty="0">
              <a:latin typeface="Candy Round BTN" panose="020F0704020102040306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340"/>
            <a:ext cx="437669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4780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andy Round BTN" panose="020F0704020102040306" pitchFamily="34" charset="0"/>
                <a:hlinkClick r:id="rId2"/>
              </a:rPr>
              <a:t>http://</a:t>
            </a:r>
            <a:r>
              <a:rPr lang="fr-FR" sz="2800" dirty="0" smtClean="0">
                <a:latin typeface="Candy Round BTN" panose="020F0704020102040306" pitchFamily="34" charset="0"/>
                <a:hlinkClick r:id="rId2"/>
              </a:rPr>
              <a:t>www.logicieleducatif.fr/math/calcul/euromonnaie.php</a:t>
            </a:r>
            <a:endParaRPr lang="fr-FR" sz="2800" dirty="0">
              <a:latin typeface="Candy Round BTN" panose="020F070402010204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41"/>
            <a:ext cx="8229600" cy="67667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latin typeface="Candy Round BTN" panose="020F0704020102040306" pitchFamily="34" charset="0"/>
              </a:rPr>
              <a:t>Exercices pour réviser la monnaie à l’ordinateur</a:t>
            </a:r>
            <a:endParaRPr lang="fr-FR" dirty="0"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361</Words>
  <Application>Microsoft Office PowerPoint</Application>
  <PresentationFormat>Affichage à l'écran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La monnaie</vt:lpstr>
      <vt:lpstr>Question de départ : Combien manque t-il pour aller à un euro …?</vt:lpstr>
      <vt:lpstr>Présentation PowerPoint</vt:lpstr>
      <vt:lpstr>Combien faut-il de centimes ? </vt:lpstr>
      <vt:lpstr>Le jeu du marché</vt:lpstr>
      <vt:lpstr>Le jeu du marché</vt:lpstr>
      <vt:lpstr>J’apprends à rendre la monnaie</vt:lpstr>
      <vt:lpstr>Je m’entraine sur mes fiches</vt:lpstr>
      <vt:lpstr>http://www.logicieleducatif.fr/math/calcul/euromonnaie.php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monnaie</dc:title>
  <dc:creator>Romain</dc:creator>
  <cp:lastModifiedBy>Romain</cp:lastModifiedBy>
  <cp:revision>23</cp:revision>
  <dcterms:created xsi:type="dcterms:W3CDTF">2014-12-30T21:13:51Z</dcterms:created>
  <dcterms:modified xsi:type="dcterms:W3CDTF">2014-12-31T14:35:15Z</dcterms:modified>
</cp:coreProperties>
</file>