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20B"/>
    <a:srgbClr val="22BCCC"/>
    <a:srgbClr val="E9E907"/>
    <a:srgbClr val="0C3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39468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243894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32511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365103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58785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F50985-D527-4954-BE48-F6323D1D2F48}" type="datetimeFigureOut">
              <a:rPr lang="fr-FR" smtClean="0"/>
              <a:t>24/07/2012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157540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F50985-D527-4954-BE48-F6323D1D2F48}" type="datetimeFigureOut">
              <a:rPr lang="fr-FR" smtClean="0"/>
              <a:t>24/07/2012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317818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CF50985-D527-4954-BE48-F6323D1D2F48}" type="datetimeFigureOut">
              <a:rPr lang="fr-FR" smtClean="0"/>
              <a:t>24/07/2012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191805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F50985-D527-4954-BE48-F6323D1D2F48}" type="datetimeFigureOut">
              <a:rPr lang="fr-FR" smtClean="0"/>
              <a:t>24/07/2012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94831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F50985-D527-4954-BE48-F6323D1D2F48}" type="datetimeFigureOut">
              <a:rPr lang="fr-FR" smtClean="0"/>
              <a:t>24/07/2012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13871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F50985-D527-4954-BE48-F6323D1D2F48}" type="datetimeFigureOut">
              <a:rPr lang="fr-FR" smtClean="0"/>
              <a:t>24/07/2012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5C6249-ACBC-44BC-89AF-5ED4F016FEE5}" type="slidenum">
              <a:rPr lang="fr-FR" smtClean="0"/>
              <a:t>‹N°›</a:t>
            </a:fld>
            <a:endParaRPr lang="fr-FR"/>
          </a:p>
        </p:txBody>
      </p:sp>
    </p:spTree>
    <p:extLst>
      <p:ext uri="{BB962C8B-B14F-4D97-AF65-F5344CB8AC3E}">
        <p14:creationId xmlns:p14="http://schemas.microsoft.com/office/powerpoint/2010/main" val="39884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50985-D527-4954-BE48-F6323D1D2F48}" type="datetimeFigureOut">
              <a:rPr lang="fr-FR" smtClean="0"/>
              <a:t>24/07/2012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C6249-ACBC-44BC-89AF-5ED4F016FEE5}" type="slidenum">
              <a:rPr lang="fr-FR" smtClean="0"/>
              <a:t>‹N°›</a:t>
            </a:fld>
            <a:endParaRPr lang="fr-FR"/>
          </a:p>
        </p:txBody>
      </p:sp>
    </p:spTree>
    <p:extLst>
      <p:ext uri="{BB962C8B-B14F-4D97-AF65-F5344CB8AC3E}">
        <p14:creationId xmlns:p14="http://schemas.microsoft.com/office/powerpoint/2010/main" val="59016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76372"/>
            <a:ext cx="2160240" cy="2707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99262"/>
            <a:ext cx="3127920" cy="39846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à coins arrondis 5"/>
          <p:cNvSpPr/>
          <p:nvPr/>
        </p:nvSpPr>
        <p:spPr>
          <a:xfrm>
            <a:off x="323528" y="188640"/>
            <a:ext cx="2817625"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7" name="ZoneTexte 6"/>
          <p:cNvSpPr txBox="1"/>
          <p:nvPr/>
        </p:nvSpPr>
        <p:spPr>
          <a:xfrm>
            <a:off x="611560" y="260648"/>
            <a:ext cx="2232248" cy="646331"/>
          </a:xfrm>
          <a:prstGeom prst="rect">
            <a:avLst/>
          </a:prstGeom>
          <a:noFill/>
        </p:spPr>
        <p:txBody>
          <a:bodyPr wrap="square" rtlCol="0">
            <a:spAutoFit/>
          </a:bodyPr>
          <a:lstStyle/>
          <a:p>
            <a:pPr algn="ctr"/>
            <a:r>
              <a:rPr lang="fr-FR" dirty="0" smtClean="0">
                <a:latin typeface="Comic Sans MS" pitchFamily="66" charset="0"/>
              </a:rPr>
              <a:t>Edvard MUNCH, </a:t>
            </a:r>
          </a:p>
          <a:p>
            <a:pPr algn="ctr"/>
            <a:r>
              <a:rPr lang="fr-FR" dirty="0" smtClean="0">
                <a:latin typeface="Comic Sans MS" pitchFamily="66" charset="0"/>
              </a:rPr>
              <a:t>Peintre norvégien</a:t>
            </a:r>
            <a:endParaRPr lang="fr-FR" dirty="0">
              <a:latin typeface="Comic Sans MS" pitchFamily="66" charset="0"/>
            </a:endParaRPr>
          </a:p>
        </p:txBody>
      </p:sp>
      <p:sp>
        <p:nvSpPr>
          <p:cNvPr id="8" name="Rectangle à coins arrondis 7"/>
          <p:cNvSpPr/>
          <p:nvPr/>
        </p:nvSpPr>
        <p:spPr>
          <a:xfrm>
            <a:off x="5375894" y="4401733"/>
            <a:ext cx="3156546"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ZoneTexte 8"/>
          <p:cNvSpPr txBox="1"/>
          <p:nvPr/>
        </p:nvSpPr>
        <p:spPr>
          <a:xfrm>
            <a:off x="5514007" y="4451885"/>
            <a:ext cx="2880320" cy="646331"/>
          </a:xfrm>
          <a:prstGeom prst="rect">
            <a:avLst/>
          </a:prstGeom>
          <a:noFill/>
        </p:spPr>
        <p:txBody>
          <a:bodyPr wrap="square" rtlCol="0">
            <a:spAutoFit/>
          </a:bodyPr>
          <a:lstStyle/>
          <a:p>
            <a:pPr algn="ctr"/>
            <a:r>
              <a:rPr lang="fr-FR" dirty="0" smtClean="0">
                <a:latin typeface="Comic Sans MS" pitchFamily="66" charset="0"/>
              </a:rPr>
              <a:t>Son tableau le plus connu, « </a:t>
            </a:r>
            <a:r>
              <a:rPr lang="fr-FR" b="1" u="sng" dirty="0" smtClean="0">
                <a:latin typeface="Comic Sans MS" pitchFamily="66" charset="0"/>
              </a:rPr>
              <a:t>Le cri </a:t>
            </a:r>
            <a:r>
              <a:rPr lang="fr-FR" dirty="0" smtClean="0">
                <a:latin typeface="Comic Sans MS" pitchFamily="66" charset="0"/>
              </a:rPr>
              <a:t>»</a:t>
            </a:r>
            <a:endParaRPr lang="fr-FR" dirty="0">
              <a:latin typeface="Comic Sans MS" pitchFamily="66" charset="0"/>
            </a:endParaRPr>
          </a:p>
        </p:txBody>
      </p:sp>
      <p:sp>
        <p:nvSpPr>
          <p:cNvPr id="10" name="ZoneTexte 9"/>
          <p:cNvSpPr txBox="1"/>
          <p:nvPr/>
        </p:nvSpPr>
        <p:spPr>
          <a:xfrm>
            <a:off x="2489671" y="1491402"/>
            <a:ext cx="2730401" cy="2031325"/>
          </a:xfrm>
          <a:prstGeom prst="rect">
            <a:avLst/>
          </a:prstGeom>
          <a:noFill/>
        </p:spPr>
        <p:txBody>
          <a:bodyPr wrap="square" rtlCol="0">
            <a:spAutoFit/>
          </a:bodyPr>
          <a:lstStyle/>
          <a:p>
            <a:r>
              <a:rPr lang="fr-FR" dirty="0" smtClean="0">
                <a:latin typeface="Comic Sans MS" pitchFamily="66" charset="0"/>
              </a:rPr>
              <a:t>12 décembre 1863 – 23 janvier 1944</a:t>
            </a:r>
          </a:p>
          <a:p>
            <a:r>
              <a:rPr lang="fr-FR" dirty="0" smtClean="0">
                <a:latin typeface="Comic Sans MS" pitchFamily="66" charset="0"/>
              </a:rPr>
              <a:t>Munch est un peintre « expressionniste ». Cela veut dire qu’il peint en déformant un peu la réalité.</a:t>
            </a:r>
            <a:endParaRPr lang="fr-FR" dirty="0">
              <a:latin typeface="Comic Sans MS" pitchFamily="66"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5340" y="4102956"/>
            <a:ext cx="1799061" cy="254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ZoneTexte 11"/>
          <p:cNvSpPr txBox="1"/>
          <p:nvPr/>
        </p:nvSpPr>
        <p:spPr>
          <a:xfrm>
            <a:off x="4716016" y="5373216"/>
            <a:ext cx="4176464" cy="923330"/>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1026" name="Picture 2" descr="http://mademoiselledupetitbois.files.wordpress.com/2011/09/munchhorloge.jpg?w=490&amp;h=6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653" y="4122902"/>
            <a:ext cx="1622060" cy="200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tangle à coins arrondis 12"/>
          <p:cNvSpPr/>
          <p:nvPr/>
        </p:nvSpPr>
        <p:spPr>
          <a:xfrm>
            <a:off x="308653" y="6264540"/>
            <a:ext cx="2304256" cy="51683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4" name="ZoneTexte 13"/>
          <p:cNvSpPr txBox="1"/>
          <p:nvPr/>
        </p:nvSpPr>
        <p:spPr>
          <a:xfrm>
            <a:off x="467544" y="6296546"/>
            <a:ext cx="2016224" cy="461665"/>
          </a:xfrm>
          <a:prstGeom prst="rect">
            <a:avLst/>
          </a:prstGeom>
          <a:noFill/>
        </p:spPr>
        <p:txBody>
          <a:bodyPr wrap="square" rtlCol="0">
            <a:spAutoFit/>
          </a:bodyPr>
          <a:lstStyle/>
          <a:p>
            <a:pPr algn="ctr"/>
            <a:r>
              <a:rPr lang="fr-FR" sz="1200" dirty="0" smtClean="0">
                <a:latin typeface="Comic Sans MS" pitchFamily="66" charset="0"/>
              </a:rPr>
              <a:t>Autoportrait en l’horloge et le lit</a:t>
            </a:r>
            <a:endParaRPr lang="fr-FR" sz="1200" dirty="0">
              <a:latin typeface="Comic Sans MS" pitchFamily="66" charset="0"/>
            </a:endParaRPr>
          </a:p>
        </p:txBody>
      </p:sp>
    </p:spTree>
    <p:extLst>
      <p:ext uri="{BB962C8B-B14F-4D97-AF65-F5344CB8AC3E}">
        <p14:creationId xmlns:p14="http://schemas.microsoft.com/office/powerpoint/2010/main" val="104728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chemeClr val="bg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3" name="ZoneTexte 2"/>
          <p:cNvSpPr txBox="1"/>
          <p:nvPr/>
        </p:nvSpPr>
        <p:spPr>
          <a:xfrm>
            <a:off x="395536" y="369530"/>
            <a:ext cx="2808312" cy="646331"/>
          </a:xfrm>
          <a:prstGeom prst="rect">
            <a:avLst/>
          </a:prstGeom>
          <a:noFill/>
        </p:spPr>
        <p:txBody>
          <a:bodyPr wrap="square" rtlCol="0">
            <a:spAutoFit/>
          </a:bodyPr>
          <a:lstStyle/>
          <a:p>
            <a:pPr algn="ctr"/>
            <a:r>
              <a:rPr lang="fr-FR" dirty="0" smtClean="0">
                <a:latin typeface="Comic Sans MS" pitchFamily="66" charset="0"/>
              </a:rPr>
              <a:t>Gustav KLIMT</a:t>
            </a:r>
          </a:p>
          <a:p>
            <a:pPr algn="ctr"/>
            <a:r>
              <a:rPr lang="fr-FR" dirty="0" smtClean="0">
                <a:latin typeface="Comic Sans MS" pitchFamily="66" charset="0"/>
              </a:rPr>
              <a:t>Peintre autrichien</a:t>
            </a:r>
            <a:endParaRPr lang="fr-FR" dirty="0">
              <a:latin typeface="Comic Sans MS" pitchFamily="66" charset="0"/>
            </a:endParaRPr>
          </a:p>
        </p:txBody>
      </p:sp>
      <p:pic>
        <p:nvPicPr>
          <p:cNvPr id="10242" name="Picture 2" descr="Description de cette image, également commentée ci-aprè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1927566" cy="2479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11760" y="1340768"/>
            <a:ext cx="2592288" cy="2585323"/>
          </a:xfrm>
          <a:prstGeom prst="rect">
            <a:avLst/>
          </a:prstGeom>
          <a:noFill/>
        </p:spPr>
        <p:txBody>
          <a:bodyPr wrap="square" rtlCol="0">
            <a:spAutoFit/>
          </a:bodyPr>
          <a:lstStyle/>
          <a:p>
            <a:r>
              <a:rPr lang="fr-FR" dirty="0" smtClean="0">
                <a:latin typeface="Comic Sans MS" pitchFamily="66" charset="0"/>
              </a:rPr>
              <a:t>14 juillet 1862 – 6 février 1918</a:t>
            </a:r>
          </a:p>
          <a:p>
            <a:r>
              <a:rPr lang="fr-FR" dirty="0" smtClean="0">
                <a:latin typeface="Comic Sans MS" pitchFamily="66" charset="0"/>
              </a:rPr>
              <a:t>Il fait partie des peintres de l’art nouveau: il utilise beaucoup de lignes courbes dans ses tableaux, des spirales… </a:t>
            </a:r>
            <a:endParaRPr lang="fr-FR" dirty="0">
              <a:latin typeface="Comic Sans MS" pitchFamily="66" charset="0"/>
            </a:endParaRPr>
          </a:p>
        </p:txBody>
      </p:sp>
      <p:pic>
        <p:nvPicPr>
          <p:cNvPr id="10244" name="Picture 4" descr="http://cache2.allpostersimages.com/p/LRG/12/1253/T98T000Z/affiches/klimt-gustav-l-arbre-de-v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5475"/>
            <a:ext cx="4498422" cy="2991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5796136" y="3429000"/>
            <a:ext cx="1944216" cy="648072"/>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364088" y="3501008"/>
            <a:ext cx="2808312" cy="369332"/>
          </a:xfrm>
          <a:prstGeom prst="rect">
            <a:avLst/>
          </a:prstGeom>
          <a:noFill/>
        </p:spPr>
        <p:txBody>
          <a:bodyPr wrap="square" rtlCol="0">
            <a:spAutoFit/>
          </a:bodyPr>
          <a:lstStyle/>
          <a:p>
            <a:pPr algn="ctr"/>
            <a:r>
              <a:rPr lang="fr-FR" dirty="0" smtClean="0"/>
              <a:t>L’arbre de vie</a:t>
            </a:r>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799" y="4221088"/>
            <a:ext cx="2149069" cy="2500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ZoneTexte 9"/>
          <p:cNvSpPr txBox="1"/>
          <p:nvPr/>
        </p:nvSpPr>
        <p:spPr>
          <a:xfrm>
            <a:off x="6406783" y="4509120"/>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10246" name="Picture 6" descr="http://karinaschroeder.files.wordpress.com/2012/05/klimt-painting-portrait-of-adele-bloch-bau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926091"/>
            <a:ext cx="2780649" cy="2903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888153" y="4277461"/>
            <a:ext cx="1212363" cy="1156892"/>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046000" y="4324454"/>
            <a:ext cx="1054516" cy="923330"/>
          </a:xfrm>
          <a:prstGeom prst="rect">
            <a:avLst/>
          </a:prstGeom>
          <a:noFill/>
        </p:spPr>
        <p:txBody>
          <a:bodyPr wrap="square" rtlCol="0">
            <a:spAutoFit/>
          </a:bodyPr>
          <a:lstStyle/>
          <a:p>
            <a:r>
              <a:rPr lang="fr-FR" dirty="0" smtClean="0">
                <a:latin typeface="Comic Sans MS" pitchFamily="66" charset="0"/>
              </a:rPr>
              <a:t>Adèle Bloch Bauer</a:t>
            </a:r>
            <a:endParaRPr lang="fr-FR" dirty="0">
              <a:latin typeface="Comic Sans MS" pitchFamily="66" charset="0"/>
            </a:endParaRPr>
          </a:p>
        </p:txBody>
      </p:sp>
    </p:spTree>
    <p:extLst>
      <p:ext uri="{BB962C8B-B14F-4D97-AF65-F5344CB8AC3E}">
        <p14:creationId xmlns:p14="http://schemas.microsoft.com/office/powerpoint/2010/main" val="266856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3" name="ZoneTexte 2"/>
          <p:cNvSpPr txBox="1"/>
          <p:nvPr/>
        </p:nvSpPr>
        <p:spPr>
          <a:xfrm>
            <a:off x="719572" y="369530"/>
            <a:ext cx="2160240" cy="646331"/>
          </a:xfrm>
          <a:prstGeom prst="rect">
            <a:avLst/>
          </a:prstGeom>
          <a:noFill/>
        </p:spPr>
        <p:txBody>
          <a:bodyPr wrap="square" rtlCol="0">
            <a:spAutoFit/>
          </a:bodyPr>
          <a:lstStyle/>
          <a:p>
            <a:pPr algn="ctr"/>
            <a:r>
              <a:rPr lang="fr-FR" dirty="0" smtClean="0">
                <a:latin typeface="Comic Sans MS" pitchFamily="66" charset="0"/>
              </a:rPr>
              <a:t>Pablo PICASSO</a:t>
            </a:r>
          </a:p>
          <a:p>
            <a:pPr algn="ctr"/>
            <a:r>
              <a:rPr lang="fr-FR" dirty="0" smtClean="0">
                <a:latin typeface="Comic Sans MS" pitchFamily="66" charset="0"/>
              </a:rPr>
              <a:t>Peintre espagnol</a:t>
            </a:r>
            <a:endParaRPr lang="fr-FR" dirty="0">
              <a:latin typeface="Comic Sans MS" pitchFamily="66" charset="0"/>
            </a:endParaRPr>
          </a:p>
        </p:txBody>
      </p:sp>
      <p:pic>
        <p:nvPicPr>
          <p:cNvPr id="11266" name="Picture 2" descr="https://loeildairain.files.wordpress.com/2012/03/picasso-weeping-woman-1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7091"/>
            <a:ext cx="3357280" cy="4101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6084168" y="4437112"/>
            <a:ext cx="2304256" cy="64807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228184" y="4437112"/>
            <a:ext cx="2160240" cy="646331"/>
          </a:xfrm>
          <a:prstGeom prst="rect">
            <a:avLst/>
          </a:prstGeom>
          <a:noFill/>
        </p:spPr>
        <p:txBody>
          <a:bodyPr wrap="square" rtlCol="0">
            <a:spAutoFit/>
          </a:bodyPr>
          <a:lstStyle/>
          <a:p>
            <a:pPr algn="ctr"/>
            <a:r>
              <a:rPr lang="fr-FR" dirty="0" smtClean="0">
                <a:latin typeface="Comic Sans MS" pitchFamily="66" charset="0"/>
              </a:rPr>
              <a:t>La femme qui pleure</a:t>
            </a:r>
            <a:endParaRPr lang="fr-FR" dirty="0">
              <a:latin typeface="Comic Sans MS" pitchFamily="66" charset="0"/>
            </a:endParaRPr>
          </a:p>
        </p:txBody>
      </p:sp>
      <p:pic>
        <p:nvPicPr>
          <p:cNvPr id="11268" name="Picture 4" descr="http://www.pablopicasso.org/images/picas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79038"/>
            <a:ext cx="2459968" cy="2919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67472" y="1478225"/>
            <a:ext cx="2868624" cy="2862322"/>
          </a:xfrm>
          <a:prstGeom prst="rect">
            <a:avLst/>
          </a:prstGeom>
          <a:noFill/>
        </p:spPr>
        <p:txBody>
          <a:bodyPr wrap="square" rtlCol="0">
            <a:spAutoFit/>
          </a:bodyPr>
          <a:lstStyle/>
          <a:p>
            <a:r>
              <a:rPr lang="fr-FR" dirty="0" smtClean="0">
                <a:latin typeface="Comic Sans MS" pitchFamily="66" charset="0"/>
              </a:rPr>
              <a:t>25 octobre 1881 – 8 avril 1973</a:t>
            </a:r>
          </a:p>
          <a:p>
            <a:r>
              <a:rPr lang="fr-FR" dirty="0" smtClean="0">
                <a:latin typeface="Comic Sans MS" pitchFamily="66" charset="0"/>
              </a:rPr>
              <a:t>C’est un des peintres les plus connus, on dit que c’est un peintre cubiste.</a:t>
            </a:r>
          </a:p>
          <a:p>
            <a:r>
              <a:rPr lang="fr-FR" dirty="0" smtClean="0">
                <a:latin typeface="Comic Sans MS" pitchFamily="66" charset="0"/>
              </a:rPr>
              <a:t>Il déforme les choses en petits cubes, les objets sont réduits et divisés en formes géométriques, de façon éclatée.</a:t>
            </a:r>
            <a:endParaRPr lang="fr-FR" dirty="0">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6820" y="4660464"/>
            <a:ext cx="1890661" cy="2064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ZoneTexte 10"/>
          <p:cNvSpPr txBox="1"/>
          <p:nvPr/>
        </p:nvSpPr>
        <p:spPr>
          <a:xfrm>
            <a:off x="6404502" y="5247784"/>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11272" name="Picture 8" descr="http://dp.mariottini.free.fr/weekend/madrid/photo/guern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463752"/>
            <a:ext cx="3659093" cy="185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1144962" y="6323424"/>
            <a:ext cx="2016224" cy="4016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547664" y="6323424"/>
            <a:ext cx="1332148" cy="369332"/>
          </a:xfrm>
          <a:prstGeom prst="rect">
            <a:avLst/>
          </a:prstGeom>
          <a:noFill/>
        </p:spPr>
        <p:txBody>
          <a:bodyPr wrap="square" rtlCol="0">
            <a:spAutoFit/>
          </a:bodyPr>
          <a:lstStyle/>
          <a:p>
            <a:r>
              <a:rPr lang="fr-FR" dirty="0" smtClean="0">
                <a:latin typeface="Comic Sans MS" pitchFamily="66" charset="0"/>
              </a:rPr>
              <a:t>Guernica</a:t>
            </a:r>
            <a:endParaRPr lang="fr-FR" dirty="0">
              <a:latin typeface="Comic Sans MS" pitchFamily="66" charset="0"/>
            </a:endParaRPr>
          </a:p>
        </p:txBody>
      </p:sp>
    </p:spTree>
    <p:extLst>
      <p:ext uri="{BB962C8B-B14F-4D97-AF65-F5344CB8AC3E}">
        <p14:creationId xmlns:p14="http://schemas.microsoft.com/office/powerpoint/2010/main" val="30143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3" name="ZoneTexte 2"/>
          <p:cNvSpPr txBox="1"/>
          <p:nvPr/>
        </p:nvSpPr>
        <p:spPr>
          <a:xfrm>
            <a:off x="647564" y="369529"/>
            <a:ext cx="2304256" cy="646331"/>
          </a:xfrm>
          <a:prstGeom prst="rect">
            <a:avLst/>
          </a:prstGeom>
          <a:noFill/>
        </p:spPr>
        <p:txBody>
          <a:bodyPr wrap="square" rtlCol="0">
            <a:spAutoFit/>
          </a:bodyPr>
          <a:lstStyle/>
          <a:p>
            <a:pPr algn="ctr"/>
            <a:r>
              <a:rPr lang="fr-FR" dirty="0" smtClean="0">
                <a:latin typeface="Comic Sans MS" pitchFamily="66" charset="0"/>
              </a:rPr>
              <a:t>Georges SEURAT</a:t>
            </a:r>
          </a:p>
          <a:p>
            <a:pPr algn="ctr"/>
            <a:r>
              <a:rPr lang="fr-FR" dirty="0" smtClean="0">
                <a:latin typeface="Comic Sans MS" pitchFamily="66" charset="0"/>
              </a:rPr>
              <a:t>Peintre français</a:t>
            </a:r>
            <a:endParaRPr lang="fr-FR" dirty="0">
              <a:latin typeface="Comic Sans MS" pitchFamily="66" charset="0"/>
            </a:endParaRPr>
          </a:p>
        </p:txBody>
      </p:sp>
      <p:pic>
        <p:nvPicPr>
          <p:cNvPr id="12290" name="Picture 2" descr="Description de cette image, également commentée ci-aprè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1" y="1219402"/>
            <a:ext cx="1786894" cy="2501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95736" y="1412776"/>
            <a:ext cx="2436589" cy="3693319"/>
          </a:xfrm>
          <a:prstGeom prst="rect">
            <a:avLst/>
          </a:prstGeom>
          <a:noFill/>
        </p:spPr>
        <p:txBody>
          <a:bodyPr wrap="square" rtlCol="0">
            <a:spAutoFit/>
          </a:bodyPr>
          <a:lstStyle/>
          <a:p>
            <a:r>
              <a:rPr lang="fr-FR" dirty="0" smtClean="0">
                <a:latin typeface="Comic Sans MS" pitchFamily="66" charset="0"/>
              </a:rPr>
              <a:t>2 décembre 1859 – 29 mars 1891</a:t>
            </a:r>
          </a:p>
          <a:p>
            <a:r>
              <a:rPr lang="fr-FR" dirty="0" smtClean="0">
                <a:latin typeface="Comic Sans MS" pitchFamily="66" charset="0"/>
              </a:rPr>
              <a:t>C’est un peintre pointilliste, il peint en faisant une multitude de petits points; il faut mettre plusieurs couches de points (du rouge, jaune et bleu en 1</a:t>
            </a:r>
            <a:r>
              <a:rPr lang="fr-FR" baseline="30000" dirty="0" smtClean="0">
                <a:latin typeface="Comic Sans MS" pitchFamily="66" charset="0"/>
              </a:rPr>
              <a:t>er</a:t>
            </a:r>
            <a:r>
              <a:rPr lang="fr-FR" dirty="0" smtClean="0">
                <a:latin typeface="Comic Sans MS" pitchFamily="66" charset="0"/>
              </a:rPr>
              <a:t>, du orange, violet et vert en second).</a:t>
            </a:r>
            <a:endParaRPr lang="fr-FR" dirty="0">
              <a:latin typeface="Comic Sans MS" pitchFamily="66" charset="0"/>
            </a:endParaRPr>
          </a:p>
        </p:txBody>
      </p:sp>
      <p:pic>
        <p:nvPicPr>
          <p:cNvPr id="12292" name="Picture 4" descr="Seurat : Un dimanche après midi sur l'île de la Grande-Ja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608512" cy="3078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4788024" y="3429000"/>
            <a:ext cx="4104456" cy="7920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04048" y="3573016"/>
            <a:ext cx="3312368" cy="646331"/>
          </a:xfrm>
          <a:prstGeom prst="rect">
            <a:avLst/>
          </a:prstGeom>
          <a:noFill/>
        </p:spPr>
        <p:txBody>
          <a:bodyPr wrap="square" rtlCol="0">
            <a:spAutoFit/>
          </a:bodyPr>
          <a:lstStyle/>
          <a:p>
            <a:pPr algn="ctr"/>
            <a:r>
              <a:rPr lang="fr-FR" dirty="0" smtClean="0">
                <a:latin typeface="Comic Sans MS" pitchFamily="66" charset="0"/>
              </a:rPr>
              <a:t>Un dimanche après-midi à la Grande-Jatte</a:t>
            </a:r>
            <a:endParaRPr lang="fr-FR" dirty="0">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365104"/>
            <a:ext cx="1485313" cy="2358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ZoneTexte 10"/>
          <p:cNvSpPr txBox="1"/>
          <p:nvPr/>
        </p:nvSpPr>
        <p:spPr>
          <a:xfrm>
            <a:off x="6404502" y="4553533"/>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12296" name="Picture 8" descr="http://madamepickwickartblog.com/wp-content/uploads/2010/12/seurat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125" y="3903551"/>
            <a:ext cx="1814059" cy="28909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195736" y="5544114"/>
            <a:ext cx="2304256" cy="5584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483768" y="5733256"/>
            <a:ext cx="1872208" cy="369332"/>
          </a:xfrm>
          <a:prstGeom prst="rect">
            <a:avLst/>
          </a:prstGeom>
          <a:noFill/>
        </p:spPr>
        <p:txBody>
          <a:bodyPr wrap="square" rtlCol="0">
            <a:spAutoFit/>
          </a:bodyPr>
          <a:lstStyle/>
          <a:p>
            <a:r>
              <a:rPr lang="fr-FR" dirty="0" smtClean="0">
                <a:latin typeface="Comic Sans MS" pitchFamily="66" charset="0"/>
              </a:rPr>
              <a:t>La Tour Eiffel</a:t>
            </a:r>
            <a:endParaRPr lang="fr-FR" dirty="0">
              <a:latin typeface="Comic Sans MS" pitchFamily="66" charset="0"/>
            </a:endParaRPr>
          </a:p>
        </p:txBody>
      </p:sp>
    </p:spTree>
    <p:extLst>
      <p:ext uri="{BB962C8B-B14F-4D97-AF65-F5344CB8AC3E}">
        <p14:creationId xmlns:p14="http://schemas.microsoft.com/office/powerpoint/2010/main" val="17300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chemeClr val="accent3">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3" name="ZoneTexte 2"/>
          <p:cNvSpPr txBox="1"/>
          <p:nvPr/>
        </p:nvSpPr>
        <p:spPr>
          <a:xfrm>
            <a:off x="431540" y="231031"/>
            <a:ext cx="2736304" cy="923330"/>
          </a:xfrm>
          <a:prstGeom prst="rect">
            <a:avLst/>
          </a:prstGeom>
          <a:noFill/>
        </p:spPr>
        <p:txBody>
          <a:bodyPr wrap="square" rtlCol="0">
            <a:spAutoFit/>
          </a:bodyPr>
          <a:lstStyle/>
          <a:p>
            <a:pPr algn="ctr"/>
            <a:r>
              <a:rPr lang="fr-FR" dirty="0" smtClean="0">
                <a:latin typeface="Comic Sans MS" pitchFamily="66" charset="0"/>
              </a:rPr>
              <a:t>Giuseppe ARCIMBOLDO</a:t>
            </a:r>
          </a:p>
          <a:p>
            <a:pPr algn="ctr"/>
            <a:r>
              <a:rPr lang="fr-FR" dirty="0" smtClean="0">
                <a:latin typeface="Comic Sans MS" pitchFamily="66" charset="0"/>
              </a:rPr>
              <a:t>Peintre italien</a:t>
            </a:r>
            <a:endParaRPr lang="fr-FR" dirty="0">
              <a:latin typeface="Comic Sans MS" pitchFamily="66" charset="0"/>
            </a:endParaRPr>
          </a:p>
        </p:txBody>
      </p:sp>
      <p:pic>
        <p:nvPicPr>
          <p:cNvPr id="13314" name="Picture 2" descr="http://lewebpedagogique.com/lefildelart/files/2012/06/arcimboldo-portrait-copie-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87" y="1412776"/>
            <a:ext cx="1734526"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051720" y="1484784"/>
            <a:ext cx="1944216" cy="2585323"/>
          </a:xfrm>
          <a:prstGeom prst="rect">
            <a:avLst/>
          </a:prstGeom>
          <a:noFill/>
        </p:spPr>
        <p:txBody>
          <a:bodyPr wrap="square" rtlCol="0">
            <a:spAutoFit/>
          </a:bodyPr>
          <a:lstStyle/>
          <a:p>
            <a:r>
              <a:rPr lang="fr-FR" dirty="0" smtClean="0">
                <a:latin typeface="Comic Sans MS" pitchFamily="66" charset="0"/>
              </a:rPr>
              <a:t>1529 – 1593</a:t>
            </a:r>
          </a:p>
          <a:p>
            <a:r>
              <a:rPr lang="fr-FR" dirty="0" smtClean="0">
                <a:latin typeface="Comic Sans MS" pitchFamily="66" charset="0"/>
              </a:rPr>
              <a:t>C’est un peintre très connu pour utiliser des objets, des fruits, des légumes pour réaliser des portraits.</a:t>
            </a:r>
            <a:endParaRPr lang="fr-FR" dirty="0">
              <a:latin typeface="Comic Sans MS" pitchFamily="66"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54427"/>
            <a:ext cx="1940043" cy="2385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12437"/>
            <a:ext cx="1902148" cy="2327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à coins arrondis 6"/>
          <p:cNvSpPr/>
          <p:nvPr/>
        </p:nvSpPr>
        <p:spPr>
          <a:xfrm>
            <a:off x="4355976" y="2275130"/>
            <a:ext cx="3744416" cy="6515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16016" y="2473597"/>
            <a:ext cx="2880320" cy="369332"/>
          </a:xfrm>
          <a:prstGeom prst="rect">
            <a:avLst/>
          </a:prstGeom>
          <a:noFill/>
        </p:spPr>
        <p:txBody>
          <a:bodyPr wrap="square" rtlCol="0">
            <a:spAutoFit/>
          </a:bodyPr>
          <a:lstStyle/>
          <a:p>
            <a:pPr algn="ctr"/>
            <a:r>
              <a:rPr lang="fr-FR" dirty="0" smtClean="0">
                <a:latin typeface="Comic Sans MS" pitchFamily="66" charset="0"/>
              </a:rPr>
              <a:t>LES QUATRE SAISONS</a:t>
            </a:r>
            <a:endParaRPr lang="fr-FR" dirty="0">
              <a:latin typeface="Comic Sans MS" pitchFamily="66" charset="0"/>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2855572"/>
            <a:ext cx="1883934" cy="2254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2855572"/>
            <a:ext cx="1886477" cy="2254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27" y="4365104"/>
            <a:ext cx="3195329" cy="225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ZoneTexte 12"/>
          <p:cNvSpPr txBox="1"/>
          <p:nvPr/>
        </p:nvSpPr>
        <p:spPr>
          <a:xfrm>
            <a:off x="3492523" y="5701374"/>
            <a:ext cx="3822915" cy="923330"/>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spTree>
    <p:extLst>
      <p:ext uri="{BB962C8B-B14F-4D97-AF65-F5344CB8AC3E}">
        <p14:creationId xmlns:p14="http://schemas.microsoft.com/office/powerpoint/2010/main" val="218757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3" name="ZoneTexte 2"/>
          <p:cNvSpPr txBox="1"/>
          <p:nvPr/>
        </p:nvSpPr>
        <p:spPr>
          <a:xfrm>
            <a:off x="539552" y="332656"/>
            <a:ext cx="2376264" cy="646331"/>
          </a:xfrm>
          <a:prstGeom prst="rect">
            <a:avLst/>
          </a:prstGeom>
          <a:noFill/>
        </p:spPr>
        <p:txBody>
          <a:bodyPr wrap="square" rtlCol="0">
            <a:spAutoFit/>
          </a:bodyPr>
          <a:lstStyle/>
          <a:p>
            <a:pPr algn="ctr"/>
            <a:r>
              <a:rPr lang="fr-FR" dirty="0" smtClean="0">
                <a:latin typeface="Comic Sans MS" pitchFamily="66" charset="0"/>
              </a:rPr>
              <a:t>Andy WARHOL</a:t>
            </a:r>
          </a:p>
          <a:p>
            <a:pPr algn="ctr"/>
            <a:r>
              <a:rPr lang="fr-FR" dirty="0" smtClean="0">
                <a:latin typeface="Comic Sans MS" pitchFamily="66" charset="0"/>
              </a:rPr>
              <a:t>Peintre américain</a:t>
            </a:r>
            <a:endParaRPr lang="fr-FR" dirty="0">
              <a:latin typeface="Comic Sans MS" pitchFamily="66" charset="0"/>
            </a:endParaRPr>
          </a:p>
        </p:txBody>
      </p:sp>
      <p:pic>
        <p:nvPicPr>
          <p:cNvPr id="14338" name="Picture 2" descr="http://upload.wikimedia.org/wikipedia/commons/thumb/2/2b/Andy_Warhol_by_Jack_Mitchell.jpg/220px-Andy_Warhol_by_Jack_Mitc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46" y="1340768"/>
            <a:ext cx="2236713"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24402" y="1268760"/>
            <a:ext cx="2867678" cy="3139321"/>
          </a:xfrm>
          <a:prstGeom prst="rect">
            <a:avLst/>
          </a:prstGeom>
          <a:noFill/>
        </p:spPr>
        <p:txBody>
          <a:bodyPr wrap="square" rtlCol="0">
            <a:spAutoFit/>
          </a:bodyPr>
          <a:lstStyle/>
          <a:p>
            <a:r>
              <a:rPr lang="fr-FR" dirty="0" smtClean="0">
                <a:latin typeface="Comic Sans MS" pitchFamily="66" charset="0"/>
              </a:rPr>
              <a:t>6 août 1928 – 22 février 1987. C’est un peintre qui appartient au pop art. Il s’agissait de représenter des objets de la vie quotidienne comme des œuvres d’art. Il est connu aussi pour ses tableaux reprenant des photos de plusieurs couleurs. </a:t>
            </a:r>
            <a:endParaRPr lang="fr-FR" dirty="0">
              <a:latin typeface="Comic Sans MS" pitchFamily="66" charset="0"/>
            </a:endParaRPr>
          </a:p>
        </p:txBody>
      </p:sp>
      <p:pic>
        <p:nvPicPr>
          <p:cNvPr id="14340" name="Picture 4" descr="http://netia59a.ac-lille.fr/ecolemaretz/wp-content/uploads/andy-warhol-marily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8640"/>
            <a:ext cx="3798906" cy="3765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6012160" y="4077072"/>
            <a:ext cx="2736304" cy="576064"/>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156176" y="4149080"/>
            <a:ext cx="2088232" cy="369332"/>
          </a:xfrm>
          <a:prstGeom prst="rect">
            <a:avLst/>
          </a:prstGeom>
          <a:noFill/>
        </p:spPr>
        <p:txBody>
          <a:bodyPr wrap="square" rtlCol="0">
            <a:spAutoFit/>
          </a:bodyPr>
          <a:lstStyle/>
          <a:p>
            <a:pPr algn="ctr"/>
            <a:r>
              <a:rPr lang="fr-FR" dirty="0" smtClean="0">
                <a:latin typeface="Comic Sans MS" pitchFamily="66" charset="0"/>
              </a:rPr>
              <a:t>Marilyn</a:t>
            </a:r>
            <a:endParaRPr lang="fr-FR" dirty="0">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4869160"/>
            <a:ext cx="3544315" cy="1271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ZoneTexte 9"/>
          <p:cNvSpPr txBox="1"/>
          <p:nvPr/>
        </p:nvSpPr>
        <p:spPr>
          <a:xfrm>
            <a:off x="6457972" y="4869160"/>
            <a:ext cx="2686028" cy="1200329"/>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14342" name="Picture 6" descr="http://filsdepub.wikispaces.com/file/view/andy-warhol-andy-warhol-pop-art-andy-warhol-pinturas-andy-warhol-prints-andy-warhol-obra-andy-warhol-cuadros-andy-warhol-marylin-andy-warhol-fotos-andy-warhol-imagenes-andy-warhol-images8.jpg/271692010/andy-warhol-andy-warhol-pop-art-andy-warhol-pinturas-andy-warhol-prints-andy-warhol-obra-andy-warhol-cuadros-andy-warhol-marylin-andy-warhol-fotos-andy-warhol-imagenes-andy-warhol-images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10" y="3501008"/>
            <a:ext cx="1941981" cy="3186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6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23528" y="188640"/>
            <a:ext cx="2817625" cy="1008112"/>
          </a:xfrm>
          <a:prstGeom prst="roundRect">
            <a:avLst/>
          </a:prstGeom>
          <a:solidFill>
            <a:schemeClr val="tx2">
              <a:lumMod val="60000"/>
              <a:lumOff val="40000"/>
            </a:schemeClr>
          </a:solidFill>
          <a:ln>
            <a:solidFill>
              <a:srgbClr val="0C32A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ZoneTexte 3"/>
          <p:cNvSpPr txBox="1"/>
          <p:nvPr/>
        </p:nvSpPr>
        <p:spPr>
          <a:xfrm>
            <a:off x="539552" y="260648"/>
            <a:ext cx="2448272" cy="646331"/>
          </a:xfrm>
          <a:prstGeom prst="rect">
            <a:avLst/>
          </a:prstGeom>
          <a:noFill/>
        </p:spPr>
        <p:txBody>
          <a:bodyPr wrap="square" rtlCol="0">
            <a:spAutoFit/>
          </a:bodyPr>
          <a:lstStyle/>
          <a:p>
            <a:pPr algn="ctr"/>
            <a:r>
              <a:rPr lang="fr-FR" dirty="0" smtClean="0">
                <a:latin typeface="Comic Sans MS" pitchFamily="66" charset="0"/>
              </a:rPr>
              <a:t>Vincent VAN GOGH</a:t>
            </a:r>
          </a:p>
          <a:p>
            <a:pPr algn="ctr"/>
            <a:r>
              <a:rPr lang="fr-FR" dirty="0" smtClean="0">
                <a:latin typeface="Comic Sans MS" pitchFamily="66" charset="0"/>
              </a:rPr>
              <a:t>Peintre néerlandais</a:t>
            </a:r>
            <a:endParaRPr lang="fr-FR" dirty="0">
              <a:latin typeface="Comic Sans MS" pitchFamily="66" charset="0"/>
            </a:endParaRPr>
          </a:p>
        </p:txBody>
      </p:sp>
      <p:pic>
        <p:nvPicPr>
          <p:cNvPr id="2050" name="Picture 2" descr="Fichier:Self-portrait with Felt Hat by Vincent van Go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2623543" cy="3168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829" y="188640"/>
            <a:ext cx="4121717" cy="324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à coins arrondis 5"/>
          <p:cNvSpPr/>
          <p:nvPr/>
        </p:nvSpPr>
        <p:spPr>
          <a:xfrm>
            <a:off x="4836829" y="3573016"/>
            <a:ext cx="4121717"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004048" y="3717032"/>
            <a:ext cx="3744416" cy="369332"/>
          </a:xfrm>
          <a:prstGeom prst="rect">
            <a:avLst/>
          </a:prstGeom>
          <a:noFill/>
        </p:spPr>
        <p:txBody>
          <a:bodyPr wrap="square" rtlCol="0">
            <a:spAutoFit/>
          </a:bodyPr>
          <a:lstStyle/>
          <a:p>
            <a:pPr algn="ctr"/>
            <a:r>
              <a:rPr lang="fr-FR" dirty="0" smtClean="0">
                <a:latin typeface="Comic Sans MS" pitchFamily="66" charset="0"/>
              </a:rPr>
              <a:t>La chambre de Van Gogh à Arles</a:t>
            </a:r>
            <a:endParaRPr lang="fr-FR" dirty="0">
              <a:latin typeface="Comic Sans MS" pitchFamily="66" charset="0"/>
            </a:endParaRPr>
          </a:p>
        </p:txBody>
      </p:sp>
      <p:sp>
        <p:nvSpPr>
          <p:cNvPr id="8" name="ZoneTexte 7"/>
          <p:cNvSpPr txBox="1"/>
          <p:nvPr/>
        </p:nvSpPr>
        <p:spPr>
          <a:xfrm>
            <a:off x="2803056" y="1484784"/>
            <a:ext cx="2033774" cy="2308324"/>
          </a:xfrm>
          <a:prstGeom prst="rect">
            <a:avLst/>
          </a:prstGeom>
          <a:noFill/>
        </p:spPr>
        <p:txBody>
          <a:bodyPr wrap="square" rtlCol="0">
            <a:spAutoFit/>
          </a:bodyPr>
          <a:lstStyle/>
          <a:p>
            <a:r>
              <a:rPr lang="fr-FR" dirty="0" smtClean="0">
                <a:latin typeface="Comic Sans MS" pitchFamily="66" charset="0"/>
              </a:rPr>
              <a:t>30 mars 1853 – 29 juillet 1890</a:t>
            </a:r>
          </a:p>
          <a:p>
            <a:r>
              <a:rPr lang="fr-FR" dirty="0" smtClean="0">
                <a:latin typeface="Comic Sans MS" pitchFamily="66" charset="0"/>
              </a:rPr>
              <a:t>C’est un des peintres les plus connus au monde. C’était un peintre expressionniste et fauviste.</a:t>
            </a:r>
            <a:endParaRPr lang="fr-FR" dirty="0">
              <a:latin typeface="Comic Sans MS" pitchFamily="66"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0306" y="4365104"/>
            <a:ext cx="2687484" cy="2132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ZoneTexte 10"/>
          <p:cNvSpPr txBox="1"/>
          <p:nvPr/>
        </p:nvSpPr>
        <p:spPr>
          <a:xfrm>
            <a:off x="6369359" y="4581128"/>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2052" name="Picture 4" descr="http://www.picturalissime.com/t/van_gogh_nuit_etoile_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842" y="4581805"/>
            <a:ext cx="2110882" cy="170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323528" y="6381328"/>
            <a:ext cx="2479527"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27187" y="6411247"/>
            <a:ext cx="1872208" cy="369332"/>
          </a:xfrm>
          <a:prstGeom prst="rect">
            <a:avLst/>
          </a:prstGeom>
          <a:noFill/>
        </p:spPr>
        <p:txBody>
          <a:bodyPr wrap="square" rtlCol="0">
            <a:spAutoFit/>
          </a:bodyPr>
          <a:lstStyle/>
          <a:p>
            <a:pPr algn="ctr"/>
            <a:r>
              <a:rPr lang="fr-FR" dirty="0" smtClean="0">
                <a:latin typeface="Comic Sans MS" pitchFamily="66" charset="0"/>
              </a:rPr>
              <a:t>La nuit étoilée</a:t>
            </a:r>
            <a:endParaRPr lang="fr-FR" dirty="0">
              <a:latin typeface="Comic Sans MS" pitchFamily="66" charset="0"/>
            </a:endParaRPr>
          </a:p>
        </p:txBody>
      </p:sp>
    </p:spTree>
    <p:extLst>
      <p:ext uri="{BB962C8B-B14F-4D97-AF65-F5344CB8AC3E}">
        <p14:creationId xmlns:p14="http://schemas.microsoft.com/office/powerpoint/2010/main" val="21028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188640"/>
            <a:ext cx="2817625" cy="1008112"/>
          </a:xfrm>
          <a:prstGeom prst="roundRect">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 name="ZoneTexte 1"/>
          <p:cNvSpPr txBox="1"/>
          <p:nvPr/>
        </p:nvSpPr>
        <p:spPr>
          <a:xfrm>
            <a:off x="611560" y="332656"/>
            <a:ext cx="2304256" cy="646331"/>
          </a:xfrm>
          <a:prstGeom prst="rect">
            <a:avLst/>
          </a:prstGeom>
          <a:noFill/>
        </p:spPr>
        <p:txBody>
          <a:bodyPr wrap="square" rtlCol="0">
            <a:spAutoFit/>
          </a:bodyPr>
          <a:lstStyle/>
          <a:p>
            <a:pPr algn="ctr"/>
            <a:r>
              <a:rPr lang="fr-FR" dirty="0" smtClean="0">
                <a:latin typeface="Comic Sans MS" pitchFamily="66" charset="0"/>
              </a:rPr>
              <a:t>Keith HARING</a:t>
            </a:r>
          </a:p>
          <a:p>
            <a:pPr algn="ctr"/>
            <a:r>
              <a:rPr lang="fr-FR" dirty="0" smtClean="0">
                <a:latin typeface="Comic Sans MS" pitchFamily="66" charset="0"/>
              </a:rPr>
              <a:t>Peintre américain</a:t>
            </a:r>
            <a:endParaRPr lang="fr-FR" dirty="0">
              <a:latin typeface="Comic Sans MS" pitchFamily="66" charset="0"/>
            </a:endParaRPr>
          </a:p>
        </p:txBody>
      </p:sp>
      <p:pic>
        <p:nvPicPr>
          <p:cNvPr id="3078" name="Picture 6" descr="Fichier:Keithharingportra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1353"/>
            <a:ext cx="1828800" cy="2724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008312" y="1340768"/>
            <a:ext cx="2376264" cy="2031325"/>
          </a:xfrm>
          <a:prstGeom prst="rect">
            <a:avLst/>
          </a:prstGeom>
          <a:noFill/>
        </p:spPr>
        <p:txBody>
          <a:bodyPr wrap="square" rtlCol="0">
            <a:spAutoFit/>
          </a:bodyPr>
          <a:lstStyle/>
          <a:p>
            <a:r>
              <a:rPr lang="fr-FR" dirty="0" smtClean="0">
                <a:latin typeface="Comic Sans MS" pitchFamily="66" charset="0"/>
              </a:rPr>
              <a:t>4 mai 1958 – 16 février 1990</a:t>
            </a:r>
          </a:p>
          <a:p>
            <a:r>
              <a:rPr lang="fr-FR" dirty="0" smtClean="0">
                <a:latin typeface="Comic Sans MS" pitchFamily="66" charset="0"/>
              </a:rPr>
              <a:t>Il peint en répétant des formes entourées de noir avec des couleurs très vives.</a:t>
            </a:r>
            <a:endParaRPr lang="fr-FR" dirty="0">
              <a:latin typeface="Comic Sans MS" pitchFamily="66" charset="0"/>
            </a:endParaRPr>
          </a:p>
        </p:txBody>
      </p:sp>
      <p:pic>
        <p:nvPicPr>
          <p:cNvPr id="3080" name="Picture 8" descr="http://www.luxq.com/wp-content/uploads/2012/03/keith_ha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86138"/>
            <a:ext cx="4772220" cy="3320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2" name="Picture 10" descr="http://www.paris-art.com/img/oeuvre/parisart-15-Lyon-KeithHaring-01G-524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3" y="4149080"/>
            <a:ext cx="1902992" cy="2402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9912" y="3995504"/>
            <a:ext cx="2938272"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ZoneTexte 10"/>
          <p:cNvSpPr txBox="1"/>
          <p:nvPr/>
        </p:nvSpPr>
        <p:spPr>
          <a:xfrm>
            <a:off x="6228184" y="4265384"/>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spTree>
    <p:extLst>
      <p:ext uri="{BB962C8B-B14F-4D97-AF65-F5344CB8AC3E}">
        <p14:creationId xmlns:p14="http://schemas.microsoft.com/office/powerpoint/2010/main" val="255019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817625" cy="1008112"/>
          </a:xfrm>
          <a:prstGeom prst="round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ZoneTexte 2"/>
          <p:cNvSpPr txBox="1"/>
          <p:nvPr/>
        </p:nvSpPr>
        <p:spPr>
          <a:xfrm>
            <a:off x="467544" y="332656"/>
            <a:ext cx="2448272" cy="646331"/>
          </a:xfrm>
          <a:prstGeom prst="rect">
            <a:avLst/>
          </a:prstGeom>
          <a:noFill/>
        </p:spPr>
        <p:txBody>
          <a:bodyPr wrap="square" rtlCol="0">
            <a:spAutoFit/>
          </a:bodyPr>
          <a:lstStyle/>
          <a:p>
            <a:pPr algn="ctr"/>
            <a:r>
              <a:rPr lang="fr-FR" dirty="0" smtClean="0">
                <a:latin typeface="Comic Sans MS" pitchFamily="66" charset="0"/>
              </a:rPr>
              <a:t>Piet MONDRIAN</a:t>
            </a:r>
          </a:p>
          <a:p>
            <a:pPr algn="ctr"/>
            <a:r>
              <a:rPr lang="fr-FR" dirty="0" smtClean="0">
                <a:latin typeface="Comic Sans MS" pitchFamily="66" charset="0"/>
              </a:rPr>
              <a:t>Peintre néerlandais</a:t>
            </a:r>
            <a:endParaRPr lang="fr-FR" dirty="0">
              <a:latin typeface="Comic Sans MS" pitchFamily="66" charset="0"/>
            </a:endParaRPr>
          </a:p>
        </p:txBody>
      </p:sp>
      <p:pic>
        <p:nvPicPr>
          <p:cNvPr id="4098" name="Picture 2" descr="http://www.artsmia.org/modernism/mrimages/04/mr4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9"/>
            <a:ext cx="2122934" cy="2854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463686" y="1484783"/>
            <a:ext cx="2324337" cy="2585323"/>
          </a:xfrm>
          <a:prstGeom prst="rect">
            <a:avLst/>
          </a:prstGeom>
          <a:noFill/>
        </p:spPr>
        <p:txBody>
          <a:bodyPr wrap="square" rtlCol="0">
            <a:spAutoFit/>
          </a:bodyPr>
          <a:lstStyle/>
          <a:p>
            <a:r>
              <a:rPr lang="fr-FR" dirty="0" smtClean="0">
                <a:latin typeface="Comic Sans MS" pitchFamily="66" charset="0"/>
              </a:rPr>
              <a:t>7 mars 1872 – 1</a:t>
            </a:r>
            <a:r>
              <a:rPr lang="fr-FR" baseline="30000" dirty="0" smtClean="0">
                <a:latin typeface="Comic Sans MS" pitchFamily="66" charset="0"/>
              </a:rPr>
              <a:t>er</a:t>
            </a:r>
            <a:r>
              <a:rPr lang="fr-FR" dirty="0" smtClean="0">
                <a:latin typeface="Comic Sans MS" pitchFamily="66" charset="0"/>
              </a:rPr>
              <a:t> février 1944</a:t>
            </a:r>
          </a:p>
          <a:p>
            <a:r>
              <a:rPr lang="fr-FR" dirty="0" smtClean="0">
                <a:latin typeface="Comic Sans MS" pitchFamily="66" charset="0"/>
              </a:rPr>
              <a:t>C’est un peintre abstrait, de l’art moderne. Il simplifie beaucoup ses peintures en utilisant des formes géométriques.</a:t>
            </a:r>
            <a:endParaRPr lang="fr-FR" dirty="0">
              <a:latin typeface="Comic Sans MS" pitchFamily="66" charset="0"/>
            </a:endParaRPr>
          </a:p>
        </p:txBody>
      </p:sp>
      <p:pic>
        <p:nvPicPr>
          <p:cNvPr id="4100" name="Picture 4" descr="http://legacy.earlham.edu/%7Evanbma/20th%20century/images/mondrian%20Composition%20A,%201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7571"/>
            <a:ext cx="4090555" cy="3988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6876642" y="4195135"/>
            <a:ext cx="2232248" cy="72008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696622" y="4370509"/>
            <a:ext cx="2592288" cy="369332"/>
          </a:xfrm>
          <a:prstGeom prst="rect">
            <a:avLst/>
          </a:prstGeom>
          <a:noFill/>
        </p:spPr>
        <p:txBody>
          <a:bodyPr wrap="square" rtlCol="0">
            <a:spAutoFit/>
          </a:bodyPr>
          <a:lstStyle/>
          <a:p>
            <a:pPr algn="ctr"/>
            <a:r>
              <a:rPr lang="fr-FR" dirty="0" smtClean="0">
                <a:latin typeface="Comic Sans MS" pitchFamily="66" charset="0"/>
              </a:rPr>
              <a:t>Composition A</a:t>
            </a:r>
            <a:endParaRPr lang="fr-FR" dirty="0">
              <a:latin typeface="Comic Sans MS" pitchFamily="66" charset="0"/>
            </a:endParaRPr>
          </a:p>
        </p:txBody>
      </p:sp>
      <p:sp>
        <p:nvSpPr>
          <p:cNvPr id="9" name="ZoneTexte 8"/>
          <p:cNvSpPr txBox="1"/>
          <p:nvPr/>
        </p:nvSpPr>
        <p:spPr>
          <a:xfrm>
            <a:off x="6476863" y="5348529"/>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886" y="4598543"/>
            <a:ext cx="2670179" cy="1920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descr="http://emuseum2.guggenheim.org/media/full/49.1228_ph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269" y="4413877"/>
            <a:ext cx="1949974" cy="1782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51520" y="6196710"/>
            <a:ext cx="1998723" cy="62914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78311" y="6309320"/>
            <a:ext cx="1996143" cy="369332"/>
          </a:xfrm>
          <a:prstGeom prst="rect">
            <a:avLst/>
          </a:prstGeom>
          <a:noFill/>
        </p:spPr>
        <p:txBody>
          <a:bodyPr wrap="square" rtlCol="0">
            <a:spAutoFit/>
          </a:bodyPr>
          <a:lstStyle/>
          <a:p>
            <a:r>
              <a:rPr lang="fr-FR" dirty="0" smtClean="0">
                <a:latin typeface="Comic Sans MS" pitchFamily="66" charset="0"/>
              </a:rPr>
              <a:t>Composition VII</a:t>
            </a:r>
            <a:endParaRPr lang="fr-FR" dirty="0">
              <a:latin typeface="Comic Sans MS" pitchFamily="66" charset="0"/>
            </a:endParaRPr>
          </a:p>
        </p:txBody>
      </p:sp>
    </p:spTree>
    <p:extLst>
      <p:ext uri="{BB962C8B-B14F-4D97-AF65-F5344CB8AC3E}">
        <p14:creationId xmlns:p14="http://schemas.microsoft.com/office/powerpoint/2010/main" val="266632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23528" y="188640"/>
            <a:ext cx="2817625" cy="1008112"/>
          </a:xfrm>
          <a:prstGeom prst="round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 name="ZoneTexte 1"/>
          <p:cNvSpPr txBox="1"/>
          <p:nvPr/>
        </p:nvSpPr>
        <p:spPr>
          <a:xfrm>
            <a:off x="611560" y="332656"/>
            <a:ext cx="2232248" cy="646331"/>
          </a:xfrm>
          <a:prstGeom prst="rect">
            <a:avLst/>
          </a:prstGeom>
          <a:noFill/>
        </p:spPr>
        <p:txBody>
          <a:bodyPr wrap="square" rtlCol="0">
            <a:spAutoFit/>
          </a:bodyPr>
          <a:lstStyle/>
          <a:p>
            <a:pPr algn="ctr"/>
            <a:r>
              <a:rPr lang="fr-FR" dirty="0" smtClean="0">
                <a:latin typeface="Comic Sans MS" pitchFamily="66" charset="0"/>
              </a:rPr>
              <a:t>Henri MATISSE</a:t>
            </a:r>
          </a:p>
          <a:p>
            <a:pPr algn="ctr"/>
            <a:r>
              <a:rPr lang="fr-FR" dirty="0" smtClean="0">
                <a:latin typeface="Comic Sans MS" pitchFamily="66" charset="0"/>
              </a:rPr>
              <a:t>Peintre français</a:t>
            </a:r>
            <a:endParaRPr lang="fr-FR" dirty="0">
              <a:latin typeface="Comic Sans MS" pitchFamily="66" charset="0"/>
            </a:endParaRPr>
          </a:p>
        </p:txBody>
      </p:sp>
      <p:pic>
        <p:nvPicPr>
          <p:cNvPr id="5124" name="Picture 4" descr="Fichier:Portrait of Henri Matisse 1933 May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71" y="1340768"/>
            <a:ext cx="1940549" cy="2537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http://tumaraa.t.u.pic.centerblog.net/o/6f0a63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21" y="116632"/>
            <a:ext cx="4566270" cy="3430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6292163" y="3789040"/>
            <a:ext cx="2448272" cy="57606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292163" y="3838085"/>
            <a:ext cx="2448272" cy="369332"/>
          </a:xfrm>
          <a:prstGeom prst="rect">
            <a:avLst/>
          </a:prstGeom>
          <a:noFill/>
        </p:spPr>
        <p:txBody>
          <a:bodyPr wrap="square" rtlCol="0">
            <a:spAutoFit/>
          </a:bodyPr>
          <a:lstStyle/>
          <a:p>
            <a:pPr algn="ctr"/>
            <a:r>
              <a:rPr lang="fr-FR" dirty="0" smtClean="0">
                <a:latin typeface="Comic Sans MS" pitchFamily="66" charset="0"/>
              </a:rPr>
              <a:t>La tristesse du roi</a:t>
            </a:r>
            <a:endParaRPr lang="fr-FR" dirty="0">
              <a:latin typeface="Comic Sans MS" pitchFamily="66" charset="0"/>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556556"/>
            <a:ext cx="2067140" cy="20313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ZoneTexte 9"/>
          <p:cNvSpPr txBox="1"/>
          <p:nvPr/>
        </p:nvSpPr>
        <p:spPr>
          <a:xfrm>
            <a:off x="6639140" y="4815921"/>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5130" name="Picture 10" descr="http://www.henri-matisse.net/cutouts/cutout_a_tex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8" y="4082819"/>
            <a:ext cx="2238636" cy="1844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108144" y="6005217"/>
            <a:ext cx="2223619" cy="57606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08144" y="6069941"/>
            <a:ext cx="2643625" cy="369332"/>
          </a:xfrm>
          <a:prstGeom prst="rect">
            <a:avLst/>
          </a:prstGeom>
          <a:noFill/>
        </p:spPr>
        <p:txBody>
          <a:bodyPr wrap="square" rtlCol="0">
            <a:spAutoFit/>
          </a:bodyPr>
          <a:lstStyle/>
          <a:p>
            <a:r>
              <a:rPr lang="fr-FR" dirty="0" smtClean="0">
                <a:latin typeface="Comic Sans MS" pitchFamily="66" charset="0"/>
              </a:rPr>
              <a:t>La gerbe et Mimosa</a:t>
            </a:r>
            <a:endParaRPr lang="fr-FR" dirty="0">
              <a:latin typeface="Comic Sans MS" pitchFamily="66" charset="0"/>
            </a:endParaRPr>
          </a:p>
        </p:txBody>
      </p:sp>
      <p:pic>
        <p:nvPicPr>
          <p:cNvPr id="5132" name="Picture 12" descr="http://4.bp.blogspot.com/_KGzQ5Jdb0eM/TCJ6bQ_4eWI/AAAAAAAAAFg/ZSqqaFaCr6k/s640/mimosa_by_henri_matisse.11811691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691" y="4022751"/>
            <a:ext cx="1502330" cy="2322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206182" y="1364365"/>
            <a:ext cx="2293839" cy="2585323"/>
          </a:xfrm>
          <a:prstGeom prst="rect">
            <a:avLst/>
          </a:prstGeom>
          <a:noFill/>
        </p:spPr>
        <p:txBody>
          <a:bodyPr wrap="square" rtlCol="0">
            <a:spAutoFit/>
          </a:bodyPr>
          <a:lstStyle/>
          <a:p>
            <a:r>
              <a:rPr lang="fr-FR" dirty="0" smtClean="0">
                <a:latin typeface="Comic Sans MS" pitchFamily="66" charset="0"/>
              </a:rPr>
              <a:t>31 décembre 1869 – 3 novembre 1954</a:t>
            </a:r>
          </a:p>
          <a:p>
            <a:r>
              <a:rPr lang="fr-FR" dirty="0" smtClean="0">
                <a:latin typeface="Comic Sans MS" pitchFamily="66" charset="0"/>
              </a:rPr>
              <a:t>C’est un peintre fauviste, utilisant des couleurs très vives. Mais on les connait beaucoup pour ses gouaches découpées.</a:t>
            </a:r>
            <a:endParaRPr lang="fr-FR" dirty="0">
              <a:latin typeface="Comic Sans MS" pitchFamily="66" charset="0"/>
            </a:endParaRPr>
          </a:p>
        </p:txBody>
      </p:sp>
    </p:spTree>
    <p:extLst>
      <p:ext uri="{BB962C8B-B14F-4D97-AF65-F5344CB8AC3E}">
        <p14:creationId xmlns:p14="http://schemas.microsoft.com/office/powerpoint/2010/main" val="19620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817625" cy="1008112"/>
          </a:xfrm>
          <a:prstGeom prst="roundRect">
            <a:avLst/>
          </a:prstGeom>
          <a:solidFill>
            <a:srgbClr val="E9E9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ZoneTexte 2"/>
          <p:cNvSpPr txBox="1"/>
          <p:nvPr/>
        </p:nvSpPr>
        <p:spPr>
          <a:xfrm>
            <a:off x="467543" y="332656"/>
            <a:ext cx="2529593" cy="646331"/>
          </a:xfrm>
          <a:prstGeom prst="rect">
            <a:avLst/>
          </a:prstGeom>
          <a:noFill/>
        </p:spPr>
        <p:txBody>
          <a:bodyPr wrap="square" rtlCol="0">
            <a:spAutoFit/>
          </a:bodyPr>
          <a:lstStyle/>
          <a:p>
            <a:pPr algn="ctr"/>
            <a:r>
              <a:rPr lang="fr-FR" dirty="0" err="1" smtClean="0">
                <a:latin typeface="Comic Sans MS" pitchFamily="66" charset="0"/>
              </a:rPr>
              <a:t>Vassily</a:t>
            </a:r>
            <a:r>
              <a:rPr lang="fr-FR" dirty="0" smtClean="0">
                <a:latin typeface="Comic Sans MS" pitchFamily="66" charset="0"/>
              </a:rPr>
              <a:t> KANDINSKI</a:t>
            </a:r>
          </a:p>
          <a:p>
            <a:pPr algn="ctr"/>
            <a:r>
              <a:rPr lang="fr-FR" dirty="0" smtClean="0">
                <a:latin typeface="Comic Sans MS" pitchFamily="66" charset="0"/>
              </a:rPr>
              <a:t>Peintre russe</a:t>
            </a:r>
            <a:endParaRPr lang="fr-FR" dirty="0">
              <a:latin typeface="Comic Sans MS" pitchFamily="66" charset="0"/>
            </a:endParaRPr>
          </a:p>
        </p:txBody>
      </p:sp>
      <p:pic>
        <p:nvPicPr>
          <p:cNvPr id="6146" name="Picture 2" descr="Fichier:Vassily-Kandinsk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68" y="1401079"/>
            <a:ext cx="1531141"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79712" y="1401079"/>
            <a:ext cx="2520280" cy="2585323"/>
          </a:xfrm>
          <a:prstGeom prst="rect">
            <a:avLst/>
          </a:prstGeom>
          <a:noFill/>
        </p:spPr>
        <p:txBody>
          <a:bodyPr wrap="square" rtlCol="0">
            <a:spAutoFit/>
          </a:bodyPr>
          <a:lstStyle/>
          <a:p>
            <a:r>
              <a:rPr lang="fr-FR" dirty="0" smtClean="0">
                <a:latin typeface="Comic Sans MS" pitchFamily="66" charset="0"/>
              </a:rPr>
              <a:t>16 décembre 1866 – 13 décembre 1944</a:t>
            </a:r>
          </a:p>
          <a:p>
            <a:r>
              <a:rPr lang="fr-FR" dirty="0" smtClean="0">
                <a:latin typeface="Comic Sans MS" pitchFamily="66" charset="0"/>
              </a:rPr>
              <a:t>Il est le premier à faire de la peinture abstraite, c’est-à-dire avec des formes qui ne rappellent pas ce qui existe en «  vrai ».</a:t>
            </a:r>
            <a:endParaRPr lang="fr-FR" dirty="0">
              <a:latin typeface="Comic Sans MS" pitchFamily="66" charset="0"/>
            </a:endParaRPr>
          </a:p>
        </p:txBody>
      </p:sp>
      <p:pic>
        <p:nvPicPr>
          <p:cNvPr id="6148" name="Picture 4" descr="http://artkandinsky.unblog.fr/files/2007/07/kandinskycomposicionv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406" y="188640"/>
            <a:ext cx="4601706" cy="3190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6012160" y="3501008"/>
            <a:ext cx="1944216" cy="576064"/>
          </a:xfrm>
          <a:prstGeom prst="roundRect">
            <a:avLst/>
          </a:prstGeom>
          <a:solidFill>
            <a:srgbClr val="E9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012160" y="3645024"/>
            <a:ext cx="2088232" cy="369332"/>
          </a:xfrm>
          <a:prstGeom prst="rect">
            <a:avLst/>
          </a:prstGeom>
          <a:noFill/>
        </p:spPr>
        <p:txBody>
          <a:bodyPr wrap="square" rtlCol="0">
            <a:spAutoFit/>
          </a:bodyPr>
          <a:lstStyle/>
          <a:p>
            <a:r>
              <a:rPr lang="fr-FR" dirty="0" smtClean="0">
                <a:latin typeface="Comic Sans MS" pitchFamily="66" charset="0"/>
              </a:rPr>
              <a:t>Composition VIII</a:t>
            </a:r>
            <a:endParaRPr lang="fr-FR" dirty="0">
              <a:latin typeface="Comic Sans MS" pitchFamily="66" charset="0"/>
            </a:endParaRPr>
          </a:p>
        </p:txBody>
      </p:sp>
      <p:pic>
        <p:nvPicPr>
          <p:cNvPr id="6150" name="Picture 6" descr="http://www.ecole-de-cournanel.net/wp-content/uploads/2011/03/kandins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68" y="4039306"/>
            <a:ext cx="3560430" cy="2260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1007604" y="6165304"/>
            <a:ext cx="2484276" cy="576064"/>
          </a:xfrm>
          <a:prstGeom prst="roundRect">
            <a:avLst/>
          </a:prstGeom>
          <a:solidFill>
            <a:srgbClr val="E9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87624" y="6300179"/>
            <a:ext cx="1953529" cy="369332"/>
          </a:xfrm>
          <a:prstGeom prst="rect">
            <a:avLst/>
          </a:prstGeom>
          <a:noFill/>
        </p:spPr>
        <p:txBody>
          <a:bodyPr wrap="square" rtlCol="0">
            <a:spAutoFit/>
          </a:bodyPr>
          <a:lstStyle/>
          <a:p>
            <a:pPr algn="ctr"/>
            <a:r>
              <a:rPr lang="fr-FR" dirty="0" err="1" smtClean="0">
                <a:latin typeface="Comic Sans MS" pitchFamily="66" charset="0"/>
              </a:rPr>
              <a:t>Yellow</a:t>
            </a:r>
            <a:r>
              <a:rPr lang="fr-FR" dirty="0" smtClean="0">
                <a:latin typeface="Comic Sans MS" pitchFamily="66" charset="0"/>
              </a:rPr>
              <a:t> </a:t>
            </a:r>
            <a:r>
              <a:rPr lang="fr-FR" dirty="0" err="1" smtClean="0">
                <a:latin typeface="Comic Sans MS" pitchFamily="66" charset="0"/>
              </a:rPr>
              <a:t>red</a:t>
            </a:r>
            <a:r>
              <a:rPr lang="fr-FR" dirty="0" smtClean="0">
                <a:latin typeface="Comic Sans MS" pitchFamily="66" charset="0"/>
              </a:rPr>
              <a:t> </a:t>
            </a:r>
            <a:r>
              <a:rPr lang="fr-FR" dirty="0" err="1" smtClean="0">
                <a:latin typeface="Comic Sans MS" pitchFamily="66" charset="0"/>
              </a:rPr>
              <a:t>blue</a:t>
            </a:r>
            <a:endParaRPr lang="fr-FR" dirty="0">
              <a:latin typeface="Comic Sans MS" pitchFamily="66"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0372" y="4379079"/>
            <a:ext cx="2088232" cy="2074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ZoneTexte 13"/>
          <p:cNvSpPr txBox="1"/>
          <p:nvPr/>
        </p:nvSpPr>
        <p:spPr>
          <a:xfrm>
            <a:off x="6608715" y="4431078"/>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spTree>
    <p:extLst>
      <p:ext uri="{BB962C8B-B14F-4D97-AF65-F5344CB8AC3E}">
        <p14:creationId xmlns:p14="http://schemas.microsoft.com/office/powerpoint/2010/main" val="301791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817625" cy="1008112"/>
          </a:xfrm>
          <a:prstGeom prst="roundRect">
            <a:avLst/>
          </a:prstGeom>
          <a:solidFill>
            <a:srgbClr val="22BC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ZoneTexte 2"/>
          <p:cNvSpPr txBox="1"/>
          <p:nvPr/>
        </p:nvSpPr>
        <p:spPr>
          <a:xfrm>
            <a:off x="328184" y="332655"/>
            <a:ext cx="2808312" cy="646331"/>
          </a:xfrm>
          <a:prstGeom prst="rect">
            <a:avLst/>
          </a:prstGeom>
          <a:noFill/>
        </p:spPr>
        <p:txBody>
          <a:bodyPr wrap="square" rtlCol="0">
            <a:spAutoFit/>
          </a:bodyPr>
          <a:lstStyle/>
          <a:p>
            <a:pPr algn="ctr"/>
            <a:r>
              <a:rPr lang="fr-FR" dirty="0" err="1" smtClean="0">
                <a:latin typeface="Comic Sans MS" pitchFamily="66" charset="0"/>
              </a:rPr>
              <a:t>Norval</a:t>
            </a:r>
            <a:r>
              <a:rPr lang="fr-FR" dirty="0" smtClean="0">
                <a:latin typeface="Comic Sans MS" pitchFamily="66" charset="0"/>
              </a:rPr>
              <a:t> MORRISSEAU</a:t>
            </a:r>
          </a:p>
          <a:p>
            <a:pPr algn="ctr"/>
            <a:r>
              <a:rPr lang="fr-FR" dirty="0" smtClean="0">
                <a:latin typeface="Comic Sans MS" pitchFamily="66" charset="0"/>
              </a:rPr>
              <a:t>Peintre canadien</a:t>
            </a:r>
            <a:endParaRPr lang="fr-FR" dirty="0">
              <a:latin typeface="Comic Sans MS" pitchFamily="66" charset="0"/>
            </a:endParaRPr>
          </a:p>
        </p:txBody>
      </p:sp>
      <p:pic>
        <p:nvPicPr>
          <p:cNvPr id="7170" name="Picture 2" descr="http://www.museumsyndicate.com/images/artists/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8020"/>
            <a:ext cx="2404144" cy="2404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http://cybermuse.gallery.ca/cybermuse/enthusiast/acquisitions/2006-2007/images/morrisseau.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6632"/>
            <a:ext cx="5015880" cy="3119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5652120" y="3356992"/>
            <a:ext cx="2880320" cy="648072"/>
          </a:xfrm>
          <a:prstGeom prst="roundRect">
            <a:avLst/>
          </a:prstGeom>
          <a:solidFill>
            <a:srgbClr val="22B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868144" y="3428999"/>
            <a:ext cx="2520280" cy="646331"/>
          </a:xfrm>
          <a:prstGeom prst="rect">
            <a:avLst/>
          </a:prstGeom>
          <a:noFill/>
        </p:spPr>
        <p:txBody>
          <a:bodyPr wrap="square" rtlCol="0">
            <a:spAutoFit/>
          </a:bodyPr>
          <a:lstStyle/>
          <a:p>
            <a:pPr algn="ctr"/>
            <a:r>
              <a:rPr lang="fr-FR" dirty="0" smtClean="0">
                <a:latin typeface="Comic Sans MS" pitchFamily="66" charset="0"/>
              </a:rPr>
              <a:t>Oiseau tonnerre de cuivre</a:t>
            </a:r>
            <a:endParaRPr lang="fr-FR" dirty="0">
              <a:latin typeface="Comic Sans MS" pitchFamily="66" charset="0"/>
            </a:endParaRPr>
          </a:p>
        </p:txBody>
      </p:sp>
      <p:sp>
        <p:nvSpPr>
          <p:cNvPr id="7" name="ZoneTexte 6"/>
          <p:cNvSpPr txBox="1"/>
          <p:nvPr/>
        </p:nvSpPr>
        <p:spPr>
          <a:xfrm>
            <a:off x="2887291" y="3206050"/>
            <a:ext cx="2520280" cy="2862322"/>
          </a:xfrm>
          <a:prstGeom prst="rect">
            <a:avLst/>
          </a:prstGeom>
          <a:noFill/>
        </p:spPr>
        <p:txBody>
          <a:bodyPr wrap="square" rtlCol="0">
            <a:spAutoFit/>
          </a:bodyPr>
          <a:lstStyle/>
          <a:p>
            <a:r>
              <a:rPr lang="fr-FR" dirty="0" smtClean="0">
                <a:latin typeface="Comic Sans MS" pitchFamily="66" charset="0"/>
              </a:rPr>
              <a:t>14 mars 1932</a:t>
            </a:r>
          </a:p>
          <a:p>
            <a:r>
              <a:rPr lang="fr-FR" dirty="0" smtClean="0">
                <a:latin typeface="Comic Sans MS" pitchFamily="66" charset="0"/>
              </a:rPr>
              <a:t>4 décembre 2007</a:t>
            </a:r>
          </a:p>
          <a:p>
            <a:r>
              <a:rPr lang="fr-FR" dirty="0" smtClean="0">
                <a:latin typeface="Comic Sans MS" pitchFamily="66" charset="0"/>
              </a:rPr>
              <a:t>Ce peintre a des origines indiennes, il peint donc des tableaux en lien avec cette culture, avec d’épais contours noirs et des couleurs très vives.</a:t>
            </a:r>
            <a:endParaRPr lang="fr-FR" dirty="0">
              <a:latin typeface="Comic Sans MS" pitchFamily="66" charset="0"/>
            </a:endParaRPr>
          </a:p>
        </p:txBody>
      </p:sp>
      <p:pic>
        <p:nvPicPr>
          <p:cNvPr id="7174" name="Picture 6" descr="http://ideafountain.blog.com/files/2011/10/morrisseau-children-sea-dreams-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82" y="3861048"/>
            <a:ext cx="2098235" cy="2432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51520" y="6165304"/>
            <a:ext cx="2635771" cy="576064"/>
          </a:xfrm>
          <a:prstGeom prst="roundRect">
            <a:avLst/>
          </a:prstGeom>
          <a:solidFill>
            <a:srgbClr val="22B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04271" y="6268670"/>
            <a:ext cx="2007286" cy="369332"/>
          </a:xfrm>
          <a:prstGeom prst="rect">
            <a:avLst/>
          </a:prstGeom>
          <a:noFill/>
        </p:spPr>
        <p:txBody>
          <a:bodyPr wrap="square" rtlCol="0">
            <a:spAutoFit/>
          </a:bodyPr>
          <a:lstStyle/>
          <a:p>
            <a:r>
              <a:rPr lang="fr-FR" dirty="0" smtClean="0"/>
              <a:t>ART OF THE DAY</a:t>
            </a:r>
            <a:endParaRPr lang="fr-FR" dirty="0"/>
          </a:p>
        </p:txBody>
      </p: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4506705"/>
            <a:ext cx="1673147" cy="1805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ZoneTexte 14"/>
          <p:cNvSpPr txBox="1"/>
          <p:nvPr/>
        </p:nvSpPr>
        <p:spPr>
          <a:xfrm>
            <a:off x="6906337" y="4431670"/>
            <a:ext cx="2237663" cy="1754326"/>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spTree>
    <p:extLst>
      <p:ext uri="{BB962C8B-B14F-4D97-AF65-F5344CB8AC3E}">
        <p14:creationId xmlns:p14="http://schemas.microsoft.com/office/powerpoint/2010/main" val="201742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08715" y="4431078"/>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sp>
        <p:nvSpPr>
          <p:cNvPr id="3" name="Rectangle à coins arrondis 2"/>
          <p:cNvSpPr/>
          <p:nvPr/>
        </p:nvSpPr>
        <p:spPr>
          <a:xfrm>
            <a:off x="323528" y="188640"/>
            <a:ext cx="2952328" cy="1008112"/>
          </a:xfrm>
          <a:prstGeom prst="round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 name="ZoneTexte 3"/>
          <p:cNvSpPr txBox="1"/>
          <p:nvPr/>
        </p:nvSpPr>
        <p:spPr>
          <a:xfrm>
            <a:off x="323528" y="332656"/>
            <a:ext cx="2952328" cy="646331"/>
          </a:xfrm>
          <a:prstGeom prst="rect">
            <a:avLst/>
          </a:prstGeom>
          <a:noFill/>
        </p:spPr>
        <p:txBody>
          <a:bodyPr wrap="square" rtlCol="0">
            <a:spAutoFit/>
          </a:bodyPr>
          <a:lstStyle/>
          <a:p>
            <a:pPr algn="ctr"/>
            <a:r>
              <a:rPr lang="fr-FR" dirty="0" smtClean="0">
                <a:latin typeface="Comic Sans MS" pitchFamily="66" charset="0"/>
              </a:rPr>
              <a:t>Paul KLEE</a:t>
            </a:r>
          </a:p>
          <a:p>
            <a:pPr algn="ctr"/>
            <a:r>
              <a:rPr lang="fr-FR" dirty="0" smtClean="0">
                <a:latin typeface="Comic Sans MS" pitchFamily="66" charset="0"/>
              </a:rPr>
              <a:t>Peintre suisse et allemand</a:t>
            </a:r>
            <a:endParaRPr lang="fr-FR" dirty="0">
              <a:latin typeface="Comic Sans MS" pitchFamily="66"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131" y="4293096"/>
            <a:ext cx="1624584" cy="236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4" name="Picture 2" descr="Description de cette image, également commentée ci-aprè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97495"/>
            <a:ext cx="1991278" cy="2751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6" name="Picture 4" descr="http://1.bp.blogspot.com/_Hg3_mqZs3s0/S83M8_VG1lI/AAAAAAAAGZY/9l2VRwE2Xb8/s1600/Kle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112" y="116632"/>
            <a:ext cx="428625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5652120" y="3621832"/>
            <a:ext cx="3168352" cy="5272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868144" y="3621832"/>
            <a:ext cx="2520280" cy="369332"/>
          </a:xfrm>
          <a:prstGeom prst="rect">
            <a:avLst/>
          </a:prstGeom>
          <a:noFill/>
        </p:spPr>
        <p:txBody>
          <a:bodyPr wrap="square" rtlCol="0">
            <a:spAutoFit/>
          </a:bodyPr>
          <a:lstStyle/>
          <a:p>
            <a:pPr algn="ctr"/>
            <a:r>
              <a:rPr lang="fr-FR" dirty="0" smtClean="0">
                <a:latin typeface="Comic Sans MS" pitchFamily="66" charset="0"/>
              </a:rPr>
              <a:t>Château et soleil</a:t>
            </a:r>
            <a:endParaRPr lang="fr-FR" dirty="0">
              <a:latin typeface="Comic Sans MS" pitchFamily="66" charset="0"/>
            </a:endParaRPr>
          </a:p>
        </p:txBody>
      </p:sp>
      <p:pic>
        <p:nvPicPr>
          <p:cNvPr id="8198" name="Picture 6" descr="http://www.ricci-art.net/img004/5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212047"/>
            <a:ext cx="2297479" cy="2574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555776" y="3806499"/>
            <a:ext cx="2232248" cy="7252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663788" y="3885456"/>
            <a:ext cx="2124236" cy="646331"/>
          </a:xfrm>
          <a:prstGeom prst="rect">
            <a:avLst/>
          </a:prstGeom>
          <a:noFill/>
        </p:spPr>
        <p:txBody>
          <a:bodyPr wrap="square" rtlCol="0">
            <a:spAutoFit/>
          </a:bodyPr>
          <a:lstStyle/>
          <a:p>
            <a:pPr algn="ctr"/>
            <a:r>
              <a:rPr lang="fr-FR" dirty="0" smtClean="0">
                <a:latin typeface="Comic Sans MS" pitchFamily="66" charset="0"/>
              </a:rPr>
              <a:t>Head of a man et le chat et l’oiseau</a:t>
            </a:r>
            <a:endParaRPr lang="fr-FR" dirty="0">
              <a:latin typeface="Comic Sans MS" pitchFamily="66" charset="0"/>
            </a:endParaRPr>
          </a:p>
        </p:txBody>
      </p:sp>
      <p:pic>
        <p:nvPicPr>
          <p:cNvPr id="8200" name="Picture 8" descr="http://4.bp.blogspot.com/_Rbw35iQsNOE/TT05fkGnSXI/AAAAAAAABt0/G-6LoobtoNY/s1600/Le-chat-et-l-oisea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661" y="4725144"/>
            <a:ext cx="2376488" cy="1956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195736" y="1268760"/>
            <a:ext cx="2304256" cy="2308324"/>
          </a:xfrm>
          <a:prstGeom prst="rect">
            <a:avLst/>
          </a:prstGeom>
          <a:noFill/>
        </p:spPr>
        <p:txBody>
          <a:bodyPr wrap="square" rtlCol="0">
            <a:spAutoFit/>
          </a:bodyPr>
          <a:lstStyle/>
          <a:p>
            <a:r>
              <a:rPr lang="fr-FR" dirty="0" smtClean="0">
                <a:latin typeface="Comic Sans MS" pitchFamily="66" charset="0"/>
              </a:rPr>
              <a:t>18 décembre 1879 – 29 juin 1940.</a:t>
            </a:r>
          </a:p>
          <a:p>
            <a:r>
              <a:rPr lang="fr-FR" dirty="0" smtClean="0">
                <a:latin typeface="Comic Sans MS" pitchFamily="66" charset="0"/>
              </a:rPr>
              <a:t>Il utilise des formes claires et pures, souvent géométriques. On l’appelle le peintre-poète.</a:t>
            </a:r>
            <a:endParaRPr lang="fr-FR" dirty="0">
              <a:latin typeface="Comic Sans MS" pitchFamily="66" charset="0"/>
            </a:endParaRPr>
          </a:p>
        </p:txBody>
      </p:sp>
    </p:spTree>
    <p:extLst>
      <p:ext uri="{BB962C8B-B14F-4D97-AF65-F5344CB8AC3E}">
        <p14:creationId xmlns:p14="http://schemas.microsoft.com/office/powerpoint/2010/main" val="162705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3528" y="188640"/>
            <a:ext cx="2952328" cy="1008112"/>
          </a:xfrm>
          <a:prstGeom prst="roundRect">
            <a:avLst/>
          </a:prstGeom>
          <a:solidFill>
            <a:schemeClr val="accent5">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ZoneTexte 2"/>
          <p:cNvSpPr txBox="1"/>
          <p:nvPr/>
        </p:nvSpPr>
        <p:spPr>
          <a:xfrm>
            <a:off x="539552" y="369530"/>
            <a:ext cx="2520280" cy="646331"/>
          </a:xfrm>
          <a:prstGeom prst="rect">
            <a:avLst/>
          </a:prstGeom>
          <a:noFill/>
        </p:spPr>
        <p:txBody>
          <a:bodyPr wrap="square" rtlCol="0">
            <a:spAutoFit/>
          </a:bodyPr>
          <a:lstStyle/>
          <a:p>
            <a:pPr algn="ctr"/>
            <a:r>
              <a:rPr lang="fr-FR" dirty="0" smtClean="0">
                <a:latin typeface="Comic Sans MS" pitchFamily="66" charset="0"/>
              </a:rPr>
              <a:t>Juan MIRO</a:t>
            </a:r>
          </a:p>
          <a:p>
            <a:pPr algn="ctr"/>
            <a:r>
              <a:rPr lang="fr-FR" dirty="0" smtClean="0">
                <a:latin typeface="Comic Sans MS" pitchFamily="66" charset="0"/>
              </a:rPr>
              <a:t>Peintre espagnol</a:t>
            </a:r>
            <a:endParaRPr lang="fr-FR" dirty="0">
              <a:latin typeface="Comic Sans MS" pitchFamily="66" charset="0"/>
            </a:endParaRPr>
          </a:p>
        </p:txBody>
      </p:sp>
      <p:pic>
        <p:nvPicPr>
          <p:cNvPr id="9218" name="Picture 2" descr="Fichier:Portrait of Joan Miro, Barcelona 1935 June 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1749971" cy="2229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95736" y="1340768"/>
            <a:ext cx="2376264" cy="2031325"/>
          </a:xfrm>
          <a:prstGeom prst="rect">
            <a:avLst/>
          </a:prstGeom>
          <a:noFill/>
        </p:spPr>
        <p:txBody>
          <a:bodyPr wrap="square" rtlCol="0">
            <a:spAutoFit/>
          </a:bodyPr>
          <a:lstStyle/>
          <a:p>
            <a:r>
              <a:rPr lang="fr-FR" dirty="0" smtClean="0">
                <a:latin typeface="Comic Sans MS" pitchFamily="66" charset="0"/>
              </a:rPr>
              <a:t>20 avril 1893 – 25 décembre 1953</a:t>
            </a:r>
          </a:p>
          <a:p>
            <a:r>
              <a:rPr lang="fr-FR" dirty="0" smtClean="0">
                <a:latin typeface="Comic Sans MS" pitchFamily="66" charset="0"/>
              </a:rPr>
              <a:t>C’est un peintre surréaliste c’est-à-dire qu’il utilise ses rêves pour les mettre sur la toile.</a:t>
            </a:r>
            <a:endParaRPr lang="fr-FR" dirty="0">
              <a:latin typeface="Comic Sans MS" pitchFamily="66" charset="0"/>
            </a:endParaRPr>
          </a:p>
        </p:txBody>
      </p:sp>
      <p:pic>
        <p:nvPicPr>
          <p:cNvPr id="9220" name="Picture 4" descr="http://musiquesvoyages.m.u.pic.centerblog.net/miro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933"/>
            <a:ext cx="4341515" cy="36119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5780112" y="3933056"/>
            <a:ext cx="2304256" cy="5040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940152" y="4000418"/>
            <a:ext cx="2664296" cy="369332"/>
          </a:xfrm>
          <a:prstGeom prst="rect">
            <a:avLst/>
          </a:prstGeom>
          <a:noFill/>
        </p:spPr>
        <p:txBody>
          <a:bodyPr wrap="square" rtlCol="0">
            <a:spAutoFit/>
          </a:bodyPr>
          <a:lstStyle/>
          <a:p>
            <a:r>
              <a:rPr lang="fr-FR" dirty="0" smtClean="0">
                <a:latin typeface="Comic Sans MS" pitchFamily="66" charset="0"/>
              </a:rPr>
              <a:t>Musique et voyage</a:t>
            </a:r>
            <a:endParaRPr lang="fr-FR" dirty="0">
              <a:latin typeface="Comic Sans MS" pitchFamily="66"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4394991"/>
            <a:ext cx="1788964" cy="2405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ZoneTexte 9"/>
          <p:cNvSpPr txBox="1"/>
          <p:nvPr/>
        </p:nvSpPr>
        <p:spPr>
          <a:xfrm>
            <a:off x="6272883" y="5013176"/>
            <a:ext cx="2667137" cy="1477328"/>
          </a:xfrm>
          <a:prstGeom prst="rect">
            <a:avLst/>
          </a:prstGeom>
          <a:noFill/>
        </p:spPr>
        <p:txBody>
          <a:bodyPr wrap="square" rtlCol="0">
            <a:spAutoFit/>
          </a:bodyPr>
          <a:lstStyle/>
          <a:p>
            <a:pPr marL="285750" indent="-285750">
              <a:buFont typeface="Wingdings" pitchFamily="2" charset="2"/>
              <a:buChar char="Ø"/>
            </a:pPr>
            <a:r>
              <a:rPr lang="fr-FR" dirty="0" smtClean="0">
                <a:latin typeface="Comic Sans MS" pitchFamily="66" charset="0"/>
              </a:rPr>
              <a:t>Nous avons rencontré ce peintre dans le livre de </a:t>
            </a:r>
            <a:r>
              <a:rPr lang="fr-FR" b="1" dirty="0" smtClean="0">
                <a:latin typeface="Comic Sans MS" pitchFamily="66" charset="0"/>
              </a:rPr>
              <a:t>Musette </a:t>
            </a:r>
            <a:r>
              <a:rPr lang="fr-FR" b="1" dirty="0" err="1" smtClean="0">
                <a:latin typeface="Comic Sans MS" pitchFamily="66" charset="0"/>
              </a:rPr>
              <a:t>Souricette</a:t>
            </a:r>
            <a:endParaRPr lang="fr-FR" b="1" dirty="0">
              <a:latin typeface="Comic Sans MS" pitchFamily="66" charset="0"/>
            </a:endParaRPr>
          </a:p>
        </p:txBody>
      </p:sp>
      <p:pic>
        <p:nvPicPr>
          <p:cNvPr id="9222" name="Picture 6" descr="http://www.ricci-art.net/img005/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288" y="4509120"/>
            <a:ext cx="1298376" cy="1695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4" name="Picture 8" descr="Joan Miró, 00002556-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3976758"/>
            <a:ext cx="2523452" cy="2072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952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717</Words>
  <Application>Microsoft Office PowerPoint</Application>
  <PresentationFormat>Affichage à l'écran (4:3)</PresentationFormat>
  <Paragraphs>94</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15</cp:revision>
  <dcterms:created xsi:type="dcterms:W3CDTF">2012-07-24T08:23:53Z</dcterms:created>
  <dcterms:modified xsi:type="dcterms:W3CDTF">2012-07-24T11:42:57Z</dcterms:modified>
</cp:coreProperties>
</file>