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67" r:id="rId15"/>
    <p:sldId id="26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646BE843-9FC8-4DA6-BB55-3C252C3CC4E4}" type="datetimeFigureOut">
              <a:rPr lang="fr-CA" smtClean="0"/>
              <a:t>2013-03-05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46BE843-9FC8-4DA6-BB55-3C252C3CC4E4}" type="datetimeFigureOut">
              <a:rPr lang="fr-CA" smtClean="0"/>
              <a:t>2013-03-05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46BE843-9FC8-4DA6-BB55-3C252C3CC4E4}" type="datetimeFigureOut">
              <a:rPr lang="fr-CA" smtClean="0"/>
              <a:t>2013-03-05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46BE843-9FC8-4DA6-BB55-3C252C3CC4E4}" type="datetimeFigureOut">
              <a:rPr lang="fr-CA" smtClean="0"/>
              <a:t>2013-03-05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46BE843-9FC8-4DA6-BB55-3C252C3CC4E4}" type="datetimeFigureOut">
              <a:rPr lang="fr-CA" smtClean="0"/>
              <a:t>2013-03-05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646BE843-9FC8-4DA6-BB55-3C252C3CC4E4}" type="datetimeFigureOut">
              <a:rPr lang="fr-CA" smtClean="0"/>
              <a:t>2013-03-05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646BE843-9FC8-4DA6-BB55-3C252C3CC4E4}" type="datetimeFigureOut">
              <a:rPr lang="fr-CA" smtClean="0"/>
              <a:t>2013-03-05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646BE843-9FC8-4DA6-BB55-3C252C3CC4E4}" type="datetimeFigureOut">
              <a:rPr lang="fr-CA" smtClean="0"/>
              <a:t>2013-03-05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6BE843-9FC8-4DA6-BB55-3C252C3CC4E4}" type="datetimeFigureOut">
              <a:rPr lang="fr-CA" smtClean="0"/>
              <a:t>2013-03-05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46BE843-9FC8-4DA6-BB55-3C252C3CC4E4}" type="datetimeFigureOut">
              <a:rPr lang="fr-CA" smtClean="0"/>
              <a:t>2013-03-05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46BE843-9FC8-4DA6-BB55-3C252C3CC4E4}" type="datetimeFigureOut">
              <a:rPr lang="fr-CA" smtClean="0"/>
              <a:t>2013-03-05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97DB730-DD65-4B5C-8456-96DBA4EC9A4A}"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BE843-9FC8-4DA6-BB55-3C252C3CC4E4}" type="datetimeFigureOut">
              <a:rPr lang="fr-CA" smtClean="0"/>
              <a:t>2013-03-05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DB730-DD65-4B5C-8456-96DBA4EC9A4A}"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0"/>
            <a:ext cx="7772400" cy="866527"/>
          </a:xfrm>
        </p:spPr>
        <p:txBody>
          <a:bodyPr/>
          <a:lstStyle/>
          <a:p>
            <a:r>
              <a:rPr lang="fr-CA" b="1" dirty="0" smtClean="0">
                <a:solidFill>
                  <a:srgbClr val="FF0000"/>
                </a:solidFill>
              </a:rPr>
              <a:t>Les vestiges du colonialisme</a:t>
            </a:r>
            <a:endParaRPr lang="fr-CA" b="1" dirty="0">
              <a:solidFill>
                <a:srgbClr val="FF0000"/>
              </a:solidFill>
            </a:endParaRPr>
          </a:p>
        </p:txBody>
      </p:sp>
      <p:pic>
        <p:nvPicPr>
          <p:cNvPr id="16386" name="Picture 2" descr="http://vexil.prov.free.fr/christophe%20colomb/Vanderlyn2.JPG"/>
          <p:cNvPicPr>
            <a:picLocks noChangeAspect="1" noChangeArrowheads="1"/>
          </p:cNvPicPr>
          <p:nvPr/>
        </p:nvPicPr>
        <p:blipFill>
          <a:blip r:embed="rId2" cstate="print"/>
          <a:srcRect/>
          <a:stretch>
            <a:fillRect/>
          </a:stretch>
        </p:blipFill>
        <p:spPr bwMode="auto">
          <a:xfrm>
            <a:off x="0" y="781145"/>
            <a:ext cx="9144000" cy="607685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50106"/>
          </a:xfrm>
        </p:spPr>
        <p:txBody>
          <a:bodyPr/>
          <a:lstStyle/>
          <a:p>
            <a:r>
              <a:rPr lang="fr-CA" b="1" dirty="0" smtClean="0">
                <a:solidFill>
                  <a:srgbClr val="FF0000"/>
                </a:solidFill>
              </a:rPr>
              <a:t>L’esclavage</a:t>
            </a:r>
            <a:endParaRPr lang="fr-CA" b="1" dirty="0">
              <a:solidFill>
                <a:srgbClr val="FF0000"/>
              </a:solidFill>
            </a:endParaRPr>
          </a:p>
        </p:txBody>
      </p:sp>
      <p:sp>
        <p:nvSpPr>
          <p:cNvPr id="3" name="Espace réservé du contenu 2"/>
          <p:cNvSpPr>
            <a:spLocks noGrp="1"/>
          </p:cNvSpPr>
          <p:nvPr>
            <p:ph idx="1"/>
          </p:nvPr>
        </p:nvSpPr>
        <p:spPr>
          <a:xfrm>
            <a:off x="0" y="3733057"/>
            <a:ext cx="9144000" cy="3124943"/>
          </a:xfrm>
        </p:spPr>
        <p:txBody>
          <a:bodyPr>
            <a:normAutofit/>
          </a:bodyPr>
          <a:lstStyle/>
          <a:p>
            <a:pPr algn="just"/>
            <a:r>
              <a:rPr lang="fr-CA" sz="2700" dirty="0" smtClean="0"/>
              <a:t>C’est principalement en raison de la pratique de l’esclavage alimentée par les peuples africains que des personnes de couleur de peau noire ou mulâtre habitent aujourd’hui sur le continent américain.</a:t>
            </a:r>
          </a:p>
          <a:p>
            <a:pPr algn="just"/>
            <a:r>
              <a:rPr lang="fr-CA" sz="2700" dirty="0" smtClean="0"/>
              <a:t>En Haïti, le pourcentage de population noire ou mulâtre atteint 95% (7,93 sur 8,35 millions), 90% en Jamaïque (2,61 sur 2,70 millions) et 85% aux Bahamas (274,550 sur 323,000).</a:t>
            </a:r>
            <a:endParaRPr lang="fr-CA" sz="2700" dirty="0"/>
          </a:p>
        </p:txBody>
      </p:sp>
      <p:pic>
        <p:nvPicPr>
          <p:cNvPr id="24578" name="Picture 2" descr="http://t1.gstatic.com/images?q=tbn:ANd9GcQxwrSNLwBBnmKWx6EXPpyANNKSV3gOcZ7RbYktKiFZsIrY_OXM"/>
          <p:cNvPicPr>
            <a:picLocks noChangeAspect="1" noChangeArrowheads="1"/>
          </p:cNvPicPr>
          <p:nvPr/>
        </p:nvPicPr>
        <p:blipFill>
          <a:blip r:embed="rId2" cstate="print"/>
          <a:srcRect/>
          <a:stretch>
            <a:fillRect/>
          </a:stretch>
        </p:blipFill>
        <p:spPr bwMode="auto">
          <a:xfrm>
            <a:off x="0" y="764704"/>
            <a:ext cx="4067944" cy="3024336"/>
          </a:xfrm>
          <a:prstGeom prst="rect">
            <a:avLst/>
          </a:prstGeom>
          <a:noFill/>
        </p:spPr>
      </p:pic>
      <p:pic>
        <p:nvPicPr>
          <p:cNvPr id="24580" name="Picture 4" descr="http://lacausaenglish10b.files.wordpress.com/2012/06/malcolmx1_1280x7202.jpg"/>
          <p:cNvPicPr>
            <a:picLocks noChangeAspect="1" noChangeArrowheads="1"/>
          </p:cNvPicPr>
          <p:nvPr/>
        </p:nvPicPr>
        <p:blipFill>
          <a:blip r:embed="rId3" cstate="print"/>
          <a:srcRect/>
          <a:stretch>
            <a:fillRect/>
          </a:stretch>
        </p:blipFill>
        <p:spPr bwMode="auto">
          <a:xfrm>
            <a:off x="4067944" y="764704"/>
            <a:ext cx="5076056" cy="302433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3408"/>
            <a:ext cx="9144000" cy="936104"/>
          </a:xfrm>
        </p:spPr>
        <p:txBody>
          <a:bodyPr>
            <a:normAutofit/>
          </a:bodyPr>
          <a:lstStyle/>
          <a:p>
            <a:r>
              <a:rPr lang="fr-CA" b="1" dirty="0" smtClean="0">
                <a:solidFill>
                  <a:srgbClr val="FF0000"/>
                </a:solidFill>
              </a:rPr>
              <a:t>Les liens commerciaux et politiques</a:t>
            </a:r>
            <a:endParaRPr lang="fr-CA" b="1" dirty="0">
              <a:solidFill>
                <a:srgbClr val="FF0000"/>
              </a:solidFill>
            </a:endParaRPr>
          </a:p>
        </p:txBody>
      </p:sp>
      <p:sp>
        <p:nvSpPr>
          <p:cNvPr id="3" name="Espace réservé du contenu 2"/>
          <p:cNvSpPr>
            <a:spLocks noGrp="1"/>
          </p:cNvSpPr>
          <p:nvPr>
            <p:ph idx="1"/>
          </p:nvPr>
        </p:nvSpPr>
        <p:spPr>
          <a:xfrm>
            <a:off x="0" y="2868961"/>
            <a:ext cx="9144000" cy="3989039"/>
          </a:xfrm>
        </p:spPr>
        <p:txBody>
          <a:bodyPr>
            <a:normAutofit lnSpcReduction="10000"/>
          </a:bodyPr>
          <a:lstStyle/>
          <a:p>
            <a:pPr algn="just"/>
            <a:r>
              <a:rPr lang="fr-CA" sz="2700" dirty="0" smtClean="0"/>
              <a:t>Le Commonwealth regroupe l’ancien empire britannique et ses colonies comme l’Australie, l’Inde et le Canada. Il regroupe 1,8 milliards d’individus et un total de 54 pays. Certains de ces pays ne sont devenus indépendants que très récemment.</a:t>
            </a:r>
          </a:p>
          <a:p>
            <a:pPr algn="just"/>
            <a:r>
              <a:rPr lang="fr-CA" sz="2700" dirty="0" smtClean="0"/>
              <a:t>L’Organisation internationale de la Francophonie regroupe 53 États. À tous les deux ans, les chefs d’État se rencontrent pour promouvoir la francophonie dans le monde et pour développer des programmes sociaux pour améliorer les domaines de l’économie, de l’éducation, de la santé etc.</a:t>
            </a:r>
            <a:endParaRPr lang="fr-CA" sz="2700" dirty="0"/>
          </a:p>
        </p:txBody>
      </p:sp>
      <p:pic>
        <p:nvPicPr>
          <p:cNvPr id="23554" name="Picture 2" descr="http://www.authentikcanada.com/fr/files/2010/05/carte_langues_canada-2.jpg"/>
          <p:cNvPicPr>
            <a:picLocks noChangeAspect="1" noChangeArrowheads="1"/>
          </p:cNvPicPr>
          <p:nvPr/>
        </p:nvPicPr>
        <p:blipFill>
          <a:blip r:embed="rId2" cstate="print"/>
          <a:srcRect/>
          <a:stretch>
            <a:fillRect/>
          </a:stretch>
        </p:blipFill>
        <p:spPr bwMode="auto">
          <a:xfrm>
            <a:off x="2987824" y="476672"/>
            <a:ext cx="3015630" cy="244827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diploweb.com/cartes/qi20commonwealt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tlfq.ulaval.ca/axl/francophonie/images/francophonie-carte-2008.jpg"/>
          <p:cNvPicPr>
            <a:picLocks noChangeAspect="1" noChangeArrowheads="1"/>
          </p:cNvPicPr>
          <p:nvPr/>
        </p:nvPicPr>
        <p:blipFill>
          <a:blip r:embed="rId2" cstate="print"/>
          <a:srcRect/>
          <a:stretch>
            <a:fillRect/>
          </a:stretch>
        </p:blipFill>
        <p:spPr bwMode="auto">
          <a:xfrm>
            <a:off x="0" y="0"/>
            <a:ext cx="9134475"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3408"/>
            <a:ext cx="8229600" cy="922114"/>
          </a:xfrm>
        </p:spPr>
        <p:txBody>
          <a:bodyPr/>
          <a:lstStyle/>
          <a:p>
            <a:r>
              <a:rPr lang="fr-CA" b="1" dirty="0" smtClean="0">
                <a:solidFill>
                  <a:srgbClr val="FF0000"/>
                </a:solidFill>
              </a:rPr>
              <a:t>Les territoires d’outre-mer</a:t>
            </a:r>
            <a:endParaRPr lang="fr-CA" b="1" dirty="0">
              <a:solidFill>
                <a:srgbClr val="FF0000"/>
              </a:solidFill>
            </a:endParaRPr>
          </a:p>
        </p:txBody>
      </p:sp>
      <p:sp>
        <p:nvSpPr>
          <p:cNvPr id="3" name="Espace réservé du contenu 2"/>
          <p:cNvSpPr>
            <a:spLocks noGrp="1"/>
          </p:cNvSpPr>
          <p:nvPr>
            <p:ph idx="1"/>
          </p:nvPr>
        </p:nvSpPr>
        <p:spPr>
          <a:xfrm>
            <a:off x="0" y="5605265"/>
            <a:ext cx="9144000" cy="1252735"/>
          </a:xfrm>
        </p:spPr>
        <p:txBody>
          <a:bodyPr>
            <a:normAutofit lnSpcReduction="10000"/>
          </a:bodyPr>
          <a:lstStyle/>
          <a:p>
            <a:pPr algn="just"/>
            <a:r>
              <a:rPr lang="fr-CA" sz="2700" dirty="0" smtClean="0"/>
              <a:t>L’Angleterre ou le Royaume-Uni ainsi que la France possèdent encore des territoires d’outre-mer un peu partout dans le monde.</a:t>
            </a:r>
            <a:endParaRPr lang="fr-CA" sz="2700" dirty="0"/>
          </a:p>
        </p:txBody>
      </p:sp>
      <p:pic>
        <p:nvPicPr>
          <p:cNvPr id="22532" name="Picture 4" descr="http://alhadradigital.files.wordpress.com/2008/05/polinesia1.jpg"/>
          <p:cNvPicPr>
            <a:picLocks noChangeAspect="1" noChangeArrowheads="1"/>
          </p:cNvPicPr>
          <p:nvPr/>
        </p:nvPicPr>
        <p:blipFill>
          <a:blip r:embed="rId2" cstate="print"/>
          <a:srcRect/>
          <a:stretch>
            <a:fillRect/>
          </a:stretch>
        </p:blipFill>
        <p:spPr bwMode="auto">
          <a:xfrm>
            <a:off x="0" y="476672"/>
            <a:ext cx="9144000" cy="50468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normAutofit fontScale="90000"/>
          </a:bodyPr>
          <a:lstStyle/>
          <a:p>
            <a:r>
              <a:rPr lang="fr-CA" b="1" dirty="0" smtClean="0">
                <a:solidFill>
                  <a:srgbClr val="FF0000"/>
                </a:solidFill>
              </a:rPr>
              <a:t>Les revendications des premiers occupants</a:t>
            </a:r>
            <a:endParaRPr lang="fr-CA" b="1" dirty="0">
              <a:solidFill>
                <a:srgbClr val="FF0000"/>
              </a:solidFill>
            </a:endParaRPr>
          </a:p>
        </p:txBody>
      </p:sp>
      <p:sp>
        <p:nvSpPr>
          <p:cNvPr id="3" name="Espace réservé du contenu 2"/>
          <p:cNvSpPr>
            <a:spLocks noGrp="1"/>
          </p:cNvSpPr>
          <p:nvPr>
            <p:ph idx="1"/>
          </p:nvPr>
        </p:nvSpPr>
        <p:spPr>
          <a:xfrm>
            <a:off x="0" y="3301008"/>
            <a:ext cx="9144000" cy="3556992"/>
          </a:xfrm>
        </p:spPr>
        <p:txBody>
          <a:bodyPr>
            <a:normAutofit/>
          </a:bodyPr>
          <a:lstStyle/>
          <a:p>
            <a:pPr algn="just"/>
            <a:r>
              <a:rPr lang="fr-CA" sz="2700" dirty="0" smtClean="0"/>
              <a:t>Après des siècles de souffrances, les Premières Nations réclament la reconnaissance de leur culture et souhaitent participer activement aux décisions gouvernementales. Ces peuples espèrent réaliser le rêve souvent utopique de retrouver leurs droits territoriaux sur les terres ancestrales et pouvoir les exploiter.</a:t>
            </a:r>
            <a:endParaRPr lang="fr-CA" sz="2700" dirty="0"/>
          </a:p>
          <a:p>
            <a:pPr algn="just"/>
            <a:r>
              <a:rPr lang="fr-CA" sz="2700" dirty="0" smtClean="0"/>
              <a:t>Il y a encore 47 millions d’autochtones aux Amériques qui représentent entre 5 et 30% des populations.</a:t>
            </a:r>
            <a:endParaRPr lang="fr-CA" sz="2700" dirty="0"/>
          </a:p>
        </p:txBody>
      </p:sp>
      <p:pic>
        <p:nvPicPr>
          <p:cNvPr id="21506" name="Picture 2" descr="http://t0.gstatic.com/images?q=tbn:ANd9GcR97erfEHWlB-vsenb_aOWTlyTM5I0m6LHwvrkLJvf9XqSamw5F-A"/>
          <p:cNvPicPr>
            <a:picLocks noChangeAspect="1" noChangeArrowheads="1"/>
          </p:cNvPicPr>
          <p:nvPr/>
        </p:nvPicPr>
        <p:blipFill>
          <a:blip r:embed="rId2" cstate="print"/>
          <a:srcRect/>
          <a:stretch>
            <a:fillRect/>
          </a:stretch>
        </p:blipFill>
        <p:spPr bwMode="auto">
          <a:xfrm>
            <a:off x="2843808" y="1124744"/>
            <a:ext cx="3312368" cy="23042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850106"/>
          </a:xfrm>
        </p:spPr>
        <p:txBody>
          <a:bodyPr/>
          <a:lstStyle/>
          <a:p>
            <a:r>
              <a:rPr lang="fr-CA" b="1" dirty="0" smtClean="0">
                <a:solidFill>
                  <a:srgbClr val="FF0000"/>
                </a:solidFill>
              </a:rPr>
              <a:t>L’économie</a:t>
            </a:r>
            <a:endParaRPr lang="fr-CA" b="1" dirty="0">
              <a:solidFill>
                <a:srgbClr val="FF0000"/>
              </a:solidFill>
            </a:endParaRPr>
          </a:p>
        </p:txBody>
      </p:sp>
      <p:sp>
        <p:nvSpPr>
          <p:cNvPr id="4" name="Rectangle 3"/>
          <p:cNvSpPr/>
          <p:nvPr/>
        </p:nvSpPr>
        <p:spPr>
          <a:xfrm>
            <a:off x="0" y="5519172"/>
            <a:ext cx="9144000" cy="1338828"/>
          </a:xfrm>
          <a:prstGeom prst="rect">
            <a:avLst/>
          </a:prstGeom>
        </p:spPr>
        <p:txBody>
          <a:bodyPr wrap="square">
            <a:spAutoFit/>
          </a:bodyPr>
          <a:lstStyle/>
          <a:p>
            <a:pPr algn="just"/>
            <a:r>
              <a:rPr lang="fr-CA" sz="2700" dirty="0" smtClean="0">
                <a:solidFill>
                  <a:schemeClr val="tx1"/>
                </a:solidFill>
              </a:rPr>
              <a:t>- Comme à l’époque de l’économie-monde (qui évoque la puissance économique d’un pays par rapport aux autres), l’actuelle économie mondiale est encore très hiérarchisée.</a:t>
            </a:r>
            <a:endParaRPr lang="fr-CA" sz="2700" dirty="0">
              <a:solidFill>
                <a:schemeClr val="tx1"/>
              </a:solidFill>
            </a:endParaRPr>
          </a:p>
        </p:txBody>
      </p:sp>
      <p:pic>
        <p:nvPicPr>
          <p:cNvPr id="5122" name="Picture 2" descr="http://t0.gstatic.com/images?q=tbn:ANd9GcQ0nzgDNLsRdI8_IeoH76CtajqTsA96Ncm8D6Nia0AGPrB38-XfcQ"/>
          <p:cNvPicPr>
            <a:picLocks noChangeAspect="1" noChangeArrowheads="1"/>
          </p:cNvPicPr>
          <p:nvPr/>
        </p:nvPicPr>
        <p:blipFill>
          <a:blip r:embed="rId2" cstate="print"/>
          <a:srcRect/>
          <a:stretch>
            <a:fillRect/>
          </a:stretch>
        </p:blipFill>
        <p:spPr bwMode="auto">
          <a:xfrm>
            <a:off x="1763688" y="692696"/>
            <a:ext cx="5377891" cy="48765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1400"/>
            <a:ext cx="8229600" cy="778098"/>
          </a:xfrm>
        </p:spPr>
        <p:txBody>
          <a:bodyPr/>
          <a:lstStyle/>
          <a:p>
            <a:r>
              <a:rPr lang="fr-CA" b="1" dirty="0" smtClean="0">
                <a:solidFill>
                  <a:srgbClr val="FF0000"/>
                </a:solidFill>
              </a:rPr>
              <a:t>Le territoire</a:t>
            </a:r>
            <a:endParaRPr lang="fr-CA" b="1" dirty="0">
              <a:solidFill>
                <a:srgbClr val="FF0000"/>
              </a:solidFill>
            </a:endParaRPr>
          </a:p>
        </p:txBody>
      </p:sp>
      <p:sp>
        <p:nvSpPr>
          <p:cNvPr id="3" name="Espace réservé du contenu 2"/>
          <p:cNvSpPr>
            <a:spLocks noGrp="1"/>
          </p:cNvSpPr>
          <p:nvPr>
            <p:ph idx="1"/>
          </p:nvPr>
        </p:nvSpPr>
        <p:spPr>
          <a:xfrm>
            <a:off x="3275856" y="5201816"/>
            <a:ext cx="5868144" cy="1656184"/>
          </a:xfrm>
        </p:spPr>
        <p:txBody>
          <a:bodyPr>
            <a:noAutofit/>
          </a:bodyPr>
          <a:lstStyle/>
          <a:p>
            <a:pPr algn="just"/>
            <a:r>
              <a:rPr lang="fr-CA" sz="2700" dirty="0" smtClean="0"/>
              <a:t>Le découpage territorial actuel des Amériques n’a plus rien à voir avec les anciennes limites des peuples autochtones.</a:t>
            </a:r>
            <a:endParaRPr lang="fr-CA" sz="2700" dirty="0"/>
          </a:p>
        </p:txBody>
      </p:sp>
      <p:pic>
        <p:nvPicPr>
          <p:cNvPr id="4098" name="Picture 2" descr="http://www.herodote.net/_images/carte_climats1.gif"/>
          <p:cNvPicPr>
            <a:picLocks noChangeAspect="1" noChangeArrowheads="1"/>
          </p:cNvPicPr>
          <p:nvPr/>
        </p:nvPicPr>
        <p:blipFill>
          <a:blip r:embed="rId2" cstate="print"/>
          <a:srcRect/>
          <a:stretch>
            <a:fillRect/>
          </a:stretch>
        </p:blipFill>
        <p:spPr bwMode="auto">
          <a:xfrm>
            <a:off x="0" y="476672"/>
            <a:ext cx="5292080" cy="3024336"/>
          </a:xfrm>
          <a:prstGeom prst="rect">
            <a:avLst/>
          </a:prstGeom>
          <a:noFill/>
        </p:spPr>
      </p:pic>
      <p:sp>
        <p:nvSpPr>
          <p:cNvPr id="4100" name="AutoShape 4" descr="http://fr.academic.ru/pictures/frwiki/78/N%26SAmerica-pol.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4102" name="Picture 6" descr="http://fr.academic.ru/pictures/frwiki/78/N%26SAmerica-pol.jpg"/>
          <p:cNvPicPr>
            <a:picLocks noChangeAspect="1" noChangeArrowheads="1"/>
          </p:cNvPicPr>
          <p:nvPr/>
        </p:nvPicPr>
        <p:blipFill>
          <a:blip r:embed="rId3" cstate="print"/>
          <a:srcRect/>
          <a:stretch>
            <a:fillRect/>
          </a:stretch>
        </p:blipFill>
        <p:spPr bwMode="auto">
          <a:xfrm>
            <a:off x="5148064" y="476672"/>
            <a:ext cx="3995936" cy="4824536"/>
          </a:xfrm>
          <a:prstGeom prst="rect">
            <a:avLst/>
          </a:prstGeom>
          <a:noFill/>
        </p:spPr>
      </p:pic>
      <p:pic>
        <p:nvPicPr>
          <p:cNvPr id="4104" name="Picture 8" descr="http://www.jesuiscultive.com/IMG/jpg/Carte_precolombiens.jpg"/>
          <p:cNvPicPr>
            <a:picLocks noChangeAspect="1" noChangeArrowheads="1"/>
          </p:cNvPicPr>
          <p:nvPr/>
        </p:nvPicPr>
        <p:blipFill>
          <a:blip r:embed="rId4" cstate="print"/>
          <a:srcRect/>
          <a:stretch>
            <a:fillRect/>
          </a:stretch>
        </p:blipFill>
        <p:spPr bwMode="auto">
          <a:xfrm>
            <a:off x="0" y="3501008"/>
            <a:ext cx="3275856" cy="335699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71400"/>
            <a:ext cx="8229600" cy="1143000"/>
          </a:xfrm>
        </p:spPr>
        <p:txBody>
          <a:bodyPr/>
          <a:lstStyle/>
          <a:p>
            <a:r>
              <a:rPr lang="fr-CA" b="1" dirty="0" smtClean="0">
                <a:solidFill>
                  <a:srgbClr val="FF0000"/>
                </a:solidFill>
              </a:rPr>
              <a:t>Les langues aux Amériques</a:t>
            </a:r>
            <a:endParaRPr lang="fr-CA" b="1" dirty="0">
              <a:solidFill>
                <a:srgbClr val="FF0000"/>
              </a:solidFill>
            </a:endParaRPr>
          </a:p>
        </p:txBody>
      </p:sp>
      <p:sp>
        <p:nvSpPr>
          <p:cNvPr id="3" name="Espace réservé du contenu 2"/>
          <p:cNvSpPr>
            <a:spLocks noGrp="1"/>
          </p:cNvSpPr>
          <p:nvPr>
            <p:ph idx="1"/>
          </p:nvPr>
        </p:nvSpPr>
        <p:spPr>
          <a:xfrm>
            <a:off x="0" y="3084984"/>
            <a:ext cx="9144000" cy="3773016"/>
          </a:xfrm>
        </p:spPr>
        <p:txBody>
          <a:bodyPr>
            <a:normAutofit/>
          </a:bodyPr>
          <a:lstStyle/>
          <a:p>
            <a:r>
              <a:rPr lang="fr-CA" sz="2700" dirty="0" smtClean="0"/>
              <a:t>Il y a encore 900 langues autochtones dans le monde, mais elles sont peu pratiquées et risquent d’entièrement disparaître un jour.</a:t>
            </a:r>
          </a:p>
          <a:p>
            <a:r>
              <a:rPr lang="fr-CA" sz="2700" dirty="0" smtClean="0"/>
              <a:t>Les Amériques sont divisées en deux grands pôles linguistiques: l’anglais et l’espagnol.</a:t>
            </a:r>
          </a:p>
          <a:p>
            <a:r>
              <a:rPr lang="fr-CA" sz="2700" dirty="0" smtClean="0"/>
              <a:t>Le portugais se limite presque juste au Brésil.</a:t>
            </a:r>
          </a:p>
          <a:p>
            <a:r>
              <a:rPr lang="fr-CA" sz="2700" dirty="0" smtClean="0"/>
              <a:t>Le français n’est qu’une langue minoritaire.</a:t>
            </a:r>
          </a:p>
          <a:p>
            <a:r>
              <a:rPr lang="fr-CA" sz="2700" dirty="0" smtClean="0"/>
              <a:t>Le néerlandais est encore moins parlé aux Amériques.</a:t>
            </a:r>
            <a:endParaRPr lang="fr-CA" sz="2700" dirty="0"/>
          </a:p>
        </p:txBody>
      </p:sp>
      <p:sp>
        <p:nvSpPr>
          <p:cNvPr id="3074" name="AutoShape 2" descr="data:image/jpeg;base64,/9j/4AAQSkZJRgABAQAAAQABAAD/2wBDAAkGBwgHBgkIBwgKCgkLDRYPDQwMDRsUFRAWIB0iIiAdHx8kKDQsJCYxJx8fLT0tMTU3Ojo6Iys/RD84QzQ5Ojf/2wBDAQoKCg0MDRoPDxo3JR8lNzc3Nzc3Nzc3Nzc3Nzc3Nzc3Nzc3Nzc3Nzc3Nzc3Nzc3Nzc3Nzc3Nzc3Nzc3Nzc3Nzf/wAARCAC3ARMDASIAAhEBAxEB/8QAGwABAAMAAwEAAAAAAAAAAAAAAAQFBgECBwP/xABAEAABAwMCAwQHBAgFBQAAAAABAAIDBAUREiEGMUETIlGBFDI0QmFxsQdygpEVI1JTYqGishY1NpLRQ3SzwfD/xAAcAQEAAQUBAQAAAAAAAAAAAAAAAQIDBAUGCAf/xAA1EQACAQMCAgYIBgMBAAAAAAAAAQIDBBEFIRIxE0FRYXGhBiIyNXOBkbIUscHR4fAkQoLx/9oADAMBAAIRAxEAPwCCiIuMPn4REQBERAEREAREQBERAFHr/ZH+X1CkKPX+ySeX1Cqh7SNroXvW2+JD7kU6Iizz0iEREAREQBERAEREAREQBERAEREAREQBERAEREBoERFrjyyERFICIiAIiKAERFICIiAKPX+ySeX1CkKPX+ySeX1CmHtI2uhe9bb4kPuRToiLPPSIREQBERAEREAREQBERAEREAREQBERAEREAREQGgREWuPLIREUgIiIAiIoAREUgIuHENBLiABzJ6KVRW+rrpRHBC7cB2XNOcHkdPPHxOkHxUqLlyL9C2q3EuGlHJGUev8AZH+X1C1cfDEVM3N1rYoXO5NfJg/7WkH+o+alWjh+0yXSWGamjqmBrjqmgcwnaHo7fqfzVcYpbt8jo9M0itbXdK4qNepKMseDTweZIt5R8O2ao9J7Rog0SNGGUzy0Dsoz6zcY5nqvlU8Dw1LO1tFUyRo59lIHgfhcc/1rKc455n1ij6TW8tqkGvP+fIxCKdcrRW218gqIjoj3c9oPdB5FwO4Hxxj4lQVUby3uaNxHjpSygiIhkBERAEREAREQBERAEREAREQBERAEREBoERFrjyyERFICIiAIiKAE3JDWtLnOOGtaMknwC4e4NY5xxgAndX9ttZt80VTc4HvY+MHs3tEZyQDo3JYQd894E4AxjObkIcXM2Gn2EryfZFczra7VSwMbWXepjjb/ANNjXjW/PLsx1+/j7ukd4rhxXGGOprWYIYR+7kAGepLgcuP3cfecq+rEl54zc24QOZqgPcljwAA0nu7bgb7nngnbYDrxLZ6ahtgmgY1rjKxudGDgNI8OuMrJ4Fsnz8j6HR0qnw07ehPgcsf65xl47V9SLJXulcS+tAzzbHIGNPzDcZ88laTgOppIZpAZ6eMZk5yNH7n/AIXna1PDVnprhazPOxpc2d7QQzJPcA326as/kocNnll+r6KvTX+Jq3Ln1Y4e3/ruKPiCWI36qkZIwn9Xh7XD90zquKW+1tM8ObWGXHITO14+Ts6m/hIUjiSjjobmYIg0NbEzkMZ25n4lVR5cleyng7Kzs6NeypqcU1jrW5u7TxjSXBrKS7NDnYwwukAeD/A/bJ+Bwfi7koN/4ahfGa+yTQ1ELzyhI0knkCBsx35AnbDT60638PUUtLSyPijLnxxPP6sYOB8uud881F4GinJuUdPJGWucxr4TI3D2973HjDh05tPxVv1Y5cf4OWjJUJTuLVuPDjZ9/Vz8mY/cEgggjYgjBB8CEWo4o4eq4pXVjYmRjDjIHtMZd1HPLSeYzryRjrknLA5AI5FV7NZR2Wm6jTvaXEtpLmuz+DlERDYhERAEREAREQBERAEREAREQBERAaBERa48shERSAiIgCIigEu0RRy3OHtywxRESFj2uIkIOzSWg6d8Hcb4wvQobvTyxudK10bORk2kjP4m5A88LJ8GtbHLVV0uzKZrn/A6W7f3P/JdbZc6KnuFSKrLXGQh0gfoe7SO85rhgkhweS0k5HLlhX+BNYO40qELe1gns5b+Of4Kzi+rit/FHpFrFPpdStA7MAt72oHltyVRdeIK66U5iq+zLdQd3W4OQMeKkcatjF/kMM0krHRscHSRaD1+A1feO58SqE8j8lkRWyPqel2lCdrSqyj6yXPwZvaH7MLjWUVPVMr6VrZomyBpDsjUAccvirOk4WuVhi9FF9s8GS5+mYkOOrAJ3+6PyXoHD3+QW3/tIv7AsP8AaQ0013ZVVDwKSWnYzQcjtHtc7GHBpxpLg4jbIGN1vqdhQqS4WjiLrW72rHhqSTXgv2IFT9ntxvUnpgu1tlyNOuHUWnH5qp4g+zyusloqLjNW00jIdOWsDsnLgOo+K9J4ChnisTn1LxI6aokkEobpEgJ2cBgYBxnkF0+0r/RVy+Uf/kaqKtnRhnC5GTY63fcdOkperlLGFyz4HkcPFVyghbDF2IjaA0DQeQGB18F8LDQ3O41077dI6MDSXhoLwSS73T3T83ED4qqVrZq+70lNWNtcMz4naDI6LLi097fS3veeceIWmW2cHV6naU6Ns+gik5NLfGPnnY3Ftp7nBVvoXVQE7WbjVhr+uCB3QS0/s82v5jC85r6cUlbLA1r2saQWNeckNIBwdhyyRyHJW3Ct1nivYkkmdIXNLnAnG7O8dhy7naDzU77RKRsF3EjG4Li4OPwOHD+ZkVK2lh9ZptLhUsNRVGb9pdXLfdfsZRERVHbhERAEREAREQBERAEREAREQBERAaBERa48shERSAiIgC4OwJAyccvFcogNRw7QVNRaS2Nzn09RGQ8hohbjU4lpcdTjguIyGtG3NTqShtlE2SVkgkfkukdRMxuTk6pSSRuerwFUWNss9kqm9rkUrHyNYQX5OpzsAOJaNtPunmurW266xvpquaX0iFxjOt7pG5aSNYbs5mcZy0FniFlYbzvt3H0OhKPQwcUuSx9CrukFHeOKhBSiKOI0+/ZzB/eAd6zgDk8s8/mol8sMVut/pEczZCXsZtJn3Tq90dV2neeHuIBMf17TAdBZI0gggtyHDY436D5ePN/4kZd6P0cUhh74fnXkbAj/ANq7usY5HYacr+SoSimoYWcPbm8m0/xZcLfDR0NM+ECKhppCHxA/q+zBe7JeMkbYHVd6rjK4yUNuMRpnTVkcro2yQDS9zZNIzl4De6CeZ3Uug4eg4k4fs9dSV8tI4QQ9roY1wc+IaQTnkQcjw+C44qttlgo4ra+tq6WSGIB8jKcza2SPz38DGS9uRgjf8l1tN0pKOEcVWjOM5JnxHG1YbI2uEsel1c6nbJ6Nzb2eoZbrwO9tnPJV944hrbvwtfqavMRfTQw9oI4wA2QygOAIc4OGw3WpoLLQ3Kwugo6yqbM2dzn1T4tMnbadLstcPA4xjl8d1QcWWel4Y4Gq4H1T6ipqeyp43vaG7NfqDQByAAcep/krdeVPopbbl+xjN3VLHavzMlS8KtnhglM7B2jY3Fpcc4x3/d+WF8+ELnQ2+Wsprj6LhxYW9uxw5ahkSAHT+Q+ak0fGEVNTQw+iyOMTGtDtQHqjHioPDFutlfUVk9fIO4W6Iy17zjfJ0tI2GRucjfdctzT4jra6uVQqfjeLhyseZspaW1XGFs5cY8bMmmxMwbY2macgb8tY+SqON7bUPtIr5J3TRxFumSJzZGO5tAJ7pAy7nl6MrLJTVLKW0h/pB1OMkMoj0hoLnDEWxyGkd453Xw44zb6X9Htc2Qydn2khboeSO8SdGlrvVHNp5qiKakv17DS2cKn4qmo5TysfUxaIiuH04IiIAiIgCIiAIiIAiIgCIiAIiIDQIiLXHlkIiKQEREAREUAvODqhsVzdA8js5tnNPUOAaf5tjHmq2+0/olwkjqABqIwT1cMNOPie67b9sKKJTA9swEh0ZJEbg1xbjfBIOD5cwOuFtSKCDFXU1jZJSA5zqY6n4xtqldu0Yx1YsiO6z/djq7GMb+xVGTw4vn+Xlsef36mrmmCprGSta5uhpnAa93UbHvuHPc56DKql6Jcpf0vbKqjoKSnhikdpL5A4FxaeeotJJBHgeXrLCmkNNcBS3FxhDXYke1pcMftNG2QVkRy1ufTfRm8jStXayk24Zazu2ufzaZsfs34qFhlNvupdFb6p2uKZ4IbE/kT907b9D8ytLx9aqmouENzo6Sata+BsbWwsEjeZyXN67Oy0jkQquG2UVTbmU74opIHs1AtedIP8B6Dw+OVi/wBMV1oqJKey3asZSsOG4kIb5Dl543Wxs9R6LZrODVVLCOsVpzo+pLm0+Xjnqfauvmex8LU7OHuHHvuUhpoRK+YmqeNTGk7ayNtXy6leW8fcSScR3BkkDZG2yHUym1NI7Q+8758tugHiSutjldxFcAy+V9VVPZ3o4p5iWO/4x4Dp8lbcVUlELfrncyHT3Y9ieXLQ0bZOMH4fJUXV90r4UuZcsraGl3sY1VxS7uSz1rtf958sEt9w/wAMQ3HhCJ0jWzGeR0xiL8b+qC13uPwBvyPJw8MXQWururnxUmhuB35JCQ1vwyAd1trLVXGxxsbcailcMhjHiRxEm2wky0YwBtIMkAd4EDIwJqXD6r3Nn6RXkWo0YS3i8vt7v74EHh7h59HxA1lS/XCXCNji3SdWdRa8e67DcYzh2rLcgFVvG9wbX3k9mcsZlwcDz1YA/pYw/iXodxkt1bbZ6yd7YewjPbGRoJaOel7feB6eOxaeRXj88xqJ5Zyws7Rxdpc8vLR0GTzxyVNOXH6z8DF0VVby+6eq88K59+ML9WdERFcO2CIiAIiIAiIgCIiAIiIAiIgCIiA0CIi1x5ZCIiAIiIAiIpAVhZbiKCrj9JaJoA3s2tk3DG4xpGdm52wfHOdnZFeh3GDuCqoy4TKs7ypa1OOHzXabOV1RbI3VlsnkfQPyXN7oLSNtLi/1XDlk+GHYIBOfvlypr0zsq+nrRNCSA49k18Z8D3c+RXS03mptT+4S+HGC0jVt0BHvDoOoHLI7qupKWz3qHtKeSOml2a1r3YYD4MePV+6f9ivJrmvr+52VG9ncQVSzqcM12/3zMNFPc6CCenhc/wBHmBBDDnHxx0JG22earc455GDjBGFuq3hq4UzwGNL2nq5pOPxMB/mG/JW3BcMsFQY5gA7tX5AcD7kfgq+leG2vobvSvSTU6NRwuqUXnfiWzb78beSPMIqr0edkkUhErCHNLdyF95a6S41/b3LtnRnmWEagOgaDsB/9haC+WetuF3L6YRlphi3dIAeXh6x5dAV9bdwNWTgvq3FjR4Ds2/MucM/kw/NXeKKWTqnq1nOmq1WWJtYxFbruz/4SLNxVBRwx2+1UdcAAXBjOxyfFziR+bicLQl0joxcb1M58Lc9jCcNMnXAGB3dsknGcZOGjeATYeGqYOZ2U8mMt/dlw69TI4fix/CshfuIKq8yu1uc2E+6di4eBAOAM76RnfclxwRb4VJ5Sx3nP0rKWoV/8eLUett5+r7e44v14NwlfDBpbRh+poAPiThvgzOCAeoztnCqURXDurKzpWdLo6fz732hERDLCIiAIiIAiIgCIiAIiIAiIgCIiA0CIi1x5ZCIiAIiIAiIgCIikBGksf2kbnMeRpLmEgkeB8R8DsiIm1yKozlB8UXhlhRXq4UTdEc2WDYNHcx8gO7/SplLxc+jqXVdfSzzkOJ1RuZyLWgD3fA9FRqPX+ySeX1CuRnl4a5nQaRqNzWvaNvUlmMpRi+3DaXPtLJvG9RAXCihmjjc1oc172A5Awfdcq648T3OvOHyhjOeN3/3ZA8gFTIsvEU8pH2yjoVjS34c+Lz5cvI7SvfNK6WZ75JXes97i5x+ZK6oik20YxguGKwgiIhUEREAREQBERAEREAREQBERAEREAREQGgREWuPLIREQBERSAiIoAREUgIiIAo9f7JJ5fUKQo9f7JJ5fUKYe0ja6F71tviQ+5FOiIs89IhERAEREAREQBERAEREAREQBERAEREAREQBERAaBERa48shERAERFICIiAIiIAiIoAUev9kk8vqFIUev9kk8vqFVD2kbXQvett8SH3Ip0RFnnpEIiIAiIgCIiAIiIAiIgCIiAIiIAiIgCIiAIiIDQIiLXnlkIiKAERFICIiAIiKAEREAUev9kk8vqERVQ9pG10L3rbfEh9yKdERZ56R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3076" name="AutoShape 4" descr="data:image/jpeg;base64,/9j/4AAQSkZJRgABAQAAAQABAAD/2wBDAAkGBwgHBgkIBwgKCgkLDRYPDQwMDRsUFRAWIB0iIiAdHx8kKDQsJCYxJx8fLT0tMTU3Ojo6Iys/RD84QzQ5Ojf/2wBDAQoKCg0MDRoPDxo3JR8lNzc3Nzc3Nzc3Nzc3Nzc3Nzc3Nzc3Nzc3Nzc3Nzc3Nzc3Nzc3Nzc3Nzc3Nzc3Nzc3Nzf/wAARCAC3ARMDASIAAhEBAxEB/8QAGwABAAMAAwEAAAAAAAAAAAAAAAQFBgECBwP/xABAEAABAwMCAwQHBAgFBQAAAAABAAIDBAUREiEGMUETIlGBFDI0QmFxsQdygpEVI1JTYqGishY1NpLRQ3SzwfD/xAAcAQEAAQUBAQAAAAAAAAAAAAAAAQIDBAUGCAf/xAA1EQACAQMCAgYIBgMBAAAAAAAAAQIDBBEFIRIxE0FRYXGhBiIyNXOBkbIUscHR4fAkQoLx/9oADAMBAAIRAxEAPwCCiIuMPn4REQBERAEREAREQBERAFHr/ZH+X1CkKPX+ySeX1Cqh7SNroXvW2+JD7kU6Iizz0iEREAREQBERAEREAREQBERAEREAREQBERAEREBoERFrjyyERFICIiAIiKAERFICIiAKPX+ySeX1CkKPX+ySeX1CmHtI2uhe9bb4kPuRToiLPPSIREQBERAEREAREQBERAEREAREQBERAEREAREQGgREWuPLIREUgIiIAiIoAREUgIuHENBLiABzJ6KVRW+rrpRHBC7cB2XNOcHkdPPHxOkHxUqLlyL9C2q3EuGlHJGUev8AZH+X1C1cfDEVM3N1rYoXO5NfJg/7WkH+o+alWjh+0yXSWGamjqmBrjqmgcwnaHo7fqfzVcYpbt8jo9M0itbXdK4qNepKMseDTweZIt5R8O2ao9J7Rog0SNGGUzy0Dsoz6zcY5nqvlU8Dw1LO1tFUyRo59lIHgfhcc/1rKc455n1ij6TW8tqkGvP+fIxCKdcrRW218gqIjoj3c9oPdB5FwO4Hxxj4lQVUby3uaNxHjpSygiIhkBERAEREAREQBERAEREAREQBERAEREBoERFrjyyERFICIiAIiKAE3JDWtLnOOGtaMknwC4e4NY5xxgAndX9ttZt80VTc4HvY+MHs3tEZyQDo3JYQd894E4AxjObkIcXM2Gn2EryfZFczra7VSwMbWXepjjb/ANNjXjW/PLsx1+/j7ukd4rhxXGGOprWYIYR+7kAGepLgcuP3cfecq+rEl54zc24QOZqgPcljwAA0nu7bgb7nngnbYDrxLZ6ahtgmgY1rjKxudGDgNI8OuMrJ4Fsnz8j6HR0qnw07ehPgcsf65xl47V9SLJXulcS+tAzzbHIGNPzDcZ88laTgOppIZpAZ6eMZk5yNH7n/AIXna1PDVnprhazPOxpc2d7QQzJPcA326as/kocNnll+r6KvTX+Jq3Ln1Y4e3/ruKPiCWI36qkZIwn9Xh7XD90zquKW+1tM8ObWGXHITO14+Ts6m/hIUjiSjjobmYIg0NbEzkMZ25n4lVR5cleyng7Kzs6NeypqcU1jrW5u7TxjSXBrKS7NDnYwwukAeD/A/bJ+Bwfi7koN/4ahfGa+yTQ1ELzyhI0knkCBsx35AnbDT60638PUUtLSyPijLnxxPP6sYOB8uud881F4GinJuUdPJGWucxr4TI3D2973HjDh05tPxVv1Y5cf4OWjJUJTuLVuPDjZ9/Vz8mY/cEgggjYgjBB8CEWo4o4eq4pXVjYmRjDjIHtMZd1HPLSeYzryRjrknLA5AI5FV7NZR2Wm6jTvaXEtpLmuz+DlERDYhERAEREAREQBERAEREAREQBERAaBERa48shERSAiIgCIigEu0RRy3OHtywxRESFj2uIkIOzSWg6d8Hcb4wvQobvTyxudK10bORk2kjP4m5A88LJ8GtbHLVV0uzKZrn/A6W7f3P/JdbZc6KnuFSKrLXGQh0gfoe7SO85rhgkhweS0k5HLlhX+BNYO40qELe1gns5b+Of4Kzi+rit/FHpFrFPpdStA7MAt72oHltyVRdeIK66U5iq+zLdQd3W4OQMeKkcatjF/kMM0krHRscHSRaD1+A1feO58SqE8j8lkRWyPqel2lCdrSqyj6yXPwZvaH7MLjWUVPVMr6VrZomyBpDsjUAccvirOk4WuVhi9FF9s8GS5+mYkOOrAJ3+6PyXoHD3+QW3/tIv7AsP8AaQ0013ZVVDwKSWnYzQcjtHtc7GHBpxpLg4jbIGN1vqdhQqS4WjiLrW72rHhqSTXgv2IFT9ntxvUnpgu1tlyNOuHUWnH5qp4g+zyusloqLjNW00jIdOWsDsnLgOo+K9J4ChnisTn1LxI6aokkEobpEgJ2cBgYBxnkF0+0r/RVy+Uf/kaqKtnRhnC5GTY63fcdOkperlLGFyz4HkcPFVyghbDF2IjaA0DQeQGB18F8LDQ3O41077dI6MDSXhoLwSS73T3T83ED4qqVrZq+70lNWNtcMz4naDI6LLi097fS3veeceIWmW2cHV6naU6Ns+gik5NLfGPnnY3Ftp7nBVvoXVQE7WbjVhr+uCB3QS0/s82v5jC85r6cUlbLA1r2saQWNeckNIBwdhyyRyHJW3Ct1nivYkkmdIXNLnAnG7O8dhy7naDzU77RKRsF3EjG4Li4OPwOHD+ZkVK2lh9ZptLhUsNRVGb9pdXLfdfsZRERVHbhERAEREAREQBERAEREAREQBERAaBERa48shERSAiIgC4OwJAyccvFcogNRw7QVNRaS2Nzn09RGQ8hohbjU4lpcdTjguIyGtG3NTqShtlE2SVkgkfkukdRMxuTk6pSSRuerwFUWNss9kqm9rkUrHyNYQX5OpzsAOJaNtPunmurW266xvpquaX0iFxjOt7pG5aSNYbs5mcZy0FniFlYbzvt3H0OhKPQwcUuSx9CrukFHeOKhBSiKOI0+/ZzB/eAd6zgDk8s8/mol8sMVut/pEczZCXsZtJn3Tq90dV2neeHuIBMf17TAdBZI0gggtyHDY436D5ePN/4kZd6P0cUhh74fnXkbAj/ANq7usY5HYacr+SoSimoYWcPbm8m0/xZcLfDR0NM+ECKhppCHxA/q+zBe7JeMkbYHVd6rjK4yUNuMRpnTVkcro2yQDS9zZNIzl4De6CeZ3Uug4eg4k4fs9dSV8tI4QQ9roY1wc+IaQTnkQcjw+C44qttlgo4ra+tq6WSGIB8jKcza2SPz38DGS9uRgjf8l1tN0pKOEcVWjOM5JnxHG1YbI2uEsel1c6nbJ6Nzb2eoZbrwO9tnPJV944hrbvwtfqavMRfTQw9oI4wA2QygOAIc4OGw3WpoLLQ3Kwugo6yqbM2dzn1T4tMnbadLstcPA4xjl8d1QcWWel4Y4Gq4H1T6ipqeyp43vaG7NfqDQByAAcep/krdeVPopbbl+xjN3VLHavzMlS8KtnhglM7B2jY3Fpcc4x3/d+WF8+ELnQ2+Wsprj6LhxYW9uxw5ahkSAHT+Q+ak0fGEVNTQw+iyOMTGtDtQHqjHioPDFutlfUVk9fIO4W6Iy17zjfJ0tI2GRucjfdctzT4jra6uVQqfjeLhyseZspaW1XGFs5cY8bMmmxMwbY2macgb8tY+SqON7bUPtIr5J3TRxFumSJzZGO5tAJ7pAy7nl6MrLJTVLKW0h/pB1OMkMoj0hoLnDEWxyGkd453Xw44zb6X9Htc2Qydn2khboeSO8SdGlrvVHNp5qiKakv17DS2cKn4qmo5TysfUxaIiuH04IiIAiIgCIiAIiIAiIgCIiAIiIDQIiLXHlkIiKQEREAREUAvODqhsVzdA8js5tnNPUOAaf5tjHmq2+0/olwkjqABqIwT1cMNOPie67b9sKKJTA9swEh0ZJEbg1xbjfBIOD5cwOuFtSKCDFXU1jZJSA5zqY6n4xtqldu0Yx1YsiO6z/djq7GMb+xVGTw4vn+Xlsef36mrmmCprGSta5uhpnAa93UbHvuHPc56DKql6Jcpf0vbKqjoKSnhikdpL5A4FxaeeotJJBHgeXrLCmkNNcBS3FxhDXYke1pcMftNG2QVkRy1ufTfRm8jStXayk24Zazu2ufzaZsfs34qFhlNvupdFb6p2uKZ4IbE/kT907b9D8ytLx9aqmouENzo6Sata+BsbWwsEjeZyXN67Oy0jkQquG2UVTbmU74opIHs1AtedIP8B6Dw+OVi/wBMV1oqJKey3asZSsOG4kIb5Dl543Wxs9R6LZrODVVLCOsVpzo+pLm0+Xjnqfauvmex8LU7OHuHHvuUhpoRK+YmqeNTGk7ayNtXy6leW8fcSScR3BkkDZG2yHUym1NI7Q+8758tugHiSutjldxFcAy+V9VVPZ3o4p5iWO/4x4Dp8lbcVUlELfrncyHT3Y9ieXLQ0bZOMH4fJUXV90r4UuZcsraGl3sY1VxS7uSz1rtf958sEt9w/wAMQ3HhCJ0jWzGeR0xiL8b+qC13uPwBvyPJw8MXQWururnxUmhuB35JCQ1vwyAd1trLVXGxxsbcailcMhjHiRxEm2wky0YwBtIMkAd4EDIwJqXD6r3Nn6RXkWo0YS3i8vt7v74EHh7h59HxA1lS/XCXCNji3SdWdRa8e67DcYzh2rLcgFVvG9wbX3k9mcsZlwcDz1YA/pYw/iXodxkt1bbZ6yd7YewjPbGRoJaOel7feB6eOxaeRXj88xqJ5Zyws7Rxdpc8vLR0GTzxyVNOXH6z8DF0VVby+6eq88K59+ML9WdERFcO2CIiAIiIAiIgCIiAIiIAiIgCIiA0CIi1x5ZCIiAIiIAiIpAVhZbiKCrj9JaJoA3s2tk3DG4xpGdm52wfHOdnZFeh3GDuCqoy4TKs7ypa1OOHzXabOV1RbI3VlsnkfQPyXN7oLSNtLi/1XDlk+GHYIBOfvlypr0zsq+nrRNCSA49k18Z8D3c+RXS03mptT+4S+HGC0jVt0BHvDoOoHLI7qupKWz3qHtKeSOml2a1r3YYD4MePV+6f9ivJrmvr+52VG9ncQVSzqcM12/3zMNFPc6CCenhc/wBHmBBDDnHxx0JG22earc455GDjBGFuq3hq4UzwGNL2nq5pOPxMB/mG/JW3BcMsFQY5gA7tX5AcD7kfgq+leG2vobvSvSTU6NRwuqUXnfiWzb78beSPMIqr0edkkUhErCHNLdyF95a6S41/b3LtnRnmWEagOgaDsB/9haC+WetuF3L6YRlphi3dIAeXh6x5dAV9bdwNWTgvq3FjR4Ds2/MucM/kw/NXeKKWTqnq1nOmq1WWJtYxFbruz/4SLNxVBRwx2+1UdcAAXBjOxyfFziR+bicLQl0joxcb1M58Lc9jCcNMnXAGB3dsknGcZOGjeATYeGqYOZ2U8mMt/dlw69TI4fix/CshfuIKq8yu1uc2E+6di4eBAOAM76RnfclxwRb4VJ5Sx3nP0rKWoV/8eLUett5+r7e44v14NwlfDBpbRh+poAPiThvgzOCAeoztnCqURXDurKzpWdLo6fz732hERDLCIiAIiIAiIgCIiAIiIAiIgCIiA0CIi1x5ZCIiAIiIAiIgCIikBGksf2kbnMeRpLmEgkeB8R8DsiIm1yKozlB8UXhlhRXq4UTdEc2WDYNHcx8gO7/SplLxc+jqXVdfSzzkOJ1RuZyLWgD3fA9FRqPX+ySeX1CuRnl4a5nQaRqNzWvaNvUlmMpRi+3DaXPtLJvG9RAXCihmjjc1oc172A5Awfdcq648T3OvOHyhjOeN3/3ZA8gFTIsvEU8pH2yjoVjS34c+Lz5cvI7SvfNK6WZ75JXes97i5x+ZK6oik20YxguGKwgiIhUEREAREQBERAEREAREQBERAEREAREQGgREWuPLIREQBERSAiIoAREUgIiIAo9f7JJ5fUKQo9f7JJ5fUKYe0ja6F71tviQ+5FOiIs89IhERAEREAREQBERAEREAREQBERAEREAREQBERAaBERa48shERAERFICIiAIiIAiIoAUev9kk8vqFIUev9kk8vqFVD2kbXQvett8SH3Ip0RFnnpEIiIAiIgCIiAIiIAiIgCIiAIiIAiIgCIiAIiIDQIiLXnlkIiKAERFICIiAIiKAEREAUev9kk8vqERVQ9pG10L3rbfEh9yKdERZ56R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3078" name="AutoShape 6" descr="data:image/jpeg;base64,/9j/4AAQSkZJRgABAQAAAQABAAD/2wCEAAkGBwgHBhQIBwgUFBQXGR8bGRYXDRsZHRoiIx0iHCAaIBwaIywhGh8mIRYYIjEkJTU3Lzo6GyEzODMsNzQtLjcBCgoKDg0OGhAQGjcmICQ3NDYvNzU3NzEsLTI0Ny8vLDQsLi83LC00LCw3NCw0NSwsNDIsNDUsNCwsLCwwNCwuL//AABEIALkBEAMBEQACEQEDEQH/xAAcAAEAAgMBAQEAAAAAAAAAAAAABQcDBggCBAH/xABFEAABAgQDBAUJBwEFCQAAAAABAAIDBAURBhIhEzFTkhQiQVFxMjQ2YXJ0gbGyBzNCUpGhwSMVJFSz8RYlYmOCosLR4f/EABsBAQACAwEBAAAAAAAAAAAAAAAFBgIEBwMB/8QAPBEAAgECAQkFBwMEAgIDAAAAAAECAwQRBRITITEyQVGRUmFxsfAGFCIzcqHRgbLBIzWC4UKSQ/EVYqL/2gAMAwEAAhEDEQA/ANeloEHo7f6LfJH4B3KrTnLOespdSpLOet7TJ0eBwW8gWOfLmY6SfNjo8Dgt5AmfLmNJPmx0eBwW8gTPlzGknzY6PA4LeQJny5jST5sdHgcFvIEz5cxpJ82OjwOC3kCZ8uY0k+bHR4HBbyBM+XMaSfNjo8Dgt5AmfLmNJPmx0eBwW8gTPlzGknzY6PA4LeQJny5jST5sdHgcFvIEz5cxpJ82RsaDC27v6Td/5R3LZjKWatZ3D2Opwnkei5JN/F+5njYwuE3lC+50uZZtBS7K6DYwuE3lCZ0uY0FLsroNjC4TeUJnS5jQUuyug2MLhN5QmdLmNBS7K6DYwuE3lCZ0uY0FLsroNjC4TeUJnS5jQUuyug2MLhN5QmdLmNBS7K6DYwuE3lCZ0uY0FLsroNjC4TeUJnS5jQUuyug2MLhN5QmdLmNBS7K6DYwuE3lCZ0uY0FLsroNjC4TeUJnS5jQUuyug2MLhN5QmdLmNBS7K6DYwuE3lCZ0uY0FLsroNjC4TeUJnS5jQUuyug2MLhN5QmdLmNBS7K6DYwuE3lCZ0uY0FLsroNjC4TeUJnS5jQUuyug2MLhN5QmdLmNBS7K6DYwuE3lCZ0uY0FLsrodF4N0wjJgf4eF/ltU9T3UcmulhXqeL8yiZbzZvsj5Krz3mUKpvvxMixMAgCAIAgCAIAgCAIAgIyN9+7x/hbMd1HdvYz+zUf8v3M8rItIQBAEAQBAEAQBAEAQBAEAQBAEAQBAEAQHQ+DvRKT93hfQFP09xHIbv59T6n5somW82b7I+Sq895lBqb78TIsTAIAgCAIAgCAIAgCAICMjffu8f4WzHdR3b2M/s1H/L9zPKyLSEAQBAEAQBAEAQBAEAQBAEAQBAEAQBAEB0Pg70Sk/d4X0BT9PcRyG7+fU+p+bKJlvNm+yPkqvPeZQam+/EyLEwCAIAgCAIAgCAIAgCAjI337vH+Fsx3Ud29jP7NR/wAv3M8rItIQBAEAQBAEAQBAEAQBAEAQBAEAQBAEAQHQ+DvRKT93hfQFP09xHIbv59T6n5somW82b7I+Sq895lBqb78TIsTAIAgCAIAgCAIAgCAICMjffu8f4WzHdR3b2M/s1H/L9zPKyLSEAQBAEAQBAEAQBAEAQBAEAQBAEAQBAEB0Pg70Sk/d4X0BT9PcRyG7+fU+p+bKJlvNm+yPkqvPeZQam+/EyLEwCAIAgCAIAgCAIAgCH1Rb1JEZG+/d4/wtmO6juvsasMj0U/8A7fuZ5WRaQgCAIAgCAIAgCAIAgCAIAgCAIAgCAIAgOh8HeiUn7vC+gKfp7iOQ3fz6n1PzZRMt5s32R8lV57zKDU334mRYmAQBAEAQBAEAQEtR8O1Gr9aWg2Z+d2jfh3/BeFW4hT2vWSVpkuvcYS2R5v8Ahel3k+/DuHqOP99VIuf+RunZ3Nu7u1Nlre8Vqny46iZ/+MsbZY1pY+Lw6Ja/M+qiT2HYtbhy9Jp7muLnddzdLBjt1yTr8FhWhXVNucvWKNm0ubOVTMoJY9yw/AxdUaBJVjo9bpZiXY0hzWi4F3C28HsX21pV508acsNZbMm2l7VpudtPDB4NYtf6IptLwVW3ZafPOgRDuDiQL+D9Dv3A9i93Vu6W/HFeuRvO8ytZ/NjnJd2P3X8kLXcE1WktMaGzbQxrmZqR4t3jxFwtmhfUqmp6n3kpZZet6+EZ/DLv2dfzga0t0nAh9CAIAgCAIAgCAIAgCAIAgCAIAgCA6Hwd6JSfu8L6Ap+nuI5Dd/PqfU/NlEy3mzfZHyVXnvMoNTffiZFiYBAEAQBAEAQG5YawvCbL/wBq13qwwMwY7QEfmd6vUtC4uXjo6e31sLPk3JagtNXWvgnw73393Djr2fHXscumv7tSX7KENAQCHOH/AIj1DX19i9KNhm65rFklfUcqv4Le3nhzzX9vz5GqmZhuN3RLn4rdzHyK/LIOVZPGVvNv6WTGD5+UlcRQo0zMNa0ZrkmwHUcPmQte6pTlSaS9YklknIuUaVxnToTSwf8AxY+0moSc9XWRpKYERuyAu3UXzO008Qs8nUpwpNSWGs6lkCE6NGaqRaePFPkjU9o318pW/gye0ke/ozYcPYzqNFeGB5iQu2G6/wD2ne0/t6lqV7GnV7nzIW/yTb3KcoLNlzSeD8V/O3xNoq1Bp2LKb/bOHLCL+KHoMx3kEfhfrv3HTxWjSuKltPRVtnP1wIixyjWyfU0Fxrh1w71zXd/OoruIx8N5ZEaQQbEEWIPcQdxUumnrRc4zjOKlF4pnlfTIIAgCAIAgCAIAgCAIAgCAIAgCA6Hwd6JSfu8L6Ap+nuI5Dd/PqfU/NlEy3mzfZHyVXnvMoNTffiZFiYBAEAQBAEBuOFcL7ZkOqTwuy5IhgXuPwuNjuvfTfoO9aFzdYYwjtLPkvJaSjXqbdqXk/X8EtXK7QJuE6FPxy8A6Q2h/dvdawJv2HdpoDdeNGhWi04rDv/BJXF1aL4Ksl4bdfelj9zXaJQKdM0eFFitBe9rSdL5SC617DTPax8OzetytcVI1GlsWPr9C3XmVLmnWnCMtScl1/HDkaKdSpMu0diJzB8GVj1NzZ7yAwn4hzSP3t/pda13KSh8O0hMv1Z0reMoPB53nGSZ9eOIMCFHhmA0AnOXgEGzr66jTu3aLzsm2nj3Gt7OVZTVTOeOGal4ayAprNpUIbD2vaNRftHZ2rbqPCDfcTl82rao12X5M3DE9IkJSjOiSkMgtDQ1xgtbmBfqbg5rgi13AFR1tWnKolLz7vWwquSr+vWvIxnLFNt//AJf27tnElaNjmgxZVkOdgvhODGjPkvuA/Ezrd68a1hXUm4vHX626jVqZCu4xUopST5P84H7ibD1IrEjEqtOmCYpZnbZ184A/KRc3A3ju8V8trmrSkqc1q8j7k3Kde0qKjLcx148Oevu6FYqbL6EAQBAEAQBAEAQBAEAQBAEAQBAdD4O9EpP3eF9AU/T3Echu/n1PqfmyiZbzZvsj5Krz3mUGpvvxMixMAgCAIAgP0Ak2AQyjFyaitrLQhxZbCNEg7e+pAeB2k6l1vVr8NO5QzUrmpLAvLnSsqEVJ6lgvX3Z5xDh6Qr8l06TeGvLbh7dztDvA+e/5L7QuJ0ZZsthhdWVK6Slx4NetaKihT03DhBkOaeB3CIQP0VgdOLeLR1t2VtP4pU02+5Fj/Zjhuj1igxJmpSQiPEYtBLnDTIw20PeT+ql7SlCVNNopuX724o3rhTqNLBak2lsPsxlS8OYbl2RIdCgvL81g+ZiMuWtuGNyhxc9x0A/dS1lk2ncyccMMO5PjtetalxZByyreL/yy/wCzPGD6ZQMQRYsKaw7ChOhthuc1szFcWl+e8N4c1pY9uQXGvlDVZXuTaVvg1rTx4JY4Ya1g3imI5VvH/wCWX/Znx/ajh2k0WiQpilyQhvMYNJDnbsjzbU97Qfgoa8pQjTxSJ72fvK9e7zKs3JYPU22uHMrZ0SI4Wc8n4qLwRd40KcXjGKT8CxZOpYOw7Iw3S8BsWNkaeqM5vYfjPVbvN7fooidK6rzeLwWPh9ikxtcpX2Gdjm9+pdOPQkcMYkg4omZiRmZYMa5tw3PckbnHx1buXhc2rt4xmnieOUclTsYwnnY492x+vIrGqyT6dUoklE3scW3ta/cfiLH4qbpTVSCkuJd7O4VxQhV5r78fufKvQ2ggCAIAgCAIAgCAIAgCAIAgCA6Hwd6JSfu8L6Ap+nuI5Dd/PqfU/NlEy3mzfZHyVXnvMoNTffiZFiYBAEAQBASWHJfpVdgwiL9cE+A6x3+oLyryzacmSGSqefdQ7tfQ3LGMhO1+ahQKY0OY0El17NuSB5W5x6u4XI+Kj7WcaMW57X1LHlSzq3MYQhhhrbx+3mzNTKWcN0t4qFXs0gnLoBu1sXam9xut2L5Orp5rNge1nbe50nGU8V36kvD1/JT7fJCsLOyR2Itf7LavTKVhh39qVGDBzR35drHazNZkO9sxF7XG7vCnMn0alWl8EW8OSxOce0rSv5Y8l5EviyNh2vU6HMNr0iNlEJY+LFhxIWYsLS0jOASA/MLG4LWlTForihUa0cta1pYp4Y+D5YdUV+WDW0x4PjYfoNNdFjYjkojzkZEjsjQ2BxAdkznOc0R1ohLibmx7lleq4r1ElTklrwWt4c8NS1LVq4COCW0iPtWrNLquHoTaZUoMYtmG5hDjtfa8OJa+Um25QuUaFWnS+OLWvisCx+y7TvtXZf8ABVqgzoxZsDCeH8R0dkzSowY/K25YbgHKNHMO74WULK7r0KjjNYrv/hlDo5VvbKShU1rk+Xc//aI6hYdq2GcSwpmZhgwrlrojSS0Ai1z2tF7anRete5pXFFxW3kb2UMqW97aSitU1g0n98H4Y958P2ny2wxLtQNHsafiLtPyC9cmyxo4cmbns3VzraUOT8/TNRUgWIIAgCAIAgCAIAgCAIAgCAIAgOh8HeiUn7vC+gKfp7iOQ3fz6n1PzZRMt5s32R8lV57zKDU334mRYmAQBAEAQGyYEiSzazs5iWDy5pDLtBsd/boNA7X1etal4paPFPDmT+QJRVScXta1c+/13G8VUVuYvCpseFDIAOrSTrmHlHQeSOzt3qOp6Ja5pssdaNRw/pNJ96x9ffwK3rlMrEtEdFqkKIdPLJLhzbvgpajVpS1QZVLq0vdIpVcZd61rpw6IlpKkyDsPw4xhAuMIPLtg2wdsuqLk3Nx3Ai+p1XlUrT0rXfz4YnSK19XVxKCnqxa/TOx9ceGwhqbJzcTDLJyC5+ybEmGRYbID3mMHMgPEE7MF0NrzBymIPJuF0b2dqQjTlGW1tNNtLNaxWOvU2sccOJp+1Cfv8vBeRNR6ZVIlAE70yMIT4xD/7lEL2wTAybHJbaObmaIOffqHetS0a9FXDjmrFLVrWDlnY52Ozvw2cCv4PAxw6VVZihiqSc3Fl2iJBDR0KK98tDbDjQ3QmscM8drOk2z9vWPYsncUY19HKKlqlj8SSk8YvFvZHHN2eAweGJGx5ONEp0CZ2b4UEx4MOHLxIL/6NhGLmB0UAxRqHXOnXt2KD9p6kdBm4pyxbck18WrU8Fs5Yd2JM5CxVSq12JeR9+KKVIytFdElIVsoaGu2IbmaX6nfmvcWu4X+C5/bVZyqJS9avWwnslXteteQjOWKbbfjmv1hsNOo03OycZkWmxHtfpbLe59Vh5QPcpGtCEk1PYWatRt6tulXSww48NXB8C3sP1qqxZIRK7S3w9QA8N33IaLsvmGp7B+yr9ehSUsKUsfXPYUS+oW9Ophb1M5eX67GQf2nytPFJhzcCE3PnyNc19gBYk6DQ6hbOTZz0ji3qJP2cqVPeXBP4cMX38vMrVTRdwgCAIAgCAIAgCAIAgCAIAgCA6Hwd6JSfu8L6Ap+nuI5Dd/PqfU/NlEy3mzfZHyVXnvMoNTffiZFiYBAEAQBAfbRpgSlWhR3bmvaT4X1XnVjnQaN3J1RU7qEnz89Ru32htmJdsGpSkZzS0lhc15B11G7s6p/ZR1i086EkWTK8qtOlGrTeDi/s+fPXgQ9NxzPwf6dQhtit3Xtld+o0P6fFbFSxg9cdRHW+XprVWjj3rb02eRoTnnOchIHYL7vUpfA7lZqnVt6dTBPFJ488VtLP+xachbGYkSevdrx6xbKbeBAv7QUrYSWY0U/2royVxCpwaw/VN/k3PFNfZh6Vhx3shnaRMl4kwITW/wBN8S5cQd+yygdpcFMWts7iTisdSx1LF7Utn6lUk8D5MKYpdiCM6FFkhBc1jXlm3zPZckZYjcoMN3VvbuIK9Luz93wedim2scNTww2PihGWJq32zz8Msl6cyL1gTELR2aZWk/q+3xUFfyWYols9lbeUq86rXwpYfq8P42+JV0R7hDJzfuoxJYl2lCEE5RisUXPNR6Xg2nZ20+w8kOhwhd3dmd2Hx+HcK5GNS6nvdf4OdW9GvfVVBSxfe/L8IjcOYqnMTVro7JVsOCwF7usS42PV10A1t2dhXrcWkbennY4tm9lDJUbKipSnjJv9O/1qNU+0eedM4kfAZEuxgaLAm17am3fra/qC38n082inxZO+z1soW2la1yb19341GqrfLAEAQBAEAQBAEAQBAEAQBAEAQHQ+DvRKT93hfQFP09xHIbv59T6n5somW82b7I+Sq895lBqb78TIsTAIAgCAIAgLKkIv+0mEejRIbi+2W9tMzbWdmO/sJ7d6iJrQV87gXmjJXlos7/ktfjs89hhkcHUumS/Sq1HD7am7srB/Lv57llO8qVHm01+TWt8k29BZ1T4muL2dNnXErjEPRn1yK6ngCG512dUNFjv03AXv+ymbdy0Sztq2nSfZrKtvd2jhTli6ep+HDDu4LwNlkcNzlKlYdQkJ7JNA5g3NYO0F4ehs7s18k5rdrSfGllFwq4pavW3u7v8AZp3eVqN3UdGtH+nz4p68JLV9tfmn9VYxnIYkpoka7INhRYcQPaXwnRYRc0FpD2NLXgEOcLa2uD2K25OyvCjPPeKxWDw24dzwfkRl37M3CWdQanF7OD/HRmGhYrksOSsWYEUTc28NbtBDisDgCbGK+K4ue4B1hYbmtFxvXvlHLFGtgqSeC2LgseWCWC/k87P2avJzwqrNXF6n9kzNJUZuI81TrUYuix+sNm2waBbqsJuLgACx1tfU6lUm8yhUlVxXD10N+d/KwkqFssIw247ZPm9n6LZs7jSYjWU2rhjy2KIb2l2Vxs4Aglt7durbrbTc6eOzEtTnK7tcI4xc09vDhj+vAu+nT8hX6ZtoNnw3CzmuANu9rgqzUpzozwepo59XoVbarmT1SXpNMiJSnU/BcpMTkMHKesLm9rDSHfxJsT3rYlVndyjF7fWs2a91XyhUpwlt2L9eP58CoZqYiTUy6YjG7nEuJ9ZNyrBGKilFcDodClGjTjTjsSwMSyPUIAgCAIAgCAIAgCAIAgCAIAgOh8HeiUn7vC+gKfp7iOQ3fz6n1PzZRMt5s32R8lV57zKDU334mRYmAQBAEAQBAT2FcQxKJHLHi8N28dx/N/8AFrXNuqqx4omclZQVCWjqP4X9n+DeKrR5WrQ2zcxFfFZlvZjz2/iaBp8NSRbW41jqdaVNuKWD9bfX+rPWoUriCjNYrxf8GpTOHsMzd4cvXiw/8xm7v3huvqW9G4uIa3D19zVyfobC40trWzZLasU01xTT16/HHlgfDUHVWg0rospPw40MgtbFhuu5rT5TS3WwO/ttrYi69qapVp5zi0+T5l1tauT76uqtT4XxWPwyfPHzXHrjp97qRLmsMNQQ+k/hyHW5mWiS1MjBkJ2joj35WD1B3YSNLN1sVqXDoxalNYtcFt6FfypVsYVI1KizprguP1dy7yYlMG0OWNqviSHmOpayIwfu4n5di153taXy6bNGWW7ua/oUf1wb8sF5m5YepNMk4O1oAIad8QveQ+1+w6EanrAW7vVHV61STwq9OXrkQN5dXFaf9d61+mBp/wBomJ2VDLTZCJdg1iEaguB0aD2gWvcaG4UhYWrh8ctvAsWQMmuD94qrB/8AH+X+DRlKFqCAIAgCAIAgCAIAgCAIAgCAIAgOh8HeiUn7vC+gKfp7iOQ3fz6n1PzZRMt5s32R8lV57zKDU334mRYmAQBAEAQBAEBsOGMTx6K/YRQXwSdW9rfW3/18t61bi2VXWtpM5Nyo6H9Oprj5f67uhtFQoVJxRB6dTY4a873Abz/xN7D6/mtKFepQebNavWwnLizt76Genr4Nfzz8NvgadU8M1amuvEli5v5mdYeOmo+KkKdzTnsZX62SLmi8YrFd23pt6Hw0mVgxqzBhTEAEGIwEFvZmAIP6r0qTkqcmnwZ7ZKuruhcwgpyisdmLX2JL7TqZIyE9BZJyjGAsJIawAHXesMm1ZzjJyeJ1v2eqzrKpppOWGGGLx58yBptAq1TcGSci8jvLcrR/1HTtW1UuKVPXKRL18pWdvrclj3a39v5N3o2BJGlQ+n4imWuDRctvZg8SfK8PmoytlCdR5lFfkrd7l2tcvRW6aT/7P8fp1I3F2NzNwzTqL1IVspfaxcN1m/lb+/gva1sM159Tb6+5uZKyFmtVbla+C/P46mjqULUEAQBAEAQBAEAQBAEAQBAEAQBAEB0Pg70Sk/d4X0BT9PcRyG7+fU+p+bKJlvNm+yPkqvPeZQam+/EyLEwCAIAgCAIAgCAzSk3MScbbSkZzHd4Nv9VjKEZLCSPehc1aDzqcsPXI2iQx7PwW5ZyXZF9d8hPjYEd3YtOdhB7rwJujl97KsOn4f5JI4ypE45ojyTmkOaQ4sa7L1gSb7xa3ZqvH3OpHYyRpZZtajwxa8fT+56qeNqFKzu2Y0xjlAGWH5OpuLvsRe43dy+07GtKOGwsuT8m176nn0Ws18cdT8MMdhDz/ANpkw4FlOp7W9znvzHxsLAfqVsQyXH/nImqHszsdWp+i/L/Bp1Uq9Qq0XaVCac+24HQDwaNApGlRhSWEFgWG1sKFqsKUcO/j19I+FepuBAEAQBAEAQBAEAQBAEAQBAEAQBAEB0Pg70Sk/d4X0BT9PcRyG7+fU+p+bKJlvNm+yPkqvPeZQam+/EyLEwCAIAgCAIAgCAIAgCAjI337vH+Fsx3Ud29jP7NR/wAv3M8rItIQBAEAQBAEAQBAEAQBAEAQBAEAQBAEAQHQ+DvRKT93hfQFP09xHIbv59T6n5somW82b7I+Sq895lBqb78TIsTAIAgCAIAgCAIAgCAICMjffu8f4WzHdR3b2M/s1H/L9zPKyLSEAQBAEAQBAEAQBAEAQBAEAQBAEAQBAEB0Pg70Sk/d4X0BT9PcRyG7+fU+p+bKJlvNm+yPkqvPeZQam+/EyLEwCAIAgCAIAgCAIAgCAjI337vH+Fsx3Ud29jP7NR/y/czysi0hAEAQBAEAQBAEAQBAEAQBAEAQBAEAQBAdD4O9EpP3eF9AU/T3Echu/n1PqfmyiZbzZvsj5Krz3mUGpvvxMixMAgCAIAgCAIAgCAIAgIyN9+7x/hbMd1HdvYz+zUf8v3M8rItIQBAEAQBAEAQBAEAQBAEAQBAEAQBAEAQHQ+DvRKT93hfQFP09xHIbv59T6n5soSWmZfo7f67fJH4x3KtTpyznqKJUpzz38L28jJ0qX47OcLHRy5Mx0U+y+g6VL8dnOE0cuTGin2X0HSpfjs5wmjlyY0U+y+g6VL8dnOE0cuTGin2X0HSpfjs5wmjlyY0U+y+g6VL8dnOE0cuTGin2X0HSpfjs5wmjlyY0U+y+g6VL8dnOE0cuTGin2X0HSpfjs5wmjlyY0U+y+g6VL8dnOE0cuTGin2X0HSpfjs5wmjlyY0U+y+hGxY8Ex3ERW7/zBbEYSzVqO3ex9WEMj0YyaT+Lb9TPO3g8VvMFlmS5Fn94pdtdUNvB4reYJmS5D3il211Q28Hit5gmZLkPeKXbXVDbweK3mCZkuQ94pdtdUNvB4reYJmS5D3il211Q28Hit5gmZLkPeKXbXVDbweK3mCZkuQ94pdtdUNvB4reYJmS5D3il211Q28Hit5gmZLkPeKXbXVDbweK3mCZkuQ94pdtdUNvB4reYJmS5D3il211Q28Hit5gmZLkPeKXbXVDbweK3mCZkuQ94pdtdUNvB4reYJmS5D3il211Q28Hit5gmZLkPeKXbXVDbweK3mCZkuQ94pdtdUNvB4reYJmS5D3il211Q28Hit5gmZLkPeKXbXVDbweK3mCZkuQ94pdtdUNvB4reYJmS5D3il211R0Xg0g4RkyP8ADwv8tqnYbqOTXTxrza5vzJhZngEAQBAEAQBAEAQBAEAQBAEAQBAEAQBAEAQBAEAQHx1WDMR5Iw5SIWu9TrE+oEbj2/BAR4kao2IXw5lwJY0NO1zBtornOGVwILtmWtzkXOVAeokvWnFsRsyAQIgcLjKb5cpAy/hLTa/fqTfQDxEla88B/TQHCxsALX2bmuFrajMWuAJ39ttEB6bL1psZ0QxwSWOa3rdUONsrsthcC2t9dT2IDJKwayZgdKmm5AWHqtbc2a7MNx0LtmdNfKsUB4hy9cbBGaaaXBrbnTUgPJuMtrFxhjQA2B3FAfsBtZfKDNEs/r3Jyi53MPk+SNTbfq2/agMsrBqrZpr5iYBZpmbZvDG6zQb57nfu/RASiAIAgCAIAgCAIAgCAIAgCAIAgCAIAgCAIAgCAIAgCAIAgCAIAgCAIAgCA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3080" name="Picture 8" descr="http://t2.gstatic.com/images?q=tbn:ANd9GcTe57N41pe6DNBII8qolHnjxtx9oIFU3l5qDeTn_5qFL9WhQmBi"/>
          <p:cNvPicPr>
            <a:picLocks noChangeAspect="1" noChangeArrowheads="1"/>
          </p:cNvPicPr>
          <p:nvPr/>
        </p:nvPicPr>
        <p:blipFill>
          <a:blip r:embed="rId2" cstate="print"/>
          <a:srcRect/>
          <a:stretch>
            <a:fillRect/>
          </a:stretch>
        </p:blipFill>
        <p:spPr bwMode="auto">
          <a:xfrm>
            <a:off x="0" y="836712"/>
            <a:ext cx="2915816" cy="2160240"/>
          </a:xfrm>
          <a:prstGeom prst="rect">
            <a:avLst/>
          </a:prstGeom>
          <a:noFill/>
        </p:spPr>
      </p:pic>
      <p:pic>
        <p:nvPicPr>
          <p:cNvPr id="3082" name="Picture 10" descr="http://t1.gstatic.com/images?q=tbn:ANd9GcQYW0LeswiBqSuGfLQhPJTCN72ZB04KqY9Sj54NSGLv5Itx4dgf"/>
          <p:cNvPicPr>
            <a:picLocks noChangeAspect="1" noChangeArrowheads="1"/>
          </p:cNvPicPr>
          <p:nvPr/>
        </p:nvPicPr>
        <p:blipFill>
          <a:blip r:embed="rId3" cstate="print"/>
          <a:srcRect/>
          <a:stretch>
            <a:fillRect/>
          </a:stretch>
        </p:blipFill>
        <p:spPr bwMode="auto">
          <a:xfrm>
            <a:off x="2915816" y="836712"/>
            <a:ext cx="2952328" cy="2160240"/>
          </a:xfrm>
          <a:prstGeom prst="rect">
            <a:avLst/>
          </a:prstGeom>
          <a:noFill/>
        </p:spPr>
      </p:pic>
      <p:pic>
        <p:nvPicPr>
          <p:cNvPr id="3084" name="Picture 12" descr="http://nexuswallz.com/wp-content/uploads/nexus-one-wallpapers/798/British%20Flag.jpg"/>
          <p:cNvPicPr>
            <a:picLocks noChangeAspect="1" noChangeArrowheads="1"/>
          </p:cNvPicPr>
          <p:nvPr/>
        </p:nvPicPr>
        <p:blipFill>
          <a:blip r:embed="rId4" cstate="print"/>
          <a:srcRect/>
          <a:stretch>
            <a:fillRect/>
          </a:stretch>
        </p:blipFill>
        <p:spPr bwMode="auto">
          <a:xfrm>
            <a:off x="5868144" y="836713"/>
            <a:ext cx="3275856" cy="2160240"/>
          </a:xfrm>
          <a:prstGeom prst="rect">
            <a:avLst/>
          </a:prstGeom>
          <a:noFill/>
        </p:spPr>
      </p:pic>
      <p:sp>
        <p:nvSpPr>
          <p:cNvPr id="3086" name="AutoShape 14" descr="data:image/jpeg;base64,/9j/4AAQSkZJRgABAQAAAQABAAD/2wBDAAkGBwgHBgkIBwgKCgkLDRYPDQwMDRsUFRAWIB0iIiAdHx8kKDQsJCYxJx8fLT0tMTU3Ojo6Iys/RD84QzQ5Ojf/2wBDAQoKCg0MDRoPDxo3JR8lNzc3Nzc3Nzc3Nzc3Nzc3Nzc3Nzc3Nzc3Nzc3Nzc3Nzc3Nzc3Nzc3Nzc3Nzc3Nzc3Nzf/wAARCACoASwDASIAAhEBAxEB/8QAHAAAAgIDAQEAAAAAAAAAAAAAAwQCBQABBwgG/8QAOhAAAgIBAwMCAwUGBQQDAAAAAQIAEQMSITEEQVEiYQUTcQcygaGxFCNCkcHRUnKDw+EVJTPwosLx/8QAGwEAAgMBAQEAAAAAAAAAAAAAAAMBAgQFBgf/xAAoEQACAgIBAwMFAQEBAAAAAAAAAQIRAyESBDFBIjJhBRMzUcGBQqH/2gAMAwEAAhEDEQA/AOKJe1Q2O3YVvXaARqhsRNWBxvGRFSJZcVLdi/0kVT00PUa4jLteMAg8b2JHGnJ7D3jeKsopOgBXeiDXkyS4G2IUkHiocLfK32uFC6sY0KBZs70ZKxpkOdAseJwoKggj85ZdLjtA5YgKborIdJirQWUE3/DvLFlORCiYyBQsmaseOlZly5PAPFmDAkELDbP6S257mE+H/D1zIzZkcAbApHMvQpidV0Eqos72QJojBtbMc8kFKkVr9Ivdj6RJZOmyALyAf4q7S0OAjT8sA1weAJFidYLgk9z4kvGin3mz7b7Fcbg/GAGBAOD/AHJ1ZsQCjf8ArOc/Y2wv4yunSQcPb/POkZMg00bnI6hVlaO30rvEmCAXsFvyBUmiDe69pFWVktR+c2q3uRR+piR5JkvYGCCcrZN9zvD3R9jImhZuAAxgxijpFgSOLpcSWURRqNmhUKGBI3hAQAYALviUaaWq8TFxjkgVDkg1NDeAAiOAhod9pI4gQdt5IEX7zeoUQSIABOJaCivwnmjNi1ZGD7G9q279p6a1LYrzPNmZgXyWO5reYurdcTs/SFfP/P6LDFwSRY8Ht9YkekVybDKCb5lkuJlBre6oCQyEpk8Hxp5Myxk12OzLGmtoXTBTeoWL2EaXAdB0INVduIJiVfUR96M43BxqAwBUbgSJNloRj2EmxEGqBbnzUDoByAlbJFGP5i25TcnxF2A0ktRP8qloyYucEIZMRR2JNXvuYFsakDn3NbR/K5OJlYWRwQN4q2FhiLsACDsL3/5joy/ZkyY14FsWNAwJI8WfrHCikEhRpN0QBEKc5CTWod27RnBurfMNc7Xt/KXkvIrE12ojkw42Q6dV9q/tK9sQLHeWHVsipoFWR22ilMOHAHtcvBuhOeMW6or152jGIHYL3NVF12Ma6Y0dxuTN0O5wZ9guZW9JOpSex4kQrA7AC+/IhmDZF345JqSwAFqYk1wKmjjbEcqRFGe2VQdo3hTKyjXpDA9q4kvSihSooc77wiekk2RtvtzHxjQmUr8DOFGybMRt+ks1xNjwUi3XuJXYCqpYN0L5PvB9N8RyHMqVqB/KaoyjHv5Mk4Sl28FzjbJjxWLu9gCIVNTAkhi1d/zmtYGMLVkc6Yq/Wt0/UBGVgCKBAmhtRWzIouXZDymgPUKqqA3vzAOj3e4U1TDiHxspVcmmx+kj1GQFSpah48SJLRRWmfdfY9kIb4xvdHB/uToWRWP3Wuc5+xzHZ+Mk3V4f0yTo7E7jcVxOD1H5Wei6X8MQuM6VoSGHJltte4vbaRxsSQTtCBgCAN+9xJoJh/Vwb81JZT6f7SFAbnmBIbSSaJgBmRyorV/zIpmfS1tuIsA5U2dxJuSMZJG52qQAbH1J10/JjAzA7jiUrOxskNQIsw+PqfStAmxckCwXL6yL38yXksYHpXx5ULCibo+0OwBH9YACdgOCKvzPNBzMcpBBoE8j3npg4wStDxPNbIGdl2+8e0ydVWjrfSruVfH9D4HBKA8+ZnU6ldSLNTEV1HaSu9id5z/J6Ne2mRQaj61tj2MxwuqhSmrIqFUECxRPmDK6tgO0LJa0QUaVsDvYmsunMQCl+aEMMb6fTpMk2kbbWNqG0LDjqhB6FpiOlb794N8HzgNTEKYzmGhS+yi+8gNRI2tTvtGJ/oRKKemIdTiXFshs7+ryYN+mZwXyMSRv4lwuEE+qtXgyOXFsQg28+feWWWhcumu2UWZVfgNY48QLISb0j8TL09H6fvbHk1yYjn6VVykbfhHRyrsZcvTSWz59Sb8xjCaIO1+PMDtY2qFrV3Fj3nVjo8rLY8GXRY5O2xmseJh6tXHFxfDqAGrcX3jOPYEUbO01Rd9zO1RpFZj3bvuY7hLdhYB4riLYlVieQRwD5h8GTQGDemiBvGw0LnssNAOEr6RfkVNdJ0SYcjZA3qPAraj4kMTM24Aq7h1cmtRIHFeJpSTp0ZHySasaLqG9JO67VtNC3ylWUaexuyINdQvW1jlduIVMgIII7feMddiarsHwoxyUt12WCyMUtAxGocEbHxCH1UqtwOxq4plVtRLefPaVndFIq3s6T9jgf/vIegbw9q7ZJ0V9CiiT70DOd/Yy4ZfjFWPVh5Hs86M6hmI4/GcPqPys7vS/hiRXSOxII/wmabJZ5Nf5TMqhYNCRPqHGx5iTQY+alBW2+gMWbqm1FV1BvNSWRSBS2LPFcwLGshJIoDjvIA30+T5oJI3vg944/Tq6d7lbgIGd1Gxvckcyy1+iwwI/y/8AMAFepxto0ACvP4xTLqVKorXgR/qX2GkgHjjvE7sgPRuBIh0PUZk6kfKcnGz01jtPo8D6xyJVYK9RAjeBlVtIG/PMALXGASK4sTzYyXnYjcBjPSODIm235zzl8zECyg7knv7zF1v/ACdr6NVz/wA/pNcIfnfeh7QvyQL8VJ9MqBDYuzyYVqAIXSR5qctyd0ekihJ00sdjU0EDnj6xgoSN/EBqKkgCwZdOyWjelUBVBAuq4z33EOoIHuZB6sDyKkplWhTKCxAoADtQg7KVsKEYyE6q254gsn3CajExMkYMgZgbB/GMoq6KVh5smK9Ov470Ydb1mxddu0iRaDfdk8igUFOx2uJZ8QOQ7kfSPZ98Y1XXMSzOA/NfhCFk5a8nxo8yQ23gxsYRVLEAT0CPAMbx4wQG1qNuO8Z6ddhZG8F09Lo1Ufr/AHlh0qqwsE8aqrkTbjjZkySoDiC40ZmYHeuZJXU5gSFIPN9o31RHyCmOtgDRHBiOFtOrVux8xr9LSFJ8k2WGI4yoIAFc1NrkU5Od4AZSgUjYHkTQzuzk2aB/nGcxfFseDFgXEg5ZWPbzIBi41WSebME6s42YAVwJZyKKIYZ2DHTx7d4DN1jhzR7djNMDjTfmjtEsgJ1bCJnOVDYQi2dZ+xLOWX40BwDg5/1J075hFgXzyZyb7Cw1fGjQq8H+5OrgBhV3OXldzbOliVQSCK7EDbvN721gi4NLFb7wxe+T7XKDATkHncD3i+VSzDSBVXxHSgCWR+MVybigLMAF8YYZGJO9d/MLqOk6DW8ApGs2CxJqHWynO45kEmszNQPNxPMB83WvIFUOI2wN78e0Cw/eaWFENcAB9Ox+curg1d+Y+6AC/wBIocYVwaG1cRpG1oLMAJK5UrueRPNSdQxzEk7BiPE9KsgIAHc9p5fBZczBhvqO5iOoimkdD6fNxk6+D6HpuqAIF8+ZYIyMLFn6z5/pWIAo3vLXpnOgi6FzlZMZ6jDkclsOSdV2bPMjvR7GaUiybAE0r6h5qUofZPhdxcXy3q9I55jCEjbkQeQHYg0D2uSu5D7Czk2b/wD2aC6gQVsdpjAAnezCYiRzt7xgtbeyCY2RqN+9Q/y21n/D7jmTRdTEkgD2ksgAAZiduJRy2MjCgOkIKJupool3tv5kqLNseSTJccX+MmyyRzvf6xrpH0ndNV/+7QCi7IG0NjJWqnpIadnziW1Q9iGO/VdHtUOtBSoYezdhA9JiOQWb47xxcaqxVrIA2m6CbVmSbSdA8p4IIBrsYsG0vRP1jecaVBsXdVUWCfvDbfX3hJOyItUG/hFE/SHRG+XZOxMHgsnfTxtG1QnHbDaMgrFzdC2VmVAt9r2kCzLue3iMZVHaht45kKLbOBsOZLWwTVCubLxRII4mw6nGSavyYx8vG5HckdhAdTh7qtKPBipJrZdNPR0n7D2XR8bB/wAWCr/1J1pAui6Fzkn2FNY+NHYC8F7c/wDknXKpaUXOZk9zOhj9qNKdt+JIAseOINza77X4mlYhu9dpUuMkWtAxXIuk/wBRGdVgCQIXvABYDSQavxM3DH088wj1sB5mqNk9jADRrufpBHGtfWbzDSRzzANkJAI8g2DIAJkIreh9ITFQsEwYq1Bsd+IRAAKBgSH9JrbvPM2TAPnuSdW/E9L6gNN+Z5pbIr5yBsATuPrM/UXo6X02rlfx/QuJCBY4uP4n25qJ4mLL2AhG9Ni/7zBLZ6LE+K0NM4ZK2E1hcXXbzE3yEEV+MnjyHUfErx0M57LFGBWhyZNgpoHuPESGXcHt2h8XULw5AEW4sapIC+FjkAG0nZQVVRhCGIIrbmxI5EHaq94cvDDj5RrD6r2odxCZKO5HbiDQerayK7STbtsDIfcvF6BA017bwzpuKPaQCMWYAd9qhHQ3uo/nBsskc5FiMYQLF8XF133hA3Hieli6Pm8kXPSuMdbA7/SHfIqsVAG4FBfErMTBtI/hjgvuOOx7ToQnaoxThsjlyArRJsmzUi+TfZifaqg87MrijdwZax/WUctllEZw5QqVR25jePJfp1WvP02lWBTbiFGRr9ql4zpESx2WTEOmnFW2/wBZvHRX3G8WxOurfx2jmLUzAcWOajYuxElQTGEVhsb09pX9ar6iAST4MsnGg+w/WI9U4trB2O0Mq1RXG/VZ0T7CUIHxux/FgH5ZJ1zT6KE5J9hTEJ8dNj72Cr/1J1tGvarnHye5nXx+1A9A0zVUNIO47mG07j84Mgat5QuQUEnbtJMLFya6aO0jsQdMAA5LN9h5mi5A8n2hWXY1NLjIu624gAHPfJ3B4Erzp+ZpFmq423ljnS+De8VyYiGBAA1b8cyCQisaArmMqlKOxkenUmiRRqNaQBXaSQBK6iKHeeacWNCzspU+o2Knp0Aah9Z5hxKVd9hux4mXqeyOp9M90hzFiqiv1hWUaSQu8gpC1pobdpNza7HfwJz33PSQSoCLGrSvfcGYE3vYA7/STF9xxxIZKO4Yg33kkUCdyO1zSMxvb8Yz+yEgEm/aExYitAcd6kuSohQlewmBtIpu48Rg2w1G6A/lFilHZajXTL89dILaast2rxcTL9mmH6IYwXRhf02qEx43JAKkIPzjRGNFGlAPcSBYtZLRfKxqh+wbWG4kWIve7k7BW94uxYnkiSizZz/5YA2Ik8ao3OQfUzeXGoetvczaIoAvYT1KW+x8yb0WGJenRBqyAOK2+saL9MV1jJqJP8IlXjALEhb8RjGXQhVXVvzU1wn8GacPk11WbFkymr0+SIMZMVhQCfJqbZAynm/AFQSEodJWott3sukqpDN4mUVqBrxMIU7hgKrkVNq+luxU9zMcpkx+ki+8ZeigVCuxIBN9o4mZcVAuAx2N8StRFqh3EjlVVPMspuOyrgpaLl+qwsAvzb2/hB2iXUZcQdlx62FxJMh1WvioVM3yzZG92CO0JZeRVYuPY6t9hq42w/GGQ7l8AKke2SdRCkC7I95zH7DnRh8aru2D/cnUsotfSQAfE52X3s6GH2IwH/FcFmyeoAA79/EmNwBYJ7kwWX7xBaiPyixhiZaIBNWaG0aVuwO3uIgXA37+YbG3psk2eIAELEMaN78SSu3LJz5i5yaWb13UZRQVG+/eoARy5UVQQu97jxFmzY3ehjrT3vt/KHfY3XeoDQtdrupADWELVrwewk2PA7QKKE3vcw2wFbSQMFg3XJE8r4+pdcrEqu5+k9Su1VR7ieUmBPUOTxZiMyTSs39DJxk2i6TqUCgLZP0oSa5XViWUb8Col0xAUUKMZOT0g3tOe4qz0mObatm8vUDYFW+gMH86xfyzxzfEkQmm33JmsY13+sKVEttsNg68KoDoxHAPtJP8TxqKRHs/QQGQBUIYVtEMjb82K7SVCMis804KrPpMfSYxeTqP3rEbavuj6CMLm9AUDSoWgolP0nxfGFTHmXcADUNxHW6npmF4s4vwdpnlCV+o2Y8uNq4sZYbAkmALer27QZyEir2PeQAs2Lgol+Y0pIU3e8HxtY/ESIyDUVY8SLFSbJMEieR8Rrk0tuAb9pM400mhtJjGzKUUqoPtvPUqLPmjkgQfQ1gcSX7R69rC1Wxm8fTZWagKNbSXVImEWQCWG2k9+8n1JWRcW6Mx5yxBJLAQ6/LdiMu5PvK3E5VuI1jbVW/bmWx5LInCibIFc7kDiRRNGXZhz2Mi7EnfaQLWDByQJMcxkgkihfntMdSbsC4mjHYk9+YdchAsSymmiri0DY6W4qROQ35+sm3qN1tAZF8RUm0XSTOs/YTmP/e18nAfyyTriZTdcnuJxD7HcrY8fxeiQdWHv/nnVOn6y/vEk9plk9mmK0WmXK33Rze5HaDy5SCuwN87QWPLrFg0D2HMg+kMzKSAD38SpYZawuykmvM0uZyCSvp+k0Bqx2WNV4mlZkamrk7kQAMuTU26nerFwxyuorGLF7b9oviZSSGo0Ku5tshWhsPptAgK+Y3RFCQylihKEg33NRbNnCtdlrPjiR/bAygg7/WBIyudtCk2OwjqZBps81KVMotGFkDtCnqPl7AkgjaAD7ZvVXJ8TzDiAOR+KDHmejGygsasvYrVPOOOjkJs7sYjP2N/Qe5lhjBA8ARvHjQqdhfcHiLYCtC+PrGRlUBQtXU58rPSY6oHlQltqmk0oRZq+NoLNlC36jZ7CCOQsALv2uSotoq5pMZ6gWh4IriVWUXk5G3MazZ9S7XYi+ZS/O181GY1QjPJS7Ar0ndjXt2g2IAC3fueTJhAQ4fm+YLJjIB3s3z5jlRjldFp8Dyk5nxlv3ZW6vgy5Zgo+9Vdp8li1o402pHcRodX1IALOWQbEMbsROTDylaNnTdXwhxki1fOWyFtyDVASQDOLH9YgfiaqPTgsgck/wDEGfjmXbRgxge5/tK/an4Q59VhXul/4ymuvO0c6d1I358mVymxzvJ42KmwOJ3oTpnhpQtFsW1EBQNveBydPjykltQP6TOmdN1f71XtD48iJqNfTyJqpSWzNuL0Aw9AEIZjrIO61zGG6DWScZCkce82rktQ5HeM4nHO9jmXhjh2KynPuV+ToWCXZVidwf8AiJ5cLYq1gUeCDcv8uTG4HzApBG9iLDFgyAghV5sFefeVyYIv2kwzS8lSoLKSouu1yJtB6gR9ZZ/s+PG5dBo9gTNZsPz8exW+xqL+y6+Riyq/gr1YlaHMzImpbBjDdAyUAxYncgCoszFG0nY+8VKLivUXTT9p0P7H8ZK/Fq33w/8A3nTE6b5a2QQb3AM539jiXh+L6tgWw0a/zzpny9VgkFQO39plmtmqD9IscwW2UMeeDGMWZnAJUeTYmlxppIqjxvIoCMptvzlSw9iyFavjuBJBlJJY2P4RdCV7u2JvTuPF1BL1xxMH2ocDkGAFsrAAlUNDcwA6tlsOoIvt7QXT9Z8zHu3qG5FSs63rFTLVHc+YAPdb1ekoMhAsVsYqvUFL0Nt92tt/aV37QpYgISR/ITPma3A1UwPA8SLAs+mbIXyg0RVmQDZHaslAA8HgCA6fqVJYbra7e8jkzenUmkKPPeAD+cupDa7/ABuefcRbU3PJ2nel6tWCghdVAnzsZwBn9bUKpovJtGzpHUmyxxZA3v8ASMBxp28SpXIVYAXx55hUyNpoX7kmZZYzs484x1GS2Un6GaLaeDtFsmSwVqZjNoL8yeOiHkuQwDa2dpJ7VBxUEr3a3+MzLQTmwO0itluWrB5Nx257QbXX48SRIIHi9pDK+5AAPvLozyfk2GrSDZv3knchPbt7wVAqASYN2rath7y1WUc2kGAtSWPbiCd8djTqXbcA95vGbJDtX0k8nSoW5+tiTpPZV8pL0laKHaTx5BZD8QOoCSteRZm5M4LQ0cgCE4zRHcciGwM6i3+7e+8RDkChG+nKlDYtuxPaNhK2KnGkOvkXFjVsRF+OZPpsvzCdR2PHvFTTChuP0khSsDV14M0qTsQ4qiy2KDVuBRBi+NhqJCWIFsqhQNVkjzBplKKQ9EE8S7yKyig6GGcFqWrriDbUHJUgA8TC/wAx6UUqir73COoarP8AIyLst2I48pUs/cd7mZM7MTsDQuiLAPabOG6K2TXEFmDIFFm5VtpAkmz7z7IuofKvxUu1Nqwjfj+OdJ+azil9RHicx+ypAP8AqSuLF4q/+c6UxRMJIdrJ4Irec7JfJ2b8dcVQTESLJr6ntBhiX1Amhyb5msB/dijqVhvXaCGYKtA3KFxkqXAII22NdpW9TlBBG1AWBGUzOSRZFj8JXZlByEm2s8XADB1LhtK1dbRdy2Z/WRZ4UmaOMq9i7+7c3gxXm0NkB8CQSETDlbHW6o29gyfUIMKqzkBjfPBjxxlMevI9qD28QOfFdAG0bYeRJAV1rQZH9QFEXzBnOMKi2X1dr/8AfMUcuoZlOv2r/wB8Sv15OpJYlgR5kWB9B0/UrkKsGArYVOHv/wCRgT3nVel6kLmILGiarxOSZGOs0drlZbNGB8bGNgdjC42FUu++8U1k7QuPICtf1inE3QmrDmq1DnxIBtFbwJck0P1mmyEMLJHtIUSzyIbRiRY2I7Sd3ith333iqZGJAvnzJozcbhZDiMjkNspG/YQTXqJ73JZ84GwG/iLBm3J2EtFMTknFOkMamBFCQZWYjsfeCOYggFRphA6kWdN1tJporzjLVmihBsUT4hWzs1es7Ctqi5Nc7/QyDZFNUDJ42V+5x7CkkDMmTSjlEx92SRud/wAJkyXTKMOjChe1GEyOTWk/WZMjYt0La2AyPTCzx+UmmY/xHbiqmTJXk0y1KhkPePYRrErFFIIvvvMmTXj2Zcmkav5Y1MbIG4kcjBsYo0Tf4TJkG/AJeT7j7LNWLD8WcMuz4Quo8/fn337Wz4UKqzixTqP1mTJz8ups3YvYiD9ScRNACjYBPmLZuto22gEeJkyLGAl61mA01v7xbqc7qAzvuTVgXUyZIAXzdUSCyZTTbVVH9ZLA7qut8lk8C/eZMkEhW+KO6bPwdtz3ml6zLmY0bUDZtVVMmQAXfqVZ9LGgOfVYPaCyYceTIR02RmrdgBX9ZkyAFV1q5sWTRhD6gbIq+/b9ZzcI2QknbfuOZkyVk6Q/Ak3sxaW/SfH0hVXUbAFfzmTJWRqxq3RmnVRsCY6qavkeDMmSC7SommIXu5UVYMk+Qlh2EyZKrYx+laF3OpzvY4m69DA17zJkYIW9kfloOWBPiRbGzAlB9QSJkyFtEcU9ETjyAbg39ZH5b+PzEyZJUhbxq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3088" name="AutoShape 16" descr="data:image/jpeg;base64,/9j/4AAQSkZJRgABAQAAAQABAAD/2wBDAAkGBwgHBgkIBwgKCgkLDRYPDQwMDRsUFRAWIB0iIiAdHx8kKDQsJCYxJx8fLT0tMTU3Ojo6Iys/RD84QzQ5Ojf/2wBDAQoKCg0MDRoPDxo3JR8lNzc3Nzc3Nzc3Nzc3Nzc3Nzc3Nzc3Nzc3Nzc3Nzc3Nzc3Nzc3Nzc3Nzc3Nzc3Nzc3Nzf/wAARCACoASwDASIAAhEBAxEB/8QAHAAAAgIDAQEAAAAAAAAAAAAAAwQCBQABBwgG/8QAOhAAAgIBAwMCAwUGBQQDAAAAAQIAEQMSITEEQVEiYQUTcQcygaGxFCNCkcHRUnKDw+EVJTPwosLx/8QAGwEAAgMBAQEAAAAAAAAAAAAAAAMBAgQFBgf/xAAoEQACAgIBAwMFAQEBAAAAAAAAAQIRAyESBDFBIjJhBRMzUcGBQqH/2gAMAwEAAhEDEQA/AOKJe1Q2O3YVvXaARqhsRNWBxvGRFSJZcVLdi/0kVT00PUa4jLteMAg8b2JHGnJ7D3jeKsopOgBXeiDXkyS4G2IUkHiocLfK32uFC6sY0KBZs70ZKxpkOdAseJwoKggj85ZdLjtA5YgKborIdJirQWUE3/DvLFlORCiYyBQsmaseOlZly5PAPFmDAkELDbP6S257mE+H/D1zIzZkcAbApHMvQpidV0Eqos72QJojBtbMc8kFKkVr9Ivdj6RJZOmyALyAf4q7S0OAjT8sA1weAJFidYLgk9z4kvGin3mz7b7Fcbg/GAGBAOD/AHJ1ZsQCjf8ArOc/Y2wv4yunSQcPb/POkZMg00bnI6hVlaO30rvEmCAXsFvyBUmiDe69pFWVktR+c2q3uRR+piR5JkvYGCCcrZN9zvD3R9jImhZuAAxgxijpFgSOLpcSWURRqNmhUKGBI3hAQAYALviUaaWq8TFxjkgVDkg1NDeAAiOAhod9pI4gQdt5IEX7zeoUQSIABOJaCivwnmjNi1ZGD7G9q279p6a1LYrzPNmZgXyWO5reYurdcTs/SFfP/P6LDFwSRY8Ht9YkekVybDKCb5lkuJlBre6oCQyEpk8Hxp5Myxk12OzLGmtoXTBTeoWL2EaXAdB0INVduIJiVfUR96M43BxqAwBUbgSJNloRj2EmxEGqBbnzUDoByAlbJFGP5i25TcnxF2A0ktRP8qloyYucEIZMRR2JNXvuYFsakDn3NbR/K5OJlYWRwQN4q2FhiLsACDsL3/5joy/ZkyY14FsWNAwJI8WfrHCikEhRpN0QBEKc5CTWod27RnBurfMNc7Xt/KXkvIrE12ojkw42Q6dV9q/tK9sQLHeWHVsipoFWR22ilMOHAHtcvBuhOeMW6or152jGIHYL3NVF12Ma6Y0dxuTN0O5wZ9guZW9JOpSex4kQrA7AC+/IhmDZF345JqSwAFqYk1wKmjjbEcqRFGe2VQdo3hTKyjXpDA9q4kvSihSooc77wiekk2RtvtzHxjQmUr8DOFGybMRt+ks1xNjwUi3XuJXYCqpYN0L5PvB9N8RyHMqVqB/KaoyjHv5Mk4Sl28FzjbJjxWLu9gCIVNTAkhi1d/zmtYGMLVkc6Yq/Wt0/UBGVgCKBAmhtRWzIouXZDymgPUKqqA3vzAOj3e4U1TDiHxspVcmmx+kj1GQFSpah48SJLRRWmfdfY9kIb4xvdHB/uToWRWP3Wuc5+xzHZ+Mk3V4f0yTo7E7jcVxOD1H5Wei6X8MQuM6VoSGHJltte4vbaRxsSQTtCBgCAN+9xJoJh/Vwb81JZT6f7SFAbnmBIbSSaJgBmRyorV/zIpmfS1tuIsA5U2dxJuSMZJG52qQAbH1J10/JjAzA7jiUrOxskNQIsw+PqfStAmxckCwXL6yL38yXksYHpXx5ULCibo+0OwBH9YACdgOCKvzPNBzMcpBBoE8j3npg4wStDxPNbIGdl2+8e0ydVWjrfSruVfH9D4HBKA8+ZnU6ldSLNTEV1HaSu9id5z/J6Ne2mRQaj61tj2MxwuqhSmrIqFUECxRPmDK6tgO0LJa0QUaVsDvYmsunMQCl+aEMMb6fTpMk2kbbWNqG0LDjqhB6FpiOlb794N8HzgNTEKYzmGhS+yi+8gNRI2tTvtGJ/oRKKemIdTiXFshs7+ryYN+mZwXyMSRv4lwuEE+qtXgyOXFsQg28+feWWWhcumu2UWZVfgNY48QLISb0j8TL09H6fvbHk1yYjn6VVykbfhHRyrsZcvTSWz59Sb8xjCaIO1+PMDtY2qFrV3Fj3nVjo8rLY8GXRY5O2xmseJh6tXHFxfDqAGrcX3jOPYEUbO01Rd9zO1RpFZj3bvuY7hLdhYB4riLYlVieQRwD5h8GTQGDemiBvGw0LnssNAOEr6RfkVNdJ0SYcjZA3qPAraj4kMTM24Aq7h1cmtRIHFeJpSTp0ZHySasaLqG9JO67VtNC3ylWUaexuyINdQvW1jlduIVMgIII7feMddiarsHwoxyUt12WCyMUtAxGocEbHxCH1UqtwOxq4plVtRLefPaVndFIq3s6T9jgf/vIegbw9q7ZJ0V9CiiT70DOd/Yy4ZfjFWPVh5Hs86M6hmI4/GcPqPys7vS/hiRXSOxII/wmabJZ5Nf5TMqhYNCRPqHGx5iTQY+alBW2+gMWbqm1FV1BvNSWRSBS2LPFcwLGshJIoDjvIA30+T5oJI3vg944/Tq6d7lbgIGd1Gxvckcyy1+iwwI/y/8AMAFepxto0ACvP4xTLqVKorXgR/qX2GkgHjjvE7sgPRuBIh0PUZk6kfKcnGz01jtPo8D6xyJVYK9RAjeBlVtIG/PMALXGASK4sTzYyXnYjcBjPSODIm235zzl8zECyg7knv7zF1v/ACdr6NVz/wA/pNcIfnfeh7QvyQL8VJ9MqBDYuzyYVqAIXSR5qctyd0ekihJ00sdjU0EDnj6xgoSN/EBqKkgCwZdOyWjelUBVBAuq4z33EOoIHuZB6sDyKkplWhTKCxAoADtQg7KVsKEYyE6q254gsn3CajExMkYMgZgbB/GMoq6KVh5smK9Ov470Ydb1mxddu0iRaDfdk8igUFOx2uJZ8QOQ7kfSPZ98Y1XXMSzOA/NfhCFk5a8nxo8yQ23gxsYRVLEAT0CPAMbx4wQG1qNuO8Z6ddhZG8F09Lo1Ufr/AHlh0qqwsE8aqrkTbjjZkySoDiC40ZmYHeuZJXU5gSFIPN9o31RHyCmOtgDRHBiOFtOrVux8xr9LSFJ8k2WGI4yoIAFc1NrkU5Od4AZSgUjYHkTQzuzk2aB/nGcxfFseDFgXEg5ZWPbzIBi41WSebME6s42YAVwJZyKKIYZ2DHTx7d4DN1jhzR7djNMDjTfmjtEsgJ1bCJnOVDYQi2dZ+xLOWX40BwDg5/1J075hFgXzyZyb7Cw1fGjQq8H+5OrgBhV3OXldzbOliVQSCK7EDbvN721gi4NLFb7wxe+T7XKDATkHncD3i+VSzDSBVXxHSgCWR+MVybigLMAF8YYZGJO9d/MLqOk6DW8ApGs2CxJqHWynO45kEmszNQPNxPMB83WvIFUOI2wN78e0Cw/eaWFENcAB9Ox+curg1d+Y+6AC/wBIocYVwaG1cRpG1oLMAJK5UrueRPNSdQxzEk7BiPE9KsgIAHc9p5fBZczBhvqO5iOoimkdD6fNxk6+D6HpuqAIF8+ZYIyMLFn6z5/pWIAo3vLXpnOgi6FzlZMZ6jDkclsOSdV2bPMjvR7GaUiybAE0r6h5qUofZPhdxcXy3q9I55jCEjbkQeQHYg0D2uSu5D7Czk2b/wD2aC6gQVsdpjAAnezCYiRzt7xgtbeyCY2RqN+9Q/y21n/D7jmTRdTEkgD2ksgAAZiduJRy2MjCgOkIKJupool3tv5kqLNseSTJccX+MmyyRzvf6xrpH0ndNV/+7QCi7IG0NjJWqnpIadnziW1Q9iGO/VdHtUOtBSoYezdhA9JiOQWb47xxcaqxVrIA2m6CbVmSbSdA8p4IIBrsYsG0vRP1jecaVBsXdVUWCfvDbfX3hJOyItUG/hFE/SHRG+XZOxMHgsnfTxtG1QnHbDaMgrFzdC2VmVAt9r2kCzLue3iMZVHaht45kKLbOBsOZLWwTVCubLxRII4mw6nGSavyYx8vG5HckdhAdTh7qtKPBipJrZdNPR0n7D2XR8bB/wAWCr/1J1pAui6Fzkn2FNY+NHYC8F7c/wDknXKpaUXOZk9zOhj9qNKdt+JIAseOINza77X4mlYhu9dpUuMkWtAxXIuk/wBRGdVgCQIXvABYDSQavxM3DH088wj1sB5mqNk9jADRrufpBHGtfWbzDSRzzANkJAI8g2DIAJkIreh9ITFQsEwYq1Bsd+IRAAKBgSH9JrbvPM2TAPnuSdW/E9L6gNN+Z5pbIr5yBsATuPrM/UXo6X02rlfx/QuJCBY4uP4n25qJ4mLL2AhG9Ni/7zBLZ6LE+K0NM4ZK2E1hcXXbzE3yEEV+MnjyHUfErx0M57LFGBWhyZNgpoHuPESGXcHt2h8XULw5AEW4sapIC+FjkAG0nZQVVRhCGIIrbmxI5EHaq94cvDDj5RrD6r2odxCZKO5HbiDQerayK7STbtsDIfcvF6BA017bwzpuKPaQCMWYAd9qhHQ3uo/nBsskc5FiMYQLF8XF133hA3Hieli6Pm8kXPSuMdbA7/SHfIqsVAG4FBfErMTBtI/hjgvuOOx7ToQnaoxThsjlyArRJsmzUi+TfZifaqg87MrijdwZax/WUctllEZw5QqVR25jePJfp1WvP02lWBTbiFGRr9ql4zpESx2WTEOmnFW2/wBZvHRX3G8WxOurfx2jmLUzAcWOajYuxElQTGEVhsb09pX9ar6iAST4MsnGg+w/WI9U4trB2O0Mq1RXG/VZ0T7CUIHxux/FgH5ZJ1zT6KE5J9hTEJ8dNj72Cr/1J1tGvarnHye5nXx+1A9A0zVUNIO47mG07j84Mgat5QuQUEnbtJMLFya6aO0jsQdMAA5LN9h5mi5A8n2hWXY1NLjIu624gAHPfJ3B4Erzp+ZpFmq423ljnS+De8VyYiGBAA1b8cyCQisaArmMqlKOxkenUmiRRqNaQBXaSQBK6iKHeeacWNCzspU+o2Knp0Aah9Z5hxKVd9hux4mXqeyOp9M90hzFiqiv1hWUaSQu8gpC1pobdpNza7HfwJz33PSQSoCLGrSvfcGYE3vYA7/STF9xxxIZKO4Yg33kkUCdyO1zSMxvb8Yz+yEgEm/aExYitAcd6kuSohQlewmBtIpu48Rg2w1G6A/lFilHZajXTL89dILaast2rxcTL9mmH6IYwXRhf02qEx43JAKkIPzjRGNFGlAPcSBYtZLRfKxqh+wbWG4kWIve7k7BW94uxYnkiSizZz/5YA2Ik8ao3OQfUzeXGoetvczaIoAvYT1KW+x8yb0WGJenRBqyAOK2+saL9MV1jJqJP8IlXjALEhb8RjGXQhVXVvzU1wn8GacPk11WbFkymr0+SIMZMVhQCfJqbZAynm/AFQSEodJWott3sukqpDN4mUVqBrxMIU7hgKrkVNq+luxU9zMcpkx+ki+8ZeigVCuxIBN9o4mZcVAuAx2N8StRFqh3EjlVVPMspuOyrgpaLl+qwsAvzb2/hB2iXUZcQdlx62FxJMh1WvioVM3yzZG92CO0JZeRVYuPY6t9hq42w/GGQ7l8AKke2SdRCkC7I95zH7DnRh8aru2D/cnUsotfSQAfE52X3s6GH2IwH/FcFmyeoAA79/EmNwBYJ7kwWX7xBaiPyixhiZaIBNWaG0aVuwO3uIgXA37+YbG3psk2eIAELEMaN78SSu3LJz5i5yaWb13UZRQVG+/eoARy5UVQQu97jxFmzY3ehjrT3vt/KHfY3XeoDQtdrupADWELVrwewk2PA7QKKE3vcw2wFbSQMFg3XJE8r4+pdcrEqu5+k9Su1VR7ieUmBPUOTxZiMyTSs39DJxk2i6TqUCgLZP0oSa5XViWUb8Col0xAUUKMZOT0g3tOe4qz0mObatm8vUDYFW+gMH86xfyzxzfEkQmm33JmsY13+sKVEttsNg68KoDoxHAPtJP8TxqKRHs/QQGQBUIYVtEMjb82K7SVCMis804KrPpMfSYxeTqP3rEbavuj6CMLm9AUDSoWgolP0nxfGFTHmXcADUNxHW6npmF4s4vwdpnlCV+o2Y8uNq4sZYbAkmALer27QZyEir2PeQAs2Lgol+Y0pIU3e8HxtY/ESIyDUVY8SLFSbJMEieR8Rrk0tuAb9pM400mhtJjGzKUUqoPtvPUqLPmjkgQfQ1gcSX7R69rC1Wxm8fTZWagKNbSXVImEWQCWG2k9+8n1JWRcW6Mx5yxBJLAQ6/LdiMu5PvK3E5VuI1jbVW/bmWx5LInCibIFc7kDiRRNGXZhz2Mi7EnfaQLWDByQJMcxkgkihfntMdSbsC4mjHYk9+YdchAsSymmiri0DY6W4qROQ35+sm3qN1tAZF8RUm0XSTOs/YTmP/e18nAfyyTriZTdcnuJxD7HcrY8fxeiQdWHv/nnVOn6y/vEk9plk9mmK0WmXK33Rze5HaDy5SCuwN87QWPLrFg0D2HMg+kMzKSAD38SpYZawuykmvM0uZyCSvp+k0Bqx2WNV4mlZkamrk7kQAMuTU26nerFwxyuorGLF7b9oviZSSGo0Ku5tshWhsPptAgK+Y3RFCQylihKEg33NRbNnCtdlrPjiR/bAygg7/WBIyudtCk2OwjqZBps81KVMotGFkDtCnqPl7AkgjaAD7ZvVXJ8TzDiAOR+KDHmejGygsasvYrVPOOOjkJs7sYjP2N/Qe5lhjBA8ARvHjQqdhfcHiLYCtC+PrGRlUBQtXU58rPSY6oHlQltqmk0oRZq+NoLNlC36jZ7CCOQsALv2uSotoq5pMZ6gWh4IriVWUXk5G3MazZ9S7XYi+ZS/O181GY1QjPJS7Ar0ndjXt2g2IAC3fueTJhAQ4fm+YLJjIB3s3z5jlRjldFp8Dyk5nxlv3ZW6vgy5Zgo+9Vdp8li1o402pHcRodX1IALOWQbEMbsROTDylaNnTdXwhxki1fOWyFtyDVASQDOLH9YgfiaqPTgsgck/wDEGfjmXbRgxge5/tK/an4Q59VhXul/4ymuvO0c6d1I358mVymxzvJ42KmwOJ3oTpnhpQtFsW1EBQNveBydPjykltQP6TOmdN1f71XtD48iJqNfTyJqpSWzNuL0Aw9AEIZjrIO61zGG6DWScZCkce82rktQ5HeM4nHO9jmXhjh2KynPuV+ToWCXZVidwf8AiJ5cLYq1gUeCDcv8uTG4HzApBG9iLDFgyAghV5sFefeVyYIv2kwzS8lSoLKSouu1yJtB6gR9ZZ/s+PG5dBo9gTNZsPz8exW+xqL+y6+Riyq/gr1YlaHMzImpbBjDdAyUAxYncgCoszFG0nY+8VKLivUXTT9p0P7H8ZK/Fq33w/8A3nTE6b5a2QQb3AM539jiXh+L6tgWw0a/zzpny9VgkFQO39plmtmqD9IscwW2UMeeDGMWZnAJUeTYmlxppIqjxvIoCMptvzlSw9iyFavjuBJBlJJY2P4RdCV7u2JvTuPF1BL1xxMH2ocDkGAFsrAAlUNDcwA6tlsOoIvt7QXT9Z8zHu3qG5FSs63rFTLVHc+YAPdb1ekoMhAsVsYqvUFL0Nt92tt/aV37QpYgISR/ITPma3A1UwPA8SLAs+mbIXyg0RVmQDZHaslAA8HgCA6fqVJYbra7e8jkzenUmkKPPeAD+cupDa7/ABuefcRbU3PJ2nel6tWCghdVAnzsZwBn9bUKpovJtGzpHUmyxxZA3v8ASMBxp28SpXIVYAXx55hUyNpoX7kmZZYzs484x1GS2Un6GaLaeDtFsmSwVqZjNoL8yeOiHkuQwDa2dpJ7VBxUEr3a3+MzLQTmwO0itluWrB5Nx257QbXX48SRIIHi9pDK+5AAPvLozyfk2GrSDZv3knchPbt7wVAqASYN2rath7y1WUc2kGAtSWPbiCd8djTqXbcA95vGbJDtX0k8nSoW5+tiTpPZV8pL0laKHaTx5BZD8QOoCSteRZm5M4LQ0cgCE4zRHcciGwM6i3+7e+8RDkChG+nKlDYtuxPaNhK2KnGkOvkXFjVsRF+OZPpsvzCdR2PHvFTTChuP0khSsDV14M0qTsQ4qiy2KDVuBRBi+NhqJCWIFsqhQNVkjzBplKKQ9EE8S7yKyig6GGcFqWrriDbUHJUgA8TC/wAx6UUqir73COoarP8AIyLst2I48pUs/cd7mZM7MTsDQuiLAPabOG6K2TXEFmDIFFm5VtpAkmz7z7IuofKvxUu1Nqwjfj+OdJ+azil9RHicx+ypAP8AqSuLF4q/+c6UxRMJIdrJ4Irec7JfJ2b8dcVQTESLJr6ntBhiX1Amhyb5msB/dijqVhvXaCGYKtA3KFxkqXAII22NdpW9TlBBG1AWBGUzOSRZFj8JXZlByEm2s8XADB1LhtK1dbRdy2Z/WRZ4UmaOMq9i7+7c3gxXm0NkB8CQSETDlbHW6o29gyfUIMKqzkBjfPBjxxlMevI9qD28QOfFdAG0bYeRJAV1rQZH9QFEXzBnOMKi2X1dr/8AfMUcuoZlOv2r/wB8Sv15OpJYlgR5kWB9B0/UrkKsGArYVOHv/wCRgT3nVel6kLmILGiarxOSZGOs0drlZbNGB8bGNgdjC42FUu++8U1k7QuPICtf1inE3QmrDmq1DnxIBtFbwJck0P1mmyEMLJHtIUSzyIbRiRY2I7Sd3ith333iqZGJAvnzJozcbhZDiMjkNspG/YQTXqJ73JZ84GwG/iLBm3J2EtFMTknFOkMamBFCQZWYjsfeCOYggFRphA6kWdN1tJporzjLVmihBsUT4hWzs1es7Ctqi5Nc7/QyDZFNUDJ42V+5x7CkkDMmTSjlEx92SRud/wAJkyXTKMOjChe1GEyOTWk/WZMjYt0La2AyPTCzx+UmmY/xHbiqmTJXk0y1KhkPePYRrErFFIIvvvMmTXj2Zcmkav5Y1MbIG4kcjBsYo0Tf4TJkG/AJeT7j7LNWLD8WcMuz4Quo8/fn337Wz4UKqzixTqP1mTJz8ups3YvYiD9ScRNACjYBPmLZuto22gEeJkyLGAl61mA01v7xbqc7qAzvuTVgXUyZIAXzdUSCyZTTbVVH9ZLA7qut8lk8C/eZMkEhW+KO6bPwdtz3ml6zLmY0bUDZtVVMmQAXfqVZ9LGgOfVYPaCyYceTIR02RmrdgBX9ZkyAFV1q5sWTRhD6gbIq+/b9ZzcI2QknbfuOZkyVk6Q/Ak3sxaW/SfH0hVXUbAFfzmTJWRqxq3RmnVRsCY6qavkeDMmSC7SommIXu5UVYMk+Qlh2EyZKrYx+laF3OpzvY4m69DA17zJkYIW9kfloOWBPiRbGzAlB9QSJkyFtEcU9ETjyAbg39ZH5b+PzEyZJUhbxq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3090" name="Picture 18" descr="http://t3.gstatic.com/images?q=tbn:ANd9GcRqERwxEEr2yP_0Pf9ltt0MSZXoyr24PXw63vC_fvyKpuX0Ush1"/>
          <p:cNvPicPr>
            <a:picLocks noChangeAspect="1" noChangeArrowheads="1"/>
          </p:cNvPicPr>
          <p:nvPr/>
        </p:nvPicPr>
        <p:blipFill>
          <a:blip r:embed="rId5" cstate="print"/>
          <a:srcRect/>
          <a:stretch>
            <a:fillRect/>
          </a:stretch>
        </p:blipFill>
        <p:spPr bwMode="auto">
          <a:xfrm>
            <a:off x="0" y="0"/>
            <a:ext cx="1691680" cy="836712"/>
          </a:xfrm>
          <a:prstGeom prst="rect">
            <a:avLst/>
          </a:prstGeom>
          <a:noFill/>
        </p:spPr>
      </p:pic>
      <p:pic>
        <p:nvPicPr>
          <p:cNvPr id="3092" name="Picture 20" descr="http://t0.gstatic.com/images?q=tbn:ANd9GcSKY-aCwxD9fAkcQEn4jb7p4QA6Hcr2a537IResT2qfooUqx4Pg"/>
          <p:cNvPicPr>
            <a:picLocks noChangeAspect="1" noChangeArrowheads="1"/>
          </p:cNvPicPr>
          <p:nvPr/>
        </p:nvPicPr>
        <p:blipFill>
          <a:blip r:embed="rId6" cstate="print"/>
          <a:srcRect/>
          <a:stretch>
            <a:fillRect/>
          </a:stretch>
        </p:blipFill>
        <p:spPr bwMode="auto">
          <a:xfrm>
            <a:off x="7884368" y="0"/>
            <a:ext cx="1259632" cy="8367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1400"/>
            <a:ext cx="8229600" cy="850106"/>
          </a:xfrm>
        </p:spPr>
        <p:txBody>
          <a:bodyPr/>
          <a:lstStyle/>
          <a:p>
            <a:r>
              <a:rPr lang="fr-CA" b="1" dirty="0" smtClean="0">
                <a:solidFill>
                  <a:srgbClr val="FF0000"/>
                </a:solidFill>
              </a:rPr>
              <a:t>Les langues dans le monde</a:t>
            </a:r>
            <a:endParaRPr lang="fr-CA" b="1" dirty="0">
              <a:solidFill>
                <a:srgbClr val="FF0000"/>
              </a:solidFill>
            </a:endParaRPr>
          </a:p>
        </p:txBody>
      </p:sp>
      <p:sp>
        <p:nvSpPr>
          <p:cNvPr id="3" name="Espace réservé du contenu 2"/>
          <p:cNvSpPr>
            <a:spLocks noGrp="1"/>
          </p:cNvSpPr>
          <p:nvPr>
            <p:ph idx="1"/>
          </p:nvPr>
        </p:nvSpPr>
        <p:spPr>
          <a:xfrm>
            <a:off x="0" y="2105472"/>
            <a:ext cx="9144000" cy="4752528"/>
          </a:xfrm>
        </p:spPr>
        <p:txBody>
          <a:bodyPr>
            <a:normAutofit fontScale="85000" lnSpcReduction="20000"/>
          </a:bodyPr>
          <a:lstStyle/>
          <a:p>
            <a:pPr algn="just"/>
            <a:r>
              <a:rPr lang="fr-CA" dirty="0" smtClean="0"/>
              <a:t>Il existe plus de 6800 langues dans le monde dont à peine 200 sont des langues écrites.</a:t>
            </a:r>
          </a:p>
          <a:p>
            <a:pPr algn="just"/>
            <a:r>
              <a:rPr lang="fr-CA" dirty="0" smtClean="0"/>
              <a:t>L’anglais est la première langue seconde apprise dans le monde. Cette «langue des affaires» domine entre autres l’internet: 35,2% des communication s’y font en anglais.</a:t>
            </a:r>
          </a:p>
          <a:p>
            <a:pPr algn="just"/>
            <a:r>
              <a:rPr lang="fr-CA" dirty="0" smtClean="0"/>
              <a:t>La liste des langues par nombre de locuteurs natifs en 2009:</a:t>
            </a:r>
          </a:p>
          <a:p>
            <a:pPr algn="just">
              <a:buNone/>
            </a:pPr>
            <a:r>
              <a:rPr lang="fr-CA" dirty="0" smtClean="0"/>
              <a:t>	1. le mandarin (1,2 milliards)</a:t>
            </a:r>
          </a:p>
          <a:p>
            <a:pPr algn="just">
              <a:buNone/>
            </a:pPr>
            <a:r>
              <a:rPr lang="fr-CA" dirty="0" smtClean="0"/>
              <a:t>	2. l’espagnol (329 millions)</a:t>
            </a:r>
          </a:p>
          <a:p>
            <a:pPr algn="just">
              <a:buNone/>
            </a:pPr>
            <a:r>
              <a:rPr lang="fr-CA" dirty="0" smtClean="0"/>
              <a:t>	3. l’anglais (328 millions)</a:t>
            </a:r>
          </a:p>
          <a:p>
            <a:pPr algn="just">
              <a:buNone/>
            </a:pPr>
            <a:r>
              <a:rPr lang="fr-CA" dirty="0" smtClean="0"/>
              <a:t>	4. l’arabe (221 millions)</a:t>
            </a:r>
          </a:p>
          <a:p>
            <a:pPr algn="just">
              <a:buNone/>
            </a:pPr>
            <a:r>
              <a:rPr lang="fr-CA" dirty="0" smtClean="0"/>
              <a:t>	5. le portugais (200 millions)</a:t>
            </a:r>
          </a:p>
          <a:p>
            <a:pPr algn="just">
              <a:buNone/>
            </a:pPr>
            <a:r>
              <a:rPr lang="fr-CA" dirty="0" smtClean="0"/>
              <a:t>	16. le français (67,8 millions)  </a:t>
            </a:r>
          </a:p>
          <a:p>
            <a:pPr>
              <a:buNone/>
            </a:pPr>
            <a:endParaRPr lang="fr-CA" dirty="0" smtClean="0"/>
          </a:p>
          <a:p>
            <a:pPr>
              <a:buNone/>
            </a:pPr>
            <a:endParaRPr lang="fr-CA" dirty="0"/>
          </a:p>
        </p:txBody>
      </p:sp>
      <p:pic>
        <p:nvPicPr>
          <p:cNvPr id="2050" name="Picture 2" descr="http://t1.gstatic.com/images?q=tbn:ANd9GcQiJFiITQpLK0Kyp4Mp2y6H5J6OOP7bmw5FDdkwDRaQSLmD5wAt"/>
          <p:cNvPicPr>
            <a:picLocks noChangeAspect="1" noChangeArrowheads="1"/>
          </p:cNvPicPr>
          <p:nvPr/>
        </p:nvPicPr>
        <p:blipFill>
          <a:blip r:embed="rId2" cstate="print"/>
          <a:srcRect/>
          <a:stretch>
            <a:fillRect/>
          </a:stretch>
        </p:blipFill>
        <p:spPr bwMode="auto">
          <a:xfrm>
            <a:off x="3131840" y="548680"/>
            <a:ext cx="2561084" cy="15961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collectiondepieces.pagesperso-orange.fr/images/langu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tlfq.ulaval.ca/axl/monde/images/familles-lng-map-monde.gif"/>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50106"/>
          </a:xfrm>
        </p:spPr>
        <p:txBody>
          <a:bodyPr/>
          <a:lstStyle/>
          <a:p>
            <a:r>
              <a:rPr lang="fr-CA" b="1" dirty="0" smtClean="0">
                <a:solidFill>
                  <a:srgbClr val="FF0000"/>
                </a:solidFill>
              </a:rPr>
              <a:t>L’architecture</a:t>
            </a:r>
            <a:endParaRPr lang="fr-CA" b="1" dirty="0">
              <a:solidFill>
                <a:srgbClr val="FF0000"/>
              </a:solidFill>
            </a:endParaRPr>
          </a:p>
        </p:txBody>
      </p:sp>
      <p:pic>
        <p:nvPicPr>
          <p:cNvPr id="20482" name="Picture 2" descr="http://www2.ville.montreal.qc.ca/archives/gariepy/images/fiches/pleinecran/G-2418.jpg"/>
          <p:cNvPicPr>
            <a:picLocks noChangeAspect="1" noChangeArrowheads="1"/>
          </p:cNvPicPr>
          <p:nvPr/>
        </p:nvPicPr>
        <p:blipFill>
          <a:blip r:embed="rId2" cstate="print"/>
          <a:srcRect/>
          <a:stretch>
            <a:fillRect/>
          </a:stretch>
        </p:blipFill>
        <p:spPr bwMode="auto">
          <a:xfrm>
            <a:off x="4572000" y="836712"/>
            <a:ext cx="4572000" cy="3081538"/>
          </a:xfrm>
          <a:prstGeom prst="rect">
            <a:avLst/>
          </a:prstGeom>
          <a:noFill/>
        </p:spPr>
      </p:pic>
      <p:pic>
        <p:nvPicPr>
          <p:cNvPr id="20484" name="Picture 4" descr="http://upload.wikimedia.org/wikipedia/commons/e/e5/Old_Mission_House_Stockbridge_MA.jpg"/>
          <p:cNvPicPr>
            <a:picLocks noChangeAspect="1" noChangeArrowheads="1"/>
          </p:cNvPicPr>
          <p:nvPr/>
        </p:nvPicPr>
        <p:blipFill>
          <a:blip r:embed="rId3" cstate="print"/>
          <a:srcRect/>
          <a:stretch>
            <a:fillRect/>
          </a:stretch>
        </p:blipFill>
        <p:spPr bwMode="auto">
          <a:xfrm>
            <a:off x="0" y="836712"/>
            <a:ext cx="4571999" cy="3096344"/>
          </a:xfrm>
          <a:prstGeom prst="rect">
            <a:avLst/>
          </a:prstGeom>
          <a:noFill/>
        </p:spPr>
      </p:pic>
      <p:sp>
        <p:nvSpPr>
          <p:cNvPr id="6" name="ZoneTexte 5"/>
          <p:cNvSpPr txBox="1"/>
          <p:nvPr/>
        </p:nvSpPr>
        <p:spPr>
          <a:xfrm>
            <a:off x="0" y="3140968"/>
            <a:ext cx="4572000" cy="646331"/>
          </a:xfrm>
          <a:prstGeom prst="rect">
            <a:avLst/>
          </a:prstGeom>
          <a:noFill/>
        </p:spPr>
        <p:txBody>
          <a:bodyPr wrap="square" rtlCol="0">
            <a:spAutoFit/>
          </a:bodyPr>
          <a:lstStyle/>
          <a:p>
            <a:pPr algn="ctr"/>
            <a:r>
              <a:rPr lang="fr-CA" b="1" dirty="0" smtClean="0">
                <a:solidFill>
                  <a:srgbClr val="FF0000"/>
                </a:solidFill>
              </a:rPr>
              <a:t>«Mission House» à Stockbridge au Massachusetts</a:t>
            </a:r>
            <a:endParaRPr lang="fr-CA" b="1" dirty="0">
              <a:solidFill>
                <a:srgbClr val="FF0000"/>
              </a:solidFill>
            </a:endParaRPr>
          </a:p>
        </p:txBody>
      </p:sp>
      <p:sp>
        <p:nvSpPr>
          <p:cNvPr id="7" name="ZoneTexte 6"/>
          <p:cNvSpPr txBox="1"/>
          <p:nvPr/>
        </p:nvSpPr>
        <p:spPr>
          <a:xfrm>
            <a:off x="4860032" y="3212976"/>
            <a:ext cx="4032448" cy="646331"/>
          </a:xfrm>
          <a:prstGeom prst="rect">
            <a:avLst/>
          </a:prstGeom>
          <a:noFill/>
        </p:spPr>
        <p:txBody>
          <a:bodyPr wrap="square" rtlCol="0">
            <a:spAutoFit/>
          </a:bodyPr>
          <a:lstStyle/>
          <a:p>
            <a:pPr algn="ctr"/>
            <a:r>
              <a:rPr lang="fr-CA" b="1" dirty="0" smtClean="0">
                <a:solidFill>
                  <a:srgbClr val="FFFF00"/>
                </a:solidFill>
              </a:rPr>
              <a:t>«La maison Villeneuve» à Charlesbourg au Québec</a:t>
            </a:r>
            <a:endParaRPr lang="fr-CA" b="1" dirty="0">
              <a:solidFill>
                <a:srgbClr val="FFFF00"/>
              </a:solidFill>
            </a:endParaRPr>
          </a:p>
        </p:txBody>
      </p:sp>
      <p:pic>
        <p:nvPicPr>
          <p:cNvPr id="20486" name="Picture 6" descr="http://t1.gstatic.com/images?q=tbn:ANd9GcQ0KaD6VSbl_rLBqkJ4lmBdgl57u2F0PkZJZlsMeCfUAO_44OBtpQ"/>
          <p:cNvPicPr>
            <a:picLocks noChangeAspect="1" noChangeArrowheads="1"/>
          </p:cNvPicPr>
          <p:nvPr/>
        </p:nvPicPr>
        <p:blipFill>
          <a:blip r:embed="rId4" cstate="print"/>
          <a:srcRect/>
          <a:stretch>
            <a:fillRect/>
          </a:stretch>
        </p:blipFill>
        <p:spPr bwMode="auto">
          <a:xfrm>
            <a:off x="0" y="3933056"/>
            <a:ext cx="4572000" cy="2924945"/>
          </a:xfrm>
          <a:prstGeom prst="rect">
            <a:avLst/>
          </a:prstGeom>
          <a:noFill/>
        </p:spPr>
      </p:pic>
      <p:sp>
        <p:nvSpPr>
          <p:cNvPr id="9" name="ZoneTexte 8"/>
          <p:cNvSpPr txBox="1"/>
          <p:nvPr/>
        </p:nvSpPr>
        <p:spPr>
          <a:xfrm>
            <a:off x="0" y="6488668"/>
            <a:ext cx="4535488" cy="369332"/>
          </a:xfrm>
          <a:prstGeom prst="rect">
            <a:avLst/>
          </a:prstGeom>
          <a:noFill/>
        </p:spPr>
        <p:txBody>
          <a:bodyPr wrap="square" rtlCol="0">
            <a:spAutoFit/>
          </a:bodyPr>
          <a:lstStyle/>
          <a:p>
            <a:r>
              <a:rPr lang="fr-CA" b="1" dirty="0" smtClean="0">
                <a:solidFill>
                  <a:srgbClr val="FF0000"/>
                </a:solidFill>
              </a:rPr>
              <a:t>Le «Fairmont Banff Springs Hotel» en Alberta</a:t>
            </a:r>
            <a:endParaRPr lang="fr-CA" b="1" dirty="0">
              <a:solidFill>
                <a:srgbClr val="FF0000"/>
              </a:solidFill>
            </a:endParaRPr>
          </a:p>
        </p:txBody>
      </p:sp>
      <p:sp>
        <p:nvSpPr>
          <p:cNvPr id="20488" name="AutoShape 8" descr="data:image/jpeg;base64,/9j/4AAQSkZJRgABAQAAAQABAAD/2wCEAAkGBhQSEBQUEhQUFBUWFRgXFRgWFhQYGBYWGhcaGBsYFR0XHSYeGBwkHhcZIC8gJCcpLC4sGB4xNTIqNSYrLCoBCQoKDgwOGg8PGiokHyUpLCwsLCwpKSwsLCwqLCwtLCwpLCosLCwsLCwsLCwsLCkpKSwsLCwpLCksLCwpLCwsLP/AABEIAJcA4AMBIgACEQEDEQH/xAAbAAABBQEBAAAAAAAAAAAAAAACAAMEBQYBB//EAEQQAAIBAwIFAgMFAwgJBQEAAAECEQADEgQhBRMiMUEGUTJhcRQjQoGRUqGxFTNicrLR4fAHJDSCkqKjwfEWJUNjwxf/xAAaAQADAQEBAQAAAAAAAAAAAAAAAQIDBAUG/8QALxEAAgIBAgQCCQUBAAAAAAAAAAECEQMSIQQxQVETkSIjQmFxgbHB8DJSodHxJP/aAAwDAQACEQMRAD8AzIroFdAowtfRnkAgUYFdAogKAOAV0CugUUUCORSj/Pt/k0QFWGh0YbT6lyN0FrE+xZzP7l/fSnLSrfu/l0OKt0V8UqKKUVZJyKUUWNdxoAGlFFFdigQEUoo4pRQAMVyjilFAAVynIrkUAARXIpyK6gEjIgLIyJMALO5J8CJ38UPYBoLOw32J29gJJ+gAknxXIqaOPjTX7qo9xrLBwFs7FtyqHmMuUCVMESGUQNySFmDpFYpdDvdkM9togIcl5hIEgmcYJ23PtzR4hSlpo3eFqN2RCKEinYoYrpMRoihIp0ihK0qAELRBa6BRgUhghaICugUQFAAgUUV2KICmAMVoeG2Y4dqm922/3LYP8SaoQK2Wh0v/ALXH7a3z+qXf7hXJxktOP5r+zfh1cvkY3GuRRjff33/Xen9LpDcbER8Ltv8A0ULePpH511N0m2YJW6I+NKKMCu41QgIpY0eNdxoENxSxpzGljQA3jSinMaWNMBuKWNOY0saQDWNdRipBUlWBBVh3UgyCPmDvR41zGhqxit2mcuWYsQlx2J3ZmG8k/UyffzttTHJEz5+pj8gTA7D9KsNAkm6B3Ni9+5J/7VFIrKMVqa+BbboaxrmNOEVzGtTMaK0JWn8KErQMbAogK6FogKkZwLXQtGFruNAAgV0CiC0QWgAYr0PSaaNLp0/oAH6taM/2qwVu0GIBmCQDETBMGJ877fOK2F2/cF9ly+7UpiD+F+0D2XBP1JrzuPe0UdnCrmzD6YdCf1V/siavPTNkm7cIUsVsXIUECScUAk7D4qrXXqYYhAGMKGzhdolvJO5PsSR4rS+jLP8APt7Ki/qxY/2RXRmn6hy7r6mWOPra95lUXYfQfwosade3DMPZmH6MR/2rgWuqLtWc7VOhvGljTmNdxpiG8aWNOY0saAG4pY05jSxoAFVHmum2Peu4UsaAsDlUuUaPGiWfFIY7w2yc22/+K6P+m1ROQasuFb3Y90uj/ptVeNx+VQv1v4L7lP8ASvzsNm3FCRTr24oCtWQNEUJWnitCVoAbC0QWiC0QWkUCFogtHjXQtAAha6FowtEFoAf4Tp879pYmbi/oCCf4Vp77gliCQcyTtAjlrB2JyB33+R9qouCWGNyVAJUEiZiSCB237xttIneu3dPrF07NqLiZBwM5VRbtMGDyyFenLlkbiD8pryeMleSuyO/h1ULK67bIuXQSD99diDPTmQJ9ux71rPSlqNLeb9pz/wAqp+vxGsRpdWz6i4rEGLdomGyAbBMoI2PUzSR5rZaLTTY0x3BU3XkQJHkH3mFn8qvNP/mj5eX+EY4+uZQcQSL14e165+9if+9MY1O4t/tFzefh2gDHpkAR+u8mTUbGu/A7xxfuOXKqmxvGljTmNdxrYyG8a5jT3LNdWyaLGMY0saf5RocKLENY0saeFv5UjaPsaAGMaUU9hXWsn5UWMf4IP9YT6P8A2GqvTsPoP4VbcFt/f2+3cj/lNQrNoELtGw/hWV+m/gvuX7K/Ow1370FxRU9dN7KPrJNM3dOQdwaq0KiHjS5dSjpjBMECNp2mo5WnYhkLRhaILRBakYIWuhacCUQt0wAC10LTgt0QSixB37RGh1RGzNbIUjY4qyhwCNxJZR84+VRuCen7mWpQvkxXTWO7QTbNt2eSSRt8v7ql3tA7WboUs2dhlS3MjM3bZlV/qqd/cxVg3DGZdYCCBcuSrbEQEQZQN4BG57d68PPK8kmepiVQRk7eoL8U1MSQWcgGZ7qNx3HY1sV47Zt8qxmuYsklSN4xyc5AQGAViF2JAIMStYLhPC2XXpbkDrHed05htkgGJyxYj3G81sH4w51vJGltFPtKac3CCGa09om7uIAgflDRTnL1cY/EIx9JyIV/XpcvkqZLW1YkRBNuLRiCfIJn2PyoglRNLaLcQsq27PpSxMKsEs7dlA9h38GtN/IB9/1r0OHyJY0mceaDcrRUJamj+yHxVnf4SUEgj9RFFbQP4ZSIBxkj8xG1b+Je6MtHRlYdIw3xP91PW29wP4VbLoyBsxn5ggV37VaUlbly2GADEM9sQpyg9RA/C36VnLKupaxkOzZ7GB779v3VJTTjKAkmBIUqCqkbFi2yyBsvdu/SOqotrjWOoupeHLsoCLDKAciRaYmSpUxnO+Q+8HeDMw+pNJbVoDELkx6iSTi7MxJUliRaaSZJIHyrhyZ3JUjrhip2xm9oh3k4zEgYwYnFgd0aN4P1Ejemn4WR4PYH8j2P0qVq/VOnQt90xKi5lu5lUXVMVOwDD/U70A9iVO0kiJonvK95tQLlzK6/KW3bzxtq5xJxErIbux3GM7iqhxL2smWFc0R73Do3G/5eKaOmiJ9vFT9VqnJ6dPf28stpP7VwVCuG8EYjTuTBKg3NPG3vjcJ/QTXSuJhW8kc7x78jvDki6h9j38dv3U1pkGC+8Dt9Km6VXDrlaKCdyblpiNifhST++oS6joWO+Kz+kU4ZFkk3HsJrTHcTzT9nUiAGBJ9xFRWvGhzY1s42Z6qLK/gy/wB/vVM9nfvT/IY0S6E0o1HqNvV0ICrTqirG1wsfiE/Qwf4U2lu0zuiOcrZUXAfwlhI3P0qPFjyL8NkUKKcW39DU3l2FgXGUEmP51V328E/MfqPcVD4pxPR2WKveCsDBXLMjaeoKpx/OpeeK5sfhsft2Afw/oalWtCp7yP0NZvW+ptPbtl0fmEQAig5EntMjYeSY/Ki4N/pCtkorJdXIqv4SvUYmdtqznnh0kVGD6oul17ae9da6jXlh+Qu5AtoEymMess0DsIB28kuMcQu6i01mxa5DZNNwKwARDDSSTClSfnttv2lqWF+9Ny5HLtEy56ZN/ZZGyqF2HiTXOJAPpbpzZhybrJjccqTyzAAU9az+HcfI15Z6B576ovkam4qMU5DMlqMicQIJlyxLMZkzE7bU7wTj2o1Gv6XZU5jOQtu0RbULhPWCFJGCkwd8djAFSPWTE3Wk9n1BiPJvvJ+cwP0qF6YsEXNQyai3pgAZa4qv080KEVmiN2H1j5Vp7Jm7vY2o4bb54vm5f5wXAMHtKY7RCWgB7dql4gMx5upYsRP37gSoxA6MZ+tU+o0xW2GbXXMltl2wtqeZJOIsBioaFBkqWG4PT2JcQ0Nq2nVrdQSi3iShQC+UP83aybCVCODie539qzp9xaWWxsIe/Nb639Sf/wBKb/kmwCTyFJMTkbjdhHlj++qniXD9OqqPtOqIB1HWLoAu3LYA5AO6gghvwiCfiiKfs8L0XLthzqCGuqrXGulmW4UX7iQN4LSYTHY9Q7UU+4aCd/J1gb/ZrH1NlD+9gflXSLa/ClhfpbsAT8tqrNBw7QvaUmw/W2n5pN0sbbugdbaMQGaeYJKbGN6tLPpXS8sryLU3CEf/AGpgLfNmVZ7ZglVUd1gseqAKNKDQTrlkm64fC5hhC3LZHLLJkSGGzzgkxsIP0qNr+L2LBxuDThmBIXls5g5gFwPHVuPIa57irDUcdthwrLdQGTlc5ao8FQeXL7jqmTHjbvGK03qW5aN82rSO7aqwnNKktc5pcuCS3TAUKsQAB5gU0jQ2Wm1K3UztNZZGyhhaU+bneTuRmCQY35kiLm2c9RXBp7tm7c5gX7RqMjcbM8s27Kk243xPxBTB6T5ipPCOPidVcuoLYOpuW1KhUDpaEKWE/wA4FJDGNwFn4RS9UOl+F1FtrHKUXE5dy3dJD3ktEvmoA3x2PgH6U1zB7oj6T1RYuMFsl7jGYVEYkwJPt4k/lSs+pEZGdVuuiFQzBBtnOI3ad4PYfWKv7XFEe25sysGAyrY6JgxiyEPsfPv8qqP/AFNqTpr97JEe29xUVQGUKvYvILMUBnpYKx7iBSI0Id0vF8rtmbV4C80qxUQFDES0EldxG/1qou8VVX5fKu5qPwhGDADLIQ3bHf5eau9RxPUB9HLyt42zeGPSJtFsbe0oCeoySdoBjaoFriF1r11Mvu7WnRkLIrMr3C8sCyxCgY4Hx860hLSrRLgnsVx9QWBjL/EdwQZX5v7Db+HjekPVNpROBjf8dsER3kCSD7CDM7dqzHqBWU2UxAb7NbDKsA5HJyD5MZD8o9qpktwYbciD8PYTsOqD3mDVT42d0ZRwRRtv/wCg2yCFtm20bF2VwDPbFQJMTG/8Ki8H9cOhAvsXBa4bhKgmAgCLaxIAkjuRG+8RvmDaB2OSn36VIn6j8tvlTP2dgd227CdvqYrB8RNvmaaUhLxW8FI5tzEjccx4In59/wDCmi7OZYlixMliSSY79X+fpUdLnnfeI3UQPn/nxTrXxMKPqe5+snv+dZNssdET4J8/vid/EGuOCN5AAiB09/AI3/T5VHfVBYAED85+Z/pf4UJubb7HzBMj8jJH/ilQE1NQfJMbxHb6Ej8z/dVp6btB9bp1cB1N5Ayt2O87wZ2gGPp4rPpfHbuBJ7GY/wA+e361c+k7zHX6QNAPPXbYTvHjz+f8KajuOj0HjOovG7etlmvZaZWYstpQBm6xCW4g5eIPz7AN8CsXF4cVzuW1WxdMW2ChzN7JW6JIGI8+T2qZrZN/UgbzokiJknmXO1SLGnZOH3EdSrLa1Mqe4nmkfuI/WtLLMd6tvt9n0zPiCftDEkLJDOD3iY3O3bftUDgVpHNw3FZrbKwUqJPMlTkvYQOqZ/xqd6vE6fST/wDaO/8ASWj9MWNCLIN4FrxuOu3M2IQXAOk4wV/ER3J9q05IjqWGu19p1tiGISy9sFggIBLCd5gAER2PTB7zXddxG1cUDEQF1IjJIHPZpCkLsAHPcCSq/OrLhtnh7Mi8qbjXEX8fxurXQc+ZAAxgkKQCVHmndTe4fad+bYghk5hguAbruslswWgJLAL2I2NQUVOq4yjYbW+l9Q8FuxvxI8ERv37iKcPGCpTeyAl5byyuoyJVVCx1AdkHiDvvUl+L6BTcbkJcIBudAR5l0QITcKnODnGI2Bq14tq9Lp7mD6W0ZS4ylBbMratqyybqiC2WIABAPcxQBTcL4rbLWrLAFHeyBGcnlrykjvO4WY9j7mtdqOFob3MuJNxcSCw3Ebr85kk/pVVoOLaZrts21sW8rYVSoVXRyHZkJgANMJ0d/B7gFpnvLrFtqHaxle5rNk+/IsMmVx5ZYLMQMt+3igaJ13Tq+qshlBi3f2PYEvpRO/571k9QoAv4gADU6IjxG7D8prbWrcam2YJ+6vkfTmaY1Wn03YIbK7cJd7Tvy1UhTZkqFY7RvvPgHt3osTB9PJP2uF7ay/sBPhP3965xKyHulWEg2tMG7jYaw7bdtzP5VlfVGvtHo0moZxduPfub8v718T09skxQRMwZmSem04P6gOquOxNsOnLgD4cft2S+QYUMoJPf+E6ldBZptUQLbkcvKJRGZVzcCVUAkSMoBIrC6XXXyGnRai5kSScriKWBMkdJPeY9oAnanbHHuTp7Nm/130uIjO0O4QlbhKvuW+IjuJFP6I6i/eXUWb+Gnt3XFxMlVdrzki6pkPmpHkxI/N2uQMf0ly+2osg6NraI4l8yQFjcDLxkR281Gv2b3U66TPqZUYM+RGWIMBidx4j9xqxPEbh19q2LnMttaZiSUZmaTBzMsuMRhsYIPaonqXW3E0Lm1duKRcCQLjYibonokrl28TJmr20kdTKay1bHS9g2mIYnG4y7yDuLit5J7R49qqdVaFpvMtvv3GPYx2/d3n51Mseor41TXy7oDbKkpgoaLfwkRARijGAI+XkR+O2D9zIh25o7QQEZQPfYdZ89yaxajJMKIdrWh2gAt8O/gBiF3A7AkjeP7q9A9O/6J3u33XWMbVtDjFu4rXGYyVgiRbUgZb7wQNqyPp7jTaQ3jaXK7cTlFXWVCMcmLkNJuSqgCRALGSdqO1xpxeBu3dS5LS2F17dx2KgHsY2Uxtt3GwmpSjHcDLXrbkTHzgneB9f8KVi2wJLAEnt+0e/6dqd1VhrYLbx2BK9m22J+UEgd4Iqy0PB+daZ1DQAxfAIwECRnkQN/kTEMYEQXexVFNZXODiBv3aewkkyZ+Xj6VKCWgDAnx3AB9tgdv/PvT3D+A6nVZtp7dy5iOojHASOxZmAmPHfftR2eG3GOCoHuEsCCoy6fiWBuCN5kGI+RoYhk2wP5sexbtMb7H3PsPl5qw9K6dv5R0nSYF9JI3gD9qO4+e/amdZZbTuEuWzZ8hWUqSCe+43E+VP8AA1N9G3geJaUDsbyzHbs0EfLvt471MG7BHpeqsqL966997Kpa06k2ik9T3PiOLTuV28EzUYcxG16XbzPbGmucvmOk5TcUjsJbbx3ipNi6bH2h+VcufzPQigsT98dgZmAFE/1fes16l4m51DpbDlGDFjbXPNFyLqwU7Ys4BJ7QZFa2kUQfVNnmWdImZT+eOyM5IyQEAD6j9aqHVbeAWW62ZmuKiNlyiJCzkFxHc7SCZmt5pNK72cFDEvo9QsKNzN2yCNvcNt9RXnXEuKPf1CXbtxi6phLE7lZxJ747HwBHiiT6CaNhwLjCBDcbTOzWryIHVRJuKj4NuZLBcgT8O4kTFUnqz1AL1+Fs44SWL9DO/wCy8ETG4CgbAmZIFSPQ+vYa7ShAP52GEv8AAyMWYkNigEkhY3Zm9tsxrNQM3JLTm2xZiwI3ZWdgCSxicgDsJEneZboRfej+Jhbr27lu24uIFAcgKWXrxlxuGHYEdwu+2+h9QeqbhtnPS3Fd0IRrwUEB0xMAr2KrBgb4+Yrzi9qyswxABPwmCBiQ2438TAPnyK9A9f65XuNm+DPYtIFDq+DKOauRUEES8zt3O8bmdWmO4UYi1eIcSAYiRkdwIB7CQDG5O4HePPtHprj1rUm46Nu95sAeln5di1mQsbbbwdwCPJivEXBzZWHQGAEQcd9oA8Hb2iR5itv6A4kLepIa09x4LLJd7igLi7KqjfoADH2WAARBadMaNp6p0DXXtBWZQFvM4R8SyB9MCoJ2nfYGdxWU9T8F+zWAzXHus7ugPNcBAElZXqzae4mI2nzV/wCmeIl9VcsOVflpeKlTkpR20+wkCR0zke5eaX+lEt9mtuCYS4Q4BE9YUCd58x/viqctthtWeP3EbJlJnAidwZJJMjw3YwfnP1ufSWtu27pwKsSkZFSxULdRgwxBJEhfByDwAZqt1Nvact4AUn4V+Y8lv7t/FTfT9tlzdQX5WFwuAv3JW4o6Z2c7gYg7BiO5NQtyaGtRqS7TP7OUn4QJgKO0YnYAQABA9rDhmo6pcDlm6EJDMNmO+EMMZgdXbff2NKdQBuvUCxjEEQJJWF7+O35T7zdObn2a5APLFxQ0bksRCkgb5btGwIEbbg0o2mIsfTt5v5SsAQQ11Vlt2gKxnft487e5FNeqeJut67bJVwHuQp+ZB2E7CQD+Rpj0/qp4lpXUKfvQTHsZX22+Kdttu4ovUPCLmo11+3Ztl35gIgRAMCSx2AJx7kfLyDdeh8xlTcvc1lVBtEtjBxUeB5YbkDz+m19rOMNetAsoJj4mFpjbQ7EJIOCiFWdu/vUDUejr2lJ5hRmlkheoBlRWgk7EQd9vao+sumJiCVC5CcmxXEAR23E4RG/uBENVsA3ptapW4fhPYbCI8AT5Ax7z5g0zagH41G+xUFumPPmPl2E1YafhA5N1rly4GCg2lCuyZSGYMxWPGIAZeraTvVWECvJgmWAO+LN2BBGxUbGBNN42twLb0xeuJLC6qMRj96ogIOrZnhR3PmTuPra37l59G1/7uLoXmFfs/fIAgwcgRHaARWa1mhbUXmOnT7ot0EByCBtOLFnEx2Jmpv8AJVy1ak2pVe5eV3YbCAVJHT2k+CdzW6eO6teZr4OWrUX5Mt+Jeq9YtgrmhTIBCo0+S5LBLYnJSSWEkeN/estpeIvbeUfBmOwlFx7gE5bfn9fenMzcYIti0zuyqsd8mOI3z8k7b/PatLq/TN/R2brlLemZ7JAV8CWsts5YsW5TmB0gAgnYjtVabdRJcXFXL7lxpBxA2umGaCEg6Rg37J2byIJ/Og1ev1Flg124ttHxBciwzQZKdNvJ26cmG3gdtjVR6OUW7pDqbpZyuKlgSLZBMqrKZJZSMsowbbzV7xbhWla71aVkSBiGt3GuzHUxIeGBPYEz0nYbEw3FS0tq+3UVPmMajjhxd9PrOcltQ1wNpGtOFLBdpBUiWUdwflWc1vG0vuHZwXAjI21Q7wCWIUZdwJO4B8A1c8Ts6e1pri2rYQPiHyt3g1xMgxUdbIglQctvh7ztWS0q75JaVTuF+ImCu3mDIP7zTdA0zc6X1Fp9NYuKt1rd67aCAgsTbJKsGGQhVmScTJgewrF8X0Q5jXEuq+ZJDdLBm/H1W+kEMQewHVvWs4R6l0Vt1BVSFs4S2lS4UZSIDKVdmlcgWyEwAYqs9T+qLN68vIwa2FOS8kWVSIG1sTuCcidpmNsamyqq9yV6K4po9Gy3rq3ftKu0AKGhIxAAPTMknI/ONomZ69saK5N2btm8Vyc27dvF3upcuLzELmMpE3AzAYssAxWb0bae403WsLInLc7+BAbbb37AfKo3E7q2gvK5IOQMWXV5ABAMhmG0k9wZM1dKuRJa8P4RZHMZdJqtbYXKXGdi0qlcgbsW2YEKwbqeIM9jUviuuvatixuYdPSGdXxTwsi2JjwBHb6k0nDuN3oFnJggRkh7jBDbkQoUEBhACwZ9hERV5ouOvbttyrttHZWVlwcBrZ8czMyT/VH1qJKMqtG2PFqV2vmypbglm45dtQ1tFmSwe7c326BbUAjKJ+Ex7HarXh/EtPp9TbbS335HKxvjC4btwhHyuBY7ywYQQVAMQd6zuo1DPdZRyz2JKk4j3kkwvad9tqteIahPslscoqX6iDbtIsL35b5F3M4yxA2J2EiqWkzlGpOnseoabWWFW9csXLNo3oIZyQsgT1I0YKGLEqNpk/TO+rubeZWtXNO6NaQOtu7bYuysW7ZNso3kwI2msJrdLbsuoytXWBBeI6CDOBLABx81aCI7eD4NpXe3kA02ilxRIU5cyVJbbEHF5kzDCAaUoqPMS3InNtswCGR2aADiQTAUiZEbzW70HGFGia2LyofsjrbQYBeaDkAAVEsQzMciTImZqhfUfbb+NxlskBwllQ0pjk7BgEMMWkknbsNgNqS8RJVTn0kAKGLBgYGxXYE7e/emscUrsney69P8A0t3Bb9822dbgaGUHEPa5ahmQqOk3TMncb+Abni+r0/2ZNPZDgDrz+zuxZGuFwGNsCJByg+W2A3nGvqWDQbIZ4XInnEgbwMS8DYgQZHT9afHELq7FFOO0cpTBG2xYH57g1tDCuZE59vz6mq4PbtNe4clkWibRfNsWU520JJAIBl+Yp6h3UbjzaXOOabS33a9cxJa30dctF1nd4CntsBMdzBmsz6b4oDczuIc7PMuIwWERjbVcrg2idkicScZrrNog3M1mnydzLM+qu/eN56bZaf6oEDYdu+dRtw7UPelIvOIcTs3dE1261kPehUvNzLeTgW0uG0mBd0CqRIGIyxmazK6LRB7QS+r2ybge4xNvwg2DqYdQzED4ZIMiN7DiWr4dqX5lyzqCcQim1qwVAQbIAyfdwIhYA3qGNNw6VEa9bUPkM9MzlyVxxm3GOIuSD5Kx5luCHZP9TcP5otpZJe392tp1CC2UVlJW2wdl26pGRYFRI6qzn8lm5gltxH2dGZWQzItr7LEEwgYkbnc7kVp9HxHSrcRVv6o2TPNS/Zs3DcYYi2PuihkbnmE5DFQPla+m+CcMdVP8oKmowHMW4bShXMBl6gpYBgAFJJEfpOj9o0+550nEkt3GS+xQLIGCM5nYj8awI3JmgueoMrZUJbmO5VyV7/CWYwe+8TtSpVzuCe53Q4jJysrNPdYNmkTbKuSd5IYER7dq3NvizcQ1F0ugVTu2DNHU0YNJllJmNpWTBHhUq6Yq0cbluXN/hjtpLNsALdt3brl9mXG4ZKKOkjKATv48zNV2q9IF7C2/wDVldWJNxkuZuT+1BKjv49q7Sq/DRlLI2yFa4RcRpZirTOdh8FAj9nEEHbwairorFoQ2LjchjaBbv8AiBMbD2+XzpUqNCirBSbZzTIhGdosofeUZ7eXjcIw/Sujg9peo2UORIl5aSIJ7tudxuRSpVgbAnhluWIXHIAMEhRAHgAQPyio49OWZkBgf67UqVMCbf0COhUqN1wylmcLMwrXCxG+8Dbc1X3PTFpgBLgDsByx7DwnyH6UqVFASNDwK3ay+NwwjF3YKfqLeJYbnYmN/NSuIaPnWktMzLbRiyKkKqkiNhBA2rtKgCs/9JW/273/ABJ2/wCGr7gGnbT5DT5cw/FcLk3CBsAJIRY33Clt+47VylSYHW9EWrxZr5vZMxZovAgkncwUJk/U1zUegtOlt2t83NVJQtdkBgJBICj2pUqQ6M1wjidrqF91THK6jNprd8m5jji2R+Fl8EMAVBiRNRdZw8KodgoVuxCLuYkSB9DSpV0dDN8yV6au56sLioW4CHRVCqyxOMTA7Az7gVodPwAWdQty5Z1HKAYMXbTMV7RGDgtJkbg9wd4pUq55SqyluVfEOG3RqCylLKOR33PaZhBHv7fPeh+zX5xYkzDZBUPYREFx3Bmf6I96VKuFcVNsy1AXtK+Ji4SY2+6QCe/fmSPrBp3i+p0yaZgsG6bj5jAggi4wIMgqQZMwR+DYlaVKurDkc276FJ2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20490" name="Picture 10" descr="http://upload.wikimedia.org/wikipedia/commons/thumb/3/38/545_-_Beaupre_QC.JPG/280px-545_-_Beaupre_QC.JPG"/>
          <p:cNvPicPr>
            <a:picLocks noChangeAspect="1" noChangeArrowheads="1"/>
          </p:cNvPicPr>
          <p:nvPr/>
        </p:nvPicPr>
        <p:blipFill>
          <a:blip r:embed="rId5" cstate="print"/>
          <a:srcRect/>
          <a:stretch>
            <a:fillRect/>
          </a:stretch>
        </p:blipFill>
        <p:spPr bwMode="auto">
          <a:xfrm>
            <a:off x="4572000" y="3933056"/>
            <a:ext cx="4572000" cy="2924944"/>
          </a:xfrm>
          <a:prstGeom prst="rect">
            <a:avLst/>
          </a:prstGeom>
          <a:noFill/>
        </p:spPr>
      </p:pic>
      <p:sp>
        <p:nvSpPr>
          <p:cNvPr id="12" name="ZoneTexte 11"/>
          <p:cNvSpPr txBox="1"/>
          <p:nvPr/>
        </p:nvSpPr>
        <p:spPr>
          <a:xfrm>
            <a:off x="4644008" y="6211669"/>
            <a:ext cx="4499992" cy="646331"/>
          </a:xfrm>
          <a:prstGeom prst="rect">
            <a:avLst/>
          </a:prstGeom>
          <a:noFill/>
        </p:spPr>
        <p:txBody>
          <a:bodyPr wrap="square" rtlCol="0">
            <a:spAutoFit/>
          </a:bodyPr>
          <a:lstStyle/>
          <a:p>
            <a:pPr algn="ctr"/>
            <a:r>
              <a:rPr lang="fr-CA" b="1" dirty="0" smtClean="0">
                <a:solidFill>
                  <a:srgbClr val="FFFF00"/>
                </a:solidFill>
              </a:rPr>
              <a:t>La basilique «Sainte-Anne-de-Beaupré» au Québec </a:t>
            </a:r>
            <a:endParaRPr lang="fr-CA" b="1"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50106"/>
          </a:xfrm>
        </p:spPr>
        <p:txBody>
          <a:bodyPr/>
          <a:lstStyle/>
          <a:p>
            <a:r>
              <a:rPr lang="fr-CA" b="1" dirty="0" smtClean="0">
                <a:solidFill>
                  <a:srgbClr val="FF0000"/>
                </a:solidFill>
              </a:rPr>
              <a:t>La religion</a:t>
            </a:r>
            <a:endParaRPr lang="fr-CA" b="1" dirty="0">
              <a:solidFill>
                <a:srgbClr val="FF0000"/>
              </a:solidFill>
            </a:endParaRPr>
          </a:p>
        </p:txBody>
      </p:sp>
      <p:sp>
        <p:nvSpPr>
          <p:cNvPr id="3" name="Espace réservé du contenu 2"/>
          <p:cNvSpPr>
            <a:spLocks noGrp="1"/>
          </p:cNvSpPr>
          <p:nvPr>
            <p:ph idx="1"/>
          </p:nvPr>
        </p:nvSpPr>
        <p:spPr>
          <a:xfrm>
            <a:off x="0" y="3877073"/>
            <a:ext cx="9144000" cy="2980927"/>
          </a:xfrm>
        </p:spPr>
        <p:txBody>
          <a:bodyPr>
            <a:normAutofit lnSpcReduction="10000"/>
          </a:bodyPr>
          <a:lstStyle/>
          <a:p>
            <a:pPr algn="just"/>
            <a:r>
              <a:rPr lang="fr-CA" sz="2700" dirty="0" smtClean="0"/>
              <a:t>La religion aux Amériques est encore marquée par l’arrivée des colonisateurs. </a:t>
            </a:r>
          </a:p>
          <a:p>
            <a:pPr algn="just"/>
            <a:r>
              <a:rPr lang="fr-CA" sz="2700" dirty="0" smtClean="0"/>
              <a:t>Le continent américain est aujourd’hui chrétien à plus de 80%.</a:t>
            </a:r>
          </a:p>
          <a:p>
            <a:pPr algn="just"/>
            <a:r>
              <a:rPr lang="fr-CA" sz="2700" dirty="0" smtClean="0"/>
              <a:t>Les croyances animistes des Premières Nations ont presque entièrement disparues et aucune n’est officiellement reconnue.</a:t>
            </a:r>
            <a:endParaRPr lang="fr-CA" sz="2700" dirty="0"/>
          </a:p>
        </p:txBody>
      </p:sp>
      <p:pic>
        <p:nvPicPr>
          <p:cNvPr id="25602" name="Picture 2" descr="http://t3.gstatic.com/images?q=tbn:ANd9GcSH0ckhrBWAft7wpDeJfTkcDcoZDlpoBbbG7WGuUJuDs1AIFvah"/>
          <p:cNvPicPr>
            <a:picLocks noChangeAspect="1" noChangeArrowheads="1"/>
          </p:cNvPicPr>
          <p:nvPr/>
        </p:nvPicPr>
        <p:blipFill>
          <a:blip r:embed="rId2" cstate="print"/>
          <a:srcRect/>
          <a:stretch>
            <a:fillRect/>
          </a:stretch>
        </p:blipFill>
        <p:spPr bwMode="auto">
          <a:xfrm>
            <a:off x="3275857" y="717878"/>
            <a:ext cx="2592288" cy="3143170"/>
          </a:xfrm>
          <a:prstGeom prst="rect">
            <a:avLst/>
          </a:prstGeom>
          <a:noFill/>
        </p:spPr>
      </p:pic>
      <p:pic>
        <p:nvPicPr>
          <p:cNvPr id="25604" name="Picture 4" descr="http://www.nouvelordremondial.cc/wp-content/uploads/2008/03/pape-benoit-xvi.jpg"/>
          <p:cNvPicPr>
            <a:picLocks noChangeAspect="1" noChangeArrowheads="1"/>
          </p:cNvPicPr>
          <p:nvPr/>
        </p:nvPicPr>
        <p:blipFill>
          <a:blip r:embed="rId3" cstate="print"/>
          <a:srcRect/>
          <a:stretch>
            <a:fillRect/>
          </a:stretch>
        </p:blipFill>
        <p:spPr bwMode="auto">
          <a:xfrm>
            <a:off x="0" y="0"/>
            <a:ext cx="3275856" cy="3861048"/>
          </a:xfrm>
          <a:prstGeom prst="rect">
            <a:avLst/>
          </a:prstGeom>
          <a:noFill/>
        </p:spPr>
      </p:pic>
      <p:sp>
        <p:nvSpPr>
          <p:cNvPr id="25606" name="AutoShape 6" descr="data:image/jpeg;base64,/9j/4AAQSkZJRgABAQAAAQABAAD/2wCEAAkGBhQSERUUExQWFRUWGB8aGRgXGR0eHBsdIB4bHh4aHhsbICYfHh8jHhwdIC8hJCcpLCwsHR4xNTAqNSYrLCoBCQoKDgwOGg8PGjIkHyUsLCwsLC8tMiwsLCwsLCwsLCwsLCwsLCwsLCwsLCwsLCwsLCwsLCwsLCwsLCwsLCwsLP/AABEIALcBEwMBIgACEQEDEQH/xAAbAAACAwEBAQAAAAAAAAAAAAAEBQIDBgABB//EAEEQAAIBAwMDAwIEAwcDAwIHAAECEQMSIQAEMQUiQQYTUTJhQnGBkRQjoQczUrHB0fAVYuEWgvFTchdjkqKk0tT/xAAZAQADAQEBAAAAAAAAAAAAAAABAgMABAX/xAAtEQACAgEDAgUEAgIDAAAAAAAAAQIRIQMSMUFRBBMiYfAycYGxkfHB4QUj0f/aAAwDAQACEQMRAD8A+Vhv+f8ABqDtjx+w/wA4nWuPoxyy+2ivcoIHuAiGNoMiCDPzieYkah0/0whJp1RUTcT202KBWwCBJYEkieOfkHTtpKwqDujKINe1eNarrHo321voutUAAsqzK9pJmRgYODmMiQJ0iTpT1DCQSfEgH+pGipJrAJQaeRYNSnGi990arRMVKbJgHI8Hj99BMNGxWq5PVbU9VKdTnTJgJodXTjVCnVpMftpgHi6O24nA/rperZ0ZTaOPtzrWYJQ+NSU51TTOpo2dazUEBc6e7XodRroWQgLTDFSBGVIBkGRB4ONJFXI1uOjVb0oUg8O5gmRFsi1PBB4+cftrs8PGE3UnRObksxVgO06HVaLVkxLDIsHy8gBZgxnMHRFbpFRLSSkMeQ6kD8ypMfrrU/8AWTQqvSJDVKTfWyziDDQDkkOPOMcxpfvNxTdCxAUK10KIvIPBjAwZmPkeRFl4Xd6l9Ij1knsa9QnWg4BP+Ex+f3H2++h64Ignzn/Pn44nPjPB0/2e4Ve+qTFl6CLbpYrMNN3zGRzIInWc6nuy7ljEkyY4J+ftPMa59WMYuossovapSVM8qPAH3E8j7/HHHGhmqaqLnULvGuZs1ENwdCPq+s2BoVm1rNQPW1Tqyo2qzzo2Y5hqhxA0VbjkaErPoMwPVbVDHVrnVQpknAnStjE6WrBGrG6c6rLC0feAf2OdXbHplSrNilo5j/n9NCwpXwUq4+P+ftqTCdEVelOoXgX8SY8xkmANT2XRKlV7VUwBJa0wF/xccZx8+NBMLiwIUh/wa90y3HQSjFWYBgYIKvP6gDBjkeONeawdrHy1alGxQEeme68LLgKYbIbuEAdv9MknZdFVapqllp7imjuRTUN7igSwqLTpwBdKtEyZMZwUvp/ptHeTTpmqCAXo9qvabz9UwBAtJE9wxm2B7U6S1OoyLWqUGD+2Kgukuj4ApU1m0zdkGCORqTaOhE6uxspmqhNWmgHuJW7ajuYkI31EDJ7o7lbksbvd1tttvqZ3NO6lWp85QdwUQSXdblugY8RxnWO61UqobKgKsYIZCVVkIByo8nB8R3TMiFg6ky1FdTDqQQyyMgff/b5+dbbeUT31hjDrtTcoba8lSSeQ4yZIkyR3A8+QeedZ6sB41pdx6i3G4oLTdQwEi8z5yRk2+ZkCZ8jI0u/6Ix5MYn+pXAME5BGPg/GqRsRq+BLbqarOmi9LEgE8zyY4+RyMj40dsadEAM1K4AmVmCRiMkMByfGmSBtEKJjUmXWt2PTJphjRVgwb6cFWIwTHwYIB540bselhms4hWM/AVWY8fYaeFSwjOFKzCUqRng6LSiQMg/sdfTdv0GjaSRJXwzBczBGUbgg54wc6XdU2FP2qnZYV/wC4TM4AhPtJ+Pkat5GouY/omnGXDsxtKgY+kz+WpUto0/SdfVdt/ZapAPvVQI5uBxjgAePzz/TUtx/Z3RVltr1AqE+4GcA2lQVtMAT+YP6RpElJ0gSairbPnS7WVWEM5kzz8Y8R/wAjTfY78CtTqFf7sUxCm09gUSCPxGCZ+daTeeiB9VGpUCskqHaSGkjJUcQOAOfJ1XuvQYprJrBTJw6niAfwyZg+R+06pppKW1hVuKkuBZu+qI1d6iKyq/8Aia5uBJJ8kkTpv1DpbLTKFlDLTWpFwk3k/fkKsxnkfI1QPS1GJFaoY/8AygP86k68HQQSCzlRHdCzBAAEC4SMc4P2126U9SEdlYEnpb573yC7LfOqsCZtgKPAjj/TSysASDBOTMfp/vrV7L0qSf5ddTiR2ENMgcHEZ5k5j89Qq+jajOYcAkme23JiBGcTM/GInW8Rq6O1RXNdfuJp6eplt9f8GNqUT8HVQp/nr6K3ohGp3U67A4y5WOQCIVZHOP215vv7NjbNOsZ83Bf2EASZ/wCHXlyjt5Kxkp5TPmdfQZOty/phRWKmoxscjIA4xyBA7iOfn515vei0lMd32MKyn8iGzPgRP21XyJ9jKUX1Pn7DOvGGthuehoMwPqK8eQFJH7MODoKr0ymqf3TFsyZgQfpgATIP3zqTpclFBmabjQtXWkq7KiVHbUVgCXmIEcQZP25AyY/NXV6cMQTnABGZxiOfI/OcaBtrQot0y2fUygCwpHi5QYJ/EBBJECI4OvB0dzJEMBz9vEn4yQJ/LRWw3RoVA9SmXgEZOCuQVBAMAiR+viNK8IKTGHR/TtTdMGrPCloVZVS0mJEwoAJE/GQATA1qKnTwyJS2qGtUClmVEASmJUZJJyT4xIM8KIz3VvWNSq003aiFEwphsSAL1AgCeABmTiY0J031LVRlK1PaT8XDmTcC0fJk85MkmZOpbZPJbfGGEbLcdBVGR9xG5rFlIpI0U2J+m4ISAByWYgkn6SMmvc9Z261Yq0gylu2jSZWkFVACLEkgAd+Pgfdb0rqm73StRoU5vDe41tOShA47YQfJ8lhwNX7PbGjUD0napXZ4cU5JzBb6xDeecY+DrJUFNtFYpbmt/MTbhVYm1QtWFEwF7UIwBGD412i+oBqtRqlXdhXaCRAGIFuAvBWD/txrzQ3R+IfbPuYXpHXam3dXpOyuJgiO2QRAGQRnz/TWgb15XqIEFGlcpJWpTDBkJjIa6QRHJJ/LGkdLa06YloMczn+mdHbjcKCArBgVJFhGDwBEYzHj/fRk0Rimllk+qVa1chq73EfAz3EctHk/A/z0vp7af7tL5i22DkxjOZkxxzjRFXpbOnuU2LEQxmBapAIa4wQL5EiV4zzofbb803JqA3GCWIJBkfizP4g8jM2k6CbNgsp1FqAAuZYGBEEGTGSYgqAJxBbgxk9totRbQAIuaO3PMlZieB2hzyCJHDHZ9Apbhwx3CqzEEXKFaMAOFUDBmfAtBJjgFf8AoqulFatL+aBF9MlGa6cWlZBABjGJEifDOS4eBkjN7ijWoiojKCCoeGHiR3peJE+SIPEzA0w6IKVRadJipUkGrUlgVMsAi4EfPDZY5AmG2w9V5ahXBCVVtmoLYIByQpQEZXLNxOpbv0tTNNa1JXRivcC4IIxDSwkhpV4OOADwStrqFRzgB3iU6aFqL2vTIICkMMlg12JIYKptLGM/ImfTerr7gZoBKMCJ8tTZRB+5Yf8AM6tXprUXdK9JIAUmqg9w07mwxUNgeLYzj7Sy33o1npFlvWGgXIVBOfxSwtBhQbo+Y500ZKLsDTkgLp26ap7KinUYIthKgsSC5YACIHcYifP5DVtXo+4qB1WjWtYyAyZk8jjE4zjgab+mzTrU4laNQMorSiuZmA6FyQoM+BN0ZiNP19LslEinUuN31qSoIM9pCuFGbcj741df8jPTxV88+/Ui9GMs/MAu+evRsL1W71J9kDKhVF2QZi4Tx5j82fV6lZpO3qGywOfpggLES2MsZJH/AI0m6l0Coa5dKwJpsGs9xmcDF4tHkT4acDRfp+v7yteoByJJByVPdPHM/f8A00NTerfQdacVlIs3m/qrREmaijvfye5vo8cR3c/lnQOyQsgwYvLEn/uCj/Mab72jTKi6Qo7mkSI5N0twASc/nqjfb11NqopVntUA5LTxEGCIIIPnTrxflzUEll5Kx0IyW6+Dtt0kszKByMf11LddBZVAI5P56s2fU3BR1QNBZeSOMHlPmf8Ah1fW61UZhci5f2+WJu5jCceJ4nE6d+JnuxwBrNAq7CFYQSCtv/7lP+QOiOnbhpAaSgIF34h/us4/5Gq26xUCsxpKACOS34uBFsn5J+PtnVL7xw8wi5CuLjEiLuQLomOSP89cr8TKeo4SWB3pWtyL9rvNwrQ9jKD3GAMiA3Az8Tj/AE0P/G7itVIpVlQZco0k2kkgYmO2Bjzqzbw9sSQxCH7qFkKQZPdMnOSB9jqnZ3h3dALC1oKkAD8IuZgQBGMTyMaeUtqbJeXF8oy3VHre9uIpPFRiMAnHuXg9uDxoXcbwKUgsD+IMpEEhSSDPIOP/AGj51utp0XdX1GZqiLEqkqQTwZKjGMBokjPiNB9Y6KyqpqVVYBf5rsXuHJgU5UEAsQJM92BMDR0/Hyg6krXVdyUtFS4eVx7GNpVB7SAgyKlR2Aycmmoj5m06o/iau4cgzTpYEQCYLWwPJY5xIkAgau2+zerUZlVjTkWrPAJCi5sDgHnHONd1WvTAZaSqWdhAB+lbh9TYABMd2ABPE6TVmtSVtf6Kxi4ou65t126mKmGWYtBYzLAXQCIOCTaeO051mm6ldhaIeQskl8kcm4EHMxHIED5JbJ0erXA96qIzgSQCo5JHgiSTM/bunVr9Xp7NLFppUIaFqZggFjwx/wARuHBXHk6iopDyt+wp2PRAYuZluMHAEAGyWUlZW6czAtyQWAAnUnUVR3nv7ye4xfB8gEj8XGboExlnvOvVtyans00oL9ZsISLVzkQ5kE9vycZnS5ui1Wv9y4LTtEWlV5CgFj/dzI8HnPmHV9xHxSQrdqbNBgzyyg/nBMDI84P56sHSYnwQxWCPIiR8g9w8HnV203woFQRCwS2ILeVmScAgEQBI5VtHLuwatIUldpe5GKNEsReypklg1pFsDtHnJVyaYFGL5IbLrFXbENaCFa7uUMJyC0i1roJALcSSIOdGf/iC196U15JIaChkYAWJgNBiZIuBbIgSmGY3GogpFyJYwVUthrRLRyYE/sZ0Nv6FE1GRWDwcOoIDfcfrIyNC4ywxkpR+litupUyZZQxPJLOCf0Uga7U26GJw39J15pydSNFv93QYGmKSJz3MDThATarAAANwZDNIiTIM50IytaHDWwZMiAQDgMASfEWn8tGVOuVKYsekquog3gjtBHYFm0CMAAAeYkklp0XfbMke+rLAEWkveR4MQyHMyrR5ABA1KMNqodyUmKd3Sp3FWFRVEkSwYSRi1lAQjkyIn9CC86ftqFSy5wvcoRqyuB9RkMQLQsKJUEiHUySsBttPTW3qeXZ6xNlJXUEjlWuBIlVz3qsk8OMBZ1z0ydsq06dao1rliGBFMQFg2N2nzc3HggRo2uoVF9FYw3no52LVnakiEmz2QHp4BKgBTBkFSD9VstBgkD0fVO52wtqENMtKHuGWWP8At/FgDIg/Mq9tv9zQsBLIRdFS43CAwYATKxnAgGBMwI0nSOtUd1XYmkgNVWRVZjLm0EXEtiG4IE4AyQAWa/JotEtz1WhuqKvWACwQ7YtpmCBYBlmJKllMRcWVRBOqdh0Q2laNcy4HuZkKovmm6mDwRhahOXWDk6P6p0+m7kuisQ81KtBpuAkkR+IBe0GM4Hklc01CrtSAk1AT7iqQTEiQYAgEYBgwcWkjIX2Q95uRpae59ior1aVUhIpkUgjKzEMuIURJle5ciMki3V256tTrGmfchGCqxJlcFVIJ5kj6WMSB+AiSl2frS+iaNVmpkuhhVWGYkk+AqqpCwPn+jg9NobhYo9pdRTDKSqVSIFyg2jDHIIglhzIBVprkKafUp6h0RlYvTCliexaYmmyYFtzG0wTwC0wSI1qOm+tFhKDJ3KMguIxFtpjuHIjnA+oSRi6VavtiA1T3KbSbQO5ogQpYcLAwCpkD76W1+qNXaIkyACy29hhUAUdozaJLEzOSJ1mtyoDSHPV/Xm4XcMoCpBxBvEeCDxGOB5BHgjRWz67UZxUpHEy9LyDxj8TUzxybJI4gnOPuatQBKlIPDWqzNLBv8IZSOfhiePtqJ6fVQyVgBhg4IxNpLefykj7ZGqQxwJnqfTOibtmh0Wo4AUQAYugggtwQojyTIkxGjN30uo9UNCsFYGGXE/Km6J5E8jP56TdP9TqoXsRBmFQL8mcYjMmBzGmR9abcHuWW8gLJH541pW3uoaLbwiG32O4UdqIgJnDBTnnIYAZnAHBiToinRNSWCnFRiAWQdyi0NyM3Lz/h8nRe19Y7RvIH/sP/APXUaXqvZKphlOf8JP5+NHzGs7ULLTk+jBt1sasgql69rGQGHKm2ATMf0g5zqXVC6ntoEjLkohPf/iJHJiAQQfIzqrc+utmOFB+9h/1A/pofd+sKZAsi0eYFpHkSeNCLcpbkhmpRVMW7nrbVSLG9sKoFRzAgAG6Z4JLmFGTjzGkY9ftQC0wivSUD6sFiOWPIBJzGYAA8aW+oSa25vpKqAwCoIMsZliFnJ+ecD5E19P2TLbU9oVIypYm2QCwxIBgAnMgx9xppZWRbb4PpnTvXc01Z6RUwLiWBIn8hzGY5+2s91XqB3LhFVaQYlrSLQ0fiaOTHyePJ/FnaXXCw7kLQuQRgAiQwK/TAWeDIJbxOrG6mtQs9NCty49yPbVJUSMywBBXAJ5P2EFFoaKSNQN+qU7DTWEZQHplhmCQwcknkAcCYPB4A3e9powL1OFVgpQBlMXABgL1/COIXSjbdLeoW/mqopGf8LEECFEDgAD8v002/6NRogBBTJdQwYOkKgAzLxBP3PDZnADYQ4p3myr1VpqhenSNpFxGWgCQi5B4yJOZMkjTIejqax7u5VnFNRTvl4aZgSbREEADPHyJA6h1cFUp0C9TyTTLqsdxhboJPfBUAj9TOpU+g7ncFXqu1Ne2oIE5F5uYsZuEi4tbMjMcZgZZ1jrVJCRtwJ9uyAoLIQ6g3hJJYkoAR9skDKXbdJq72FZjTZQzn3jczNIx9MwRaJJbLLxJBbbvpQ21alVdHR1N3awlyDBsJLZNxxE8Hk6C6t6nShhL2v7w1QsW7uQ6thpEdywcGDmS6fRCu+oVT9C1KVY1QSXADd0XfSbmAkKJKmAHBhTHBBS9Q2lLsZnhRCr7f14BkGneCokBSRaoEYnS3qPV625c2AqrG4nKi4t9ZM4/UwMk5BOmHTvTJq16YtbcVSIcO0LjAKkNIAwACIiDg9ui8ZYqp4S/wZypt6lzhFLEHu9sCADECRz+XyJ0XtqVV3BqVLFcAM5MAKAIBiTkKLRGYwDGnW66BS2zVBX9y0AJAGUlhJKkgElQYuwJB7iI0v31ele1KnTFZWUW2ko+MkFVgGQIJIaPkwdLiRttclD72hJinRQThXprUYDxNSRcfvA12l9VgxklTP/ci/kI8ADGvNZ6HuL5hoKXopvZNVSCkm6mWAYKoksYBA89xE4IIBxpRtemQry7LKkQq3dwOAw+CeCvBg+NfR/TvW2roYdA1MxU3COSxBXHYsMUHahcXAZIkcSIpV0p1FSnaCU94OFCEiB7yyAEIHaWCyVGO6G2VkKim6Pm/Tt6+2cCqpwJAEZuAMMeSrduD4yOZ1pNv6yYimFp01W0mnREOoMkywdrplpA4jgCMv+rem6b06ZpIBTUfzWpnuNpJIa4Xl3kEG1SM4IHaj6v6GWFqpaiVGIVAGuUwuGC3wTIj8MeRIGth8o2U+Qzo3Uad0FFDU6dzOocW9wuU9uJQFQWJBbEsc6E6ptaLm6ivtLTBCsZVqgJMwILCckXAgAxPgZzd0KihO8EkE25DSD2yJyQsEHgCR4Ome36vCOlSmUdlAa8ABlm62HVgGEOVPaRJPd9I1bQp7htT2O82yB6LyfakoVsqKcOTCZDEdwJKlhiCIBopdWgey4VwGYMjkCozzIF9gUCScSSQHAMkDQdelWj36DGLmFwVlLsoBDFbYJhQwie4S0EaEperaq0/b3NJaqWBFuWGUA/UoiLxkAkfnOgF82zQ1tntqqG4NRdb1qFvqDwLaYB7rsgfTjAz3MB/+iNQH8RRZ4RQYIuW1xMEiDBDcAKRkGJBObTqFJ7irtQhlYKO4M5BDm0woETzOCBBkwU3XzTIWohJHdcCCHJJJuDCIOZy1pLEQeM01wZST5C63VK4qEVVtUBSQiAqqXXKyLiFuaCZPJz41Gn1ikHIqDuukgtcgaAADDhjasrJnJJaedKF64rDuRVYGQyk5Am1SowYJkty1qg+SbNv1WmCXUhRINgDTPzLAgyeQTkcjTcL3CvZjxet0r5UgNJ78H7SVdjMzabsRP20OOsVDcqOWdnItBntiI+mwr4kGB8QRoB6+3FOFAZoxhW8tyeVbC8TjExp/t+j/wAPsW3CDuamDIM8+R+QM/pp9PTUuScpuJ2y2VaoyFyWZcqBmTOBK8gkFsfDYJmH46jAphqZnMzwcotyLyxmCDI8+O7WM2/U/bSy4FQCCI4kuPsDlv8AujtPEgEbrqoqCAwtBkDyGMwv0qAv9ZOZiBN237FbSRptxurVEWFpJg2phTcJkAGZPbnjyI0rO5aowAqYLXMGtHHmQSMcEHP2PkGpWmiVavhe4UwuGBPJZSeFjniOJk6Ub3qTB1pq16BiQAJaIiQ0HkeV7TAMDWSsLm0avaOGZpCm3AYvAWAATEN2YGQOAYJg3EdTsqEU0MjAks2DMck9vmAZic/bKL1dRUdULU6aWmD9bYCuZjzyJ4EQJJ0xKoApP1MLgVMgrb8qSZgGRaAJP0+A00ZTshuaT0mYBjVHdKKxBAAAuYAC4cGRzbJxOmqetwiySJP4BP0tFwJeQQeQQPqAMRJKShTVGQq5SpdgTEYEMS2IibhgQDETGh+opS9wPIDOFa38MsYBODwQSQOYIPOqKCkr6ok5OLoPreoqa/hIZixFtQErLAg3CGuBntb7GATOpbb1AFX3FzVplfbULIySXEAzaeB8SVmAAe6p6goblvdqJTB7rghtvOQIgXwYUi44JYYBBVTuatBRKEZLAiGJK8cxwR4k8Tg40irsPnqx4vUKzLUKqVRXIZpuNMYFhfCsWMASTgTEcNtp6VWQKv1qoLKWEoCtwqTOV8WqoIJ+wJxvTeqrQq3qysAZ7jJYGZBDRn7/AJHnVLdVqVK1ylaY4UEi0LJaznKxjJiBHEDRknwjKSXJ9C2/V9rRJWEFREW1Soh0JZmLP+FrfyjEAgxpH1X1vVqqKdIAyxhVViYMyjOCLhP3aSOeJUdH3u1oMH3JqVaisf5UYUye6bgLgRPwZ1ePVW5qlU21EUgswFF2KhEA3DIJzPBnOkeBo1J/LBdutZi5DVEUCURReZbC2nhS2QGAnJPzLH/0r7pU21iwzUcqWYgqCgKkjJiR4hoyy26s2pYB/wCI3LEiorulHnH1NKkIPbYiYiQT3AjAvVvVarUcbd2CFYBH1VAbWJci4hyygQZwo+kHLK2LJpN2Nt71mlt6Pt7cU4UAspWoRVUgXXF88nIJAGYJM6XUeqM7HNMBLiP4lwDgm1A4hmIkkyAADBjWaXcV72ZbqYcjEEzDAgAGZIOYknn76ddB6e43G3qPRNeYIWpkEZAtXzwYmR9ONFJJZFtyyughp1qtQyLnsBFwJAAnJJEEj7n7addC9DV6lZRVDqCpcibWK+MGDBMZ8jj519Hp+lxRvlEcqyXdi3MArAk00/DaQALgGZYjwfBvqe1W9mR2qFkWZNSlIhWIzA8lDEYngnQ3dgqOMsxtP0pRQW1KFe8fXbaFDeQPqwDiZzE4mNdrar12gB/N6pRpP+Kn3KV+xUupB+QQPyGu0N0u3z+QVH5/R8l/6BUyUlCrhLWPk/8A3AQs5k8avNevSrBqyG2k4usCsARAHMqfpH2iMfP1nrFlLIpmrVM91VCWgci0ASskAIJCgyYAModl6br1AUvFKm8GrTpBHVRyGt8d04W0qFIPIlVPqwuNcAW19crRdt0woVatUrYVuBpxN4IIwcnuiTLQYMBhsPUVTdLuqaLSqHLWMsJasxYuD7n0yCMETnxkuo+kBTqNTq1FS1bg4VrDyOYAibciZuxMZU0qNSiDYQxODOHXPgEzLDmBgH76ZUK7fQ+prtKD7bbM1JvYBBqOxFzDnuuIJ7kMtiQQQDjWdrdGpVGqW0atcVEK0VBVmVgAQ5IYAqBMDkgZmBqit67mitP3mRUtuDUwHqwTlbZTtMGGiYmZzoXp3XzUcvVh2ItQ4W0nHuGFIAA4IBjgDCwtO2x4pSwep6ThVfb1nWtSm4gEUkcXQPdcKqkkWjmZTjnQvT901KnUpbim1RBVud17oiVhgQe2W58vbkgaZdU6hSp11p0qhYMqpWe4BzDCWNQSoMEKWzgCTJxDrPtWghKXsAtYEuUscHum4sP/AHOpDMQRMhr6i7b4Ma1CjUCG9aZLFWUq3aBdDE5uLAKIkZkxmdL2oNETj78D9Zj740w3w9x2eLackkLMLJPgcfr4jXm3ahTc3q7wDIj/AGZTjPz4xqqji2TbV0v5AaO2AIP1ZiI5xx8/PjT7Y9ENVlApQYJYe22APJYZtiJYDB55BMOl7hAyh6J7jk3wxE3FReQoDK1hkDExmTrR+n3ruSKdJHdoUEBsQ1rFvbHcSiE4OROdI5voMooTVPTgW0kEI3DDMmFkCWiA5OZyIgYOjhuq60vYAlbSmTiOMExPnx8aK6hv2sej7yU1CiaahgHAE3duCe66DAuX8plRHtL/ADy38ykCkRkZxILWAnJkFsfBIJhqSq0GUI2J/wD04xQuC4AAmAWAnglhCwYJ+0ifnXp9LV/aNUK5QC4sOAJ5OZGQ3+nB0XuDSXIvXBIXsaBiFvMEmSfHhccabbauwFqqpUCIYAucY7lBC8xBbEc50rkNsMuOg1BTFRy4VmtBVbhMwVmRJIDQB8ZwZAqdNqyO6IxwQR9uNa3rSrSBRUdHum5WUgWs/wAH5gD7qsXGdNuhdNWpQBa1iPI+OQOTwCB+g1fQak8kdZOKMNtNmrIx911doVewWEYLBnLXDGQQDwJiRo3/ANF7q0uLmQSLkllxyAQcxnj4Ourbso1Sm/aFYqLMgOrMQt0DjJB+8njTDadTcURUNKkopoUntNytcQLCbbgykhsEycwQROTalTKRUawxXt+iNTl6r4CsO5WZc9lpK38yRIHaQPMas3PSmqmA1KWtGTYxJloUECO5mGVGTbHGn+33G2qhlq+8GUEgPUJYooxTRED8EQCRIPAwRqvd9NC1lSn/AC2CDi9WQlWEFahcg5wIkibfEzc2sodRTwzPN6XLNZSVi5kgHyMxbDHJXIDZ+AcSI22ZDNlI3AC0S8HAw2R5znBBHgS/sdEqN3KzMQaQvEpbLAjJgDuhmmLsHnTDpPTDVpF1ipPaKdwwTBW25HLZ5WQTMfnt7ibZFo+ebzaQxJlfOBgYyJMccfpqqiCDbeQDgkTxPkckeY1uN0VZbgLK/uSQBEwWk4kCTKgHMeO4Rneu9JdKzLUSHxKgEEEgEA4MtkEx9/tplO8Mm4VlF2xobVMscMnbfEggAs0LIWWJVRMiJkRDNV68tQJS2W3f3HFrqwVgTggpINtp+k8xM4AjJ1duAJSTyPggjOR+miek1u4VFISzuM8wIEYyVIng4yOCNaUF1DCbqkaXqmx3VQIm6q1Cok2UwCKeSCkrgRkFRIWBMTovb+nqNFrf5i7hbXVKZDF1M4/wq3EwzkFVIH1aN6b6kNKjU3NKmxdFsrgjsXBsaEAAWFMFgQSSCFUA6DPVFf3RVU1kpMre7Qaz2wQSFtYQaYEgGIHdaTrI2EPejdAVGL1PbYItzKX7m+piVYkCJKwxZgSWyskjP9X9SCmUWlV9xVILsggsT9IUmSczORlrRxJXepOoUUZlqWVaoVTK3FFfEmQil2IXmbImIJAGep72u9S9cM2B5HcZgXSR9s+OedFRr7mlO3zg1HVfU7OyEtFZwwJlqYSSSASADgEKBMeCMHWYXqD06l1IstQE/wAxSZ4ggEGIEzjnHxlrU9PfzWG4qlmGV9sEhjbItMBR/hgx8g8SwoemUQ1TFZyBNEe29rAFTc7AC2FaTOBEG6QDrXDC4zaUjM7htzUYu7OWbkw2f2Ea7W3Q7VgGmsk5tRAFH5WOF/UDPOvNal2BtDOoerKjUKe3pm1CgKtVtSWIBlJbHJIJjksD2jRm59aruNtUUhUrU6YN96At3CFWDDIxE2hpIk8YPz3qlbdOIrFjERIgmJgQQJ5JmPJMmTon/qBd0h2LPT9txUhLvqFhKjKBrfqngSYAtntwBu2fTH3u23iU1W96NNV9wi0VbIuEKDcEUnKxxMYi5Wu22tVary9GmhKXILlERDMxMsTJMNABIg41gunV3AtU4VFLqzgCVkngiQSMBrskc60HRt8GL1GT2kpqrIbylr5CAH8VR5YdwMAN9MToYHVqNr57lVbpNSgjCpRqPP8Ad1CJUrggMsdoAJYme0kqRI0v3vSUoFPbNSlUAuN+VaZi14CtTEfXJmYAbOnW86zuwzNUuoMsKrKpEkkW0gcpEAtLyIDHJMaE3LezRqCozl6gk/QvecPiz6SFwy2EhiPwg6O6lkOzc7M7uN80VA5Wo9R7jUMtIzJ/MkzOD+udQWvcEp5tBMEcgEzBJ+8/H+7nYdJY06lVBTqktYqwCxBE3IjIfi0fS08RGjNp6eqU6jrWprSCwYquFwViZLKXm4FSBFwyIDadNWrJ3yo/Yz4dg1W2YKhV+2PH6mdKm2rz4uOOPmfP9P11uk2UF1K3Wt2siGGEwWVgCGg4IHERkyddV2dBR3stPNvdh1Jjv9s2l1AnAaSSDwM0epCf9G8mcVaZiRuLRa82+BaIviJM/bx8ePOpr1W15FrIUtKlSPETEjOS0zyeNPPUPRVSmTehn/6bB5IPBsYlcSe9QcERIOkC0qTMAQwkYPyf2Hbjn+mcLsTdJgbcVlBmw6sikdtLAYC8E5IgErBUxgxx/UE7bdTp1WPuEU5tHYoOBC/SCqxm7EfQMZ0kpbJWDSSLWKgADgcaMTptFmANU8gSioQciThgCAJMzmB8yM4VyZSb4NRtt4lOoi0agIZpDKtrRNRVLXSqzJlTOLMkCdeVfVAoKbCGq8irF0rkWwQVE8jsBAjPM5f+Cp3ujPTHEFQGWIGQwYZ+R+eqN9s1QEGAcQbGBPaCCO8jIPx+2itPFmep0NJuPU7uz02qWAYuRQAQMgLYk8iZJ8/Ya0Ho/dP7LXOSbphjMSq4H+3jXzyl0a4AoyNKzEOsRMiXKgkWnAJk/OAD+l9SO2S3ADMTicnj5P8AhP7aropRkT1JOUaHHq7qFRK3ClSoP0oTJIBMkXconHgH/EZWJ1kNYlE1oC9yHIBjJXJxywwvxpd1Pqg3JWSJBMSGyP0jUV6LbDPbaRIEMT9uDAJycnweMSupBSk3EMJtIeqhVPcYC1SQYdDU+uRajtNuYnvnuJMgz7tfU7UFUUYVlFxvIZCxgiFCgeOSWP05EQFPRdnR922oz54FJTzE8yfH3/bW/wCh+n+mXH36gtKEAPWt7u37jMHk/nqT02kykZrqY/d+q7go9tEWSHFMhBUMhphACong85+xGn/RPXaU6DxVSnVAAAYVCjAXRBokMrkHJYxPAHOsV1CjRpsygl4J7kZSI4iRjMcjVlHZ0mE2OcA5J4mAfynAP6c6PlW6sXzMcDGp6s72bsuIYSFYiS9xcB+DOR5HzM6q9Q9XoVirUVqHHd7iqJgDOKh5K1DiIwBxGltXc0VPbTWRgXkt+faBxOBLcHjzor3FYM9JKKhKXdNoa645AY5xHAxIBzGl2Ri8sbe5Ip6f1FjVUGACcmRgfhXkmFkQs/norc7FKSKyNDpyRgHPP2/yjRGw2CvSV/dS4MqLTcEkgkfzByvOJyIBkgwNFb7pNSxBTpupuBLuStIqoNxLyoUSJgZAugyDp1qxUWmhfLlakhDu+rge4okmpFznJaCcSG+lhEiZMcwY0HV3NykliBgWLgfInPgjz8zPOmm66MBTNQ1aMlSbQlRiFDGDPtvHBM38QbsGF9Smi2tTJzyrAds5Ay0vInNoBwYzqdha7jDZdNLvFEIVtuuuWBgnuJIhgfwkho+2tP6Z2H96atKlVoItz1A2KY+q2QyoWPwCWUk4nGsqeo1ZDU+FQq6lV7VBODcDxcQDE8aP6Zvn3LutGiWYrfUlkDFFABCkgQD/ANndx8HW3NoO1ReTV9I25VGBCX1s0XYi4wtoMQGZe5ypxBUFiwgFh6o6g/8ADUKLCnUarDIwACIQQlq4ItuhicKRi3InEVN9RvavUCqKzMpUGainEtawtDKxJzkyIgGS6PqAKiKxbcUV/lVKzyqW3LIpK3cpAJmZJ4AAxoLBTdeB1s91WshultUYEhnh1kgkEwFgZ+IH2Gu0DQ9Y7SmoQbvcmPjInkgGxsAyB3HEa7TWxGl3Hm+6i6Vf4fclalGkVu7O5gZKuQ4vUKRcbMQJnmUm79P7GvUNFQ23a2Q1UqFmZtCuyx28sbjxxGu3XrOj7NQvWL7hu64AFSYACssMogiZX7xbMgXr39oWzrbY0farMQOySLUJQAwWJf6gSOJnPA0id5QZR2qnz+DI7pXUulOuXQsZHhzODHn7k8agOpVosdeyCMIDk+fkkeDJjIGCdXJ1ek6tTp0npzBuNUsYXkW2gZySf2jSehsnq1FH/wBRwB+pjj/zpvq6ATcY84Yxq9QVyPdd7UtRRMkKJnDefjMD741M9RvMrUdYH1G4EZAmVOT448/bXu26OAGvUGxihMjkCYyR48c6jX6OYMQq+BJmY5IgkqP+DQlC8phhNq00FUd8AjhzSvABVrUDZs4PtqzMAP8AGMcGZJadP6lUenm6q7oUFNi4UgXnBFeSViQLYuZhBhZzD9FrqIZDxKgj5858H+uofwbqBNOcyViR+tpz+WmUGuEI5Xyajp+8oSTWHvKxIKgkFGIwxqNRYkETEGZE6F6hu1Wi3ttQi7Cs01oMZkWzBaJgYU4gAlavWHpiPaS2QSoDrcQCASQQ2ASAZEeNK9xubh3Fz5y92eJIjnQp9QtovfesZiIMyAMd34RMjIX/AE08pdLAHuMqqxUYUEAADmJOTEn7k/lpP07bCQ7DH4Z8iTBkc+R/8au611QmFkgRmPPOP/GurTShHeyEm5PaSTpr1RUNJHYYJCoxPdMHiBMYM8lYnMT6Tvv4WqlWxSySAtVQykwwNyM4mJ/MGOI1T03r5osrLVqC2CFlwuBIkK4kB5EY7Sc5I12/66KgiKYEKAAaoAImWCElASTHkQoxkzzXmy3QLoua7Fo2ymoCxZ2p0xJqT2XuFU3DlbSFnxyFWmp3LEHinz2wDEtJgADJP4fOdB1+oAiFAWOIqsYyx/FjyPH4ecnVFTeggCOPyPwBg4xE60KvIZPGOTQdP6ls1SqHQpWL07WVQbFVlL2luHIBjBHGdAdb6lSq1DaSEHaGKLLAH6nCqO4rGBiR99JCq/Lf0/316tNSQJMfl/XGqudqmiChTuwmluUtx2secKQfj8MiPI8/bXU91TwCoAzLASZ8GPtjHnQ3tr/3fsP99cGjj4jP3x/lpBzUdM3G0purladcANNFkYBpAVQxOBEkypJBAx8AdeqUzXc0ENKkTAQmSIA5aRM8z8RpWWDFmi2eQpAHjgH75xrhWAUjOYMk/H6a27FGUVd2G7PZX1FU1adMHNzt2gZ+q1iZMcRJxoh2Pv2+6DBgx9MSTi0E2R3HGPgxmHTusmnVpVbqbFCTZV9x1POHXMg+I+08a03ReqbOxApA3LMQT7HuUZZ1iVqQbVT5BIOZ5lLrKGpcCze+n1eCjqzEYIFRQecfzEUkE+QDoCpSq+4iMHVuDDkyRcblkqqgKcywAyZAMBr/ABlGiKgFOq1RSwLoqok3QjqSpZRAJAxJIyIjWuPptd/tQzo1FmmAeVE8wfBiYJOCM6tH/sw1nuLL0ZTwZLpCo1VBUqrTprn3CQ5tUwEU00chpkyBaPq5EFv/ANWqU6Nu3qVEoU2te1qhVlZhFRVCUyBzALK4JmfOgDV3WxqXVlFV82l3coBxeArgAtJWCBgsMyYWt1WrUU0121C1vC0JKwS0qzSw+poN3GCYjUHCW7gqpKuQz+LDMzJErLBqhQAJzai1Xbu4KgEkyZiNXr6cmhVqValelWBLUaftkMyki0FgUy0fVbGJnwE232+5U9pKHlTKgypBkZJkRM8gjV+46fu9zU767VakD6qjO0GY58c54503ly6GUoXbAt51GWLlbWIIdUlRBJ+oszOxM5LfbnQu36kaTA02fuGQCQZiCJGPmDH6DRNTobUmAYkMTGVInAJ5yQQeRIOpblqcYIz8R/p+WmhCuok5XiijbbxwxIdVBx3MGIEkj9iZkZByNOen9DNRSzNMkAXEEs+B2rBZgQZJgEfMxrLptQfxgfmDp/0Trr0EKKIqFlIOfw3Rjg5j9lPjSN0GKUsG86L6R2FShTd95YxElD7Mqf8AD3qzY4yTx4417r5hW6uzszMJZiSTJyTk67W3P5Rqj3/Zod50rbrTZ5J7lUSxk3XEsFtmEttyfxTggSubpiA/T++ne92FNwEIaiGYsj1CHULwf7tckNJx4K4HOq+rdOG0CUy1Kpi4uhIaCYBKtyDGCpP4p1vDyzUh9eKpSj87oVja2iUUSM8c/b9RonZbwUHNQU6Tq6fyzUZl9s4BtIIHuA5n7Y86K25GqN4lMTTuj3DIETa3hs4jkRmdW8TDbU19mJ4eSlenL7r7/wCxp03f0TtERqTtWWQtSnaRyYJABclbyO0jkcQDpxsvSu3Wo4cvtQKaP7dRalzLkEiwgZeSESSbfthN6R9TUtreKj1lqAWwidpwJuKsGwzMVKEdoBiW1bV9QNVAuqbVCwLsRUdWuYkMZYFyVtBiT9QtmG1yOL5R0qnLbPHd/L/QZtKW3pkhmT2/p7a+VnKuPcTDEEypMCwznOqupvVcmIKRJZadFiJHdJpWEuDJAgTHGQ2s+fUjosXOxUrVpntqoHAtEqwEY+IYHkESNVv1MmmKbBISXEUqZDIBJU2EXwCxySB4iJ03qWUyScXhk9/1BqND2UclSAxBpMpx9LSS0m2SDiLm/PSrYvezK5UkARGfvk+eR/8AOr+mbNtzVIVEGSWguihSIIESYMxEHg8DWg61vKe0RURi2cD3CYUc8jA8D7zrp0k16mQm03SEq7IsjlXpKVxa9REY4J7Q8XRjj5GlzbZ3qlABcDCywAmJBkkc/wCZA1L+IVnc1BUg3MArLKzleV4GJgCfEaN2vR6tValVQGZP70FaZIJuIYSwnEkkSQbfkaWeq7DGCoWVHWR2uGEyzXSZxxmPjUUogiC1onEzkefFxIGYAPHjGtDsumVqdcIdtTetKxTem5kiPFN7CI7jI+Z8jUd5Ttf+f7dJGW6FWuJEsVZQYIUntEwICwCAJTcw7V1ENXZmWMg28wojHPCxiDJ+xzGhqfTixAXM8f1/2OtLV/hLqafxJqByL6ttQGmLjPaXN2PPwMDJmG96XtwCibg1i/0FEYCC0MGDiSQgDiDFzEYHO3dzKK6CKjtfZqTVW4Lys/tkfmDqFXYs7sR5JPxySfAA/oP01p+udJLuwSJ7Tn/LH5aJ2/QZInH5ffj+urx0t0d3sLq+ibh2bMa3TmHOq26e2t7R9OggQweTEggyRzxjGuqemTBgZB/0H/nVfIRLeYBNu1wXgkhftJ++idz040jDEXYgDP8AUfGnu99MsrBiCBIn7/7Y0yo7Hbe1UeqbXI7QadRg7QylHamw9tS9hkLJgZPGuXUi4Sp9S8EpQb6r9f3RmkWGWxnLf9oYQpyTgeRxH20XtKSS7OKwUqWDdwlfhvBPMxIxGTqnadRNKSVWW7SWWpIEqZBnEFTxDQWHBjW76V6Zq16CNX25IB/lBEC06YKU2JL1K62ghgRHLhpkyNDe7BtVGa3mzp0yp/hKrFluBqgWt3AchphQHBhuYkCNGU/WFel2B0IFOwfzBkggmoIJg2kwOBERIgzp9LhxR3NKqpWAjTRSmtL6nAd70DHHanDSIJJ1d1LfUDQNGhSVRcKjVHrLcARbTpVG9sQR2m0GA05OdZylbY8Yp4GOx9QPWQM6XpKIrhSReQQwls8jkD/bSfrm+q/xNKkVdKDMtzhJJyCYnEiMD55kaBo9OREpl9ypBDPbSNSpJU9gZbVWAxlmDHkj6hkgur00psruppF7mQu8BmgtwItghvMEmNV8+47ZY+dRPKd2sgPR+vS4vdVSXx2oT7k3m5FYhyCRhYiBgCD6+8pUalOpSYlch6ZZmCKIWL4sqA5INqjAxMHSrq/purQlgGKGCCVAx8xJx+WNBNUAQwxGYUFjJEnMAWj7gn7gahKHKY8NWUWmuhp6xoO1WoFqD3GACikv0krP8yqYWSDFqkcEkZiW/wBnQfZtXp1S1UP/AHLWowDjuYBe2AfgQABHJGkFfehxazUwgM9vusM4JVTEMQBJNt0DPM6Dfermb21qU4Sm5BSn7dIlriwYmmnbCkL2mJBIiYMtjxkvPVtv35/PbsRpei6rKprxtrnaPdpMiKLfczUIEkjtUQwwBI40qKqQXQMMhFutk+STaBJiZJz48aedU9UisCqgOVHZ7u6rMQAGMp7hADEwMEE4AWJldtaQIgAKqAgAcXNlomTAwBnVVDdJJfESUlGLk+n7f/nP4KxUOu1V/wBQT5jXa9DHc4fwGdU6uKlJex1qUwFXtBUqJwSYiMACD5nxrPXM7dzH/n+WAB+2mg3KJSqBnYOoAW2OZXPdBIOeMGRkeX/oPpw6hT3FGoqQlJqnumL1IEKA0YEnP2n89eXF10O2S6WJ9luzkE5B/pAjQ/UKU1lJPa+J+IxH/Pvq/pFMGgLGh83SQAoUmWJOAAI+54A40Ud/sXRVrPWUgETTSmTdwDJIBUDJPLYAI5HRLWuKTRJafVMQ73dEkSO4AqxxDeB+sav3e9oe32VKlxVQUemh7hF38wHKzMQJ4nXUV981HIDMrR/LS2RgAhVAAEZ4n586u3Ppy0Bjcgbi7k/7/pOo3FYRRqU8sFobkVXJIpXN2wVKp9MT2kAMMQY5yZJ1bVQbioBTWmti2sReFaCYeHlhggfOBgZ0NU6ZapYtj/X4iNF9J37iAisRZcQsmOeQB+Wqql9RM1+13qbSgFXAkTbVMliQPP78DAOkG76Ruq7tU9qo5i+UIqRSJIXiZhgRnODiM6U7neNUN9pdLRiDGRPIIyCf3HnyHQ3JLgC4E4wYnxz4/wDnW1JOTpcBjSXubDZeoKFP21o3utOoHWnWoqwA8uzK4lhLGLYICBsCQHsNx7BZjRo2v3Q9JrHWTwCZ9sCG7SQGCnMTpPtqS2l3JjPM3HnHI4On/T2prUYqFfEKuXtXg9pLS1uZ8NBA8am0uR42e7jcByqslKgysSpp1mVQDbCiWeFEs3aMZyZw3r72jalIhajgiw0d07R4jvccwWMAFbhDCcKH6f7tUrSqLTQIai+6qtaiIWJvtkxBXiZidB0KdbcyTVLS4LFwALo5JmOB/wAnQtBp2duaPagVwXjuUVStxgBjLdshvCkYB8DtF6XVqmqqUS/uXcBifEEkDnEz4Ixomh0dqkqrAkchacnGAcZ+dXfwjqSorBCO0gLaYn6SPz5HnzOiqBnlIO3fUFUlvcgACRO4Ug/EI6gwIm2YkTzqzZ9V9+adKqbrZkvucf8A665U/qDoAdNq2mdwwiRiYAP1Aie3gyImZng6Crr7RX26gJOMY/f8/wBsaDl6aiVk90tzXIx6HQO1RvceO4FVD1AJgqT/AC6ieCBPOAJAkG5vWFIz3H991/8A6p/qR9hmQNv0qrunCLz8AgkD5iZ0GnSwalq1CXVXIjGUaFzPJ58RGl05OvUxJpLhBm69QU2GGP8A/J/13R0NW3K1w1NWYEm4dsZHiZ0WejlgR/E1CQeJ/wBzn9B86OPpdaYSpR3bvUAutdAApkAjJZT9WJEH7GBouUZYsaO6OdogoBKYq+43usUtS2qzAVDBDmLZCrcMzDRgjTCl1tlEsNvVaplg1JmiDAUkLHcGJtFwlRPdGheu9Abb91ZiC3dhlIMyfwgxJ8Y/QaQJuGBkEjxj4MgjH2JH6nTOiOUaPf79GZR7SQq5C0WCgnJCCePFxgnMjOrf+tV2UBKYQL9Ipbeko7rgQJSZtYjMjLTgxpV0DapWcUiWDGSncYnmAAMGJ/P841qk/s7BAnn5Mn9xwdMkgOTJ7nb7ut7xqVAWf67qu2RSQ/CqGOMBiecBiYjSUbqu7s3uLRwKYZ6oBVTkwJuYdpNwUtkDJbVNPYohFFxbUvhgygm44gknIEyPHnzOmuw9J7CoSa29CgkhSiGCRAI4E/MwNJJRSyVjKbwhY/qb+87aR+kKAkpgBZAbKrCjt/M/M0dS6YCfcoEsUMlRTACmZggSJxwf8tEJ0ladWotKoGoHsaorgXSLsrExgYjB886to7elTBtEzyQ5u+3K2n9I0y1opJMV6Um2zNb/AHNSoz1KrNe7SZMXc5P5ccedVUKRcwqzGAJ/TH31p95t0KyiO7QRE5B4HByM/Gk/qSi23rml7bUrAJRhDAlQWmPv9+I0Nyf0gcWuQUKyMe0Arjgfl++nVLchEyf/ACTrP1N+xNxYsxySTJP5k8632w3lLaUxVo7kHcFBK1EwCYPYREAcXH4++mjqrTy+QbJTwuDEnbscjjXatferJlVGeM4/rrtbeuxtnv8Asj1CsQthn7Y1Pp5emjMHtujGc/Y/b7GdQTrJAjB/Pkf76o3u7n4/TA1CN8NHX4hQxOM7/A16VUZ6L7RUpCtUeLmpg1O2CV9zJRcGf18HVT+nDSq2blgAIPY6yRni+POOMfB1H0r6gG2qOxphywgGYIP5/cxP5aq9SdSNZxUOORA8QR/udNm/Y5MUan0huqFOvuKa00qqWQ0/cCnEGckcz5WCM88afdfZnoiuERCrdqM9xyVUELJRRwZHiOJx8ko1ypkYPzrULu1rpUPvVFK0pUVGy9QQzxAEjHBzwfsA49R4you/6EdxfVeNvTgEyJa/zasgwSCZJAggAHWcpbtlWFJUwRPGPj89HbCk9VSKlYUlibqtwBBIm3BuMGYHIB+dD77a0ZC0GeqBzUcWKfsq8/qTP2GmT7gmlfp4Bqe/bgH7fppntd9ZURiwUoFggD7EE/PM6q6dtyxgbe+0SbWYEfc5j+mn3pClSO9mYlSArwGRsADOD2zwAY8fIbNFO0I6zuK5Wrg3EP8A1n/cH8tB0NyysGBgiCCPEa+l9S9AGtuGamq2t3e61QIgkTbLSLgPABxnWX9S+m/4dvqVyDBKQVHEdwi7zwB+s6yfc0l2LPT9SruqrK1SLqbr3ZEN+ECQZnIiTImGiNLqtR6LtTn6SVI+YMH9419B/s9/s/G72xqGr7TB+2BM4EMcg4zH3nRXrH+yWpTWpuKdRakC9ltYNyJjmfnxGh1p8BuvuYDpPR/dYmpcFLAAqJKzcbvgDEEnyRzkjbdDooiFkpVKtaiikM0oxnBWmRMkA5YkEiQOCDlafTqlYCmi2souL5AtAJzH5YMDOl+/39W6k8up9tQJJn6RDfkRkeI400kZM+0P6RpbhqVesGDe2ytTuBLNE2s6nuZRcRyTbmQIOD6x6DqbZ3elUVqZkU3YgSpQkgyPqiQfsCcal6b3299s30q1em4gYcgYwysAbWg8rBMjOvOr9bO3uoXNWcKFsZTAZkWRzkqxK4AOOc6RRvERvMUKcsmA6V1B6FdKqyGpNP6jwfseD9p1oOsdf29UGpQomlWdpqNeSJIJNo8SxkzPiIyNJuvdPemwvm9hcwYibjkkwTzIycnOr+k9Ic0w5QlXbtHlo5gcx4n/AG1p0ssOmm3tQTR71AODz+g/8ab+n6dKtXFCuzezVBUspgzyDP8A9wB/TUHp2ErYPcGCQBJEc5jGqqm2IqKyqFVBcRwMZz+2uSLtnoSgtpR/aL0Gjs/ap0q7Vi0s5YAR4XgxmT+33xi0Otf6x2QgVFV4i2WMmR3HMDFpEfrrGHXZB2jzdaDhKmWJWKkEGCDI/TzrY9f9a1QlH2gtJalIOVCrBOUYxEfWjEHmCvkayfT+nvWqLTpozu3CqpYn8gJJ029YemqmzaktQQWpgkdvafK4JMxBMgZJ5AnT7qdE6tWDr11mHdaT8kZ/SNUGqXAgRbMCcR9gfOgtvTuMEwNfRf7KvUdDZ7lkrOfYrgKwdVKzmC0iYycjjzI4DMmyHVem7bbUaIouajsgaq5+kufCCB2iDnMzzrOCuHuux8a1X9qW1p0d7VSkoRBBCqIAJUEwBxknWCL41FK8nTe1JDdN57dpViCIII8HnVfrGqKzJXuJaogvuMm4YYz8cQPGld+Ne1XkL9h/rplGnYr1PS41yB7Ohe6r/iIH7nWs9Y9HpU7KlC4I3aysZtIGIPMETz5B1mlMGQY06fe0662vUqqcQGhln8wQR+xj76Mk3JNM2nOEdOUZLL4fYX09kjgMzgH4j4xrzV9ZaSG0wSPKliP3/prtOREVAFjAzyf2z/pryo2u12mECNiksQFuJU25iDjP9D++nH8ADRRWAUySSSbvOMAgDOvNdpG80PFYKTsaa1qYJuUzOIiOMab0qlBWFqLIzNv/AI/015rtZxsKdEN/uVrrYe1FYEEeTBEARjnVVPpSxCs0Djz9/Ma7XahNuKwWglLkZdJ6TQ9xS9Wqq5BhFMEiAeZgHJHnwde9e9NVkapIF9BbmKkfQI7wefIIHMeBrtdp9OTd2JqRqqGHpf1nSVLdzeXGFAyj4/FBmf6f5aur7ulXuFRLQcgJiBxxxP5RrzXaGpFRVobTk5YY42XWK2zpqKVVlpscCB+sjOdaf0v6zZqpFas0EGARKmORAUnjiI867Xa0G2gyS4Fe76hT2T112iJc2S7rJteSqAHizjHMydYLeU7iSwknkljnXa7TN06Eo2Xpn19V2tGnQCIKazHJYyS3PHJOnfWunp1IgIy0dzaLahU96QAwJAlSGJA+0jIOu12mRmkfO6PRVpkVt9T/AJUdiKf7wiJZiDMRGJBJPgTLFOtAsWVLQGtVQeIH08RHIj7+OddrtR1kdvgXc6fUdtRpVsEG7+o/XQnUuhqKLupMhT5xEGRH3BjXmu1zQL6i2ywZzrbs1Gmv4XW4ifi5Qf2J1iquxYGNdrtdOnJrBz68FLLPo39mvT61INYM1kDFgVEIGZYzn6gTEeBoX+1H0/WQU6zLg9jEMInlRbAjluJGu12u9atx27V96z/J5nlU3Lc/teP4MHt6UCdetrzXakE0HVN09WmjVDLe2iknzaqqP1gDSYtGNdrtc8TpnijgQf21GtQIQN412u065JS4B9VmuQNdrtUJDTYena1amKilYaYk5wSP9NdrtdrW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25608" name="Picture 8" descr="http://t2.gstatic.com/images?q=tbn:ANd9GcQ_NyEYmmpsetDpDrSW16XCYDVMm2pAvebPbBW16dKQj0AT0-_Sng"/>
          <p:cNvPicPr>
            <a:picLocks noChangeAspect="1" noChangeArrowheads="1"/>
          </p:cNvPicPr>
          <p:nvPr/>
        </p:nvPicPr>
        <p:blipFill>
          <a:blip r:embed="rId4" cstate="print"/>
          <a:srcRect/>
          <a:stretch>
            <a:fillRect/>
          </a:stretch>
        </p:blipFill>
        <p:spPr bwMode="auto">
          <a:xfrm>
            <a:off x="5868144" y="764704"/>
            <a:ext cx="3236050" cy="3096344"/>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517</Words>
  <Application>Microsoft Office PowerPoint</Application>
  <PresentationFormat>Affichage à l'écran (4:3)</PresentationFormat>
  <Paragraphs>41</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Les vestiges du colonialisme</vt:lpstr>
      <vt:lpstr>L’économie</vt:lpstr>
      <vt:lpstr>Le territoire</vt:lpstr>
      <vt:lpstr>Les langues aux Amériques</vt:lpstr>
      <vt:lpstr>Les langues dans le monde</vt:lpstr>
      <vt:lpstr>Diapositive 6</vt:lpstr>
      <vt:lpstr>Diapositive 7</vt:lpstr>
      <vt:lpstr>L’architecture</vt:lpstr>
      <vt:lpstr>La religion</vt:lpstr>
      <vt:lpstr>L’esclavage</vt:lpstr>
      <vt:lpstr>Les liens commerciaux et politiques</vt:lpstr>
      <vt:lpstr>Diapositive 12</vt:lpstr>
      <vt:lpstr>Diapositive 13</vt:lpstr>
      <vt:lpstr>Les territoires d’outre-mer</vt:lpstr>
      <vt:lpstr>Les revendications des premiers occupants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vestiges du colonialisme</dc:title>
  <dc:creator>Sébastian</dc:creator>
  <cp:lastModifiedBy>Sébastian</cp:lastModifiedBy>
  <cp:revision>11</cp:revision>
  <dcterms:created xsi:type="dcterms:W3CDTF">2013-03-06T04:32:29Z</dcterms:created>
  <dcterms:modified xsi:type="dcterms:W3CDTF">2013-03-06T10:40:42Z</dcterms:modified>
</cp:coreProperties>
</file>