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22" y="-17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6DCFA-6043-4126-A917-90C25CA28A53}" type="datetimeFigureOut">
              <a:rPr lang="fr-FR" smtClean="0"/>
              <a:t>03/01/2015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17479-125C-4CB6-A660-4EAB10C8C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66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7F6B8-E2E1-4D6A-9406-C6E9285A6F0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24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17479-125C-4CB6-A660-4EAB10C8C6E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52C7-C189-4A39-AB3D-D775B4B7AC04}" type="datetimeFigureOut">
              <a:rPr lang="fr-FR" smtClean="0"/>
              <a:t>03/01/2015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9CAE-2FCC-456E-9549-52D10A5E8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49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52C7-C189-4A39-AB3D-D775B4B7AC04}" type="datetimeFigureOut">
              <a:rPr lang="fr-FR" smtClean="0"/>
              <a:t>03/01/2015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9CAE-2FCC-456E-9549-52D10A5E8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7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52C7-C189-4A39-AB3D-D775B4B7AC04}" type="datetimeFigureOut">
              <a:rPr lang="fr-FR" smtClean="0"/>
              <a:t>03/01/2015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9CAE-2FCC-456E-9549-52D10A5E8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6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52C7-C189-4A39-AB3D-D775B4B7AC04}" type="datetimeFigureOut">
              <a:rPr lang="fr-FR" smtClean="0"/>
              <a:t>03/01/2015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9CAE-2FCC-456E-9549-52D10A5E8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56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52C7-C189-4A39-AB3D-D775B4B7AC04}" type="datetimeFigureOut">
              <a:rPr lang="fr-FR" smtClean="0"/>
              <a:t>03/01/2015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9CAE-2FCC-456E-9549-52D10A5E8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01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52C7-C189-4A39-AB3D-D775B4B7AC04}" type="datetimeFigureOut">
              <a:rPr lang="fr-FR" smtClean="0"/>
              <a:t>03/01/2015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9CAE-2FCC-456E-9549-52D10A5E8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45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52C7-C189-4A39-AB3D-D775B4B7AC04}" type="datetimeFigureOut">
              <a:rPr lang="fr-FR" smtClean="0"/>
              <a:t>03/01/2015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9CAE-2FCC-456E-9549-52D10A5E8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44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52C7-C189-4A39-AB3D-D775B4B7AC04}" type="datetimeFigureOut">
              <a:rPr lang="fr-FR" smtClean="0"/>
              <a:t>03/01/2015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9CAE-2FCC-456E-9549-52D10A5E8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6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52C7-C189-4A39-AB3D-D775B4B7AC04}" type="datetimeFigureOut">
              <a:rPr lang="fr-FR" smtClean="0"/>
              <a:t>03/01/2015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9CAE-2FCC-456E-9549-52D10A5E8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01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52C7-C189-4A39-AB3D-D775B4B7AC04}" type="datetimeFigureOut">
              <a:rPr lang="fr-FR" smtClean="0"/>
              <a:t>03/01/2015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9CAE-2FCC-456E-9549-52D10A5E8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50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52C7-C189-4A39-AB3D-D775B4B7AC04}" type="datetimeFigureOut">
              <a:rPr lang="fr-FR" smtClean="0"/>
              <a:t>03/01/2015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9CAE-2FCC-456E-9549-52D10A5E8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60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552C7-C189-4A39-AB3D-D775B4B7AC04}" type="datetimeFigureOut">
              <a:rPr lang="fr-FR" smtClean="0"/>
              <a:t>03/01/2015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C9CAE-2FCC-456E-9549-52D10A5E8A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35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8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6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26" Type="http://schemas.openxmlformats.org/officeDocument/2006/relationships/image" Target="../media/image43.jpeg"/><Relationship Id="rId3" Type="http://schemas.openxmlformats.org/officeDocument/2006/relationships/image" Target="../media/image21.jpeg"/><Relationship Id="rId21" Type="http://schemas.openxmlformats.org/officeDocument/2006/relationships/image" Target="../media/image38.gif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5" Type="http://schemas.openxmlformats.org/officeDocument/2006/relationships/image" Target="../media/image42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24" Type="http://schemas.openxmlformats.org/officeDocument/2006/relationships/image" Target="../media/image41.pn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23" Type="http://schemas.openxmlformats.org/officeDocument/2006/relationships/image" Target="../media/image40.jpeg"/><Relationship Id="rId28" Type="http://schemas.openxmlformats.org/officeDocument/2006/relationships/image" Target="../media/image45.jpe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31" Type="http://schemas.openxmlformats.org/officeDocument/2006/relationships/image" Target="../media/image48.png"/><Relationship Id="rId4" Type="http://schemas.microsoft.com/office/2007/relationships/hdphoto" Target="../media/hdphoto1.wdp"/><Relationship Id="rId9" Type="http://schemas.openxmlformats.org/officeDocument/2006/relationships/image" Target="../media/image26.jpeg"/><Relationship Id="rId14" Type="http://schemas.openxmlformats.org/officeDocument/2006/relationships/image" Target="../media/image31.jpeg"/><Relationship Id="rId22" Type="http://schemas.openxmlformats.org/officeDocument/2006/relationships/image" Target="../media/image39.gif"/><Relationship Id="rId27" Type="http://schemas.openxmlformats.org/officeDocument/2006/relationships/image" Target="../media/image44.png"/><Relationship Id="rId30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155" y="128592"/>
            <a:ext cx="3341730" cy="7145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09932" y="287377"/>
            <a:ext cx="3199957" cy="428433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prénom:___________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25675" y="1081298"/>
            <a:ext cx="4715724" cy="87331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494096" y="1160693"/>
            <a:ext cx="4715131" cy="674655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pPr algn="ctr"/>
            <a:r>
              <a:rPr lang="fr-FR" sz="3700" dirty="0">
                <a:latin typeface="Mia's Scribblings ~" panose="02000000000000000000" pitchFamily="2" charset="0"/>
              </a:rPr>
              <a:t>Plan de travail n° </a:t>
            </a:r>
            <a:r>
              <a:rPr lang="fr-FR" sz="3700" dirty="0" smtClean="0">
                <a:latin typeface="Mia's Scribblings ~" panose="02000000000000000000" pitchFamily="2" charset="0"/>
              </a:rPr>
              <a:t>7–</a:t>
            </a:r>
            <a:endParaRPr lang="fr-FR" sz="3700" dirty="0">
              <a:latin typeface="Mia's Scribblings ~" panose="02000000000000000000" pitchFamily="2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18088"/>
              </p:ext>
            </p:extLst>
          </p:nvPr>
        </p:nvGraphicFramePr>
        <p:xfrm>
          <a:off x="211292" y="2175755"/>
          <a:ext cx="3452584" cy="3326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9150"/>
                <a:gridCol w="781717"/>
                <a:gridCol w="781717"/>
              </a:tblGrid>
              <a:tr h="635137">
                <a:tc gridSpan="3">
                  <a:txBody>
                    <a:bodyPr/>
                    <a:lstStyle/>
                    <a:p>
                      <a:pPr algn="ctr"/>
                      <a:r>
                        <a:rPr lang="fr-FR" sz="3100" dirty="0" smtClean="0">
                          <a:latin typeface="Mia's Scribblings ~" panose="02000000000000000000" pitchFamily="2" charset="0"/>
                        </a:rPr>
                        <a:t>FRANCAIS</a:t>
                      </a:r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Phonologie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Orthographe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041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Ecriture / copie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041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Vocabulaire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/ lecture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415702"/>
              </p:ext>
            </p:extLst>
          </p:nvPr>
        </p:nvGraphicFramePr>
        <p:xfrm>
          <a:off x="3924239" y="2211342"/>
          <a:ext cx="3500704" cy="2680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7062"/>
                <a:gridCol w="766821"/>
                <a:gridCol w="766821"/>
              </a:tblGrid>
              <a:tr h="670195">
                <a:tc gridSpan="3"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Mia's Scribblings ~" panose="02000000000000000000" pitchFamily="2" charset="0"/>
                        </a:rPr>
                        <a:t>MATHEMATIQUES</a:t>
                      </a:r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Géométrie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Numération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70195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Calcul 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7704563" y="4812733"/>
            <a:ext cx="2778909" cy="1560189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041399" y="4892124"/>
            <a:ext cx="2021025" cy="751599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Signature des parents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4" name="Arrondir un rectangle avec un coin diagonal 13"/>
          <p:cNvSpPr/>
          <p:nvPr/>
        </p:nvSpPr>
        <p:spPr>
          <a:xfrm>
            <a:off x="209932" y="1081298"/>
            <a:ext cx="2863119" cy="87331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78348" y="1240083"/>
            <a:ext cx="2610490" cy="382324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Du …../…… AU……/……</a:t>
            </a:r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7557493" y="2114439"/>
            <a:ext cx="2988838" cy="2540549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4217"/>
            <a:ext cx="210603" cy="42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51" tIns="52125" rIns="104251" bIns="52125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011101"/>
              </p:ext>
            </p:extLst>
          </p:nvPr>
        </p:nvGraphicFramePr>
        <p:xfrm>
          <a:off x="7869587" y="2348374"/>
          <a:ext cx="592859" cy="55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 bitmap" r:id="rId3" imgW="5811061" imgH="5733333" progId="Paint.Picture">
                  <p:embed/>
                </p:oleObj>
              </mc:Choice>
              <mc:Fallback>
                <p:oleObj name="Image bitmap" r:id="rId3" imgW="5811061" imgH="57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587" y="2348374"/>
                        <a:ext cx="592859" cy="558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-214217"/>
            <a:ext cx="210603" cy="42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51" tIns="52125" rIns="104251" bIns="52125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648701"/>
              </p:ext>
            </p:extLst>
          </p:nvPr>
        </p:nvGraphicFramePr>
        <p:xfrm>
          <a:off x="7814772" y="3061299"/>
          <a:ext cx="643564" cy="60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 bitmap" r:id="rId5" imgW="5810400" imgH="5734080" progId="Paint.Picture">
                  <p:embed/>
                </p:oleObj>
              </mc:Choice>
              <mc:Fallback>
                <p:oleObj name="Image bitmap" r:id="rId5" imgW="5810400" imgH="57340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772" y="3061299"/>
                        <a:ext cx="643564" cy="606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-214217"/>
            <a:ext cx="210603" cy="42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51" tIns="52125" rIns="104251" bIns="52125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820206"/>
              </p:ext>
            </p:extLst>
          </p:nvPr>
        </p:nvGraphicFramePr>
        <p:xfrm>
          <a:off x="7816134" y="3911688"/>
          <a:ext cx="673908" cy="635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 bitmap" r:id="rId7" imgW="5810400" imgH="5734080" progId="Paint.Picture">
                  <p:embed/>
                </p:oleObj>
              </mc:Choice>
              <mc:Fallback>
                <p:oleObj name="Image bitmap" r:id="rId7" imgW="5810400" imgH="57340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134" y="3911688"/>
                        <a:ext cx="673908" cy="635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8630865" y="2348373"/>
            <a:ext cx="1852606" cy="659322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Mon travail est tout juste.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503958" y="3061303"/>
            <a:ext cx="2189443" cy="659322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Il y a quelques petites erreurs.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209225" y="3930171"/>
            <a:ext cx="2778909" cy="659322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Je n’ai pas compris,</a:t>
            </a:r>
          </a:p>
          <a:p>
            <a:r>
              <a:rPr lang="fr-FR" sz="1800" dirty="0">
                <a:latin typeface="Comic Sans MS" panose="030F0702030302020204" pitchFamily="66" charset="0"/>
              </a:rPr>
              <a:t> on me réexplique.</a:t>
            </a:r>
          </a:p>
        </p:txBody>
      </p:sp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264554"/>
              </p:ext>
            </p:extLst>
          </p:nvPr>
        </p:nvGraphicFramePr>
        <p:xfrm>
          <a:off x="3976709" y="5082343"/>
          <a:ext cx="3580786" cy="10745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0393"/>
                <a:gridCol w="1790393"/>
              </a:tblGrid>
              <a:tr h="383399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Mia's Scribblings ~" panose="02000000000000000000" pitchFamily="2" charset="0"/>
                        </a:rPr>
                        <a:t>BONUS</a:t>
                      </a:r>
                      <a:endParaRPr lang="fr-FR" sz="18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9115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Coloriage appliqué 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Nuage 42"/>
          <p:cNvSpPr/>
          <p:nvPr/>
        </p:nvSpPr>
        <p:spPr>
          <a:xfrm>
            <a:off x="8931342" y="8945"/>
            <a:ext cx="1684187" cy="8733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9268178" y="78516"/>
            <a:ext cx="1010512" cy="674655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sz="3700" dirty="0">
                <a:latin typeface="Bush" pitchFamily="2" charset="0"/>
              </a:rPr>
              <a:t>CP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55" y="101272"/>
            <a:ext cx="952500" cy="8953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95" y="58394"/>
            <a:ext cx="1233884" cy="93341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48" y="99849"/>
            <a:ext cx="979745" cy="839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5940871"/>
            <a:ext cx="1258824" cy="1078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72" y="5940871"/>
            <a:ext cx="1258824" cy="1078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94340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94141" y="207984"/>
            <a:ext cx="3031537" cy="7939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 dirty="0"/>
          </a:p>
        </p:txBody>
      </p:sp>
      <p:sp>
        <p:nvSpPr>
          <p:cNvPr id="3" name="Larme 2"/>
          <p:cNvSpPr/>
          <p:nvPr/>
        </p:nvSpPr>
        <p:spPr>
          <a:xfrm>
            <a:off x="330043" y="1271236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94138" y="1398869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36232" y="1271236"/>
            <a:ext cx="2338260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Phonologie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2124" y="1985766"/>
            <a:ext cx="5184576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J’écris </a:t>
            </a:r>
            <a:r>
              <a:rPr lang="fr-FR" dirty="0" smtClean="0">
                <a:latin typeface="Comic Sans MS" panose="030F0702030302020204" pitchFamily="66" charset="0"/>
              </a:rPr>
              <a:t>les mots en dessous des images: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6" name="Larme 25"/>
          <p:cNvSpPr/>
          <p:nvPr/>
        </p:nvSpPr>
        <p:spPr>
          <a:xfrm>
            <a:off x="5634732" y="207986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556723" y="335616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2</a:t>
            </a:r>
          </a:p>
        </p:txBody>
      </p:sp>
      <p:sp>
        <p:nvSpPr>
          <p:cNvPr id="30" name="Larme 29"/>
          <p:cNvSpPr/>
          <p:nvPr/>
        </p:nvSpPr>
        <p:spPr>
          <a:xfrm>
            <a:off x="5634732" y="4400202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634732" y="4527850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3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338292" y="4088511"/>
            <a:ext cx="4060451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6272644" y="4376100"/>
            <a:ext cx="4420491" cy="6462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Je colorie les mots avec le son b en rouge et avec le son d en vert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085268"/>
              </p:ext>
            </p:extLst>
          </p:nvPr>
        </p:nvGraphicFramePr>
        <p:xfrm>
          <a:off x="233988" y="2532422"/>
          <a:ext cx="5277573" cy="3634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191"/>
                <a:gridCol w="1759191"/>
                <a:gridCol w="1759191"/>
              </a:tblGrid>
              <a:tr h="800519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</a:tr>
              <a:tr h="405616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</a:tr>
              <a:tr h="800519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</a:tr>
              <a:tr h="421884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</a:tr>
              <a:tr h="800519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</a:tr>
              <a:tr h="405616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187243"/>
              </p:ext>
            </p:extLst>
          </p:nvPr>
        </p:nvGraphicFramePr>
        <p:xfrm>
          <a:off x="233992" y="6257559"/>
          <a:ext cx="5277573" cy="1216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191"/>
                <a:gridCol w="1759191"/>
                <a:gridCol w="1759191"/>
              </a:tblGrid>
              <a:tr h="40561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 bébé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 bras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une botte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</a:tr>
              <a:tr h="40561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 but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une banane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 bus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</a:tr>
              <a:tr h="40561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une abeille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une cabane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ursive standard" pitchFamily="2" charset="0"/>
                        </a:rPr>
                        <a:t>un bateau</a:t>
                      </a:r>
                      <a:endParaRPr lang="fr-FR" sz="2000" dirty="0">
                        <a:latin typeface="Cursive standard" pitchFamily="2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6444175" y="132011"/>
            <a:ext cx="4077431" cy="428472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6444175" y="132013"/>
            <a:ext cx="4249227" cy="858808"/>
          </a:xfrm>
          <a:prstGeom prst="rect">
            <a:avLst/>
          </a:prstGeom>
          <a:noFill/>
        </p:spPr>
        <p:txBody>
          <a:bodyPr wrap="square" lIns="118961" tIns="59481" rIns="118961" bIns="59481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Colorie les mêmes mots (de la série 6) dans les différentes écritures, avec la même couleur:</a:t>
            </a:r>
          </a:p>
        </p:txBody>
      </p:sp>
      <p:graphicFrame>
        <p:nvGraphicFramePr>
          <p:cNvPr id="68" name="Tableau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100507"/>
              </p:ext>
            </p:extLst>
          </p:nvPr>
        </p:nvGraphicFramePr>
        <p:xfrm>
          <a:off x="5644787" y="922515"/>
          <a:ext cx="4753956" cy="3187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3559"/>
                <a:gridCol w="1662888"/>
                <a:gridCol w="1597509"/>
              </a:tblGrid>
              <a:tr h="44285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bleu</a:t>
                      </a:r>
                      <a:endParaRPr lang="fr-FR" sz="2000" dirty="0"/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Un arbre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ction Jackson" panose="00000400000000000000" pitchFamily="2" charset="0"/>
                        </a:rPr>
                        <a:t>Une balle </a:t>
                      </a:r>
                      <a:endParaRPr lang="fr-FR" sz="1200" dirty="0">
                        <a:latin typeface="Action Jackson" panose="00000400000000000000" pitchFamily="2" charset="0"/>
                      </a:endParaRPr>
                    </a:p>
                  </a:txBody>
                  <a:tcPr marL="125053" marR="125053" marT="55577" marB="55577"/>
                </a:tc>
              </a:tr>
              <a:tr h="71605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lgerian" panose="04020705040A02060702" pitchFamily="82" charset="0"/>
                        </a:rPr>
                        <a:t>Une banane</a:t>
                      </a:r>
                      <a:endParaRPr lang="fr-FR" sz="2000" dirty="0">
                        <a:latin typeface="Algerian" panose="04020705040A02060702" pitchFamily="8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AlphaUnplugged" panose="00000400000000000000" pitchFamily="2" charset="0"/>
                        </a:rPr>
                        <a:t>belle</a:t>
                      </a:r>
                      <a:endParaRPr lang="fr-FR" sz="1800" dirty="0">
                        <a:latin typeface="AlphaUnplugged" panose="00000400000000000000" pitchFamily="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Bestioles" panose="00000400000000000000" pitchFamily="2" charset="0"/>
                        </a:rPr>
                        <a:t>Une banane</a:t>
                      </a:r>
                      <a:endParaRPr lang="fr-FR" sz="2000" dirty="0">
                        <a:latin typeface="Bestioles" panose="00000400000000000000" pitchFamily="2" charset="0"/>
                      </a:endParaRPr>
                    </a:p>
                  </a:txBody>
                  <a:tcPr marL="125053" marR="125053" marT="55577" marB="55577"/>
                </a:tc>
              </a:tr>
              <a:tr h="71605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Broadway" panose="04040905080B02020502" pitchFamily="82" charset="0"/>
                        </a:rPr>
                        <a:t>belle</a:t>
                      </a:r>
                      <a:endParaRPr lang="fr-FR" sz="2000" dirty="0">
                        <a:latin typeface="Broadway" panose="04040905080B02020502" pitchFamily="8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cats MEOW" panose="020B0603050302020204" pitchFamily="34" charset="0"/>
                        </a:rPr>
                        <a:t>Un arbre</a:t>
                      </a:r>
                      <a:endParaRPr lang="fr-FR" sz="2200" dirty="0">
                        <a:latin typeface="cats MEOW" panose="020B0603050302020204" pitchFamily="34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ritter" pitchFamily="2" charset="0"/>
                        </a:rPr>
                        <a:t>bleu</a:t>
                      </a:r>
                      <a:endParaRPr lang="fr-FR" sz="2000" dirty="0">
                        <a:latin typeface="Critter" pitchFamily="2" charset="0"/>
                      </a:endParaRPr>
                    </a:p>
                  </a:txBody>
                  <a:tcPr marL="125053" marR="125053" marT="55577" marB="55577"/>
                </a:tc>
              </a:tr>
              <a:tr h="44285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Bookworm" pitchFamily="2" charset="0"/>
                        </a:rPr>
                        <a:t>Une</a:t>
                      </a:r>
                      <a:r>
                        <a:rPr lang="fr-FR" sz="1800" baseline="0" dirty="0" smtClean="0">
                          <a:latin typeface="Bookworm" pitchFamily="2" charset="0"/>
                        </a:rPr>
                        <a:t> banane</a:t>
                      </a:r>
                      <a:endParaRPr lang="fr-FR" sz="1800" dirty="0">
                        <a:latin typeface="Bookworm" pitchFamily="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ooper Black" panose="0208090404030B020404" pitchFamily="18" charset="0"/>
                        </a:rPr>
                        <a:t>bleu</a:t>
                      </a:r>
                      <a:endParaRPr lang="fr-FR" sz="2000" dirty="0">
                        <a:latin typeface="Cooper Black" panose="0208090404030B020404" pitchFamily="18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Jokerman" panose="04090605060D06020702" pitchFamily="82" charset="0"/>
                        </a:rPr>
                        <a:t>belle</a:t>
                      </a:r>
                      <a:endParaRPr lang="fr-FR" sz="2000" dirty="0">
                        <a:latin typeface="Jokerman" panose="04090605060D06020702" pitchFamily="82" charset="0"/>
                      </a:endParaRPr>
                    </a:p>
                  </a:txBody>
                  <a:tcPr marL="125053" marR="125053" marT="55577" marB="55577"/>
                </a:tc>
              </a:tr>
              <a:tr h="52143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HotSweat" panose="02000500000000000000" pitchFamily="2" charset="0"/>
                        </a:rPr>
                        <a:t>Une balle</a:t>
                      </a:r>
                      <a:endParaRPr lang="fr-FR" sz="1400" dirty="0">
                        <a:latin typeface="HotSweat" panose="02000500000000000000" pitchFamily="2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Cartoon Relief" panose="03050504000000020004" pitchFamily="66" charset="0"/>
                        </a:rPr>
                        <a:t>Une balle</a:t>
                      </a:r>
                      <a:endParaRPr lang="fr-FR" sz="2000" dirty="0">
                        <a:latin typeface="Cartoon Relief" panose="03050504000000020004" pitchFamily="66" charset="0"/>
                      </a:endParaRPr>
                    </a:p>
                  </a:txBody>
                  <a:tcPr marL="125053" marR="125053" marT="55577" marB="55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Lucida Handwriting" panose="03010101010101010101" pitchFamily="66" charset="0"/>
                        </a:rPr>
                        <a:t>Un arbre</a:t>
                      </a:r>
                      <a:endParaRPr lang="fr-FR" sz="2000" dirty="0">
                        <a:latin typeface="Lucida Handwriting" panose="03010101010101010101" pitchFamily="66" charset="0"/>
                      </a:endParaRPr>
                    </a:p>
                  </a:txBody>
                  <a:tcPr marL="125053" marR="125053" marT="55577" marB="55577"/>
                </a:tc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19" y="462548"/>
            <a:ext cx="1295400" cy="148132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55" y="2556495"/>
            <a:ext cx="559493" cy="7033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7" y="4987082"/>
            <a:ext cx="674766" cy="69151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48" y="2619861"/>
            <a:ext cx="1160324" cy="62914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5" y="3829153"/>
            <a:ext cx="514803" cy="64017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8" y="2571480"/>
            <a:ext cx="1059581" cy="73391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882" y="3775544"/>
            <a:ext cx="857237" cy="693788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32" y="5114731"/>
            <a:ext cx="965092" cy="51621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26" y="3866032"/>
            <a:ext cx="825568" cy="6033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78" y="4968786"/>
            <a:ext cx="720378" cy="709806"/>
          </a:xfrm>
          <a:prstGeom prst="rect">
            <a:avLst/>
          </a:prstGeom>
        </p:spPr>
      </p:pic>
      <p:graphicFrame>
        <p:nvGraphicFramePr>
          <p:cNvPr id="40" name="Tableau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405152"/>
              </p:ext>
            </p:extLst>
          </p:nvPr>
        </p:nvGraphicFramePr>
        <p:xfrm>
          <a:off x="5634732" y="5323689"/>
          <a:ext cx="4764012" cy="1913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8004"/>
                <a:gridCol w="1588004"/>
                <a:gridCol w="1588004"/>
              </a:tblGrid>
              <a:tr h="63777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Une bouche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la date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Une biche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63777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difficile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Une douche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dormir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63777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Une branche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Une dame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Un bonbon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" name="Imag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64" y="243407"/>
            <a:ext cx="884916" cy="758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55" y="1605421"/>
            <a:ext cx="551979" cy="47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2466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234132" y="207986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56123" y="335616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4</a:t>
            </a:r>
          </a:p>
        </p:txBody>
      </p:sp>
      <p:sp>
        <p:nvSpPr>
          <p:cNvPr id="64" name="Larme 63"/>
          <p:cNvSpPr/>
          <p:nvPr/>
        </p:nvSpPr>
        <p:spPr>
          <a:xfrm>
            <a:off x="5790536" y="111493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5790536" y="248198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5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70" y="922515"/>
            <a:ext cx="6563738" cy="1239859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6059111" y="1088751"/>
            <a:ext cx="5527518" cy="53857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sz="2900" dirty="0" smtClean="0">
                <a:latin typeface="Comic Sans MS" panose="030F0702030302020204" pitchFamily="66" charset="0"/>
              </a:rPr>
              <a:t>B</a:t>
            </a:r>
            <a:r>
              <a:rPr lang="fr-FR" sz="2900" dirty="0" smtClean="0">
                <a:latin typeface="Cursive standard" pitchFamily="2" charset="0"/>
              </a:rPr>
              <a:t>onne année! </a:t>
            </a:r>
            <a:r>
              <a:rPr lang="fr-FR" sz="2900" dirty="0" smtClean="0">
                <a:latin typeface="Comic Sans MS" panose="030F0702030302020204" pitchFamily="66" charset="0"/>
              </a:rPr>
              <a:t>B</a:t>
            </a:r>
            <a:r>
              <a:rPr lang="fr-FR" sz="2900" dirty="0" smtClean="0">
                <a:latin typeface="Cursive standard" pitchFamily="2" charset="0"/>
              </a:rPr>
              <a:t>onne santé!</a:t>
            </a:r>
            <a:endParaRPr lang="fr-FR" sz="2900" dirty="0">
              <a:latin typeface="Cursive standard" pitchFamily="2" charset="0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5956143" y="1806036"/>
            <a:ext cx="58576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664735" y="294684"/>
            <a:ext cx="3754125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Ecriture/copie: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34" name="Larme 33"/>
          <p:cNvSpPr/>
          <p:nvPr/>
        </p:nvSpPr>
        <p:spPr>
          <a:xfrm>
            <a:off x="5901234" y="2406787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5882594" y="2543500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6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664735" y="2529390"/>
            <a:ext cx="4060451" cy="4154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Lecture/vocabulaire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98217" y="111493"/>
            <a:ext cx="4180065" cy="93632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Voici des images avec les sons d/b/t/p. Ecris les numéros dans la bonne colonne: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477792"/>
              </p:ext>
            </p:extLst>
          </p:nvPr>
        </p:nvGraphicFramePr>
        <p:xfrm>
          <a:off x="234132" y="1130962"/>
          <a:ext cx="4824536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63791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63791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63791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26" y="1220444"/>
            <a:ext cx="480245" cy="5491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00" y="1143260"/>
            <a:ext cx="489460" cy="6146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23" y="1189037"/>
            <a:ext cx="383172" cy="57560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572" y="1181264"/>
            <a:ext cx="389852" cy="60037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6" y="1916010"/>
            <a:ext cx="357655" cy="61338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27" y="1865667"/>
            <a:ext cx="475852" cy="64097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81" y="1868281"/>
            <a:ext cx="535814" cy="70883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38" y="1916010"/>
            <a:ext cx="423515" cy="680270"/>
          </a:xfrm>
          <a:prstGeom prst="rect">
            <a:avLst/>
          </a:prstGeom>
        </p:spPr>
      </p:pic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74435"/>
              </p:ext>
            </p:extLst>
          </p:nvPr>
        </p:nvGraphicFramePr>
        <p:xfrm>
          <a:off x="156123" y="3727018"/>
          <a:ext cx="5022160" cy="36540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5540"/>
                <a:gridCol w="1255540"/>
                <a:gridCol w="1255540"/>
                <a:gridCol w="1255540"/>
              </a:tblGrid>
              <a:tr h="913503"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</a:tr>
              <a:tr h="913503"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</a:tr>
              <a:tr h="913503">
                <a:tc>
                  <a:txBody>
                    <a:bodyPr/>
                    <a:lstStyle/>
                    <a:p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</a:t>
                      </a:r>
                      <a:endParaRPr lang="fr-FR" dirty="0"/>
                    </a:p>
                  </a:txBody>
                  <a:tcPr/>
                </a:tc>
              </a:tr>
              <a:tr h="913503">
                <a:tc>
                  <a:txBody>
                    <a:bodyPr/>
                    <a:lstStyle/>
                    <a:p>
                      <a:r>
                        <a:rPr lang="fr-FR" dirty="0" smtClean="0"/>
                        <a:t>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16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" name="Imag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17" y="3852386"/>
            <a:ext cx="813860" cy="697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06" y="3852386"/>
            <a:ext cx="851894" cy="730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04" y="3852386"/>
            <a:ext cx="811591" cy="695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18" y="3852386"/>
            <a:ext cx="813860" cy="697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81" y="4788743"/>
            <a:ext cx="798028" cy="684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14" y="4691665"/>
            <a:ext cx="911286" cy="781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2" y="4784326"/>
            <a:ext cx="803181" cy="688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3" y="5678626"/>
            <a:ext cx="806560" cy="691337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18" y="4669846"/>
            <a:ext cx="742266" cy="82474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18" y="5494468"/>
            <a:ext cx="1025077" cy="1025077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16" y="5645304"/>
            <a:ext cx="757979" cy="757979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98" y="5950412"/>
            <a:ext cx="751917" cy="484189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02" y="6630267"/>
            <a:ext cx="736476" cy="736476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72" y="6519545"/>
            <a:ext cx="715434" cy="847198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98" y="6488834"/>
            <a:ext cx="877909" cy="877909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9" y="6649092"/>
            <a:ext cx="706388" cy="631825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5706740" y="294485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Je range les mots pour faire des phrases: 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69" name="Tableau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77930"/>
              </p:ext>
            </p:extLst>
          </p:nvPr>
        </p:nvGraphicFramePr>
        <p:xfrm>
          <a:off x="5321084" y="3636614"/>
          <a:ext cx="534488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086"/>
                <a:gridCol w="576064"/>
                <a:gridCol w="792088"/>
                <a:gridCol w="1229018"/>
                <a:gridCol w="890814"/>
                <a:gridCol w="890814"/>
              </a:tblGrid>
              <a:tr h="505331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enfants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la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Les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mangent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galette.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de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7" name="Image 86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03" y="4233784"/>
            <a:ext cx="5535283" cy="697594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12" y="5505493"/>
            <a:ext cx="5535283" cy="697594"/>
          </a:xfrm>
          <a:prstGeom prst="rect">
            <a:avLst/>
          </a:prstGeom>
        </p:spPr>
      </p:pic>
      <p:graphicFrame>
        <p:nvGraphicFramePr>
          <p:cNvPr id="74" name="Tableau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16450"/>
              </p:ext>
            </p:extLst>
          </p:nvPr>
        </p:nvGraphicFramePr>
        <p:xfrm>
          <a:off x="5206412" y="5028937"/>
          <a:ext cx="5212448" cy="443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3112"/>
                <a:gridCol w="1303112"/>
                <a:gridCol w="1303112"/>
                <a:gridCol w="1303112"/>
              </a:tblGrid>
              <a:tr h="443830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trouve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fève.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Arthur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1" name="Image 9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10" y="6839166"/>
            <a:ext cx="5535283" cy="697594"/>
          </a:xfrm>
          <a:prstGeom prst="rect">
            <a:avLst/>
          </a:prstGeom>
        </p:spPr>
      </p:pic>
      <p:graphicFrame>
        <p:nvGraphicFramePr>
          <p:cNvPr id="75" name="Tableau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815352"/>
              </p:ext>
            </p:extLst>
          </p:nvPr>
        </p:nvGraphicFramePr>
        <p:xfrm>
          <a:off x="5206412" y="6313805"/>
          <a:ext cx="539687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479"/>
                <a:gridCol w="899479"/>
                <a:gridCol w="899479"/>
                <a:gridCol w="899479"/>
                <a:gridCol w="899479"/>
                <a:gridCol w="899479"/>
              </a:tblGrid>
              <a:tr h="316462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roi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une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reine.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choisit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belle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6" name="Image 7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769" y="482461"/>
            <a:ext cx="760636" cy="927605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148" y="111493"/>
            <a:ext cx="638371" cy="614255"/>
          </a:xfrm>
          <a:prstGeom prst="rect">
            <a:avLst/>
          </a:prstGeom>
        </p:spPr>
      </p:pic>
      <p:pic>
        <p:nvPicPr>
          <p:cNvPr id="96" name="Image 9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239" y="2465987"/>
            <a:ext cx="638371" cy="6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56414" y="180231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6414" y="307879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7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42490" y="108223"/>
            <a:ext cx="395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Retrouve les mots de l’hiver dans la grille: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3365"/>
              </p:ext>
            </p:extLst>
          </p:nvPr>
        </p:nvGraphicFramePr>
        <p:xfrm>
          <a:off x="56414" y="1044327"/>
          <a:ext cx="5218280" cy="5112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828"/>
                <a:gridCol w="521828"/>
                <a:gridCol w="521828"/>
                <a:gridCol w="521828"/>
                <a:gridCol w="521828"/>
                <a:gridCol w="521828"/>
                <a:gridCol w="521828"/>
                <a:gridCol w="521828"/>
                <a:gridCol w="521828"/>
                <a:gridCol w="521828"/>
              </a:tblGrid>
              <a:tr h="51125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m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g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x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m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1125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f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f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k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1125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g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w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1125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1125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h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p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1125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d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g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1125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h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v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1125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g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1125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b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h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m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m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p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51125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v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p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a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n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i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r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6414" y="6300911"/>
            <a:ext cx="5146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b</a:t>
            </a:r>
            <a:r>
              <a:rPr lang="fr-FR" sz="2000" dirty="0" smtClean="0">
                <a:latin typeface="Comic Sans MS" panose="030F0702030302020204" pitchFamily="66" charset="0"/>
              </a:rPr>
              <a:t>onnet, écharpe, gants, manteau, bottes, neige, luge, ski, bonhomme, patinoire, froid, flocon, hiver, montagne, bataille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28" y="82333"/>
            <a:ext cx="946063" cy="910323"/>
          </a:xfrm>
          <a:prstGeom prst="rect">
            <a:avLst/>
          </a:prstGeom>
        </p:spPr>
      </p:pic>
      <p:sp>
        <p:nvSpPr>
          <p:cNvPr id="8" name="Larme 7"/>
          <p:cNvSpPr/>
          <p:nvPr/>
        </p:nvSpPr>
        <p:spPr>
          <a:xfrm>
            <a:off x="5778748" y="180231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716481" y="240005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8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1" y="992656"/>
            <a:ext cx="5346699" cy="170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481266" y="426877"/>
            <a:ext cx="375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Je continue les frises et je les colorie: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677" y="2695833"/>
            <a:ext cx="5359723" cy="14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arme 12"/>
          <p:cNvSpPr/>
          <p:nvPr/>
        </p:nvSpPr>
        <p:spPr>
          <a:xfrm>
            <a:off x="5488228" y="4151139"/>
            <a:ext cx="456506" cy="529863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295434" y="4186454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>
                <a:latin typeface="Home Mad Popsters" panose="03000600000000000000" pitchFamily="66" charset="0"/>
              </a:rPr>
              <a:t>9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235254" y="4212679"/>
            <a:ext cx="415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Je reproduis la figure: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399" y="4569942"/>
            <a:ext cx="2590799" cy="294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266" y="4547429"/>
            <a:ext cx="2556198" cy="296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558575" y="83171"/>
            <a:ext cx="17526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Géométrie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pic>
        <p:nvPicPr>
          <p:cNvPr id="2055" name="Picture 7" descr="Icic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866" y="-22813"/>
            <a:ext cx="1307237" cy="8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861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162124" y="180231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4115" y="240005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 smtClean="0">
                <a:latin typeface="Home Mad Popsters" panose="03000600000000000000" pitchFamily="66" charset="0"/>
              </a:rPr>
              <a:t>10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26209" y="54122"/>
            <a:ext cx="23322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Numération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4115" y="699236"/>
            <a:ext cx="3966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Je complète les suites de 1 en 1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979758"/>
              </p:ext>
            </p:extLst>
          </p:nvPr>
        </p:nvGraphicFramePr>
        <p:xfrm>
          <a:off x="306140" y="1260351"/>
          <a:ext cx="482454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454"/>
                <a:gridCol w="482454"/>
                <a:gridCol w="482454"/>
                <a:gridCol w="482454"/>
                <a:gridCol w="482454"/>
                <a:gridCol w="482454"/>
                <a:gridCol w="482454"/>
                <a:gridCol w="482454"/>
                <a:gridCol w="482454"/>
                <a:gridCol w="482454"/>
              </a:tblGrid>
              <a:tr h="432048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36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551231"/>
              </p:ext>
            </p:extLst>
          </p:nvPr>
        </p:nvGraphicFramePr>
        <p:xfrm>
          <a:off x="306140" y="1908423"/>
          <a:ext cx="482454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454"/>
                <a:gridCol w="482454"/>
                <a:gridCol w="482454"/>
                <a:gridCol w="482454"/>
                <a:gridCol w="482454"/>
                <a:gridCol w="482454"/>
                <a:gridCol w="482454"/>
                <a:gridCol w="482454"/>
                <a:gridCol w="482454"/>
                <a:gridCol w="482454"/>
              </a:tblGrid>
              <a:tr h="432048"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48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321515"/>
              </p:ext>
            </p:extLst>
          </p:nvPr>
        </p:nvGraphicFramePr>
        <p:xfrm>
          <a:off x="306140" y="2556495"/>
          <a:ext cx="482454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454"/>
                <a:gridCol w="482454"/>
                <a:gridCol w="482454"/>
                <a:gridCol w="482454"/>
                <a:gridCol w="482454"/>
                <a:gridCol w="482454"/>
                <a:gridCol w="482454"/>
                <a:gridCol w="482454"/>
                <a:gridCol w="482454"/>
                <a:gridCol w="482454"/>
              </a:tblGrid>
              <a:tr h="432048"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53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Larme 8"/>
          <p:cNvSpPr/>
          <p:nvPr/>
        </p:nvSpPr>
        <p:spPr>
          <a:xfrm>
            <a:off x="148750" y="3204567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32654" y="3332215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 smtClean="0">
                <a:latin typeface="Home Mad Popsters" panose="03000600000000000000" pitchFamily="66" charset="0"/>
              </a:rPr>
              <a:t>11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26209" y="3204567"/>
            <a:ext cx="427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J’entoure le plus grand nombre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2" name="Nuage 11"/>
          <p:cNvSpPr/>
          <p:nvPr/>
        </p:nvSpPr>
        <p:spPr>
          <a:xfrm>
            <a:off x="234132" y="3919096"/>
            <a:ext cx="1728192" cy="86964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Nuage 12"/>
          <p:cNvSpPr/>
          <p:nvPr/>
        </p:nvSpPr>
        <p:spPr>
          <a:xfrm>
            <a:off x="1746300" y="3636672"/>
            <a:ext cx="1728192" cy="86964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Nuage 13"/>
          <p:cNvSpPr/>
          <p:nvPr/>
        </p:nvSpPr>
        <p:spPr>
          <a:xfrm>
            <a:off x="3064446" y="3919096"/>
            <a:ext cx="1728192" cy="86964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Nuage 14"/>
          <p:cNvSpPr/>
          <p:nvPr/>
        </p:nvSpPr>
        <p:spPr>
          <a:xfrm>
            <a:off x="959591" y="4783604"/>
            <a:ext cx="1728192" cy="86964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Nuage 15"/>
          <p:cNvSpPr/>
          <p:nvPr/>
        </p:nvSpPr>
        <p:spPr>
          <a:xfrm>
            <a:off x="2692965" y="4753413"/>
            <a:ext cx="1728192" cy="86964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91788" y="4140671"/>
            <a:ext cx="13318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56 - 54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111840" y="3791446"/>
            <a:ext cx="11466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48 - 57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258468" y="4140671"/>
            <a:ext cx="12961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59 - 55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157737" y="4932759"/>
            <a:ext cx="14526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49 - 34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898428" y="4932759"/>
            <a:ext cx="13681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60 - 47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60190" y="5653543"/>
            <a:ext cx="427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Je barre le plus petit nombre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23" name="Nuage 22"/>
          <p:cNvSpPr/>
          <p:nvPr/>
        </p:nvSpPr>
        <p:spPr>
          <a:xfrm>
            <a:off x="216975" y="6022875"/>
            <a:ext cx="1728192" cy="86964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Nuage 23"/>
          <p:cNvSpPr/>
          <p:nvPr/>
        </p:nvSpPr>
        <p:spPr>
          <a:xfrm>
            <a:off x="1336254" y="6516935"/>
            <a:ext cx="1728192" cy="86964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Nuage 24"/>
          <p:cNvSpPr/>
          <p:nvPr/>
        </p:nvSpPr>
        <p:spPr>
          <a:xfrm>
            <a:off x="2538388" y="6022874"/>
            <a:ext cx="1728192" cy="86964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Nuage 25"/>
          <p:cNvSpPr/>
          <p:nvPr/>
        </p:nvSpPr>
        <p:spPr>
          <a:xfrm>
            <a:off x="3582504" y="6585614"/>
            <a:ext cx="1728192" cy="86964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491788" y="6228903"/>
            <a:ext cx="13318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55 - 52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898427" y="6228903"/>
            <a:ext cx="11521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36 - 39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674293" y="6644401"/>
            <a:ext cx="12241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57 - 53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762524" y="6852150"/>
            <a:ext cx="15481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46 - 44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1" name="Larme 30"/>
          <p:cNvSpPr/>
          <p:nvPr/>
        </p:nvSpPr>
        <p:spPr>
          <a:xfrm>
            <a:off x="5706740" y="112355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5628731" y="240005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 smtClean="0">
                <a:latin typeface="Home Mad Popsters" panose="03000600000000000000" pitchFamily="66" charset="0"/>
              </a:rPr>
              <a:t>12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470825" y="180231"/>
            <a:ext cx="422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Je range du plus petit au plus grand: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Blue Snowf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740" y="54122"/>
            <a:ext cx="1279796" cy="123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lack and White Black and White Iglo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80" y="3073806"/>
            <a:ext cx="1262562" cy="76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lack and White Ice Ska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21" y="1099346"/>
            <a:ext cx="1615989" cy="101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Black and White Ice Ska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71" y="1058242"/>
            <a:ext cx="1615989" cy="101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Black and White Ice Ska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661" y="1058242"/>
            <a:ext cx="1615989" cy="101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6470825" y="549563"/>
            <a:ext cx="40604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omic Sans MS" panose="030F0702030302020204" pitchFamily="66" charset="0"/>
              </a:rPr>
              <a:t>26 – 12 – 9 – 38 – 50 - 59</a:t>
            </a:r>
            <a:endParaRPr lang="fr-FR" b="1" dirty="0">
              <a:latin typeface="Comic Sans MS" panose="030F0702030302020204" pitchFamily="66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470825" y="2118888"/>
            <a:ext cx="39164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omic Sans MS" panose="030F0702030302020204" pitchFamily="66" charset="0"/>
              </a:rPr>
              <a:t>56 – 48 – 60 – 55 – 37 </a:t>
            </a:r>
            <a:endParaRPr lang="fr-FR" b="1" dirty="0">
              <a:latin typeface="Comic Sans MS" panose="030F0702030302020204" pitchFamily="66" charset="0"/>
            </a:endParaRPr>
          </a:p>
        </p:txBody>
      </p:sp>
      <p:pic>
        <p:nvPicPr>
          <p:cNvPr id="3080" name="Picture 8" descr="Black and White Winter Pengu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21" y="2725370"/>
            <a:ext cx="1019323" cy="109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Black and White Winter Pengu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786" y="2708720"/>
            <a:ext cx="1019323" cy="109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Black and White Winter Pengu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64" y="2692176"/>
            <a:ext cx="1019323" cy="109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Black and White Winter Pengu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42" y="2654932"/>
            <a:ext cx="1019323" cy="109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Black and White Winter Pengu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993" y="2654932"/>
            <a:ext cx="1019323" cy="109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lack and White Snowm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21" y="4647152"/>
            <a:ext cx="1113355" cy="14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Black and White Snowm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28" y="4691863"/>
            <a:ext cx="1113355" cy="14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Black and White Snowm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87" y="4647152"/>
            <a:ext cx="1113355" cy="14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Black and White Snowm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72" y="4620665"/>
            <a:ext cx="1113355" cy="14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Black and White Snowm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272" y="4607353"/>
            <a:ext cx="1113355" cy="14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6470825" y="3999195"/>
            <a:ext cx="38994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omic Sans MS" panose="030F0702030302020204" pitchFamily="66" charset="0"/>
              </a:rPr>
              <a:t>26 – 54 – 39 – 43 - 11</a:t>
            </a:r>
            <a:endParaRPr lang="fr-FR" b="1" dirty="0">
              <a:latin typeface="Comic Sans MS" panose="030F0702030302020204" pitchFamily="66" charset="0"/>
            </a:endParaRPr>
          </a:p>
        </p:txBody>
      </p:sp>
      <p:pic>
        <p:nvPicPr>
          <p:cNvPr id="53" name="Picture 6" descr="Black and White Ice Ska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21" y="6382751"/>
            <a:ext cx="1615989" cy="101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Black and White Ice Ska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67" y="6392333"/>
            <a:ext cx="1615989" cy="101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Black and White Ice Ska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956" y="6342379"/>
            <a:ext cx="1615989" cy="101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ZoneTexte 39"/>
          <p:cNvSpPr txBox="1"/>
          <p:nvPr/>
        </p:nvSpPr>
        <p:spPr>
          <a:xfrm>
            <a:off x="6369125" y="6113254"/>
            <a:ext cx="39793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omic Sans MS" panose="030F0702030302020204" pitchFamily="66" charset="0"/>
              </a:rPr>
              <a:t>51 – 42 – 33 – 58 – 46 - 55</a:t>
            </a:r>
            <a:endParaRPr lang="fr-F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6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rme 1"/>
          <p:cNvSpPr/>
          <p:nvPr/>
        </p:nvSpPr>
        <p:spPr>
          <a:xfrm>
            <a:off x="162124" y="180231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4115" y="240005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 smtClean="0">
                <a:latin typeface="Home Mad Popsters" panose="03000600000000000000" pitchFamily="66" charset="0"/>
              </a:rPr>
              <a:t>13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48200" y="469620"/>
            <a:ext cx="36344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Je complète pour faire 10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28" y="1332359"/>
            <a:ext cx="2160240" cy="207863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62324" y="2163925"/>
            <a:ext cx="520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anose="030F0702030302020204" pitchFamily="66" charset="0"/>
              </a:rPr>
              <a:t>10</a:t>
            </a:r>
            <a:endParaRPr lang="fr-FR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746300" y="894760"/>
            <a:ext cx="1008112" cy="437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482381" y="1241737"/>
            <a:ext cx="1008112" cy="437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108451" y="2141824"/>
            <a:ext cx="1008112" cy="437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2754412" y="3012629"/>
            <a:ext cx="1008112" cy="437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594172" y="1227954"/>
            <a:ext cx="1008112" cy="437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62124" y="2168525"/>
            <a:ext cx="1008112" cy="437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519916" y="3012629"/>
            <a:ext cx="1008112" cy="437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1691867" y="3261080"/>
            <a:ext cx="1008112" cy="437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853524" y="905810"/>
            <a:ext cx="7376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6+__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591179" y="1282439"/>
            <a:ext cx="8993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+ __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66180" y="1282439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 + __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98128" y="2179575"/>
            <a:ext cx="10081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12 - __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66180" y="3012629"/>
            <a:ext cx="861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 + __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746300" y="3261080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 + ___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108450" y="2168525"/>
            <a:ext cx="11581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20 - ___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826420" y="3012629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 + ___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956997" y="4140671"/>
            <a:ext cx="35256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Je complète pour faire 8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04" y="5004767"/>
            <a:ext cx="2160240" cy="2078631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178348" y="5868863"/>
            <a:ext cx="304033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anose="030F0702030302020204" pitchFamily="66" charset="0"/>
              </a:rPr>
              <a:t>8</a:t>
            </a:r>
            <a:endParaRPr lang="fr-FR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1853524" y="4556169"/>
            <a:ext cx="1008112" cy="437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2869833" y="4993768"/>
            <a:ext cx="1008112" cy="437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3366480" y="5825282"/>
            <a:ext cx="1008112" cy="437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594172" y="5004767"/>
            <a:ext cx="1008112" cy="437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344144" y="5868863"/>
            <a:ext cx="1008112" cy="437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647751" y="6634933"/>
            <a:ext cx="1008112" cy="437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1898700" y="6948983"/>
            <a:ext cx="1008112" cy="437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3001191" y="6646629"/>
            <a:ext cx="1008112" cy="4375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1962324" y="4644727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 + __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2986437" y="5060225"/>
            <a:ext cx="10228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 + ___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647751" y="5060225"/>
            <a:ext cx="10081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+ ___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344144" y="5868863"/>
            <a:ext cx="10081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+ ___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607982" y="6646629"/>
            <a:ext cx="11965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10 - ____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3373889" y="5868863"/>
            <a:ext cx="10007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9 - ___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040836" y="6646629"/>
            <a:ext cx="12257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 + ___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1962324" y="6948983"/>
            <a:ext cx="11461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 + ___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926209" y="54122"/>
            <a:ext cx="23322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Calcul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sp>
        <p:nvSpPr>
          <p:cNvPr id="43" name="Larme 42"/>
          <p:cNvSpPr/>
          <p:nvPr/>
        </p:nvSpPr>
        <p:spPr>
          <a:xfrm>
            <a:off x="5130676" y="170589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5135695" y="261871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 smtClean="0">
                <a:latin typeface="Home Mad Popsters" panose="03000600000000000000" pitchFamily="66" charset="0"/>
              </a:rPr>
              <a:t>14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977789" y="170589"/>
            <a:ext cx="448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Je colorie les calculs qui sont justes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46" name="Picture 4" descr="Black and White Black and White Iglo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563" y="844135"/>
            <a:ext cx="1262562" cy="76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lack and White Bear Paw Pri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42" y="634472"/>
            <a:ext cx="1628825" cy="137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Black and White Bear Paw Pri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68" y="1109474"/>
            <a:ext cx="1628825" cy="137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Black and White Bear Paw Pri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417" y="759917"/>
            <a:ext cx="1628825" cy="137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lar Be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14" y="2230586"/>
            <a:ext cx="1965628" cy="139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Polar Be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60" y="2286343"/>
            <a:ext cx="1965628" cy="139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5556742" y="2756426"/>
            <a:ext cx="1313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4 + 1 + 4 = 10</a:t>
            </a:r>
            <a:endParaRPr lang="fr-FR" sz="1600" dirty="0"/>
          </a:p>
        </p:txBody>
      </p:sp>
      <p:sp>
        <p:nvSpPr>
          <p:cNvPr id="50" name="ZoneTexte 49"/>
          <p:cNvSpPr txBox="1"/>
          <p:nvPr/>
        </p:nvSpPr>
        <p:spPr>
          <a:xfrm>
            <a:off x="8383930" y="2894925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6 + 2 + 2 = 10</a:t>
            </a:r>
            <a:endParaRPr lang="fr-FR" sz="1200" dirty="0"/>
          </a:p>
        </p:txBody>
      </p:sp>
      <p:sp>
        <p:nvSpPr>
          <p:cNvPr id="52" name="ZoneTexte 51"/>
          <p:cNvSpPr txBox="1"/>
          <p:nvPr/>
        </p:nvSpPr>
        <p:spPr>
          <a:xfrm>
            <a:off x="7346703" y="2061309"/>
            <a:ext cx="1308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5 + 5 + 2 = 12</a:t>
            </a:r>
            <a:endParaRPr lang="fr-FR" sz="1600" dirty="0"/>
          </a:p>
        </p:txBody>
      </p:sp>
      <p:sp>
        <p:nvSpPr>
          <p:cNvPr id="53" name="ZoneTexte 52"/>
          <p:cNvSpPr txBox="1"/>
          <p:nvPr/>
        </p:nvSpPr>
        <p:spPr>
          <a:xfrm>
            <a:off x="5816752" y="1611773"/>
            <a:ext cx="1978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7 + 2 + 1 = 10</a:t>
            </a:r>
            <a:endParaRPr lang="fr-FR" sz="1400" dirty="0"/>
          </a:p>
        </p:txBody>
      </p:sp>
      <p:sp>
        <p:nvSpPr>
          <p:cNvPr id="54" name="ZoneTexte 53"/>
          <p:cNvSpPr txBox="1"/>
          <p:nvPr/>
        </p:nvSpPr>
        <p:spPr>
          <a:xfrm>
            <a:off x="9091116" y="176566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3 + 3+ 3+ = 10</a:t>
            </a:r>
            <a:endParaRPr lang="fr-FR" sz="1400" dirty="0"/>
          </a:p>
        </p:txBody>
      </p:sp>
      <p:sp>
        <p:nvSpPr>
          <p:cNvPr id="57" name="Larme 56"/>
          <p:cNvSpPr/>
          <p:nvPr/>
        </p:nvSpPr>
        <p:spPr>
          <a:xfrm>
            <a:off x="5310056" y="3783406"/>
            <a:ext cx="686076" cy="71452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spcCol="0"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5310056" y="3884052"/>
            <a:ext cx="842094" cy="45923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pPr algn="ctr"/>
            <a:r>
              <a:rPr lang="fr-FR" sz="2300" b="1" dirty="0" smtClean="0">
                <a:latin typeface="Home Mad Popsters" panose="03000600000000000000" pitchFamily="66" charset="0"/>
              </a:rPr>
              <a:t>15</a:t>
            </a:r>
            <a:endParaRPr lang="fr-FR" sz="2300" b="1" dirty="0">
              <a:latin typeface="Home Mad Popsters" panose="03000600000000000000" pitchFamily="66" charset="0"/>
            </a:endParaRPr>
          </a:p>
        </p:txBody>
      </p:sp>
      <p:pic>
        <p:nvPicPr>
          <p:cNvPr id="4102" name="Picture 6" descr="Polar Bear 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50" y="4644727"/>
            <a:ext cx="1140066" cy="108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Polar Bear 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846" y="4664850"/>
            <a:ext cx="1140066" cy="108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Polar Bear 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6" y="4626396"/>
            <a:ext cx="1140066" cy="108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ZoneTexte 54"/>
          <p:cNvSpPr txBox="1"/>
          <p:nvPr/>
        </p:nvSpPr>
        <p:spPr>
          <a:xfrm>
            <a:off x="6152150" y="3783406"/>
            <a:ext cx="39470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Je relie: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6477803" y="5709845"/>
            <a:ext cx="8144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23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7794972" y="5709845"/>
            <a:ext cx="9199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37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9091116" y="5709845"/>
            <a:ext cx="7040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56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5447367" y="6336418"/>
            <a:ext cx="1708239" cy="10580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7155606" y="6300911"/>
            <a:ext cx="1708239" cy="10580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8863845" y="6262881"/>
            <a:ext cx="1708239" cy="10580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96" name="ZoneTexte 4095"/>
          <p:cNvSpPr txBox="1"/>
          <p:nvPr/>
        </p:nvSpPr>
        <p:spPr>
          <a:xfrm>
            <a:off x="5637954" y="6418068"/>
            <a:ext cx="123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atin typeface="Comic Sans MS" panose="030F0702030302020204" pitchFamily="66" charset="0"/>
              </a:rPr>
              <a:t>10 + 10 + 10 + 7</a:t>
            </a:r>
            <a:endParaRPr lang="fr-FR" sz="1800" b="1" dirty="0">
              <a:latin typeface="Comic Sans MS" panose="030F0702030302020204" pitchFamily="66" charset="0"/>
            </a:endParaRPr>
          </a:p>
        </p:txBody>
      </p:sp>
      <p:sp>
        <p:nvSpPr>
          <p:cNvPr id="4097" name="ZoneTexte 4096"/>
          <p:cNvSpPr txBox="1"/>
          <p:nvPr/>
        </p:nvSpPr>
        <p:spPr>
          <a:xfrm>
            <a:off x="7346703" y="6418068"/>
            <a:ext cx="1368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atin typeface="Comic Sans MS" panose="030F0702030302020204" pitchFamily="66" charset="0"/>
              </a:rPr>
              <a:t>10 +10 +10 +10 +10 +6</a:t>
            </a:r>
            <a:endParaRPr lang="fr-FR" sz="1800" b="1" dirty="0">
              <a:latin typeface="Comic Sans MS" panose="030F0702030302020204" pitchFamily="66" charset="0"/>
            </a:endParaRPr>
          </a:p>
        </p:txBody>
      </p:sp>
      <p:sp>
        <p:nvSpPr>
          <p:cNvPr id="4099" name="ZoneTexte 4098"/>
          <p:cNvSpPr txBox="1"/>
          <p:nvPr/>
        </p:nvSpPr>
        <p:spPr>
          <a:xfrm>
            <a:off x="9091116" y="6418068"/>
            <a:ext cx="1100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Comic Sans MS" panose="030F0702030302020204" pitchFamily="66" charset="0"/>
              </a:rPr>
              <a:t>10 +10 + 3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1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9" y="252239"/>
            <a:ext cx="10462564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0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nowflak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48170" y="-1277825"/>
            <a:ext cx="7453041" cy="1022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2065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631</Words>
  <Application>Microsoft Office PowerPoint</Application>
  <PresentationFormat>Personnalisé</PresentationFormat>
  <Paragraphs>272</Paragraphs>
  <Slides>8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Thème Office</vt:lpstr>
      <vt:lpstr>Image bitmap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corinne</cp:lastModifiedBy>
  <cp:revision>12</cp:revision>
  <dcterms:created xsi:type="dcterms:W3CDTF">2015-01-03T08:25:53Z</dcterms:created>
  <dcterms:modified xsi:type="dcterms:W3CDTF">2015-01-03T10:37:09Z</dcterms:modified>
</cp:coreProperties>
</file>