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208" y="-6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9CC41-4A2A-4FB4-A768-65F6B968EC3B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3C692-B56C-498D-B9F5-BB1EBAED2B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81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B6A8-F621-4C72-BD44-1C0C487CB872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E663-221D-4235-8DB4-A6949F7AA6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26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B6A8-F621-4C72-BD44-1C0C487CB872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E663-221D-4235-8DB4-A6949F7AA6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41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B6A8-F621-4C72-BD44-1C0C487CB872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E663-221D-4235-8DB4-A6949F7AA6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43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B6A8-F621-4C72-BD44-1C0C487CB872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E663-221D-4235-8DB4-A6949F7AA6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45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B6A8-F621-4C72-BD44-1C0C487CB872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E663-221D-4235-8DB4-A6949F7AA6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64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B6A8-F621-4C72-BD44-1C0C487CB872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E663-221D-4235-8DB4-A6949F7AA6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15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B6A8-F621-4C72-BD44-1C0C487CB872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E663-221D-4235-8DB4-A6949F7AA6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55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B6A8-F621-4C72-BD44-1C0C487CB872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E663-221D-4235-8DB4-A6949F7AA6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18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B6A8-F621-4C72-BD44-1C0C487CB872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E663-221D-4235-8DB4-A6949F7AA6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27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B6A8-F621-4C72-BD44-1C0C487CB872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E663-221D-4235-8DB4-A6949F7AA6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63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B6A8-F621-4C72-BD44-1C0C487CB872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E663-221D-4235-8DB4-A6949F7AA6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38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CB6A8-F621-4C72-BD44-1C0C487CB872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E663-221D-4235-8DB4-A6949F7AA6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7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microsoft.com/office/2007/relationships/hdphoto" Target="../media/hdphoto2.wdp"/><Relationship Id="rId4" Type="http://schemas.openxmlformats.org/officeDocument/2006/relationships/image" Target="../media/image8.png"/><Relationship Id="rId9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2144688" y="2326033"/>
            <a:ext cx="270917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4471" y="-99392"/>
            <a:ext cx="9361040" cy="1470025"/>
          </a:xfrm>
        </p:spPr>
        <p:txBody>
          <a:bodyPr>
            <a:noAutofit/>
          </a:bodyPr>
          <a:lstStyle/>
          <a:p>
            <a:r>
              <a:rPr lang="fr-FR" sz="6000" dirty="0" smtClean="0">
                <a:latin typeface="KG Red Hands" panose="02000505000000020004" pitchFamily="2" charset="0"/>
              </a:rPr>
              <a:t>L’infinitif du verbe</a:t>
            </a:r>
            <a:endParaRPr lang="fr-FR" sz="6000" dirty="0">
              <a:latin typeface="KG Red Hands" panose="02000505000000020004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346" y="1412776"/>
            <a:ext cx="10023563" cy="849282"/>
          </a:xfrm>
        </p:spPr>
        <p:txBody>
          <a:bodyPr>
            <a:noAutofit/>
          </a:bodyPr>
          <a:lstStyle/>
          <a:p>
            <a:r>
              <a:rPr lang="fr-FR" sz="6000" dirty="0" err="1" smtClean="0">
                <a:solidFill>
                  <a:schemeClr val="tx1"/>
                </a:solidFill>
                <a:latin typeface="Script cole" panose="00000400000000000000" pitchFamily="2" charset="0"/>
              </a:rPr>
              <a:t>Eric</a:t>
            </a:r>
            <a:r>
              <a:rPr lang="fr-FR" sz="6000" dirty="0" smtClean="0">
                <a:solidFill>
                  <a:schemeClr val="tx1"/>
                </a:solidFill>
                <a:latin typeface="Script cole" panose="00000400000000000000" pitchFamily="2" charset="0"/>
              </a:rPr>
              <a:t> admire les oiseaux.</a:t>
            </a:r>
            <a:endParaRPr lang="fr-FR" sz="6000" dirty="0">
              <a:solidFill>
                <a:schemeClr val="tx1"/>
              </a:solidFill>
              <a:latin typeface="Script cole" panose="000004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15865" y="3501009"/>
            <a:ext cx="3536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Second Grader" pitchFamily="2" charset="0"/>
              </a:rPr>
              <a:t>Il faut </a:t>
            </a:r>
            <a:r>
              <a:rPr lang="fr-FR" sz="6000" dirty="0" smtClean="0">
                <a:latin typeface="Second-Grader" panose="020B7200000000000000" pitchFamily="34" charset="0"/>
              </a:rPr>
              <a:t>…</a:t>
            </a:r>
            <a:endParaRPr lang="fr-FR" sz="6000" dirty="0">
              <a:latin typeface="Second-Grader" panose="020B7200000000000000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709" y="4509120"/>
            <a:ext cx="1576535" cy="165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ensées 4"/>
          <p:cNvSpPr/>
          <p:nvPr/>
        </p:nvSpPr>
        <p:spPr>
          <a:xfrm>
            <a:off x="272480" y="3369544"/>
            <a:ext cx="4352400" cy="1566835"/>
          </a:xfrm>
          <a:prstGeom prst="cloudCallout">
            <a:avLst>
              <a:gd name="adj1" fmla="val 40900"/>
              <a:gd name="adj2" fmla="val 6459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4"/>
          <a:stretch/>
        </p:blipFill>
        <p:spPr bwMode="auto">
          <a:xfrm rot="5400000">
            <a:off x="6841993" y="4369347"/>
            <a:ext cx="1581542" cy="139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5265035" y="3356992"/>
            <a:ext cx="4446494" cy="936104"/>
          </a:xfrm>
          <a:prstGeom prst="wedgeRoundRectCallout">
            <a:avLst>
              <a:gd name="adj1" fmla="val -38785"/>
              <a:gd name="adj2" fmla="val 1065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543614" y="3190910"/>
            <a:ext cx="40899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>
                <a:latin typeface="Second Grader" pitchFamily="2" charset="0"/>
              </a:rPr>
              <a:t>…admirer</a:t>
            </a:r>
            <a:r>
              <a:rPr lang="fr-FR" sz="6600" dirty="0" smtClean="0">
                <a:latin typeface="Second-Grader" panose="020B7200000000000000" pitchFamily="34" charset="0"/>
              </a:rPr>
              <a:t>.</a:t>
            </a:r>
            <a:endParaRPr lang="fr-FR" sz="6600" dirty="0">
              <a:latin typeface="Second-Grader" panose="020B7200000000000000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3188937" y="2425488"/>
            <a:ext cx="813297" cy="717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1183550" y="6211669"/>
            <a:ext cx="8722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KG Red Hands" panose="02000505000000020004" pitchFamily="2" charset="0"/>
              </a:rPr>
              <a:t>C’est donc le verbe admirer. </a:t>
            </a:r>
            <a:endParaRPr lang="fr-FR" sz="3600" dirty="0">
              <a:latin typeface="KG Red Hands" panose="02000505000000020004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364460" y="91746"/>
            <a:ext cx="9283031" cy="108012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9476436" y="5157192"/>
            <a:ext cx="353943" cy="1642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fr-FR" sz="1100" dirty="0" smtClean="0"/>
              <a:t>Tnisabelle.eklablog.com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22117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117563" y="1427590"/>
            <a:ext cx="10023563" cy="849282"/>
          </a:xfrm>
        </p:spPr>
        <p:txBody>
          <a:bodyPr>
            <a:normAutofit fontScale="92500"/>
          </a:bodyPr>
          <a:lstStyle/>
          <a:p>
            <a:r>
              <a:rPr lang="fr-FR" sz="4800" dirty="0" smtClean="0">
                <a:solidFill>
                  <a:schemeClr val="tx1"/>
                </a:solidFill>
                <a:latin typeface="Script cole" panose="00000400000000000000" pitchFamily="2" charset="0"/>
              </a:rPr>
              <a:t>Ce matin, mon voisin </a:t>
            </a:r>
            <a:r>
              <a:rPr lang="fr-FR" sz="4800" b="1" dirty="0" smtClean="0">
                <a:solidFill>
                  <a:schemeClr val="tx1"/>
                </a:solidFill>
                <a:latin typeface="Script cole" panose="00000400000000000000" pitchFamily="2" charset="0"/>
              </a:rPr>
              <a:t>part</a:t>
            </a:r>
            <a:r>
              <a:rPr lang="fr-FR" sz="4800" dirty="0" smtClean="0">
                <a:solidFill>
                  <a:schemeClr val="tx1"/>
                </a:solidFill>
                <a:latin typeface="Script cole" panose="00000400000000000000" pitchFamily="2" charset="0"/>
              </a:rPr>
              <a:t> en vélo.</a:t>
            </a:r>
            <a:endParaRPr lang="fr-FR" sz="4800" dirty="0">
              <a:solidFill>
                <a:schemeClr val="tx1"/>
              </a:solidFill>
              <a:latin typeface="Script cole" panose="00000400000000000000" pitchFamily="2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5966260" y="2099800"/>
            <a:ext cx="146604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5945" y="116632"/>
            <a:ext cx="9361040" cy="1179512"/>
          </a:xfrm>
        </p:spPr>
        <p:txBody>
          <a:bodyPr>
            <a:noAutofit/>
          </a:bodyPr>
          <a:lstStyle/>
          <a:p>
            <a:r>
              <a:rPr lang="fr-FR" sz="6000" dirty="0" smtClean="0">
                <a:latin typeface="KG Red Hands" panose="02000505000000020004" pitchFamily="2" charset="0"/>
              </a:rPr>
              <a:t>Le sujet du verbe</a:t>
            </a:r>
            <a:endParaRPr lang="fr-FR" sz="6000" dirty="0">
              <a:latin typeface="KG Red Hands" panose="02000505000000020004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70546" y="2429595"/>
            <a:ext cx="4421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Second Grader" pitchFamily="2" charset="0"/>
              </a:rPr>
              <a:t>Qui part</a:t>
            </a:r>
            <a:r>
              <a:rPr lang="fr-FR" sz="6000" dirty="0" smtClean="0">
                <a:latin typeface="Second Grader" pitchFamily="2" charset="0"/>
              </a:rPr>
              <a:t> </a:t>
            </a:r>
            <a:r>
              <a:rPr lang="fr-FR" sz="6000" dirty="0" smtClean="0">
                <a:latin typeface="Second-Grader" panose="020B7200000000000000" pitchFamily="34" charset="0"/>
              </a:rPr>
              <a:t>?</a:t>
            </a:r>
            <a:endParaRPr lang="fr-FR" sz="6000" dirty="0">
              <a:latin typeface="Second-Grader" panose="020B7200000000000000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107" y="4573871"/>
            <a:ext cx="1310030" cy="137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ensées 4"/>
          <p:cNvSpPr/>
          <p:nvPr/>
        </p:nvSpPr>
        <p:spPr>
          <a:xfrm>
            <a:off x="50923" y="2099802"/>
            <a:ext cx="4875542" cy="1977271"/>
          </a:xfrm>
          <a:prstGeom prst="cloudCallout">
            <a:avLst>
              <a:gd name="adj1" fmla="val 15187"/>
              <a:gd name="adj2" fmla="val 7679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694434" y="3412467"/>
            <a:ext cx="5047335" cy="1588244"/>
          </a:xfrm>
          <a:prstGeom prst="wedgeRoundRectCallout">
            <a:avLst>
              <a:gd name="adj1" fmla="val -59564"/>
              <a:gd name="adj2" fmla="val 84335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279136" y="3431051"/>
            <a:ext cx="5877931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Second Grader" pitchFamily="2" charset="0"/>
              </a:rPr>
              <a:t>C’est </a:t>
            </a:r>
            <a:r>
              <a:rPr lang="fr-FR" sz="4800" b="1" dirty="0" smtClean="0">
                <a:latin typeface="Second Grader" pitchFamily="2" charset="0"/>
              </a:rPr>
              <a:t>mon voisin</a:t>
            </a:r>
            <a:r>
              <a:rPr lang="fr-FR" sz="4800" dirty="0" smtClean="0">
                <a:latin typeface="Second Grader" pitchFamily="2" charset="0"/>
              </a:rPr>
              <a:t> </a:t>
            </a:r>
          </a:p>
          <a:p>
            <a:pPr algn="ctr"/>
            <a:r>
              <a:rPr lang="fr-FR" sz="4800" dirty="0" smtClean="0">
                <a:latin typeface="Second Grader" pitchFamily="2" charset="0"/>
              </a:rPr>
              <a:t>qui part.</a:t>
            </a:r>
            <a:endParaRPr lang="fr-FR" sz="4800" dirty="0">
              <a:latin typeface="Second Grader" pitchFamily="2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6234979" y="2251993"/>
            <a:ext cx="838937" cy="74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à coins arrondis 14"/>
          <p:cNvSpPr/>
          <p:nvPr/>
        </p:nvSpPr>
        <p:spPr>
          <a:xfrm>
            <a:off x="435326" y="116632"/>
            <a:ext cx="9283031" cy="1080120"/>
          </a:xfrm>
          <a:prstGeom prst="roundRect">
            <a:avLst/>
          </a:prstGeom>
          <a:noFill/>
          <a:ln w="571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6614213" y="4206589"/>
            <a:ext cx="285622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idata.over-blog.com/3/39/16/67/Dossier-U-U-U/21042012-velo-efant-garcon-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68" y="3739916"/>
            <a:ext cx="2680952" cy="24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121685" y="6214641"/>
            <a:ext cx="8374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  <a:latin typeface="KG Red Hands" panose="02000505000000020004" pitchFamily="2" charset="0"/>
              </a:rPr>
              <a:t>Le SUJET </a:t>
            </a:r>
            <a:r>
              <a:rPr lang="fr-FR" sz="3200" b="1" dirty="0" smtClean="0">
                <a:latin typeface="KG Red Hands" panose="02000505000000020004" pitchFamily="2" charset="0"/>
              </a:rPr>
              <a:t>c’est donc</a:t>
            </a:r>
            <a:r>
              <a:rPr lang="fr-FR" sz="3200" b="1" dirty="0" smtClean="0">
                <a:solidFill>
                  <a:srgbClr val="00B050"/>
                </a:solidFill>
                <a:latin typeface="KG Red Hands" panose="02000505000000020004" pitchFamily="2" charset="0"/>
              </a:rPr>
              <a:t> </a:t>
            </a:r>
            <a:r>
              <a:rPr lang="fr-FR" sz="3200" b="1" dirty="0" smtClean="0">
                <a:latin typeface="KG Red Hands" panose="02000505000000020004" pitchFamily="2" charset="0"/>
              </a:rPr>
              <a:t>MON VOISIN.</a:t>
            </a:r>
            <a:endParaRPr lang="fr-FR" sz="3200" b="1" dirty="0">
              <a:latin typeface="KG Red Hands" panose="02000505000000020004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9476436" y="5157192"/>
            <a:ext cx="353943" cy="1642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fr-FR" sz="1100" dirty="0" smtClean="0"/>
              <a:t>Tnisabelle.eklablog.com</a:t>
            </a:r>
            <a:endParaRPr lang="fr-FR" sz="1100" dirty="0"/>
          </a:p>
        </p:txBody>
      </p:sp>
      <p:sp>
        <p:nvSpPr>
          <p:cNvPr id="17" name="Rectangle à coins arrondis 16"/>
          <p:cNvSpPr/>
          <p:nvPr/>
        </p:nvSpPr>
        <p:spPr>
          <a:xfrm rot="20558833">
            <a:off x="8120756" y="880164"/>
            <a:ext cx="1672706" cy="5028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prstDash val="lgDash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anose="020F0704030504030204" pitchFamily="34" charset="0"/>
              </a:rPr>
              <a:t>FONCTION</a:t>
            </a:r>
            <a:endParaRPr lang="fr-FR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17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4889047" y="3398658"/>
            <a:ext cx="3235325" cy="1846659"/>
          </a:xfrm>
          <a:prstGeom prst="wedgeRoundRectCallout">
            <a:avLst>
              <a:gd name="adj1" fmla="val -39663"/>
              <a:gd name="adj2" fmla="val 95762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80" name="Picture 8" descr="http://us.cdn2.123rf.com/168nwm/albertzig/albertzig1210/albertzig121001254/15743536-3d-dessin-anime-monstre-poilu-mignon-gremlin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81" b="100000" l="9434" r="98113">
                        <a14:foregroundMark x1="93711" y1="86905" x2="93711" y2="869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295" y="2750998"/>
            <a:ext cx="2491659" cy="243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Ellipse 20"/>
          <p:cNvSpPr/>
          <p:nvPr/>
        </p:nvSpPr>
        <p:spPr>
          <a:xfrm>
            <a:off x="5009565" y="4101061"/>
            <a:ext cx="2907765" cy="1080118"/>
          </a:xfrm>
          <a:prstGeom prst="ellipse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1600200" y="1882376"/>
            <a:ext cx="3229305" cy="8270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5945" y="116632"/>
            <a:ext cx="9361040" cy="1179512"/>
          </a:xfrm>
        </p:spPr>
        <p:txBody>
          <a:bodyPr>
            <a:noAutofit/>
          </a:bodyPr>
          <a:lstStyle/>
          <a:p>
            <a:r>
              <a:rPr lang="fr-FR" sz="6000" dirty="0" smtClean="0">
                <a:latin typeface="KG Red Hands" panose="02000505000000020004" pitchFamily="2" charset="0"/>
              </a:rPr>
              <a:t>L’adjectif</a:t>
            </a:r>
            <a:endParaRPr lang="fr-FR" sz="6000" dirty="0">
              <a:latin typeface="KG Red Hands" panose="02000505000000020004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36690" y="3763957"/>
            <a:ext cx="41344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Second Grader" pitchFamily="2" charset="0"/>
              </a:rPr>
              <a:t>Comment est le monstre </a:t>
            </a:r>
            <a:r>
              <a:rPr lang="fr-FR" sz="4400" dirty="0" smtClean="0">
                <a:latin typeface="Second-Grader" panose="020B7200000000000000" pitchFamily="34" charset="0"/>
              </a:rPr>
              <a:t>?</a:t>
            </a:r>
            <a:endParaRPr lang="fr-FR" sz="4400" dirty="0">
              <a:latin typeface="Second-Grader" panose="020B7200000000000000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27374" y="3334521"/>
            <a:ext cx="3290419" cy="18466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Second Grader" pitchFamily="2" charset="0"/>
              </a:rPr>
              <a:t>Il est </a:t>
            </a:r>
          </a:p>
          <a:p>
            <a:pPr algn="ctr"/>
            <a:r>
              <a:rPr lang="fr-FR" sz="6600" kern="0" spc="250" dirty="0" smtClean="0">
                <a:ln>
                  <a:solidFill>
                    <a:schemeClr val="tx1"/>
                  </a:solidFill>
                </a:ln>
                <a:latin typeface="Second Grader" pitchFamily="2" charset="0"/>
              </a:rPr>
              <a:t>poilu</a:t>
            </a:r>
            <a:r>
              <a:rPr lang="fr-FR" sz="6000" b="1" kern="0" spc="250" dirty="0" smtClean="0">
                <a:latin typeface="Second Grader" pitchFamily="2" charset="0"/>
              </a:rPr>
              <a:t>.</a:t>
            </a:r>
            <a:endParaRPr lang="fr-FR" sz="6000" b="1" kern="0" spc="250" dirty="0">
              <a:latin typeface="Second Grader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988671" y="116632"/>
            <a:ext cx="5800752" cy="1080120"/>
          </a:xfrm>
          <a:prstGeom prst="roundRect">
            <a:avLst/>
          </a:prstGeom>
          <a:noFill/>
          <a:ln w="57150">
            <a:solidFill>
              <a:srgbClr val="FFC00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9552057" y="120928"/>
            <a:ext cx="353943" cy="1642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fr-FR" sz="1100" dirty="0" smtClean="0"/>
              <a:t>Tnisabelle.eklablog.com</a:t>
            </a:r>
            <a:endParaRPr lang="fr-FR" sz="1100" dirty="0"/>
          </a:p>
        </p:txBody>
      </p:sp>
      <p:sp>
        <p:nvSpPr>
          <p:cNvPr id="17" name="Sous-titre 2"/>
          <p:cNvSpPr txBox="1">
            <a:spLocks/>
          </p:cNvSpPr>
          <p:nvPr/>
        </p:nvSpPr>
        <p:spPr>
          <a:xfrm>
            <a:off x="-84408" y="1543346"/>
            <a:ext cx="10023563" cy="104309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5400" dirty="0" smtClean="0">
                <a:solidFill>
                  <a:schemeClr val="tx1"/>
                </a:solidFill>
                <a:latin typeface="Script cole" panose="00000400000000000000" pitchFamily="2" charset="0"/>
              </a:rPr>
              <a:t>Un  monstre  poilu arrive.</a:t>
            </a:r>
            <a:endParaRPr lang="fr-FR" sz="4000" dirty="0">
              <a:solidFill>
                <a:schemeClr val="tx1"/>
              </a:solidFill>
              <a:latin typeface="Script cole" panose="00000400000000000000" pitchFamily="2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494" l="0" r="98969">
                        <a14:foregroundMark x1="31959" y1="92470" x2="31959" y2="92470"/>
                        <a14:foregroundMark x1="68385" y1="93373" x2="68385" y2="93373"/>
                        <a14:foregroundMark x1="76289" y1="83434" x2="76289" y2="83434"/>
                        <a14:foregroundMark x1="16151" y1="81627" x2="16151" y2="81627"/>
                        <a14:foregroundMark x1="37801" y1="42470" x2="37801" y2="42470"/>
                        <a14:foregroundMark x1="67354" y1="46687" x2="67354" y2="46687"/>
                        <a14:foregroundMark x1="70790" y1="44277" x2="70790" y2="44277"/>
                        <a14:foregroundMark x1="64261" y1="91566" x2="64261" y2="91566"/>
                        <a14:foregroundMark x1="68041" y1="84036" x2="68041" y2="84036"/>
                        <a14:foregroundMark x1="72509" y1="89157" x2="72509" y2="89157"/>
                        <a14:foregroundMark x1="74570" y1="76807" x2="74570" y2="76807"/>
                        <a14:foregroundMark x1="81100" y1="78012" x2="81100" y2="78012"/>
                        <a14:foregroundMark x1="56357" y1="91265" x2="56357" y2="91265"/>
                        <a14:foregroundMark x1="36082" y1="93675" x2="36082" y2="93675"/>
                        <a14:foregroundMark x1="42268" y1="94277" x2="42268" y2="94277"/>
                        <a14:foregroundMark x1="54296" y1="96687" x2="54296" y2="96687"/>
                        <a14:foregroundMark x1="49485" y1="91867" x2="49485" y2="91867"/>
                        <a14:foregroundMark x1="18557" y1="87048" x2="18557" y2="87048"/>
                        <a14:foregroundMark x1="42612" y1="43675" x2="42612" y2="43675"/>
                        <a14:foregroundMark x1="26117" y1="90964" x2="26117" y2="90964"/>
                        <a14:foregroundMark x1="19244" y1="77410" x2="19244" y2="77410"/>
                        <a14:foregroundMark x1="79725" y1="85542" x2="79725" y2="85542"/>
                        <a14:foregroundMark x1="61168" y1="86446" x2="61168" y2="86446"/>
                        <a14:foregroundMark x1="72509" y1="80723" x2="72509" y2="80723"/>
                        <a14:foregroundMark x1="65636" y1="43976" x2="65636" y2="439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357" y="5668572"/>
            <a:ext cx="1131254" cy="118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ensées 18"/>
          <p:cNvSpPr/>
          <p:nvPr/>
        </p:nvSpPr>
        <p:spPr>
          <a:xfrm>
            <a:off x="65059" y="3458750"/>
            <a:ext cx="4731925" cy="2418522"/>
          </a:xfrm>
          <a:prstGeom prst="cloudCallout">
            <a:avLst>
              <a:gd name="adj1" fmla="val 40098"/>
              <a:gd name="adj2" fmla="val 5540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18" y="2763384"/>
            <a:ext cx="624069" cy="695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0893">
            <a:off x="291807" y="54333"/>
            <a:ext cx="1073696" cy="133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28571" y1="34921" x2="28571" y2="34921"/>
                        <a14:foregroundMark x1="70000" y1="34921" x2="70000" y2="34921"/>
                        <a14:foregroundMark x1="49286" y1="14815" x2="49286" y2="14815"/>
                        <a14:foregroundMark x1="58571" y1="82011" x2="58571" y2="82011"/>
                        <a14:foregroundMark x1="42857" y1="83598" x2="42857" y2="835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130" y="5012783"/>
            <a:ext cx="1255601" cy="15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024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4659374" y="1382752"/>
            <a:ext cx="649771" cy="80184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811678" y="2534619"/>
            <a:ext cx="4842561" cy="1668714"/>
          </a:xfrm>
          <a:prstGeom prst="wedgeRoundRectCallout">
            <a:avLst>
              <a:gd name="adj1" fmla="val -42420"/>
              <a:gd name="adj2" fmla="val 128423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1572925" y="1392434"/>
            <a:ext cx="3115852" cy="8270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3662" y="-184784"/>
            <a:ext cx="9361040" cy="1179512"/>
          </a:xfrm>
        </p:spPr>
        <p:txBody>
          <a:bodyPr>
            <a:noAutofit/>
          </a:bodyPr>
          <a:lstStyle/>
          <a:p>
            <a:r>
              <a:rPr lang="fr-FR" sz="4800" dirty="0" smtClean="0">
                <a:latin typeface="KG Red Hands" panose="02000505000000020004" pitchFamily="2" charset="0"/>
              </a:rPr>
              <a:t>Le complément du </a:t>
            </a:r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KG Red Hands" panose="02000505000000020004" pitchFamily="2" charset="0"/>
              </a:rPr>
              <a:t>nom</a:t>
            </a:r>
            <a:r>
              <a:rPr lang="fr-FR" sz="4800" dirty="0" smtClean="0">
                <a:latin typeface="KG Red Hands" panose="02000505000000020004" pitchFamily="2" charset="0"/>
              </a:rPr>
              <a:t> </a:t>
            </a:r>
            <a:endParaRPr lang="fr-FR" sz="4800" dirty="0">
              <a:latin typeface="KG Red Hands" panose="02000505000000020004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75826" y="3537132"/>
            <a:ext cx="41344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latin typeface="Second Grader" pitchFamily="2" charset="0"/>
              </a:rPr>
              <a:t>Comment est la machine ?</a:t>
            </a:r>
            <a:endParaRPr lang="fr-FR" sz="4400" dirty="0">
              <a:latin typeface="Second Grader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810285" y="2572117"/>
            <a:ext cx="4978626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1" kern="0" spc="250" dirty="0" smtClean="0">
                <a:latin typeface="Second Grader" pitchFamily="2" charset="0"/>
              </a:rPr>
              <a:t>C’est une machine</a:t>
            </a:r>
          </a:p>
          <a:p>
            <a:pPr algn="ctr"/>
            <a:r>
              <a:rPr lang="fr-FR" sz="4000" b="1" kern="0" spc="250" dirty="0" smtClean="0">
                <a:latin typeface="Second Grader" pitchFamily="2" charset="0"/>
              </a:rPr>
              <a:t> </a:t>
            </a:r>
            <a:r>
              <a:rPr lang="fr-FR" sz="6000" b="1" kern="0" spc="250" dirty="0" smtClean="0">
                <a:latin typeface="Second Grader" pitchFamily="2" charset="0"/>
              </a:rPr>
              <a:t>à laver.</a:t>
            </a:r>
            <a:endParaRPr lang="fr-FR" sz="6000" b="1" kern="0" spc="250" dirty="0">
              <a:latin typeface="Second Grader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9527730" y="5215778"/>
            <a:ext cx="353943" cy="1642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fr-FR" sz="1100" dirty="0" smtClean="0"/>
              <a:t>Tnisabelle.eklablog.com</a:t>
            </a:r>
            <a:endParaRPr lang="fr-FR" sz="1100" dirty="0"/>
          </a:p>
        </p:txBody>
      </p:sp>
      <p:sp>
        <p:nvSpPr>
          <p:cNvPr id="17" name="Sous-titre 2"/>
          <p:cNvSpPr txBox="1">
            <a:spLocks/>
          </p:cNvSpPr>
          <p:nvPr/>
        </p:nvSpPr>
        <p:spPr>
          <a:xfrm>
            <a:off x="-824186" y="1142423"/>
            <a:ext cx="11616892" cy="104309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4800" dirty="0" smtClean="0">
                <a:solidFill>
                  <a:schemeClr val="tx1"/>
                </a:solidFill>
                <a:latin typeface="Script cole" panose="00000400000000000000" pitchFamily="2" charset="0"/>
              </a:rPr>
              <a:t>La  machine à laver tourne.</a:t>
            </a:r>
            <a:endParaRPr lang="fr-FR" sz="3600" dirty="0">
              <a:solidFill>
                <a:schemeClr val="tx1"/>
              </a:solidFill>
              <a:latin typeface="Script cole" panose="00000400000000000000" pitchFamily="2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494" l="0" r="98969">
                        <a14:foregroundMark x1="31959" y1="92470" x2="31959" y2="92470"/>
                        <a14:foregroundMark x1="68385" y1="93373" x2="68385" y2="93373"/>
                        <a14:foregroundMark x1="76289" y1="83434" x2="76289" y2="83434"/>
                        <a14:foregroundMark x1="16151" y1="81627" x2="16151" y2="81627"/>
                        <a14:foregroundMark x1="37801" y1="42470" x2="37801" y2="42470"/>
                        <a14:foregroundMark x1="67354" y1="46687" x2="67354" y2="46687"/>
                        <a14:foregroundMark x1="70790" y1="44277" x2="70790" y2="44277"/>
                        <a14:foregroundMark x1="64261" y1="91566" x2="64261" y2="91566"/>
                        <a14:foregroundMark x1="68041" y1="84036" x2="68041" y2="84036"/>
                        <a14:foregroundMark x1="72509" y1="89157" x2="72509" y2="89157"/>
                        <a14:foregroundMark x1="74570" y1="76807" x2="74570" y2="76807"/>
                        <a14:foregroundMark x1="81100" y1="78012" x2="81100" y2="78012"/>
                        <a14:foregroundMark x1="56357" y1="91265" x2="56357" y2="91265"/>
                        <a14:foregroundMark x1="36082" y1="93675" x2="36082" y2="93675"/>
                        <a14:foregroundMark x1="42268" y1="94277" x2="42268" y2="94277"/>
                        <a14:foregroundMark x1="54296" y1="96687" x2="54296" y2="96687"/>
                        <a14:foregroundMark x1="49485" y1="91867" x2="49485" y2="91867"/>
                        <a14:foregroundMark x1="18557" y1="87048" x2="18557" y2="87048"/>
                        <a14:foregroundMark x1="42612" y1="43675" x2="42612" y2="43675"/>
                        <a14:foregroundMark x1="26117" y1="90964" x2="26117" y2="90964"/>
                        <a14:foregroundMark x1="19244" y1="77410" x2="19244" y2="77410"/>
                        <a14:foregroundMark x1="79725" y1="85542" x2="79725" y2="85542"/>
                        <a14:foregroundMark x1="61168" y1="86446" x2="61168" y2="86446"/>
                        <a14:foregroundMark x1="72509" y1="80723" x2="72509" y2="80723"/>
                        <a14:foregroundMark x1="65636" y1="43976" x2="65636" y2="439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357" y="5668572"/>
            <a:ext cx="1131254" cy="118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ensées 18"/>
          <p:cNvSpPr/>
          <p:nvPr/>
        </p:nvSpPr>
        <p:spPr>
          <a:xfrm>
            <a:off x="65059" y="3307040"/>
            <a:ext cx="4731925" cy="2570233"/>
          </a:xfrm>
          <a:prstGeom prst="cloudCallout">
            <a:avLst>
              <a:gd name="adj1" fmla="val 40098"/>
              <a:gd name="adj2" fmla="val 5540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255" y="2216076"/>
            <a:ext cx="571764" cy="637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4"/>
          <p:cNvCxnSpPr/>
          <p:nvPr/>
        </p:nvCxnSpPr>
        <p:spPr>
          <a:xfrm>
            <a:off x="4659374" y="2157756"/>
            <a:ext cx="2058423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èche en arc 5"/>
          <p:cNvSpPr/>
          <p:nvPr/>
        </p:nvSpPr>
        <p:spPr>
          <a:xfrm flipH="1">
            <a:off x="2360712" y="630392"/>
            <a:ext cx="4212468" cy="2004588"/>
          </a:xfrm>
          <a:prstGeom prst="circularArrow">
            <a:avLst>
              <a:gd name="adj1" fmla="val 2934"/>
              <a:gd name="adj2" fmla="val 747984"/>
              <a:gd name="adj3" fmla="val 20555549"/>
              <a:gd name="adj4" fmla="val 10961735"/>
              <a:gd name="adj5" fmla="val 139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835016" y="836713"/>
            <a:ext cx="8704021" cy="1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à coins arrondis 20"/>
          <p:cNvSpPr/>
          <p:nvPr/>
        </p:nvSpPr>
        <p:spPr>
          <a:xfrm rot="20558833">
            <a:off x="8120756" y="714675"/>
            <a:ext cx="1672706" cy="5028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prstDash val="lgDash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anose="020F0704030504030204" pitchFamily="34" charset="0"/>
              </a:rPr>
              <a:t>FONCTION</a:t>
            </a:r>
            <a:endParaRPr lang="fr-FR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anose="020F0704030504030204" pitchFamily="34" charset="0"/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6195571" y="4077072"/>
            <a:ext cx="2213813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48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à coins arrondis 29"/>
          <p:cNvSpPr/>
          <p:nvPr/>
        </p:nvSpPr>
        <p:spPr>
          <a:xfrm>
            <a:off x="4993389" y="4754243"/>
            <a:ext cx="4866352" cy="1290495"/>
          </a:xfrm>
          <a:prstGeom prst="wedgeRoundRectCallout">
            <a:avLst>
              <a:gd name="adj1" fmla="val -38357"/>
              <a:gd name="adj2" fmla="val 68646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00" b="1" kern="0" spc="250" dirty="0" smtClean="0">
              <a:solidFill>
                <a:schemeClr val="accent6"/>
              </a:solidFill>
              <a:latin typeface="Second-Grader" panose="020B7200000000000000" pitchFamily="34" charset="0"/>
            </a:endParaRPr>
          </a:p>
          <a:p>
            <a:pPr algn="ctr"/>
            <a:r>
              <a:rPr lang="fr-FR" sz="4000" b="1" kern="0" spc="250" dirty="0" smtClean="0">
                <a:solidFill>
                  <a:schemeClr val="accent6"/>
                </a:solidFill>
                <a:latin typeface="Second-Grader" panose="020B7200000000000000" pitchFamily="34" charset="0"/>
              </a:rPr>
              <a:t> </a:t>
            </a:r>
            <a:r>
              <a:rPr lang="fr-FR" sz="3200" b="1" kern="0" spc="250" dirty="0" smtClean="0">
                <a:solidFill>
                  <a:schemeClr val="accent6"/>
                </a:solidFill>
                <a:latin typeface="KG Red Hands" panose="02000505000000020004" pitchFamily="2" charset="0"/>
              </a:rPr>
              <a:t>à</a:t>
            </a:r>
            <a:r>
              <a:rPr lang="fr-FR" sz="2800" b="1" kern="0" spc="250" dirty="0" smtClean="0">
                <a:solidFill>
                  <a:schemeClr val="accent6"/>
                </a:solidFill>
                <a:latin typeface="KG Red Hands" panose="02000505000000020004" pitchFamily="2" charset="0"/>
              </a:rPr>
              <a:t> QUOI,</a:t>
            </a:r>
            <a:r>
              <a:rPr lang="fr-FR" sz="1600" b="1" kern="0" spc="250" dirty="0" smtClean="0">
                <a:solidFill>
                  <a:schemeClr val="accent6"/>
                </a:solidFill>
                <a:latin typeface="KG Red Hands" panose="02000505000000020004" pitchFamily="2" charset="0"/>
              </a:rPr>
              <a:t> </a:t>
            </a:r>
            <a:r>
              <a:rPr lang="fr-FR" sz="3200" b="1" kern="0" spc="250" dirty="0" smtClean="0">
                <a:solidFill>
                  <a:schemeClr val="accent6"/>
                </a:solidFill>
                <a:latin typeface="KG Red Hands" panose="02000505000000020004" pitchFamily="2" charset="0"/>
              </a:rPr>
              <a:t>à</a:t>
            </a:r>
            <a:r>
              <a:rPr lang="fr-FR" sz="1200" b="1" kern="0" spc="250" dirty="0" smtClean="0">
                <a:solidFill>
                  <a:schemeClr val="accent6"/>
                </a:solidFill>
                <a:latin typeface="KG Red Hands" panose="02000505000000020004" pitchFamily="2" charset="0"/>
              </a:rPr>
              <a:t> </a:t>
            </a:r>
            <a:r>
              <a:rPr lang="fr-FR" sz="3200" b="1" kern="0" spc="250" dirty="0" smtClean="0">
                <a:solidFill>
                  <a:schemeClr val="accent6"/>
                </a:solidFill>
                <a:latin typeface="KG Red Hands" panose="02000505000000020004" pitchFamily="2" charset="0"/>
              </a:rPr>
              <a:t>QUI</a:t>
            </a:r>
          </a:p>
          <a:p>
            <a:pPr algn="ctr"/>
            <a:r>
              <a:rPr lang="fr-FR" sz="3200" b="1" kern="0" spc="250" dirty="0" smtClean="0">
                <a:solidFill>
                  <a:schemeClr val="accent6"/>
                </a:solidFill>
                <a:latin typeface="KG Red Hands" panose="02000505000000020004" pitchFamily="2" charset="0"/>
              </a:rPr>
              <a:t>de quoi, de qui </a:t>
            </a:r>
            <a:r>
              <a:rPr lang="fr-FR" sz="2400" i="1" kern="0" spc="250" dirty="0" smtClean="0">
                <a:solidFill>
                  <a:schemeClr val="accent6"/>
                </a:solidFill>
                <a:latin typeface="Second-Grader" panose="020B7200000000000000" pitchFamily="34" charset="0"/>
              </a:rPr>
              <a:t>…</a:t>
            </a:r>
            <a:r>
              <a:rPr lang="fr-FR" sz="3600" b="1" kern="0" spc="250" dirty="0" smtClean="0">
                <a:solidFill>
                  <a:schemeClr val="accent6"/>
                </a:solidFill>
                <a:latin typeface="Second-Grader" panose="020B7200000000000000" pitchFamily="34" charset="0"/>
              </a:rPr>
              <a:t> </a:t>
            </a:r>
            <a:r>
              <a:rPr lang="fr-FR" sz="1400" b="1" kern="0" spc="250" dirty="0" smtClean="0">
                <a:solidFill>
                  <a:schemeClr val="accent6"/>
                </a:solidFill>
                <a:latin typeface="Second-Grader" panose="020B7200000000000000" pitchFamily="34" charset="0"/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225780" y="3201542"/>
            <a:ext cx="5576359" cy="1196020"/>
          </a:xfrm>
          <a:prstGeom prst="wedgeRoundRectCallout">
            <a:avLst>
              <a:gd name="adj1" fmla="val -34071"/>
              <a:gd name="adj2" fmla="val 158579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3662" y="-184784"/>
            <a:ext cx="9361040" cy="1179512"/>
          </a:xfrm>
        </p:spPr>
        <p:txBody>
          <a:bodyPr>
            <a:noAutofit/>
          </a:bodyPr>
          <a:lstStyle/>
          <a:p>
            <a:r>
              <a:rPr lang="fr-FR" sz="4800" dirty="0" smtClean="0">
                <a:latin typeface="KG Red Hands" panose="02000505000000020004" pitchFamily="2" charset="0"/>
              </a:rPr>
              <a:t>Le complément du </a:t>
            </a:r>
            <a:r>
              <a:rPr lang="fr-FR" sz="4800" dirty="0" smtClean="0">
                <a:solidFill>
                  <a:srgbClr val="FF0000"/>
                </a:solidFill>
                <a:latin typeface="KG Red Hands" panose="02000505000000020004" pitchFamily="2" charset="0"/>
              </a:rPr>
              <a:t>verbe</a:t>
            </a:r>
            <a:endParaRPr lang="fr-FR" sz="4800" dirty="0">
              <a:solidFill>
                <a:srgbClr val="FF0000"/>
              </a:solidFill>
              <a:latin typeface="KG Red Hands" panose="02000505000000020004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07872" y="3321856"/>
            <a:ext cx="28292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latin typeface="Tempus Sans ITC" panose="04020404030D07020202" pitchFamily="82" charset="0"/>
              </a:rPr>
              <a:t>Ni déplaçable </a:t>
            </a:r>
          </a:p>
          <a:p>
            <a:r>
              <a:rPr lang="fr-FR" sz="3200" b="1" dirty="0" smtClean="0">
                <a:latin typeface="Tempus Sans ITC" panose="04020404030D07020202" pitchFamily="82" charset="0"/>
              </a:rPr>
              <a:t>ni supprimable.</a:t>
            </a:r>
            <a:endParaRPr lang="fr-FR" sz="3200" dirty="0">
              <a:latin typeface="Tempus Sans ITC" panose="04020404030D07020202" pitchFamily="8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 rot="16200000">
            <a:off x="8878392" y="5849599"/>
            <a:ext cx="353943" cy="1642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fr-FR" sz="1100" dirty="0" smtClean="0"/>
              <a:t>Tnisabelle.eklablog.com</a:t>
            </a:r>
            <a:endParaRPr lang="fr-FR" sz="1100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494" l="0" r="98969">
                        <a14:foregroundMark x1="31959" y1="92470" x2="31959" y2="92470"/>
                        <a14:foregroundMark x1="68385" y1="93373" x2="68385" y2="93373"/>
                        <a14:foregroundMark x1="76289" y1="83434" x2="76289" y2="83434"/>
                        <a14:foregroundMark x1="16151" y1="81627" x2="16151" y2="81627"/>
                        <a14:foregroundMark x1="37801" y1="42470" x2="37801" y2="42470"/>
                        <a14:foregroundMark x1="67354" y1="46687" x2="67354" y2="46687"/>
                        <a14:foregroundMark x1="70790" y1="44277" x2="70790" y2="44277"/>
                        <a14:foregroundMark x1="64261" y1="91566" x2="64261" y2="91566"/>
                        <a14:foregroundMark x1="68041" y1="84036" x2="68041" y2="84036"/>
                        <a14:foregroundMark x1="72509" y1="89157" x2="72509" y2="89157"/>
                        <a14:foregroundMark x1="74570" y1="76807" x2="74570" y2="76807"/>
                        <a14:foregroundMark x1="81100" y1="78012" x2="81100" y2="78012"/>
                        <a14:foregroundMark x1="56357" y1="91265" x2="56357" y2="91265"/>
                        <a14:foregroundMark x1="36082" y1="93675" x2="36082" y2="93675"/>
                        <a14:foregroundMark x1="42268" y1="94277" x2="42268" y2="94277"/>
                        <a14:foregroundMark x1="54296" y1="96687" x2="54296" y2="96687"/>
                        <a14:foregroundMark x1="49485" y1="91867" x2="49485" y2="91867"/>
                        <a14:foregroundMark x1="18557" y1="87048" x2="18557" y2="87048"/>
                        <a14:foregroundMark x1="42612" y1="43675" x2="42612" y2="43675"/>
                        <a14:foregroundMark x1="26117" y1="90964" x2="26117" y2="90964"/>
                        <a14:foregroundMark x1="19244" y1="77410" x2="19244" y2="77410"/>
                        <a14:foregroundMark x1="79725" y1="85542" x2="79725" y2="85542"/>
                        <a14:foregroundMark x1="61168" y1="86446" x2="61168" y2="86446"/>
                        <a14:foregroundMark x1="72509" y1="80723" x2="72509" y2="80723"/>
                        <a14:foregroundMark x1="65636" y1="43976" x2="65636" y2="439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780" y="5658253"/>
            <a:ext cx="1131254" cy="118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necteur droit 15"/>
          <p:cNvCxnSpPr/>
          <p:nvPr/>
        </p:nvCxnSpPr>
        <p:spPr>
          <a:xfrm>
            <a:off x="584515" y="836713"/>
            <a:ext cx="8954521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re 1"/>
          <p:cNvSpPr txBox="1">
            <a:spLocks/>
          </p:cNvSpPr>
          <p:nvPr/>
        </p:nvSpPr>
        <p:spPr>
          <a:xfrm>
            <a:off x="208815" y="915737"/>
            <a:ext cx="7521858" cy="974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 smtClean="0">
                <a:latin typeface="Script cole" panose="00000400000000000000" pitchFamily="2" charset="0"/>
              </a:rPr>
              <a:t>Le complément d’objet indirect : </a:t>
            </a:r>
            <a:r>
              <a:rPr lang="fr-FR" sz="3200" dirty="0" smtClean="0">
                <a:latin typeface="KG Red Hands" panose="02000505000000020004" pitchFamily="2" charset="0"/>
              </a:rPr>
              <a:t>le </a:t>
            </a:r>
            <a:r>
              <a:rPr lang="fr-FR" sz="5400" dirty="0" smtClean="0">
                <a:latin typeface="KG Red Hands" panose="02000505000000020004" pitchFamily="2" charset="0"/>
              </a:rPr>
              <a:t>COI</a:t>
            </a:r>
            <a:endParaRPr lang="fr-FR" sz="5400" dirty="0">
              <a:latin typeface="KG Red Hands" panose="02000505000000020004" pitchFamily="2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-740305" y="1726343"/>
            <a:ext cx="11616892" cy="1534081"/>
            <a:chOff x="-746671" y="2038770"/>
            <a:chExt cx="11616892" cy="1534081"/>
          </a:xfrm>
        </p:grpSpPr>
        <p:sp>
          <p:nvSpPr>
            <p:cNvPr id="40" name="Ellipse 39"/>
            <p:cNvSpPr/>
            <p:nvPr/>
          </p:nvSpPr>
          <p:spPr>
            <a:xfrm>
              <a:off x="6028013" y="2236684"/>
              <a:ext cx="649771" cy="80184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e 2"/>
            <p:cNvGrpSpPr/>
            <p:nvPr/>
          </p:nvGrpSpPr>
          <p:grpSpPr>
            <a:xfrm>
              <a:off x="-746671" y="2038770"/>
              <a:ext cx="11616892" cy="1534081"/>
              <a:chOff x="-659633" y="1877206"/>
              <a:chExt cx="11616892" cy="1534081"/>
            </a:xfrm>
          </p:grpSpPr>
          <p:sp>
            <p:nvSpPr>
              <p:cNvPr id="17" name="Sous-titre 2"/>
              <p:cNvSpPr txBox="1">
                <a:spLocks/>
              </p:cNvSpPr>
              <p:nvPr/>
            </p:nvSpPr>
            <p:spPr>
              <a:xfrm>
                <a:off x="-659633" y="1877206"/>
                <a:ext cx="11616892" cy="104309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fr-FR" sz="4800" dirty="0" smtClean="0">
                    <a:solidFill>
                      <a:schemeClr val="tx1"/>
                    </a:solidFill>
                    <a:latin typeface="Script cole" panose="00000400000000000000" pitchFamily="2" charset="0"/>
                  </a:rPr>
                  <a:t>Dorine téléphone à sa mère.</a:t>
                </a:r>
                <a:endParaRPr lang="fr-FR" sz="3600" dirty="0">
                  <a:solidFill>
                    <a:schemeClr val="tx1"/>
                  </a:solidFill>
                  <a:latin typeface="Script cole" panose="00000400000000000000" pitchFamily="2" charset="0"/>
                </a:endParaRPr>
              </a:p>
            </p:txBody>
          </p:sp>
          <p:cxnSp>
            <p:nvCxnSpPr>
              <p:cNvPr id="5" name="Connecteur droit 4"/>
              <p:cNvCxnSpPr/>
              <p:nvPr/>
            </p:nvCxnSpPr>
            <p:spPr>
              <a:xfrm>
                <a:off x="6199584" y="2775177"/>
                <a:ext cx="3045436" cy="0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ZoneTexte 11"/>
              <p:cNvSpPr txBox="1"/>
              <p:nvPr/>
            </p:nvSpPr>
            <p:spPr>
              <a:xfrm>
                <a:off x="6769647" y="2797025"/>
                <a:ext cx="14821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COI</a:t>
                </a:r>
                <a:endParaRPr lang="fr-FR" sz="32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22" name="Connecteur droit 21"/>
              <p:cNvCxnSpPr/>
              <p:nvPr/>
            </p:nvCxnSpPr>
            <p:spPr>
              <a:xfrm>
                <a:off x="661060" y="2833853"/>
                <a:ext cx="2212644" cy="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>
                <a:off x="3103240" y="2797025"/>
                <a:ext cx="279452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ZoneTexte 25"/>
              <p:cNvSpPr txBox="1"/>
              <p:nvPr/>
            </p:nvSpPr>
            <p:spPr>
              <a:xfrm>
                <a:off x="4497978" y="2826512"/>
                <a:ext cx="49920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 smtClean="0">
                    <a:solidFill>
                      <a:srgbClr val="FF0000"/>
                    </a:solidFill>
                  </a:rPr>
                  <a:t>V</a:t>
                </a:r>
                <a:endParaRPr lang="fr-FR" sz="3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>
                <a:off x="1744934" y="2795913"/>
                <a:ext cx="4689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 smtClean="0">
                    <a:solidFill>
                      <a:srgbClr val="00B050"/>
                    </a:solidFill>
                  </a:rPr>
                  <a:t>S</a:t>
                </a:r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28" name="Rectangle à coins arrondis 27"/>
          <p:cNvSpPr/>
          <p:nvPr/>
        </p:nvSpPr>
        <p:spPr>
          <a:xfrm>
            <a:off x="56753" y="4553618"/>
            <a:ext cx="3759373" cy="1491120"/>
          </a:xfrm>
          <a:prstGeom prst="wedgeRoundRectCallout">
            <a:avLst>
              <a:gd name="adj1" fmla="val 62142"/>
              <a:gd name="adj2" fmla="val 34604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56753" y="4569751"/>
            <a:ext cx="3872878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strike="sngStrike" kern="0" spc="250" dirty="0" smtClean="0">
                <a:latin typeface="Second Grader" pitchFamily="2" charset="0"/>
              </a:rPr>
              <a:t>A sa mère Dorine téléphone. </a:t>
            </a:r>
          </a:p>
          <a:p>
            <a:pPr algn="ctr"/>
            <a:endParaRPr lang="fr-FR" sz="3200" b="1" kern="0" spc="250" dirty="0">
              <a:latin typeface="Second Grader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326694" y="2981790"/>
            <a:ext cx="5554488" cy="141577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kern="0" spc="250" dirty="0" smtClean="0">
                <a:latin typeface="Second Grader" pitchFamily="2" charset="0"/>
              </a:rPr>
              <a:t>Dorine téléphone </a:t>
            </a:r>
            <a:r>
              <a:rPr lang="fr-FR" sz="5400" b="1" kern="0" spc="250" dirty="0">
                <a:solidFill>
                  <a:schemeClr val="accent6"/>
                </a:solidFill>
                <a:latin typeface="Second Grader" pitchFamily="2" charset="0"/>
              </a:rPr>
              <a:t>à</a:t>
            </a:r>
            <a:r>
              <a:rPr lang="fr-FR" sz="3200" b="1" kern="0" spc="250" dirty="0" smtClean="0">
                <a:latin typeface="Second Grader" pitchFamily="2" charset="0"/>
              </a:rPr>
              <a:t> </a:t>
            </a:r>
            <a:r>
              <a:rPr lang="fr-FR" sz="5400" b="1" kern="0" spc="250" dirty="0" smtClean="0">
                <a:solidFill>
                  <a:schemeClr val="accent6"/>
                </a:solidFill>
                <a:latin typeface="Second Grader" pitchFamily="2" charset="0"/>
              </a:rPr>
              <a:t>qui </a:t>
            </a:r>
            <a:r>
              <a:rPr lang="fr-FR" sz="3200" b="1" kern="0" spc="250" dirty="0" smtClean="0">
                <a:latin typeface="Second Grader" pitchFamily="2" charset="0"/>
              </a:rPr>
              <a:t>?</a:t>
            </a:r>
          </a:p>
          <a:p>
            <a:pPr algn="ctr"/>
            <a:r>
              <a:rPr lang="fr-FR" sz="3200" b="1" kern="0" spc="250" dirty="0" smtClean="0">
                <a:latin typeface="Second Grader" pitchFamily="2" charset="0"/>
              </a:rPr>
              <a:t>Elle téléphone à sa mère. </a:t>
            </a:r>
            <a:endParaRPr lang="fr-FR" sz="3200" b="1" kern="0" spc="250" dirty="0">
              <a:latin typeface="Second Grader" pitchFamily="2" charset="0"/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4666909" y="3799552"/>
            <a:ext cx="134330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6118912" y="3759290"/>
            <a:ext cx="16201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426565" y="4276136"/>
            <a:ext cx="2125492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à coins arrondis 24"/>
          <p:cNvSpPr/>
          <p:nvPr/>
        </p:nvSpPr>
        <p:spPr>
          <a:xfrm rot="20558833">
            <a:off x="8128077" y="690636"/>
            <a:ext cx="1672706" cy="5028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prstDash val="lgDash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anose="020F0704030504030204" pitchFamily="34" charset="0"/>
              </a:rPr>
              <a:t>FONCTION</a:t>
            </a:r>
            <a:endParaRPr lang="fr-FR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à coins arrondis 29"/>
          <p:cNvSpPr/>
          <p:nvPr/>
        </p:nvSpPr>
        <p:spPr>
          <a:xfrm>
            <a:off x="5961112" y="4972811"/>
            <a:ext cx="3831357" cy="896508"/>
          </a:xfrm>
          <a:prstGeom prst="wedgeRoundRectCallout">
            <a:avLst>
              <a:gd name="adj1" fmla="val -68750"/>
              <a:gd name="adj2" fmla="val 112816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kern="0" spc="250" dirty="0">
                <a:solidFill>
                  <a:schemeClr val="accent6"/>
                </a:solidFill>
                <a:latin typeface="KG Red Hands" panose="02000505000000020004" pitchFamily="2" charset="0"/>
              </a:rPr>
              <a:t>QUOI</a:t>
            </a:r>
            <a:r>
              <a:rPr lang="fr-FR" sz="2400" b="1" kern="0" spc="250" dirty="0" smtClean="0">
                <a:solidFill>
                  <a:schemeClr val="accent6"/>
                </a:solidFill>
                <a:latin typeface="Second-Grader" panose="020B7200000000000000" pitchFamily="34" charset="0"/>
              </a:rPr>
              <a:t> </a:t>
            </a:r>
            <a:r>
              <a:rPr lang="fr-FR" b="1" kern="0" spc="250" dirty="0" smtClean="0">
                <a:solidFill>
                  <a:schemeClr val="tx1"/>
                </a:solidFill>
                <a:latin typeface="Second Grader" pitchFamily="2" charset="0"/>
              </a:rPr>
              <a:t>ou</a:t>
            </a:r>
            <a:r>
              <a:rPr lang="fr-FR" b="1" kern="0" spc="250" dirty="0" smtClean="0">
                <a:solidFill>
                  <a:schemeClr val="accent6"/>
                </a:solidFill>
                <a:latin typeface="Second-Grader" panose="020B7200000000000000" pitchFamily="34" charset="0"/>
              </a:rPr>
              <a:t> </a:t>
            </a:r>
            <a:r>
              <a:rPr lang="fr-FR" sz="3600" b="1" kern="0" spc="250" dirty="0">
                <a:solidFill>
                  <a:schemeClr val="accent6"/>
                </a:solidFill>
                <a:latin typeface="KG Red Hands" panose="02000505000000020004" pitchFamily="2" charset="0"/>
              </a:rPr>
              <a:t> QUI </a:t>
            </a:r>
            <a:r>
              <a:rPr lang="fr-FR" b="1" kern="0" spc="250" dirty="0" smtClean="0">
                <a:solidFill>
                  <a:schemeClr val="tx1"/>
                </a:solidFill>
                <a:latin typeface="Second Grader" pitchFamily="2" charset="0"/>
              </a:rPr>
              <a:t>?</a:t>
            </a:r>
            <a:endParaRPr lang="fr-FR" dirty="0">
              <a:solidFill>
                <a:schemeClr val="tx1"/>
              </a:solidFill>
              <a:latin typeface="Second Grader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862141" y="3369722"/>
            <a:ext cx="4842561" cy="1260757"/>
          </a:xfrm>
          <a:prstGeom prst="wedgeRoundRectCallout">
            <a:avLst>
              <a:gd name="adj1" fmla="val -43441"/>
              <a:gd name="adj2" fmla="val 124518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3662" y="-184784"/>
            <a:ext cx="9361040" cy="1179512"/>
          </a:xfrm>
        </p:spPr>
        <p:txBody>
          <a:bodyPr>
            <a:noAutofit/>
          </a:bodyPr>
          <a:lstStyle/>
          <a:p>
            <a:r>
              <a:rPr lang="fr-FR" sz="4800" dirty="0" smtClean="0">
                <a:latin typeface="KG Red Hands" panose="02000505000000020004" pitchFamily="2" charset="0"/>
              </a:rPr>
              <a:t>Le complément du </a:t>
            </a:r>
            <a:r>
              <a:rPr lang="fr-FR" sz="4800" dirty="0" smtClean="0">
                <a:solidFill>
                  <a:srgbClr val="FF0000"/>
                </a:solidFill>
                <a:latin typeface="KG Red Hands" panose="02000505000000020004" pitchFamily="2" charset="0"/>
              </a:rPr>
              <a:t>verbe</a:t>
            </a:r>
            <a:endParaRPr lang="fr-FR" sz="4800" dirty="0">
              <a:solidFill>
                <a:srgbClr val="FF0000"/>
              </a:solidFill>
              <a:latin typeface="KG Red Hands" panose="02000505000000020004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 rot="16200000">
            <a:off x="8540953" y="5849599"/>
            <a:ext cx="353943" cy="1642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fr-FR" sz="1100" dirty="0" smtClean="0"/>
              <a:t>Tnisabelle.eklablog.com</a:t>
            </a:r>
            <a:endParaRPr lang="fr-FR" sz="1100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494" l="0" r="98969">
                        <a14:foregroundMark x1="31959" y1="92470" x2="31959" y2="92470"/>
                        <a14:foregroundMark x1="68385" y1="93373" x2="68385" y2="93373"/>
                        <a14:foregroundMark x1="76289" y1="83434" x2="76289" y2="83434"/>
                        <a14:foregroundMark x1="16151" y1="81627" x2="16151" y2="81627"/>
                        <a14:foregroundMark x1="37801" y1="42470" x2="37801" y2="42470"/>
                        <a14:foregroundMark x1="67354" y1="46687" x2="67354" y2="46687"/>
                        <a14:foregroundMark x1="70790" y1="44277" x2="70790" y2="44277"/>
                        <a14:foregroundMark x1="64261" y1="91566" x2="64261" y2="91566"/>
                        <a14:foregroundMark x1="68041" y1="84036" x2="68041" y2="84036"/>
                        <a14:foregroundMark x1="72509" y1="89157" x2="72509" y2="89157"/>
                        <a14:foregroundMark x1="74570" y1="76807" x2="74570" y2="76807"/>
                        <a14:foregroundMark x1="81100" y1="78012" x2="81100" y2="78012"/>
                        <a14:foregroundMark x1="56357" y1="91265" x2="56357" y2="91265"/>
                        <a14:foregroundMark x1="36082" y1="93675" x2="36082" y2="93675"/>
                        <a14:foregroundMark x1="42268" y1="94277" x2="42268" y2="94277"/>
                        <a14:foregroundMark x1="54296" y1="96687" x2="54296" y2="96687"/>
                        <a14:foregroundMark x1="49485" y1="91867" x2="49485" y2="91867"/>
                        <a14:foregroundMark x1="18557" y1="87048" x2="18557" y2="87048"/>
                        <a14:foregroundMark x1="42612" y1="43675" x2="42612" y2="43675"/>
                        <a14:foregroundMark x1="26117" y1="90964" x2="26117" y2="90964"/>
                        <a14:foregroundMark x1="19244" y1="77410" x2="19244" y2="77410"/>
                        <a14:foregroundMark x1="79725" y1="85542" x2="79725" y2="85542"/>
                        <a14:foregroundMark x1="61168" y1="86446" x2="61168" y2="86446"/>
                        <a14:foregroundMark x1="72509" y1="80723" x2="72509" y2="80723"/>
                        <a14:foregroundMark x1="65636" y1="43976" x2="65636" y2="439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780" y="5658253"/>
            <a:ext cx="1131254" cy="118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necteur droit 15"/>
          <p:cNvCxnSpPr/>
          <p:nvPr/>
        </p:nvCxnSpPr>
        <p:spPr>
          <a:xfrm>
            <a:off x="584515" y="836713"/>
            <a:ext cx="8954521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re 1"/>
          <p:cNvSpPr txBox="1">
            <a:spLocks/>
          </p:cNvSpPr>
          <p:nvPr/>
        </p:nvSpPr>
        <p:spPr>
          <a:xfrm>
            <a:off x="139862" y="836713"/>
            <a:ext cx="7951298" cy="1179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latin typeface="Script cole" panose="00000400000000000000" pitchFamily="2" charset="0"/>
              </a:rPr>
              <a:t>Le complément d’objet direct :</a:t>
            </a:r>
            <a:r>
              <a:rPr lang="fr-FR" sz="3200" dirty="0" smtClean="0">
                <a:latin typeface="KG Red Hands" panose="02000505000000020004" pitchFamily="2" charset="0"/>
              </a:rPr>
              <a:t> </a:t>
            </a:r>
            <a:r>
              <a:rPr lang="fr-FR" sz="5400" dirty="0" smtClean="0">
                <a:latin typeface="KG Red Hands" panose="02000505000000020004" pitchFamily="2" charset="0"/>
              </a:rPr>
              <a:t>le COD</a:t>
            </a:r>
            <a:endParaRPr lang="fr-FR" sz="5400" dirty="0">
              <a:latin typeface="KG Red Hands" panose="02000505000000020004" pitchFamily="2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-746671" y="1827613"/>
            <a:ext cx="11616892" cy="1593445"/>
            <a:chOff x="-746671" y="1518709"/>
            <a:chExt cx="11616892" cy="1593445"/>
          </a:xfrm>
        </p:grpSpPr>
        <p:sp>
          <p:nvSpPr>
            <p:cNvPr id="17" name="Sous-titre 2"/>
            <p:cNvSpPr txBox="1">
              <a:spLocks/>
            </p:cNvSpPr>
            <p:nvPr/>
          </p:nvSpPr>
          <p:spPr>
            <a:xfrm>
              <a:off x="-746671" y="1518709"/>
              <a:ext cx="11616892" cy="104309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fr-FR" sz="4800" dirty="0" smtClean="0">
                  <a:solidFill>
                    <a:schemeClr val="tx1"/>
                  </a:solidFill>
                  <a:latin typeface="Script cole" panose="00000400000000000000" pitchFamily="2" charset="0"/>
                </a:rPr>
                <a:t>Dorine reçoit le ballon.</a:t>
              </a:r>
              <a:endParaRPr lang="fr-FR" sz="36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>
            <a:xfrm>
              <a:off x="5832711" y="2527378"/>
              <a:ext cx="290142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6747199" y="2497892"/>
              <a:ext cx="14821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>
                  <a:solidFill>
                    <a:schemeClr val="accent6">
                      <a:lumMod val="75000"/>
                    </a:schemeClr>
                  </a:solidFill>
                </a:rPr>
                <a:t>COD</a:t>
              </a:r>
              <a:endParaRPr lang="fr-FR" sz="3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1411989" y="2527378"/>
              <a:ext cx="2212644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>
              <a:off x="3828034" y="2534720"/>
              <a:ext cx="179419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4475530" y="2527379"/>
              <a:ext cx="4992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>
                  <a:solidFill>
                    <a:srgbClr val="FF0000"/>
                  </a:solidFill>
                </a:rPr>
                <a:t>V</a:t>
              </a:r>
              <a:endParaRPr lang="fr-FR" sz="3200" dirty="0">
                <a:solidFill>
                  <a:srgbClr val="FF0000"/>
                </a:solidFill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382306" y="2476044"/>
              <a:ext cx="468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>
                  <a:solidFill>
                    <a:srgbClr val="00B050"/>
                  </a:solidFill>
                </a:rPr>
                <a:t>S</a:t>
              </a:r>
              <a:endParaRPr lang="fr-FR" sz="32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139862" y="4574681"/>
            <a:ext cx="3504973" cy="1692771"/>
            <a:chOff x="113507" y="4997729"/>
            <a:chExt cx="3504973" cy="1692771"/>
          </a:xfrm>
        </p:grpSpPr>
        <p:sp>
          <p:nvSpPr>
            <p:cNvPr id="28" name="Rectangle à coins arrondis 27"/>
            <p:cNvSpPr/>
            <p:nvPr/>
          </p:nvSpPr>
          <p:spPr>
            <a:xfrm>
              <a:off x="113507" y="5098553"/>
              <a:ext cx="3497046" cy="1491120"/>
            </a:xfrm>
            <a:prstGeom prst="wedgeRoundRectCallout">
              <a:avLst>
                <a:gd name="adj1" fmla="val 74777"/>
                <a:gd name="adj2" fmla="val 38586"/>
                <a:gd name="adj3" fmla="val 16667"/>
              </a:avLst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66219" y="4997729"/>
              <a:ext cx="3452261" cy="16927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b="1" strike="sngStrike" kern="0" spc="250" dirty="0" smtClean="0">
                  <a:latin typeface="Second Grader" pitchFamily="2" charset="0"/>
                </a:rPr>
                <a:t>Le ballon Dorine reçoit. </a:t>
              </a:r>
            </a:p>
            <a:p>
              <a:pPr algn="ctr"/>
              <a:endParaRPr lang="fr-FR" sz="3200" b="1" kern="0" spc="250" dirty="0">
                <a:latin typeface="Second-Grader" panose="020B7200000000000000" pitchFamily="34" charset="0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4823513" y="3089513"/>
            <a:ext cx="4978626" cy="19082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kern="0" spc="250" dirty="0" smtClean="0">
                <a:latin typeface="Second Grader" pitchFamily="2" charset="0"/>
              </a:rPr>
              <a:t>Dorine reçoit </a:t>
            </a:r>
            <a:r>
              <a:rPr lang="fr-FR" sz="5400" b="1" kern="0" spc="250" dirty="0" smtClean="0">
                <a:solidFill>
                  <a:schemeClr val="accent6"/>
                </a:solidFill>
                <a:latin typeface="Second Grader" pitchFamily="2" charset="0"/>
              </a:rPr>
              <a:t>quoi </a:t>
            </a:r>
            <a:r>
              <a:rPr lang="fr-FR" sz="3200" b="1" kern="0" spc="250" dirty="0" smtClean="0">
                <a:latin typeface="Second Grader" pitchFamily="2" charset="0"/>
              </a:rPr>
              <a:t>?</a:t>
            </a:r>
          </a:p>
          <a:p>
            <a:pPr algn="ctr"/>
            <a:r>
              <a:rPr lang="fr-FR" sz="3200" b="1" kern="0" spc="250" dirty="0" smtClean="0">
                <a:latin typeface="Second Grader" pitchFamily="2" charset="0"/>
              </a:rPr>
              <a:t>Elle reçoit le ballon.</a:t>
            </a:r>
          </a:p>
          <a:p>
            <a:pPr algn="ctr"/>
            <a:endParaRPr lang="fr-FR" sz="3200" b="1" kern="0" spc="250" dirty="0">
              <a:latin typeface="Second Grader" pitchFamily="2" charset="0"/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5120052" y="3890470"/>
            <a:ext cx="134330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6609184" y="3890470"/>
            <a:ext cx="10351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7574223" y="4490635"/>
            <a:ext cx="168245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447416" y="3352630"/>
            <a:ext cx="28292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latin typeface="Tempus Sans ITC" panose="04020404030D07020202" pitchFamily="82" charset="0"/>
              </a:rPr>
              <a:t>Ni déplaçable </a:t>
            </a:r>
          </a:p>
          <a:p>
            <a:r>
              <a:rPr lang="fr-FR" sz="3200" b="1" dirty="0" smtClean="0">
                <a:latin typeface="Tempus Sans ITC" panose="04020404030D07020202" pitchFamily="82" charset="0"/>
              </a:rPr>
              <a:t>ni supprimable.</a:t>
            </a:r>
            <a:endParaRPr lang="fr-FR" sz="3200" dirty="0">
              <a:latin typeface="Tempus Sans ITC" panose="04020404030D07020202" pitchFamily="82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 rot="20558833">
            <a:off x="8128077" y="690636"/>
            <a:ext cx="1672706" cy="5028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prstDash val="lgDash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anose="020F0704030504030204" pitchFamily="34" charset="0"/>
              </a:rPr>
              <a:t>FONCTION</a:t>
            </a:r>
            <a:endParaRPr lang="fr-FR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70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0448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192</Words>
  <Application>Microsoft Office PowerPoint</Application>
  <PresentationFormat>Format A4 (210 x 297 mm)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L’infinitif du verbe</vt:lpstr>
      <vt:lpstr>Le sujet du verbe</vt:lpstr>
      <vt:lpstr>L’adjectif</vt:lpstr>
      <vt:lpstr>Le complément du nom </vt:lpstr>
      <vt:lpstr>Le complément du verbe</vt:lpstr>
      <vt:lpstr>Le complément du verbe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L’infinitif du verbe</dc:title>
  <dc:creator>Isabelle</dc:creator>
  <cp:lastModifiedBy>Isa</cp:lastModifiedBy>
  <cp:revision>18</cp:revision>
  <dcterms:created xsi:type="dcterms:W3CDTF">2015-03-01T17:55:51Z</dcterms:created>
  <dcterms:modified xsi:type="dcterms:W3CDTF">2018-01-29T19:54:18Z</dcterms:modified>
</cp:coreProperties>
</file>