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416800" cy="10621963"/>
  <p:notesSz cx="6735763" cy="9866313"/>
  <p:defaultTextStyle>
    <a:defPPr>
      <a:defRPr lang="fr-FR"/>
    </a:defPPr>
    <a:lvl1pPr marL="0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76" y="3774"/>
      </p:cViewPr>
      <p:guideLst>
        <p:guide orient="horz" pos="3346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0" y="3299695"/>
            <a:ext cx="6304280" cy="2276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0" y="6019112"/>
            <a:ext cx="5191760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6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6" y="4502043"/>
            <a:ext cx="6304280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1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7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1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2"/>
            <a:ext cx="2440076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2"/>
            <a:ext cx="4146198" cy="906555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5" y="7435375"/>
            <a:ext cx="4450080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5" y="949092"/>
            <a:ext cx="4450080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5356" indent="0">
              <a:buNone/>
              <a:defRPr sz="3200"/>
            </a:lvl2pPr>
            <a:lvl3pPr marL="1030712" indent="0">
              <a:buNone/>
              <a:defRPr sz="2700"/>
            </a:lvl3pPr>
            <a:lvl4pPr marL="1546068" indent="0">
              <a:buNone/>
              <a:defRPr sz="2300"/>
            </a:lvl4pPr>
            <a:lvl5pPr marL="2061423" indent="0">
              <a:buNone/>
              <a:defRPr sz="2300"/>
            </a:lvl5pPr>
            <a:lvl6pPr marL="2576779" indent="0">
              <a:buNone/>
              <a:defRPr sz="2300"/>
            </a:lvl6pPr>
            <a:lvl7pPr marL="3092135" indent="0">
              <a:buNone/>
              <a:defRPr sz="2300"/>
            </a:lvl7pPr>
            <a:lvl8pPr marL="3607491" indent="0">
              <a:buNone/>
              <a:defRPr sz="2300"/>
            </a:lvl8pPr>
            <a:lvl9pPr marL="412284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5" y="8313163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04/01/2014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0" y="2478460"/>
            <a:ext cx="6675120" cy="7010004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04/01/2014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3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71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17" indent="-386517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53" indent="-322097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90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4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101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457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813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169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52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56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712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68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423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79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35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91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847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40248" y="126405"/>
            <a:ext cx="4968552" cy="1872208"/>
          </a:xfrm>
          <a:prstGeom prst="roundRect">
            <a:avLst>
              <a:gd name="adj" fmla="val 1029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660056" y="100780"/>
            <a:ext cx="3568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Evaluation de géographie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78346" y="660077"/>
            <a:ext cx="3434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Short Stack" panose="02010500040000000007" pitchFamily="2" charset="0"/>
                <a:ea typeface="Clensey" panose="02000603000000000000" pitchFamily="2" charset="0"/>
              </a:rPr>
              <a:t>Les espaces français : G1 et G2</a:t>
            </a:r>
            <a:endParaRPr lang="fr-FR" sz="1100" dirty="0">
              <a:latin typeface="Short Stack" panose="02010500040000000007" pitchFamily="2" charset="0"/>
              <a:ea typeface="Clensey" panose="02000603000000000000" pitchFamily="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156672" y="198413"/>
            <a:ext cx="1109554" cy="588730"/>
          </a:xfrm>
          <a:prstGeom prst="roundRect">
            <a:avLst>
              <a:gd name="adj" fmla="val 26958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441998" y="1075922"/>
            <a:ext cx="29945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Fineliner Script" pitchFamily="50" charset="0"/>
                <a:ea typeface="Clensey" panose="02000603000000000000" pitchFamily="2" charset="0"/>
              </a:rPr>
              <a:t>Compétence évaluée</a:t>
            </a:r>
          </a:p>
          <a:p>
            <a:endParaRPr lang="fr-FR" sz="700" dirty="0" smtClean="0">
              <a:latin typeface="Fineliner Script" pitchFamily="50" charset="0"/>
              <a:ea typeface="Clensey" panose="02000603000000000000" pitchFamily="2" charset="0"/>
            </a:endParaRPr>
          </a:p>
          <a:p>
            <a:r>
              <a:rPr lang="fr-FR" sz="900" dirty="0" smtClean="0">
                <a:latin typeface="Short Stack" panose="02010500040000000007" pitchFamily="2" charset="0"/>
              </a:rPr>
              <a:t>Connaitre quelques aspects des espaces français (les </a:t>
            </a:r>
            <a:r>
              <a:rPr lang="fr-FR" sz="900" dirty="0" smtClean="0">
                <a:latin typeface="Short Stack" panose="02010500040000000007" pitchFamily="2" charset="0"/>
              </a:rPr>
              <a:t>communes, départements et </a:t>
            </a:r>
            <a:r>
              <a:rPr lang="fr-FR" sz="900" dirty="0" smtClean="0">
                <a:latin typeface="Short Stack" panose="02010500040000000007" pitchFamily="2" charset="0"/>
              </a:rPr>
              <a:t>régions).</a:t>
            </a:r>
            <a:endParaRPr lang="fr-FR" sz="900" dirty="0">
              <a:latin typeface="Short Stack" panose="02010500040000000007" pitchFamily="2" charset="0"/>
              <a:ea typeface="Clensey" panose="02000603000000000000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127237" y="198413"/>
            <a:ext cx="11095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>
                <a:latin typeface="Fineliner Script" pitchFamily="50" charset="0"/>
              </a:rPr>
              <a:t>Soin, présentation</a:t>
            </a:r>
          </a:p>
          <a:p>
            <a:endParaRPr lang="fr-FR" sz="1400" dirty="0">
              <a:latin typeface="Fineliner Script" pitchFamily="50" charset="0"/>
            </a:endParaRPr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6250973" y="447791"/>
            <a:ext cx="913811" cy="273842"/>
            <a:chOff x="114698913" y="113219876"/>
            <a:chExt cx="2032147" cy="47779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89595" y="113249500"/>
              <a:ext cx="462278" cy="404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775160" y="113233546"/>
              <a:ext cx="462280" cy="42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68781" y="113240769"/>
              <a:ext cx="462279" cy="42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30" name="il_fi" descr="MC900412464[1]"/>
            <p:cNvPicPr>
              <a:picLocks noChangeAspect="1" noChangeArrowheads="1"/>
            </p:cNvPicPr>
            <p:nvPr/>
          </p:nvPicPr>
          <p:blipFill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" r="175"/>
            <a:stretch>
              <a:fillRect/>
            </a:stretch>
          </p:blipFill>
          <p:spPr bwMode="auto">
            <a:xfrm>
              <a:off x="114698913" y="113219876"/>
              <a:ext cx="484706" cy="47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Ellipse 17"/>
          <p:cNvSpPr/>
          <p:nvPr/>
        </p:nvSpPr>
        <p:spPr>
          <a:xfrm rot="19821034">
            <a:off x="2290313" y="165929"/>
            <a:ext cx="576064" cy="31090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 rot="19821034">
            <a:off x="2290313" y="16092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latin typeface="Fineliner Script" pitchFamily="50" charset="0"/>
              </a:rPr>
              <a:t>CM1</a:t>
            </a:r>
            <a:endParaRPr lang="fr-FR" dirty="0">
              <a:latin typeface="Fineliner Script" pitchFamily="50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823288"/>
              </p:ext>
            </p:extLst>
          </p:nvPr>
        </p:nvGraphicFramePr>
        <p:xfrm>
          <a:off x="6472510" y="1000274"/>
          <a:ext cx="723424" cy="8341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515144"/>
              </a:tblGrid>
              <a:tr h="212021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1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1859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2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/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2021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3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2021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4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6470266" y="990501"/>
            <a:ext cx="725668" cy="856429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640765" y="1218660"/>
            <a:ext cx="56137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à renforcer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44963" y="1382606"/>
            <a:ext cx="591829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</a:pPr>
            <a:r>
              <a:rPr lang="fr-FR" sz="700" dirty="0" smtClean="0">
                <a:solidFill>
                  <a:prstClr val="black"/>
                </a:solidFill>
                <a:latin typeface="Patrick Hand" panose="00000500000000000000" pitchFamily="2" charset="0"/>
              </a:rPr>
              <a:t>en cours </a:t>
            </a:r>
          </a:p>
          <a:p>
            <a:pPr lvl="0"/>
            <a:r>
              <a:rPr lang="fr-FR" sz="700" dirty="0" smtClean="0">
                <a:solidFill>
                  <a:prstClr val="black"/>
                </a:solidFill>
                <a:latin typeface="Patrick Hand" panose="00000500000000000000" pitchFamily="2" charset="0"/>
              </a:rPr>
              <a:t>d’acquisition</a:t>
            </a:r>
            <a:endParaRPr lang="fr-FR" sz="700" dirty="0">
              <a:solidFill>
                <a:prstClr val="black"/>
              </a:solidFill>
              <a:latin typeface="Patrick Hand" panose="000005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660365" y="1637636"/>
            <a:ext cx="52610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n</a:t>
            </a:r>
            <a:r>
              <a:rPr lang="fr-FR" sz="700" dirty="0" smtClean="0">
                <a:solidFill>
                  <a:prstClr val="black"/>
                </a:solidFill>
                <a:latin typeface="Patrick Hand" panose="00000500000000000000" pitchFamily="2" charset="0"/>
              </a:rPr>
              <a:t>on acquis</a:t>
            </a:r>
            <a:endParaRPr lang="fr-FR" sz="700" dirty="0">
              <a:solidFill>
                <a:prstClr val="black"/>
              </a:solidFill>
              <a:latin typeface="Patrick Hand" panose="000005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634562" y="1000128"/>
            <a:ext cx="38824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700" dirty="0" smtClean="0">
                <a:solidFill>
                  <a:prstClr val="black"/>
                </a:solidFill>
                <a:latin typeface="Patrick Hand" panose="00000500000000000000" pitchFamily="2" charset="0"/>
              </a:rPr>
              <a:t>acquis</a:t>
            </a:r>
            <a:endParaRPr lang="fr-FR" sz="700" dirty="0">
              <a:solidFill>
                <a:prstClr val="black"/>
              </a:solidFill>
              <a:latin typeface="Patrick Hand" panose="00000500000000000000" pitchFamily="2" charset="0"/>
            </a:endParaRPr>
          </a:p>
        </p:txBody>
      </p:sp>
      <p:sp>
        <p:nvSpPr>
          <p:cNvPr id="27" name="Larme 26"/>
          <p:cNvSpPr/>
          <p:nvPr/>
        </p:nvSpPr>
        <p:spPr>
          <a:xfrm>
            <a:off x="900088" y="2238725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875463" y="2202720"/>
            <a:ext cx="6430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1   </a:t>
            </a:r>
            <a:r>
              <a:rPr lang="fr-FR" dirty="0" smtClean="0">
                <a:latin typeface="Fineliner Script" pitchFamily="50" charset="0"/>
              </a:rPr>
              <a:t>Questions :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756072" y="2142634"/>
            <a:ext cx="6552728" cy="8280915"/>
          </a:xfrm>
          <a:prstGeom prst="roundRect">
            <a:avLst>
              <a:gd name="adj" fmla="val 192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Larme 31"/>
          <p:cNvSpPr/>
          <p:nvPr/>
        </p:nvSpPr>
        <p:spPr>
          <a:xfrm>
            <a:off x="924713" y="3915245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900087" y="3879240"/>
            <a:ext cx="525658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2   </a:t>
            </a:r>
            <a:r>
              <a:rPr lang="fr-FR" dirty="0" smtClean="0">
                <a:latin typeface="Fineliner Script" pitchFamily="50" charset="0"/>
              </a:rPr>
              <a:t>Vrai ou faux ? </a:t>
            </a:r>
          </a:p>
          <a:p>
            <a:endParaRPr lang="fr-FR" sz="900" dirty="0" smtClean="0">
              <a:latin typeface="Short Stack" panose="02010500040000000007" pitchFamily="2" charset="0"/>
            </a:endParaRPr>
          </a:p>
          <a:p>
            <a:r>
              <a:rPr lang="fr-FR" sz="1100" dirty="0" smtClean="0">
                <a:latin typeface="Short Stack" panose="02010500040000000007" pitchFamily="2" charset="0"/>
              </a:rPr>
              <a:t>Le maire est élu par les citoyens. Il choisit ensuite ses conseillers municipaux. 					</a:t>
            </a:r>
          </a:p>
          <a:p>
            <a:r>
              <a:rPr lang="fr-FR" sz="1100" dirty="0" smtClean="0">
                <a:latin typeface="Short Stack" panose="02010500040000000007" pitchFamily="2" charset="0"/>
              </a:rPr>
              <a:t>On appelle aussi la mairie, l’hôtel de ville.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822886" y="2574677"/>
            <a:ext cx="644334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Short Stack" panose="02010500040000000007" pitchFamily="2" charset="0"/>
              </a:rPr>
              <a:t>Combien y </a:t>
            </a:r>
            <a:r>
              <a:rPr lang="fr-FR" sz="1100" dirty="0" err="1" smtClean="0">
                <a:latin typeface="Short Stack" panose="02010500040000000007" pitchFamily="2" charset="0"/>
              </a:rPr>
              <a:t>a-t-il</a:t>
            </a:r>
            <a:r>
              <a:rPr lang="fr-FR" sz="1100" dirty="0" smtClean="0">
                <a:latin typeface="Short Stack" panose="02010500040000000007" pitchFamily="2" charset="0"/>
              </a:rPr>
              <a:t> de communes en France ? ________________________________</a:t>
            </a:r>
          </a:p>
          <a:p>
            <a:pPr>
              <a:lnSpc>
                <a:spcPct val="20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Comment </a:t>
            </a:r>
            <a:r>
              <a:rPr lang="fr-FR" sz="1100" spc="-150" dirty="0" smtClean="0">
                <a:latin typeface="Short Stack" panose="02010500040000000007" pitchFamily="2" charset="0"/>
              </a:rPr>
              <a:t>s’appellent</a:t>
            </a:r>
            <a:r>
              <a:rPr lang="fr-FR" sz="1100" dirty="0" smtClean="0">
                <a:latin typeface="Short Stack" panose="02010500040000000007" pitchFamily="2" charset="0"/>
              </a:rPr>
              <a:t> les communes de </a:t>
            </a:r>
            <a:r>
              <a:rPr lang="fr-FR" sz="1100" spc="-150" dirty="0" smtClean="0">
                <a:latin typeface="Short Stack" panose="02010500040000000007" pitchFamily="2" charset="0"/>
              </a:rPr>
              <a:t>moins</a:t>
            </a:r>
            <a:r>
              <a:rPr lang="fr-FR" sz="1100" dirty="0" smtClean="0">
                <a:latin typeface="Short Stack" panose="02010500040000000007" pitchFamily="2" charset="0"/>
              </a:rPr>
              <a:t> de 2000 habitants ?  _____________</a:t>
            </a:r>
          </a:p>
          <a:p>
            <a:pPr>
              <a:lnSpc>
                <a:spcPct val="20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Combien les très </a:t>
            </a:r>
            <a:r>
              <a:rPr lang="fr-FR" sz="1100" spc="-150" dirty="0" smtClean="0">
                <a:latin typeface="Short Stack" panose="02010500040000000007" pitchFamily="2" charset="0"/>
              </a:rPr>
              <a:t>grandes</a:t>
            </a:r>
            <a:r>
              <a:rPr lang="fr-FR" sz="1100" dirty="0" smtClean="0">
                <a:latin typeface="Short Stack" panose="02010500040000000007" pitchFamily="2" charset="0"/>
              </a:rPr>
              <a:t> villes </a:t>
            </a:r>
            <a:r>
              <a:rPr lang="fr-FR" sz="1100" dirty="0" err="1" smtClean="0">
                <a:latin typeface="Short Stack" panose="02010500040000000007" pitchFamily="2" charset="0"/>
              </a:rPr>
              <a:t>ont-elles</a:t>
            </a:r>
            <a:r>
              <a:rPr lang="fr-FR" sz="1100" dirty="0" smtClean="0">
                <a:latin typeface="Short Stack" panose="02010500040000000007" pitchFamily="2" charset="0"/>
              </a:rPr>
              <a:t> d’habitants au minimum ? ___________</a:t>
            </a:r>
          </a:p>
          <a:p>
            <a:pPr>
              <a:lnSpc>
                <a:spcPct val="20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Que se passe-t-il tous les 6 ans ?  _______________________________________</a:t>
            </a:r>
          </a:p>
        </p:txBody>
      </p:sp>
      <p:sp>
        <p:nvSpPr>
          <p:cNvPr id="92" name="Rectangle à coins arrondis 91"/>
          <p:cNvSpPr/>
          <p:nvPr/>
        </p:nvSpPr>
        <p:spPr>
          <a:xfrm>
            <a:off x="5573563" y="1498561"/>
            <a:ext cx="474621" cy="418976"/>
          </a:xfrm>
          <a:prstGeom prst="roundRect">
            <a:avLst>
              <a:gd name="adj" fmla="val 25630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Larme 43"/>
          <p:cNvSpPr/>
          <p:nvPr/>
        </p:nvSpPr>
        <p:spPr>
          <a:xfrm>
            <a:off x="924713" y="5202970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900087" y="5166965"/>
            <a:ext cx="634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3   </a:t>
            </a:r>
            <a:r>
              <a:rPr lang="fr-FR" dirty="0" smtClean="0">
                <a:latin typeface="Fineliner Script" pitchFamily="50" charset="0"/>
              </a:rPr>
              <a:t>Ecris le noms de 10 plus grandes villes de France aux bons endroits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108000" y="133153"/>
            <a:ext cx="2113310" cy="657730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108000" y="126405"/>
            <a:ext cx="214792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Handlee" panose="02000000000000000000" pitchFamily="2" charset="0"/>
              </a:rPr>
              <a:t>Prénom</a:t>
            </a:r>
            <a:r>
              <a:rPr lang="fr-FR" sz="1400" dirty="0" smtClean="0">
                <a:latin typeface="Handlee" panose="02000000000000000000" pitchFamily="2" charset="0"/>
              </a:rPr>
              <a:t>  : </a:t>
            </a:r>
            <a:r>
              <a:rPr lang="fr-FR" sz="1100" dirty="0" smtClean="0">
                <a:latin typeface="+mj-lt"/>
              </a:rPr>
              <a:t>___________________</a:t>
            </a:r>
            <a:endParaRPr lang="fr-FR" sz="1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Handlee" panose="02000000000000000000" pitchFamily="2" charset="0"/>
              </a:rPr>
              <a:t>Date</a:t>
            </a:r>
            <a:r>
              <a:rPr lang="fr-FR" sz="1400" dirty="0" smtClean="0">
                <a:latin typeface="Handlee" panose="02000000000000000000" pitchFamily="2" charset="0"/>
              </a:rPr>
              <a:t> :  </a:t>
            </a:r>
            <a:r>
              <a:rPr lang="fr-FR" sz="1400" dirty="0" smtClean="0"/>
              <a:t>_________________</a:t>
            </a:r>
            <a:endParaRPr lang="fr-FR" sz="1400" dirty="0">
              <a:latin typeface="Handlee" panose="02000000000000000000" pitchFamily="2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133078" y="1526622"/>
            <a:ext cx="2088232" cy="471991"/>
          </a:xfrm>
          <a:prstGeom prst="roundRect">
            <a:avLst>
              <a:gd name="adj" fmla="val 27485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162006" y="1459424"/>
            <a:ext cx="13775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 smtClean="0">
                <a:latin typeface="Handlee" panose="02000000000000000000" pitchFamily="2" charset="0"/>
              </a:rPr>
              <a:t>Signature des parents</a:t>
            </a:r>
            <a:endParaRPr lang="fr-FR" sz="1000" dirty="0">
              <a:latin typeface="Handlee" panose="02000000000000000000" pitchFamily="2" charset="0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121548" y="846485"/>
            <a:ext cx="2088232" cy="612939"/>
          </a:xfrm>
          <a:prstGeom prst="roundRect">
            <a:avLst>
              <a:gd name="adj" fmla="val 20341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150476" y="774477"/>
            <a:ext cx="9001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 smtClean="0">
                <a:latin typeface="Handlee" panose="02000000000000000000" pitchFamily="2" charset="0"/>
              </a:rPr>
              <a:t>Appréciation</a:t>
            </a:r>
            <a:endParaRPr lang="fr-FR" sz="1000" dirty="0">
              <a:latin typeface="Handlee" panose="02000000000000000000" pitchFamily="2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6156672" y="4309111"/>
            <a:ext cx="885258" cy="355974"/>
          </a:xfrm>
          <a:prstGeom prst="ellips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6156672" y="4734579"/>
            <a:ext cx="885258" cy="360378"/>
          </a:xfrm>
          <a:prstGeom prst="ellips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3" t="1463" r="1599" b="1531"/>
          <a:stretch/>
        </p:blipFill>
        <p:spPr bwMode="auto">
          <a:xfrm>
            <a:off x="1870778" y="5667375"/>
            <a:ext cx="4440110" cy="4533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Rectangle à coins arrondis 52"/>
          <p:cNvSpPr/>
          <p:nvPr/>
        </p:nvSpPr>
        <p:spPr>
          <a:xfrm>
            <a:off x="133078" y="2142632"/>
            <a:ext cx="498143" cy="8280917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 rot="16200000">
            <a:off x="-3768605" y="6019235"/>
            <a:ext cx="8352929" cy="455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800" dirty="0" smtClean="0">
                <a:latin typeface="Fineliner Script" pitchFamily="50" charset="0"/>
              </a:rPr>
              <a:t>Les communes</a:t>
            </a:r>
            <a:endParaRPr lang="fr-FR" sz="2800" dirty="0">
              <a:latin typeface="Fineliner Script" pitchFamily="50" charset="0"/>
            </a:endParaRPr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707" y="9284242"/>
            <a:ext cx="292986" cy="116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756072" y="126405"/>
            <a:ext cx="6552728" cy="10297143"/>
          </a:xfrm>
          <a:prstGeom prst="roundRect">
            <a:avLst>
              <a:gd name="adj" fmla="val 1977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Larme 15"/>
          <p:cNvSpPr/>
          <p:nvPr/>
        </p:nvSpPr>
        <p:spPr>
          <a:xfrm>
            <a:off x="895293" y="234418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870667" y="198413"/>
            <a:ext cx="5790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4   </a:t>
            </a:r>
            <a:r>
              <a:rPr lang="fr-FR" dirty="0" smtClean="0">
                <a:latin typeface="Fineliner Script" pitchFamily="50" charset="0"/>
              </a:rPr>
              <a:t>Sur la carte :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latin typeface="Fineliner Script" pitchFamily="50" charset="0"/>
              </a:rPr>
              <a:t>Colorie en jaune ta région</a:t>
            </a:r>
            <a:r>
              <a:rPr lang="fr-FR" dirty="0">
                <a:latin typeface="Fineliner Script" pitchFamily="50" charset="0"/>
              </a:rPr>
              <a:t> </a:t>
            </a:r>
            <a:r>
              <a:rPr lang="fr-FR" dirty="0" smtClean="0">
                <a:latin typeface="Fineliner Script" pitchFamily="50" charset="0"/>
              </a:rPr>
              <a:t>et en rouge ton département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latin typeface="Fineliner Script" pitchFamily="50" charset="0"/>
              </a:rPr>
              <a:t>Colorie en bleu la région de Paris</a:t>
            </a:r>
          </a:p>
        </p:txBody>
      </p:sp>
      <p:sp>
        <p:nvSpPr>
          <p:cNvPr id="20" name="Larme 19"/>
          <p:cNvSpPr/>
          <p:nvPr/>
        </p:nvSpPr>
        <p:spPr>
          <a:xfrm>
            <a:off x="919919" y="6715138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895292" y="6679133"/>
            <a:ext cx="2453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5   </a:t>
            </a:r>
            <a:r>
              <a:rPr lang="fr-FR" dirty="0" smtClean="0">
                <a:latin typeface="Fineliner Script" pitchFamily="50" charset="0"/>
              </a:rPr>
              <a:t>Réponds aux questions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46290" y="7043239"/>
            <a:ext cx="637229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fr-FR" sz="1100" dirty="0" smtClean="0">
                <a:latin typeface="Short Stack" panose="02010500040000000007" pitchFamily="2" charset="0"/>
              </a:rPr>
              <a:t>Comment s’appelle ton département ? ________________________________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fr-FR" sz="1100" dirty="0" smtClean="0">
                <a:latin typeface="Short Stack" panose="02010500040000000007" pitchFamily="2" charset="0"/>
              </a:rPr>
              <a:t>Quel est son numéro ? ________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fr-FR" sz="1100" dirty="0" smtClean="0">
                <a:latin typeface="Short Stack" panose="02010500040000000007" pitchFamily="2" charset="0"/>
              </a:rPr>
              <a:t>Comment s’appelle ta région ? _______________________________________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fr-FR" sz="1100" dirty="0" smtClean="0">
                <a:latin typeface="Short Stack" panose="02010500040000000007" pitchFamily="2" charset="0"/>
              </a:rPr>
              <a:t>Comment s’appelle le département de Paris ?  _________________________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fr-FR" sz="1100" dirty="0" smtClean="0">
                <a:latin typeface="Short Stack" panose="02010500040000000007" pitchFamily="2" charset="0"/>
              </a:rPr>
              <a:t>Quel est son numéro ? ________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fr-FR" sz="1100" dirty="0" smtClean="0">
                <a:latin typeface="Short Stack" panose="02010500040000000007" pitchFamily="2" charset="0"/>
              </a:rPr>
              <a:t>Comment s’appelle sa région ? _______________________________________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22" name="Larme 21"/>
          <p:cNvSpPr/>
          <p:nvPr/>
        </p:nvSpPr>
        <p:spPr>
          <a:xfrm>
            <a:off x="924715" y="8691292"/>
            <a:ext cx="324036" cy="328101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900088" y="8655287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6   </a:t>
            </a:r>
            <a:r>
              <a:rPr lang="fr-FR" dirty="0" smtClean="0">
                <a:latin typeface="Fineliner Script" pitchFamily="50" charset="0"/>
              </a:rPr>
              <a:t>Complète :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736" y="1350541"/>
            <a:ext cx="5441399" cy="52118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avec flèche 4"/>
          <p:cNvCxnSpPr/>
          <p:nvPr/>
        </p:nvCxnSpPr>
        <p:spPr>
          <a:xfrm flipV="1">
            <a:off x="1980208" y="2790701"/>
            <a:ext cx="2376264" cy="26642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870667" y="9006136"/>
            <a:ext cx="6372292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Les départements datent de la _________________ _____________________ 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En France il y en a _______ . Les conseillers ___________________ sont élus tous les ____ ans .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Il y a _____ régions qui regroupent plusieurs _____________________ . Ce sont les conseillers ____________________ qui s’occupent de la région.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44164" y="198413"/>
            <a:ext cx="498143" cy="10225135"/>
          </a:xfrm>
          <a:prstGeom prst="roundRect">
            <a:avLst>
              <a:gd name="adj" fmla="val 3005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-4731870" y="5049370"/>
            <a:ext cx="1022513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Les départements, les régions</a:t>
            </a:r>
            <a:endParaRPr lang="fr-FR" sz="2800" dirty="0">
              <a:latin typeface="Fineliner Script" pitchFamily="50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466" y="9187589"/>
            <a:ext cx="292986" cy="116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3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256</Words>
  <Application>Microsoft Office PowerPoint</Application>
  <PresentationFormat>Personnalisé</PresentationFormat>
  <Paragraphs>46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66</cp:revision>
  <cp:lastPrinted>2013-09-24T06:14:55Z</cp:lastPrinted>
  <dcterms:created xsi:type="dcterms:W3CDTF">2013-09-23T11:54:35Z</dcterms:created>
  <dcterms:modified xsi:type="dcterms:W3CDTF">2014-01-04T21:05:17Z</dcterms:modified>
</cp:coreProperties>
</file>